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1"/>
  </p:notesMasterIdLst>
  <p:handoutMasterIdLst>
    <p:handoutMasterId r:id="rId52"/>
  </p:handoutMasterIdLst>
  <p:sldIdLst>
    <p:sldId id="2146847739" r:id="rId2"/>
    <p:sldId id="2146847857" r:id="rId3"/>
    <p:sldId id="2146847750" r:id="rId4"/>
    <p:sldId id="2146847823" r:id="rId5"/>
    <p:sldId id="1993219299" r:id="rId6"/>
    <p:sldId id="1993219300" r:id="rId7"/>
    <p:sldId id="1993219303" r:id="rId8"/>
    <p:sldId id="2146847840" r:id="rId9"/>
    <p:sldId id="2146847766" r:id="rId10"/>
    <p:sldId id="2146847844" r:id="rId11"/>
    <p:sldId id="2146847730" r:id="rId12"/>
    <p:sldId id="2146847778" r:id="rId13"/>
    <p:sldId id="2146847825" r:id="rId14"/>
    <p:sldId id="2146847819" r:id="rId15"/>
    <p:sldId id="2146847821" r:id="rId16"/>
    <p:sldId id="2146847770" r:id="rId17"/>
    <p:sldId id="2146847838" r:id="rId18"/>
    <p:sldId id="2146847858" r:id="rId19"/>
    <p:sldId id="2146847837" r:id="rId20"/>
    <p:sldId id="2146847820" r:id="rId21"/>
    <p:sldId id="2146847859" r:id="rId22"/>
    <p:sldId id="2146847817" r:id="rId23"/>
    <p:sldId id="2146847749" r:id="rId24"/>
    <p:sldId id="2146847815" r:id="rId25"/>
    <p:sldId id="2146847864" r:id="rId26"/>
    <p:sldId id="2146847818" r:id="rId27"/>
    <p:sldId id="2146847764" r:id="rId28"/>
    <p:sldId id="2146847860" r:id="rId29"/>
    <p:sldId id="2146847842" r:id="rId30"/>
    <p:sldId id="2146847843" r:id="rId31"/>
    <p:sldId id="2146847845" r:id="rId32"/>
    <p:sldId id="2146847832" r:id="rId33"/>
    <p:sldId id="2146847771" r:id="rId34"/>
    <p:sldId id="2146847772" r:id="rId35"/>
    <p:sldId id="2146847850" r:id="rId36"/>
    <p:sldId id="2146847841" r:id="rId37"/>
    <p:sldId id="2146847851" r:id="rId38"/>
    <p:sldId id="2146847863" r:id="rId39"/>
    <p:sldId id="2146847824" r:id="rId40"/>
    <p:sldId id="2146847861" r:id="rId41"/>
    <p:sldId id="2146847773" r:id="rId42"/>
    <p:sldId id="2146847856" r:id="rId43"/>
    <p:sldId id="2146847862" r:id="rId44"/>
    <p:sldId id="2146847769" r:id="rId45"/>
    <p:sldId id="2146847853" r:id="rId46"/>
    <p:sldId id="2146847839" r:id="rId47"/>
    <p:sldId id="2146847854" r:id="rId48"/>
    <p:sldId id="2146847855" r:id="rId49"/>
    <p:sldId id="2146847732" r:id="rId50"/>
  </p:sldIdLst>
  <p:sldSz cx="12192000" cy="6858000"/>
  <p:notesSz cx="6797675" cy="987425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2146847857"/>
            <p14:sldId id="2146847750"/>
            <p14:sldId id="2146847823"/>
            <p14:sldId id="1993219299"/>
            <p14:sldId id="1993219300"/>
            <p14:sldId id="1993219303"/>
            <p14:sldId id="2146847840"/>
            <p14:sldId id="2146847766"/>
            <p14:sldId id="2146847844"/>
            <p14:sldId id="2146847730"/>
            <p14:sldId id="2146847778"/>
            <p14:sldId id="2146847825"/>
            <p14:sldId id="2146847819"/>
            <p14:sldId id="2146847821"/>
            <p14:sldId id="2146847770"/>
            <p14:sldId id="2146847838"/>
            <p14:sldId id="2146847858"/>
            <p14:sldId id="2146847837"/>
            <p14:sldId id="2146847820"/>
            <p14:sldId id="2146847859"/>
            <p14:sldId id="2146847817"/>
            <p14:sldId id="2146847749"/>
            <p14:sldId id="2146847815"/>
            <p14:sldId id="2146847864"/>
            <p14:sldId id="2146847818"/>
            <p14:sldId id="2146847764"/>
            <p14:sldId id="2146847860"/>
            <p14:sldId id="2146847842"/>
            <p14:sldId id="2146847843"/>
            <p14:sldId id="2146847845"/>
            <p14:sldId id="2146847832"/>
            <p14:sldId id="2146847771"/>
            <p14:sldId id="2146847772"/>
            <p14:sldId id="2146847850"/>
            <p14:sldId id="2146847841"/>
            <p14:sldId id="2146847851"/>
            <p14:sldId id="2146847863"/>
            <p14:sldId id="2146847824"/>
            <p14:sldId id="2146847861"/>
            <p14:sldId id="2146847773"/>
            <p14:sldId id="2146847856"/>
            <p14:sldId id="2146847862"/>
            <p14:sldId id="2146847769"/>
            <p14:sldId id="2146847853"/>
            <p14:sldId id="2146847839"/>
            <p14:sldId id="2146847854"/>
            <p14:sldId id="2146847855"/>
            <p14:sldId id="2146847732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1457" userDrawn="1">
          <p15:clr>
            <a:srgbClr val="A4A3A4"/>
          </p15:clr>
        </p15:guide>
        <p15:guide id="8" pos="3976" userDrawn="1">
          <p15:clr>
            <a:srgbClr val="A4A3A4"/>
          </p15:clr>
        </p15:guide>
        <p15:guide id="9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19" clrIdx="0"/>
  <p:cmAuthor id="1" name="Yannick Darrats" initials="YD" lastIdx="1" clrIdx="1"/>
  <p:cmAuthor id="2" name="charles dufrene" initials="cd" lastIdx="1" clrIdx="2"/>
  <p:cmAuthor id="3" name="anton pozniak" initials="ap" lastIdx="6" clrIdx="3"/>
  <p:cmAuthor id="4" name="francois.raffi@wanadoo.fr" initials="f" lastIdx="1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CC66"/>
    <a:srgbClr val="00CC99"/>
    <a:srgbClr val="009900"/>
    <a:srgbClr val="FF6600"/>
    <a:srgbClr val="006699"/>
    <a:srgbClr val="630F32"/>
    <a:srgbClr val="00A487"/>
    <a:srgbClr val="0033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29" autoAdjust="0"/>
    <p:restoredTop sz="95829" autoAdjust="0"/>
  </p:normalViewPr>
  <p:slideViewPr>
    <p:cSldViewPr snapToObjects="1">
      <p:cViewPr>
        <p:scale>
          <a:sx n="125" d="100"/>
          <a:sy n="125" d="100"/>
        </p:scale>
        <p:origin x="696" y="-780"/>
      </p:cViewPr>
      <p:guideLst>
        <p:guide orient="horz" pos="1457"/>
        <p:guide pos="3976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3" d="100"/>
        <a:sy n="103" d="100"/>
      </p:scale>
      <p:origin x="0" y="-14434"/>
    </p:cViewPr>
  </p:sorterViewPr>
  <p:notesViewPr>
    <p:cSldViewPr snapToObjects="1" showGuides="1">
      <p:cViewPr varScale="1">
        <p:scale>
          <a:sx n="67" d="100"/>
          <a:sy n="67" d="100"/>
        </p:scale>
        <p:origin x="3058" y="4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53397098390483E-2"/>
          <c:y val="0.18582452798299631"/>
          <c:w val="0.911471107338375"/>
          <c:h val="0.68141317498707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DOR/ISL (100/0.75 mg (N=298)</c:v>
                </c:pt>
              </c:strCache>
            </c:strRef>
          </c:tx>
          <c:spPr>
            <a:solidFill>
              <a:srgbClr val="47958A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&lt; 50 c/mL</c:v>
                </c:pt>
                <c:pt idx="1">
                  <c:v>HIV-1 RNA ≥ 50 c/mL</c:v>
                </c:pt>
                <c:pt idx="2">
                  <c:v>No virologic data in window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88.9</c:v>
                </c:pt>
                <c:pt idx="1">
                  <c:v>2.2999999999999998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A-4BFD-99D2-A9F5A448EA1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B/F/TAF (N=299)</c:v>
                </c:pt>
              </c:strCache>
            </c:strRef>
          </c:tx>
          <c:spPr>
            <a:solidFill>
              <a:srgbClr val="630F32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&lt; 50 c/mL</c:v>
                </c:pt>
                <c:pt idx="1">
                  <c:v>HIV-1 RNA ≥ 50 c/mL</c:v>
                </c:pt>
                <c:pt idx="2">
                  <c:v>No virologic data in window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88.3</c:v>
                </c:pt>
                <c:pt idx="1">
                  <c:v>4.3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A-4BFD-99D2-A9F5A448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986015"/>
        <c:axId val="1651987263"/>
      </c:barChart>
      <c:catAx>
        <c:axId val="16519860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1987263"/>
        <c:crosses val="autoZero"/>
        <c:auto val="1"/>
        <c:lblAlgn val="ctr"/>
        <c:lblOffset val="100"/>
        <c:noMultiLvlLbl val="0"/>
      </c:catAx>
      <c:valAx>
        <c:axId val="1651987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198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97828581490208"/>
          <c:y val="1.2180378770124241E-2"/>
          <c:w val="0.6153743426050241"/>
          <c:h val="0.11651928463986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2.1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D-4126-9269-64A183A2B6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53A2DD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6.4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D-4126-9269-64A183A2B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852023216"/>
        <c:axId val="852033776"/>
      </c:barChart>
      <c:catAx>
        <c:axId val="85202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33776"/>
        <c:crosses val="autoZero"/>
        <c:auto val="1"/>
        <c:lblAlgn val="ctr"/>
        <c:lblOffset val="100"/>
        <c:noMultiLvlLbl val="0"/>
      </c:catAx>
      <c:valAx>
        <c:axId val="85203377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232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97.9</c:v>
                </c:pt>
                <c:pt idx="1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D-4126-9269-64A183A2B6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53A2DD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93.6</c:v>
                </c:pt>
                <c:pt idx="1">
                  <c:v>97.8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D-4126-9269-64A183A2B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852023216"/>
        <c:axId val="852033776"/>
      </c:barChart>
      <c:catAx>
        <c:axId val="85202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33776"/>
        <c:crosses val="autoZero"/>
        <c:auto val="1"/>
        <c:lblAlgn val="ctr"/>
        <c:lblOffset val="100"/>
        <c:noMultiLvlLbl val="0"/>
      </c:catAx>
      <c:valAx>
        <c:axId val="8520337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232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CBC853-724C-CCCA-4A3E-2289494C4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6B71C6-E325-1D3B-4756-C928A6DD9D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E18A-5B54-4001-A04E-EA095DD63587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F9F6AC-E683-49EB-D63D-3B8537DB8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603898-F69A-EDEE-C12D-E095EE2401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D67B-F35E-4702-84F3-BE4BC6CD3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9339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pPr/>
              <a:t>28/07/2023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88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2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25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68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900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933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54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3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26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9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95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506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27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716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55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422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761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341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08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9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77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89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79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16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23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303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84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94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17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08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59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884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173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66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522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8738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79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079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0946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2885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693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82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38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32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1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9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475046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65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072948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626946"/>
            <a:ext cx="853401" cy="8017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46" y="1958975"/>
            <a:ext cx="854964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E3C91"/>
                </a:solidFill>
              </a:rPr>
              <a:t>The 12</a:t>
            </a:r>
            <a:r>
              <a:rPr lang="en-US" sz="4000" baseline="30000" dirty="0">
                <a:solidFill>
                  <a:srgbClr val="1E3C91"/>
                </a:solidFill>
              </a:rPr>
              <a:t>th</a:t>
            </a:r>
            <a:r>
              <a:rPr lang="en-US" sz="4000" dirty="0">
                <a:solidFill>
                  <a:srgbClr val="1E3C91"/>
                </a:solidFill>
              </a:rPr>
              <a:t> IAS Conference on HIV Science</a:t>
            </a:r>
            <a:endParaRPr lang="fr-FR" sz="4000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3341916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6600"/>
                </a:solidFill>
              </a:rPr>
              <a:t>Brisbane, Australia| 23-26 </a:t>
            </a:r>
            <a:r>
              <a:rPr lang="es-ES" sz="2800" b="1" dirty="0" err="1">
                <a:solidFill>
                  <a:srgbClr val="FF6600"/>
                </a:solidFill>
              </a:rPr>
              <a:t>July</a:t>
            </a:r>
            <a:r>
              <a:rPr lang="es-ES" sz="2800" b="1" dirty="0">
                <a:solidFill>
                  <a:srgbClr val="FF6600"/>
                </a:solidFill>
              </a:rPr>
              <a:t> 2023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FA2340-AD81-DB18-6880-0F0BDD9D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35" y="4085220"/>
            <a:ext cx="1513114" cy="1513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DD6E6-5503-898E-3B68-6EA3DF62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856" y="4085220"/>
            <a:ext cx="1513114" cy="1513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BD668-2BD0-7837-D590-30EF8E208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614" y="4085220"/>
            <a:ext cx="1513114" cy="1513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A07886-C13A-DB9F-AAC7-47F1F367D948}"/>
              </a:ext>
            </a:extLst>
          </p:cNvPr>
          <p:cNvSpPr txBox="1"/>
          <p:nvPr/>
        </p:nvSpPr>
        <p:spPr>
          <a:xfrm>
            <a:off x="2807865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Argentina)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4659F3-DB67-350F-063C-CCA340915766}"/>
              </a:ext>
            </a:extLst>
          </p:cNvPr>
          <p:cNvSpPr txBox="1"/>
          <p:nvPr/>
        </p:nvSpPr>
        <p:spPr>
          <a:xfrm>
            <a:off x="5159531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A28A6A-06C1-8611-8F8E-43117BD7A973}"/>
              </a:ext>
            </a:extLst>
          </p:cNvPr>
          <p:cNvSpPr txBox="1"/>
          <p:nvPr/>
        </p:nvSpPr>
        <p:spPr>
          <a:xfrm>
            <a:off x="7506107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France)</a:t>
            </a:r>
          </a:p>
        </p:txBody>
      </p:sp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58820"/>
            <a:ext cx="8856984" cy="1143000"/>
          </a:xfrm>
        </p:spPr>
        <p:txBody>
          <a:bodyPr/>
          <a:lstStyle/>
          <a:p>
            <a:r>
              <a:rPr lang="en-US" dirty="0"/>
              <a:t>Switch to DTG/3TC in patients with prior M184V/I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9CD28569-75D1-2D75-09DD-30AA4CFA5D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63646"/>
            <a:ext cx="10972800" cy="1089124"/>
          </a:xfrm>
        </p:spPr>
        <p:txBody>
          <a:bodyPr>
            <a:normAutofit/>
          </a:bodyPr>
          <a:lstStyle/>
          <a:p>
            <a:r>
              <a:rPr lang="en-US" sz="1800" dirty="0"/>
              <a:t>SOLAR-3D: prospective, open-label, study </a:t>
            </a:r>
          </a:p>
          <a:p>
            <a:r>
              <a:rPr lang="en-US" sz="1800" dirty="0"/>
              <a:t>Adults with HIV RNA &lt; 50 c/mL (median duration of suppression: 11.8 years), with prior virologic failure</a:t>
            </a:r>
          </a:p>
          <a:p>
            <a:r>
              <a:rPr lang="en-US" sz="1800" dirty="0"/>
              <a:t>100 patients switched to DTG/3TC (50 with no historical M184V/I, 50 with history of prior M184V/I)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5ED85EED-4892-D89B-F18B-BB2CA3EEA262}"/>
              </a:ext>
            </a:extLst>
          </p:cNvPr>
          <p:cNvSpPr txBox="1">
            <a:spLocks/>
          </p:cNvSpPr>
          <p:nvPr/>
        </p:nvSpPr>
        <p:spPr bwMode="auto">
          <a:xfrm>
            <a:off x="9712941" y="6574009"/>
            <a:ext cx="24761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Blick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G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0921471-5997-26C0-3CDD-7DA33E6E4D4B}"/>
              </a:ext>
            </a:extLst>
          </p:cNvPr>
          <p:cNvGrpSpPr/>
          <p:nvPr/>
        </p:nvGrpSpPr>
        <p:grpSpPr>
          <a:xfrm>
            <a:off x="335360" y="2943201"/>
            <a:ext cx="4265013" cy="3582143"/>
            <a:chOff x="335360" y="2943201"/>
            <a:chExt cx="4265013" cy="3582143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FD83D0E3-9DBA-048C-7512-9F6C27D45C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35390727"/>
                </p:ext>
              </p:extLst>
            </p:nvPr>
          </p:nvGraphicFramePr>
          <p:xfrm>
            <a:off x="335360" y="2943201"/>
            <a:ext cx="4265013" cy="3053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151A86-1482-52DF-4937-373AEFEDB564}"/>
                </a:ext>
              </a:extLst>
            </p:cNvPr>
            <p:cNvSpPr/>
            <p:nvPr/>
          </p:nvSpPr>
          <p:spPr>
            <a:xfrm>
              <a:off x="1073788" y="3047880"/>
              <a:ext cx="144016" cy="144016"/>
            </a:xfrm>
            <a:prstGeom prst="rect">
              <a:avLst/>
            </a:prstGeom>
            <a:solidFill>
              <a:srgbClr val="53A2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56675B-1DDE-68DD-A0F3-B981FAC5C3D5}"/>
                </a:ext>
              </a:extLst>
            </p:cNvPr>
            <p:cNvSpPr/>
            <p:nvPr/>
          </p:nvSpPr>
          <p:spPr>
            <a:xfrm>
              <a:off x="1073788" y="3287424"/>
              <a:ext cx="144016" cy="144016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9358913-D0AE-BB06-24B5-3886A93CF86F}"/>
                </a:ext>
              </a:extLst>
            </p:cNvPr>
            <p:cNvSpPr txBox="1"/>
            <p:nvPr/>
          </p:nvSpPr>
          <p:spPr>
            <a:xfrm>
              <a:off x="1348868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48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09D35C9-CC07-1BBD-0E66-C47E5F42474B}"/>
                </a:ext>
              </a:extLst>
            </p:cNvPr>
            <p:cNvSpPr txBox="1"/>
            <p:nvPr/>
          </p:nvSpPr>
          <p:spPr>
            <a:xfrm>
              <a:off x="1217804" y="2997818"/>
              <a:ext cx="158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Historical M184V/I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537728C-21E4-A475-AD2B-0049EA81F2A6}"/>
                </a:ext>
              </a:extLst>
            </p:cNvPr>
            <p:cNvSpPr txBox="1"/>
            <p:nvPr/>
          </p:nvSpPr>
          <p:spPr>
            <a:xfrm>
              <a:off x="3169260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96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7B9847F-1BEC-76F7-8299-4E4CD26D798A}"/>
                </a:ext>
              </a:extLst>
            </p:cNvPr>
            <p:cNvSpPr txBox="1"/>
            <p:nvPr/>
          </p:nvSpPr>
          <p:spPr>
            <a:xfrm>
              <a:off x="1217804" y="3215969"/>
              <a:ext cx="1835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No Historical M184V/I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67C288E-F4A7-A7D0-CF86-6EE79029FEDC}"/>
                </a:ext>
              </a:extLst>
            </p:cNvPr>
            <p:cNvSpPr txBox="1"/>
            <p:nvPr/>
          </p:nvSpPr>
          <p:spPr>
            <a:xfrm>
              <a:off x="1044114" y="5289864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2.1 %</a:t>
              </a:r>
              <a:br>
                <a:rPr lang="fr-FR" sz="1200" b="1" dirty="0"/>
              </a:br>
              <a:r>
                <a:rPr lang="fr-FR" sz="1200" b="1" dirty="0"/>
                <a:t>(1/47)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A0C5E90-0ED5-6039-923F-006719C9ABD8}"/>
                </a:ext>
              </a:extLst>
            </p:cNvPr>
            <p:cNvSpPr txBox="1"/>
            <p:nvPr/>
          </p:nvSpPr>
          <p:spPr>
            <a:xfrm>
              <a:off x="1789822" y="5158336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6.4 %</a:t>
              </a:r>
              <a:br>
                <a:rPr lang="fr-FR" sz="1200" b="1" dirty="0"/>
              </a:br>
              <a:r>
                <a:rPr lang="fr-FR" sz="1200" b="1" dirty="0"/>
                <a:t>(3/47)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E42B8C6-2E82-BF1B-1201-BDD5094C5BDF}"/>
                </a:ext>
              </a:extLst>
            </p:cNvPr>
            <p:cNvSpPr txBox="1"/>
            <p:nvPr/>
          </p:nvSpPr>
          <p:spPr>
            <a:xfrm>
              <a:off x="2878154" y="5209816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4.6 %</a:t>
              </a:r>
              <a:br>
                <a:rPr lang="fr-FR" sz="1200" b="1" dirty="0"/>
              </a:br>
              <a:r>
                <a:rPr lang="fr-FR" sz="1200" b="1" dirty="0"/>
                <a:t>(2/44)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D40B8B5-CAED-F80A-F2B8-382CDA7A4876}"/>
                </a:ext>
              </a:extLst>
            </p:cNvPr>
            <p:cNvSpPr txBox="1"/>
            <p:nvPr/>
          </p:nvSpPr>
          <p:spPr>
            <a:xfrm>
              <a:off x="3610214" y="5289864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2.2 %</a:t>
              </a:r>
              <a:br>
                <a:rPr lang="fr-FR" sz="1200" b="1" dirty="0"/>
              </a:br>
              <a:r>
                <a:rPr lang="fr-FR" sz="1200" b="1" dirty="0"/>
                <a:t>(1/45)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2DC2C81-394D-1B22-522F-0F295237D283}"/>
                </a:ext>
              </a:extLst>
            </p:cNvPr>
            <p:cNvSpPr txBox="1"/>
            <p:nvPr/>
          </p:nvSpPr>
          <p:spPr>
            <a:xfrm>
              <a:off x="1481838" y="6063679"/>
              <a:ext cx="2168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Primary endpoint</a:t>
              </a:r>
              <a:br>
                <a:rPr lang="en-US" sz="1200" b="1" dirty="0"/>
              </a:br>
              <a:r>
                <a:rPr lang="en-US" sz="1200" b="1" dirty="0"/>
                <a:t>PCR </a:t>
              </a:r>
              <a:r>
                <a:rPr lang="en-US" sz="1200" b="1" u="sng" dirty="0"/>
                <a:t>&gt;</a:t>
              </a:r>
              <a:r>
                <a:rPr lang="en-US" sz="1200" b="1" dirty="0"/>
                <a:t> 50 c/ml by FDA snapshot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ACBEC1-94C5-3A7A-A154-542330179657}"/>
              </a:ext>
            </a:extLst>
          </p:cNvPr>
          <p:cNvGrpSpPr/>
          <p:nvPr/>
        </p:nvGrpSpPr>
        <p:grpSpPr>
          <a:xfrm>
            <a:off x="4511824" y="2657776"/>
            <a:ext cx="4265013" cy="3867568"/>
            <a:chOff x="4511824" y="2657776"/>
            <a:chExt cx="4265013" cy="3867568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EB96AE31-1727-4E54-658D-46AD19D2E7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2724653"/>
                </p:ext>
              </p:extLst>
            </p:nvPr>
          </p:nvGraphicFramePr>
          <p:xfrm>
            <a:off x="4511824" y="2943201"/>
            <a:ext cx="4265013" cy="3053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D2EC1BF-349F-A06B-C9A1-0E2313DD3213}"/>
                </a:ext>
              </a:extLst>
            </p:cNvPr>
            <p:cNvSpPr txBox="1"/>
            <p:nvPr/>
          </p:nvSpPr>
          <p:spPr>
            <a:xfrm>
              <a:off x="5522829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48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E4D9306-AF95-A32C-CBAA-48601AC9B072}"/>
                </a:ext>
              </a:extLst>
            </p:cNvPr>
            <p:cNvSpPr txBox="1"/>
            <p:nvPr/>
          </p:nvSpPr>
          <p:spPr>
            <a:xfrm>
              <a:off x="7343221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96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9840C2D-C0CE-151F-001B-76DDB9313481}"/>
                </a:ext>
              </a:extLst>
            </p:cNvPr>
            <p:cNvSpPr txBox="1"/>
            <p:nvPr/>
          </p:nvSpPr>
          <p:spPr>
            <a:xfrm>
              <a:off x="5192451" y="2657776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97.9%</a:t>
              </a:r>
              <a:br>
                <a:rPr lang="fr-FR" sz="1200" b="1" dirty="0"/>
              </a:br>
              <a:r>
                <a:rPr lang="fr-FR" sz="1200" b="1" dirty="0"/>
                <a:t>(46/47)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468879E-313B-526C-0D1C-E31BD9218181}"/>
                </a:ext>
              </a:extLst>
            </p:cNvPr>
            <p:cNvSpPr txBox="1"/>
            <p:nvPr/>
          </p:nvSpPr>
          <p:spPr>
            <a:xfrm>
              <a:off x="5924511" y="2789209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93.6%</a:t>
              </a:r>
              <a:br>
                <a:rPr lang="fr-FR" sz="1200" b="1" dirty="0"/>
              </a:br>
              <a:r>
                <a:rPr lang="fr-FR" sz="1200" b="1" dirty="0"/>
                <a:t>(44/47)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08362B2-E97A-8244-15AE-A43B7BECB85B}"/>
                </a:ext>
              </a:extLst>
            </p:cNvPr>
            <p:cNvSpPr txBox="1"/>
            <p:nvPr/>
          </p:nvSpPr>
          <p:spPr>
            <a:xfrm>
              <a:off x="7012843" y="2746057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95.5%</a:t>
              </a:r>
              <a:br>
                <a:rPr lang="fr-FR" sz="1200" b="1" dirty="0"/>
              </a:br>
              <a:r>
                <a:rPr lang="fr-FR" sz="1200" b="1" dirty="0"/>
                <a:t>(42/44)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055BDD7-F004-3319-7D2C-4F495ED204F9}"/>
                </a:ext>
              </a:extLst>
            </p:cNvPr>
            <p:cNvSpPr txBox="1"/>
            <p:nvPr/>
          </p:nvSpPr>
          <p:spPr>
            <a:xfrm>
              <a:off x="7744903" y="2682768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97.8%</a:t>
              </a:r>
              <a:br>
                <a:rPr lang="fr-FR" sz="1200" b="1" dirty="0"/>
              </a:br>
              <a:r>
                <a:rPr lang="fr-FR" sz="1200" b="1" dirty="0"/>
                <a:t>(44/45)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1CB9909-109A-AF00-8BC3-6391C67BADA1}"/>
                </a:ext>
              </a:extLst>
            </p:cNvPr>
            <p:cNvSpPr txBox="1"/>
            <p:nvPr/>
          </p:nvSpPr>
          <p:spPr>
            <a:xfrm>
              <a:off x="5727400" y="6063679"/>
              <a:ext cx="2168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Secondary endpoint</a:t>
              </a:r>
              <a:br>
                <a:rPr lang="en-US" sz="1200" b="1" dirty="0"/>
              </a:br>
              <a:r>
                <a:rPr lang="en-US" sz="1200" b="1" dirty="0"/>
                <a:t>PCR &lt; 50 c/ml by FDA snapshot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02D4B8A-4DD3-BDBA-FD83-ACCEE4F4A606}"/>
              </a:ext>
            </a:extLst>
          </p:cNvPr>
          <p:cNvSpPr txBox="1"/>
          <p:nvPr/>
        </p:nvSpPr>
        <p:spPr>
          <a:xfrm>
            <a:off x="8447584" y="359301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Important limitations: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/>
              <a:t>Uncontrolled study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/>
              <a:t>Low numbers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/>
              <a:t>No discrimination between M184V and M184I </a:t>
            </a:r>
            <a:br>
              <a:rPr lang="en-US" dirty="0"/>
            </a:br>
            <a:r>
              <a:rPr lang="en-US" dirty="0"/>
              <a:t>(APOBEC ? Defective virus ?)</a:t>
            </a:r>
          </a:p>
        </p:txBody>
      </p:sp>
    </p:spTree>
    <p:extLst>
      <p:ext uri="{BB962C8B-B14F-4D97-AF65-F5344CB8AC3E}">
        <p14:creationId xmlns:p14="http://schemas.microsoft.com/office/powerpoint/2010/main" val="27991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ACD54B-E0A3-4A8D-E19D-ABE0AC39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88" y="114123"/>
            <a:ext cx="8657777" cy="1481068"/>
          </a:xfrm>
        </p:spPr>
        <p:txBody>
          <a:bodyPr>
            <a:normAutofit/>
          </a:bodyPr>
          <a:lstStyle/>
          <a:p>
            <a:r>
              <a:rPr lang="en-US" sz="2800" dirty="0"/>
              <a:t>B/F/TAF vs DTG + F/TDF for initial ART in HBV/HIV </a:t>
            </a:r>
            <a:br>
              <a:rPr lang="en-US" sz="2800" dirty="0"/>
            </a:br>
            <a:r>
              <a:rPr lang="en-US" sz="2800" dirty="0"/>
              <a:t>co-infected individuals: W96 results of ALLIANCE Trial (1)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00973-73FE-94BF-16B2-2AB0565B7D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996" y="4121296"/>
            <a:ext cx="3784978" cy="11383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Randomization stratified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HBeAg</a:t>
            </a:r>
            <a:r>
              <a:rPr lang="en-US" sz="1600" dirty="0"/>
              <a:t> (positive vs negative)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HBV DNA (&lt; vs </a:t>
            </a:r>
            <a:r>
              <a:rPr lang="en-US" sz="1600" u="sng" dirty="0"/>
              <a:t>&gt;</a:t>
            </a:r>
            <a:r>
              <a:rPr lang="en-US" sz="1600" dirty="0"/>
              <a:t> 8 log</a:t>
            </a:r>
            <a:r>
              <a:rPr lang="en-US" sz="1600" baseline="-25000" dirty="0"/>
              <a:t>10</a:t>
            </a:r>
            <a:r>
              <a:rPr lang="en-US" sz="1600" dirty="0"/>
              <a:t> IU/mL)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CD4+ cell count (&lt; vs </a:t>
            </a:r>
            <a:r>
              <a:rPr lang="en-US" sz="1600" u="sng" dirty="0"/>
              <a:t>&gt;</a:t>
            </a:r>
            <a:r>
              <a:rPr lang="en-US" sz="1600" dirty="0"/>
              <a:t> 50 cells/µL)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31D7CF9B-B900-499E-A913-17EAFBA3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959" y="6525344"/>
            <a:ext cx="3007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200" i="1" dirty="0" err="1"/>
              <a:t>Avihingsanon</a:t>
            </a:r>
            <a:r>
              <a:rPr lang="it-IT" sz="1200" i="1" dirty="0"/>
              <a:t> A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LBEPB13</a:t>
            </a:r>
            <a:endParaRPr lang="it-IT" sz="1200" i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2150A81-B5EF-38C9-681F-62091164111E}"/>
              </a:ext>
            </a:extLst>
          </p:cNvPr>
          <p:cNvSpPr/>
          <p:nvPr/>
        </p:nvSpPr>
        <p:spPr>
          <a:xfrm>
            <a:off x="568702" y="1979250"/>
            <a:ext cx="3193576" cy="207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Adults with HIV/HBV coinfection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treatment-naive to HIV and HBV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HIV-1 RNA </a:t>
            </a:r>
            <a:r>
              <a:rPr lang="en-US" sz="1600" u="sng" dirty="0">
                <a:solidFill>
                  <a:schemeClr val="tx1"/>
                </a:solidFill>
              </a:rPr>
              <a:t>&gt;</a:t>
            </a:r>
            <a:r>
              <a:rPr lang="en-US" sz="1600" dirty="0">
                <a:solidFill>
                  <a:schemeClr val="tx1"/>
                </a:solidFill>
              </a:rPr>
              <a:t> 500 c/mL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HBV DNA </a:t>
            </a:r>
            <a:r>
              <a:rPr lang="en-US" sz="1600" u="sng" dirty="0">
                <a:solidFill>
                  <a:schemeClr val="tx1"/>
                </a:solidFill>
              </a:rPr>
              <a:t>&gt;</a:t>
            </a:r>
            <a:r>
              <a:rPr lang="en-US" sz="1600" dirty="0">
                <a:solidFill>
                  <a:schemeClr val="tx1"/>
                </a:solidFill>
              </a:rPr>
              <a:t> 2000 IU/mL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Genotypic sensitivity of HIV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FTC, TFV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eGFR</a:t>
            </a:r>
            <a:r>
              <a:rPr lang="en-US" sz="1600" baseline="-25000" dirty="0" err="1">
                <a:solidFill>
                  <a:schemeClr val="tx1"/>
                </a:solidFill>
              </a:rPr>
              <a:t>CG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u="sng" dirty="0">
                <a:solidFill>
                  <a:schemeClr val="tx1"/>
                </a:solidFill>
              </a:rPr>
              <a:t>&gt;</a:t>
            </a:r>
            <a:r>
              <a:rPr lang="en-US" sz="1600" dirty="0">
                <a:solidFill>
                  <a:schemeClr val="tx1"/>
                </a:solidFill>
              </a:rPr>
              <a:t> 50 mL/min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7A3C6A2-0514-A35C-E12E-D6DECA55D4AA}"/>
              </a:ext>
            </a:extLst>
          </p:cNvPr>
          <p:cNvSpPr/>
          <p:nvPr/>
        </p:nvSpPr>
        <p:spPr>
          <a:xfrm>
            <a:off x="5087888" y="2411338"/>
            <a:ext cx="4634504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DTG + FTC/TDF Placebo QD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0DC3D7D-5697-6958-FC78-19EA45FA6E44}"/>
              </a:ext>
            </a:extLst>
          </p:cNvPr>
          <p:cNvSpPr/>
          <p:nvPr/>
        </p:nvSpPr>
        <p:spPr>
          <a:xfrm>
            <a:off x="5087888" y="3419410"/>
            <a:ext cx="4634504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B/F/TAF Placebo QD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9AFDD1F-88F3-CB0C-5267-5539CE5BF1A9}"/>
              </a:ext>
            </a:extLst>
          </p:cNvPr>
          <p:cNvSpPr/>
          <p:nvPr/>
        </p:nvSpPr>
        <p:spPr>
          <a:xfrm>
            <a:off x="5087888" y="1979250"/>
            <a:ext cx="4634504" cy="360000"/>
          </a:xfrm>
          <a:prstGeom prst="round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B/F/TAF QD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D5250D7-7733-9E3E-D1AA-07EA72B9FEFB}"/>
              </a:ext>
            </a:extLst>
          </p:cNvPr>
          <p:cNvSpPr/>
          <p:nvPr/>
        </p:nvSpPr>
        <p:spPr>
          <a:xfrm>
            <a:off x="5087888" y="2987362"/>
            <a:ext cx="4634504" cy="36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DTG + FTC/TDF QD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47C2999-CB4B-3AE0-F0DF-C71246A2BEAB}"/>
              </a:ext>
            </a:extLst>
          </p:cNvPr>
          <p:cNvGrpSpPr/>
          <p:nvPr/>
        </p:nvGrpSpPr>
        <p:grpSpPr>
          <a:xfrm>
            <a:off x="4991780" y="3923466"/>
            <a:ext cx="4634504" cy="204718"/>
            <a:chOff x="4449171" y="5295330"/>
            <a:chExt cx="4634504" cy="204718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BAAA909-0420-72FB-A29C-C8223AEDB4B4}"/>
                </a:ext>
              </a:extLst>
            </p:cNvPr>
            <p:cNvCxnSpPr/>
            <p:nvPr/>
          </p:nvCxnSpPr>
          <p:spPr>
            <a:xfrm>
              <a:off x="4449171" y="5295330"/>
              <a:ext cx="46345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A8148AC-2F0A-2088-E96C-589EAAA72BF5}"/>
                </a:ext>
              </a:extLst>
            </p:cNvPr>
            <p:cNvCxnSpPr/>
            <p:nvPr/>
          </p:nvCxnSpPr>
          <p:spPr>
            <a:xfrm>
              <a:off x="4449171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4FF0508-ECAB-B921-55AC-0AB10C3B72DE}"/>
                </a:ext>
              </a:extLst>
            </p:cNvPr>
            <p:cNvCxnSpPr/>
            <p:nvPr/>
          </p:nvCxnSpPr>
          <p:spPr>
            <a:xfrm>
              <a:off x="6764734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BEC0522-D473-CDE8-7694-D69C31E4F0D3}"/>
                </a:ext>
              </a:extLst>
            </p:cNvPr>
            <p:cNvCxnSpPr/>
            <p:nvPr/>
          </p:nvCxnSpPr>
          <p:spPr>
            <a:xfrm>
              <a:off x="9080298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F823B3F3-FFC6-88F6-5357-2BBC0C684F91}"/>
              </a:ext>
            </a:extLst>
          </p:cNvPr>
          <p:cNvSpPr txBox="1"/>
          <p:nvPr/>
        </p:nvSpPr>
        <p:spPr>
          <a:xfrm>
            <a:off x="4853761" y="41145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37C4DD7-DAB9-7DEC-C8C3-206C4448DEB9}"/>
              </a:ext>
            </a:extLst>
          </p:cNvPr>
          <p:cNvSpPr txBox="1"/>
          <p:nvPr/>
        </p:nvSpPr>
        <p:spPr>
          <a:xfrm>
            <a:off x="7123639" y="411453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E83F30-34D2-03B6-478E-47CF91470770}"/>
              </a:ext>
            </a:extLst>
          </p:cNvPr>
          <p:cNvSpPr txBox="1"/>
          <p:nvPr/>
        </p:nvSpPr>
        <p:spPr>
          <a:xfrm>
            <a:off x="9442580" y="411453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96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1C36020-2987-BF77-4456-4DCEAB10320E}"/>
              </a:ext>
            </a:extLst>
          </p:cNvPr>
          <p:cNvSpPr txBox="1"/>
          <p:nvPr/>
        </p:nvSpPr>
        <p:spPr>
          <a:xfrm>
            <a:off x="3872630" y="2555314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1:1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C6F9B3C-2812-B817-C3DD-89BFDB0FF5A8}"/>
              </a:ext>
            </a:extLst>
          </p:cNvPr>
          <p:cNvGrpSpPr/>
          <p:nvPr/>
        </p:nvGrpSpPr>
        <p:grpSpPr>
          <a:xfrm>
            <a:off x="3817735" y="2205625"/>
            <a:ext cx="1398672" cy="1273302"/>
            <a:chOff x="3727845" y="1832947"/>
            <a:chExt cx="1072980" cy="1488851"/>
          </a:xfrm>
        </p:grpSpPr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45C373D2-C89C-CA76-D8F5-6A9039199D75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3727845" y="2135161"/>
              <a:ext cx="954477" cy="602786"/>
            </a:xfrm>
            <a:prstGeom prst="bentConnector3">
              <a:avLst/>
            </a:prstGeom>
            <a:ln w="190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27BEB0C-5EE8-B1D4-218D-0FA9E1392204}"/>
                </a:ext>
              </a:extLst>
            </p:cNvPr>
            <p:cNvGrpSpPr/>
            <p:nvPr/>
          </p:nvGrpSpPr>
          <p:grpSpPr>
            <a:xfrm>
              <a:off x="3727845" y="1832947"/>
              <a:ext cx="1072980" cy="1488851"/>
              <a:chOff x="3727845" y="1832947"/>
              <a:chExt cx="1072980" cy="1488851"/>
            </a:xfrm>
          </p:grpSpPr>
          <p:cxnSp>
            <p:nvCxnSpPr>
              <p:cNvPr id="24" name="Connecteur : en angle 23">
                <a:extLst>
                  <a:ext uri="{FF2B5EF4-FFF2-40B4-BE49-F238E27FC236}">
                    <a16:creationId xmlns:a16="http://schemas.microsoft.com/office/drawing/2014/main" id="{09D8D4CE-D118-E374-DF56-1C346488B2B9}"/>
                  </a:ext>
                </a:extLst>
              </p:cNvPr>
              <p:cNvCxnSpPr>
                <a:cxnSpLocks/>
                <a:stCxn id="2" idx="3"/>
              </p:cNvCxnSpPr>
              <p:nvPr/>
            </p:nvCxnSpPr>
            <p:spPr>
              <a:xfrm>
                <a:off x="3727845" y="2737947"/>
                <a:ext cx="954477" cy="583851"/>
              </a:xfrm>
              <a:prstGeom prst="bentConnector3">
                <a:avLst/>
              </a:prstGeom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62CD503-D344-1F78-885E-BE7E120CF0AD}"/>
                  </a:ext>
                </a:extLst>
              </p:cNvPr>
              <p:cNvSpPr txBox="1"/>
              <p:nvPr/>
            </p:nvSpPr>
            <p:spPr>
              <a:xfrm>
                <a:off x="4136861" y="1832947"/>
                <a:ext cx="663964" cy="307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N=121</a:t>
                </a:r>
              </a:p>
            </p:txBody>
          </p:sp>
        </p:grp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CD997676-1861-D8E2-BF6A-8B267F31221F}"/>
              </a:ext>
            </a:extLst>
          </p:cNvPr>
          <p:cNvSpPr txBox="1"/>
          <p:nvPr/>
        </p:nvSpPr>
        <p:spPr>
          <a:xfrm>
            <a:off x="4377908" y="341941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N=122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09FB247-FDD0-7F1F-08AF-11D2D57E6480}"/>
              </a:ext>
            </a:extLst>
          </p:cNvPr>
          <p:cNvSpPr txBox="1"/>
          <p:nvPr/>
        </p:nvSpPr>
        <p:spPr>
          <a:xfrm>
            <a:off x="4350758" y="4114533"/>
            <a:ext cx="599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Week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B806E02-EB3F-F406-9F52-7ECDE41A4B0F}"/>
              </a:ext>
            </a:extLst>
          </p:cNvPr>
          <p:cNvSpPr/>
          <p:nvPr/>
        </p:nvSpPr>
        <p:spPr>
          <a:xfrm>
            <a:off x="6140001" y="4366505"/>
            <a:ext cx="2159295" cy="372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Co-primary endpoint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6AF3B24-E516-0EC0-9DD1-8DD212C9CA8D}"/>
              </a:ext>
            </a:extLst>
          </p:cNvPr>
          <p:cNvSpPr/>
          <p:nvPr/>
        </p:nvSpPr>
        <p:spPr>
          <a:xfrm>
            <a:off x="4397344" y="4780278"/>
            <a:ext cx="5829104" cy="639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HIV-1 RNA &lt; 50 c/mL (FDA Snapshot algorithm), 12% noninferiority margin HBV DNA &lt; 29 UI/mL (missing = failure analysis), 12% noninferiority margin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C1FDD3C-6857-4541-08C3-C0402C29B14E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397343" y="4552518"/>
            <a:ext cx="1742658" cy="2277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EC295BA-5525-4CC3-6469-7D0A6E0A7C3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299296" y="4552518"/>
            <a:ext cx="1927151" cy="2277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A9EC12B4-642A-B115-03B2-E14731E2AE14}"/>
              </a:ext>
            </a:extLst>
          </p:cNvPr>
          <p:cNvSpPr txBox="1"/>
          <p:nvPr/>
        </p:nvSpPr>
        <p:spPr>
          <a:xfrm>
            <a:off x="126668" y="5719227"/>
            <a:ext cx="8766597" cy="113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defTabSz="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lvl1pPr>
            <a:lvl2pPr marL="557213" lvl="1" indent="-214313" defTabSz="342900">
              <a:spcBef>
                <a:spcPts val="0"/>
              </a:spcBef>
              <a:buClr>
                <a:srgbClr val="0070C0"/>
              </a:buClr>
              <a:buFont typeface="Arial"/>
              <a:buChar char="–"/>
              <a:defRPr sz="1600"/>
            </a:lvl2pPr>
            <a:lvl3pPr marL="857250" indent="-171450" defTabSz="342900">
              <a:spcBef>
                <a:spcPct val="20000"/>
              </a:spcBef>
              <a:buClr>
                <a:srgbClr val="0070C0"/>
              </a:buClr>
              <a:buFont typeface="Arial"/>
              <a:buChar char="•"/>
            </a:lvl3pPr>
            <a:lvl4pPr marL="1200150" indent="-171450" defTabSz="342900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/>
            </a:lvl4pPr>
            <a:lvl5pPr marL="1543050" indent="-171450" defTabSz="342900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/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/>
              <a:t>In the primary analysis at W48 (World AIDS Conference 2022), B/F/TAF demonstrated:</a:t>
            </a:r>
          </a:p>
          <a:p>
            <a:pPr lvl="1"/>
            <a:r>
              <a:rPr lang="en-US" dirty="0"/>
              <a:t>Noninferiority to DTG + F/TDF (95% vs 91%) in achieving HIV-1 RNA &lt; 50 c/mL</a:t>
            </a:r>
          </a:p>
          <a:p>
            <a:pPr lvl="1"/>
            <a:r>
              <a:rPr lang="en-US" dirty="0"/>
              <a:t>Superiority to DTG + F/TDF (63% vs 43%) in achieving HBV DNA &lt; 29 IU/mL</a:t>
            </a:r>
          </a:p>
        </p:txBody>
      </p:sp>
    </p:spTree>
    <p:extLst>
      <p:ext uri="{BB962C8B-B14F-4D97-AF65-F5344CB8AC3E}">
        <p14:creationId xmlns:p14="http://schemas.microsoft.com/office/powerpoint/2010/main" val="131141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9B8BCD8-8954-DBB5-E666-A2359D3B182E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2252105"/>
          <a:ext cx="10491548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865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49569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B/F/TAF</a:t>
                      </a:r>
                      <a:b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N=119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DTG + F/TDF</a:t>
                      </a:r>
                      <a:b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N=122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HIV-RNA &lt; 50 c/ml (ITT, snapshot)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0.94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44224"/>
                  </a:ext>
                </a:extLst>
              </a:tr>
              <a:tr h="28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HBV DNA &lt; 29 IU/mL (M=F)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HBe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Ag loss and seroconversion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HBe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Ag loss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HBe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seroconversion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HBs Ag loss and seroconversion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HBs Ag loss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HBs seroconversion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b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35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Grade 3/4 ALAT increase (&gt; 5 ULN)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22% 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1D70AA4-D831-A49A-C309-DB2A7B538D70}"/>
              </a:ext>
            </a:extLst>
          </p:cNvPr>
          <p:cNvSpPr txBox="1"/>
          <p:nvPr/>
        </p:nvSpPr>
        <p:spPr>
          <a:xfrm>
            <a:off x="5214829" y="1697334"/>
            <a:ext cx="176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W96 </a:t>
            </a:r>
            <a:r>
              <a:rPr lang="fr-FR" sz="2400" b="1" dirty="0" err="1">
                <a:solidFill>
                  <a:srgbClr val="0070C0"/>
                </a:solidFill>
              </a:rPr>
              <a:t>Results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1C149E4D-896B-BB1F-4BB3-0455B1CB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88" y="114123"/>
            <a:ext cx="8657777" cy="1481068"/>
          </a:xfrm>
        </p:spPr>
        <p:txBody>
          <a:bodyPr>
            <a:normAutofit/>
          </a:bodyPr>
          <a:lstStyle/>
          <a:p>
            <a:r>
              <a:rPr lang="en-US" sz="2800" dirty="0"/>
              <a:t>B/F/TAF vs DTG + F/TDF for initial ART in HBV/HIV </a:t>
            </a:r>
            <a:br>
              <a:rPr lang="en-US" sz="2800" dirty="0"/>
            </a:br>
            <a:r>
              <a:rPr lang="en-US" sz="2800" dirty="0"/>
              <a:t>co-infected individuals: W96 results of ALLIANCE Trial (2)</a:t>
            </a:r>
            <a:endParaRPr lang="fr-FR" sz="280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E41CC3E-992B-FFC4-563C-8B50DD8F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959" y="6525344"/>
            <a:ext cx="3007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200" i="1" dirty="0" err="1"/>
              <a:t>Avihingsanon</a:t>
            </a:r>
            <a:r>
              <a:rPr lang="it-IT" sz="1200" i="1" dirty="0"/>
              <a:t> A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LBEPB13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293926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reported outcomes 12 months after switch to CAB + RPV LA: SOLAR study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83098" y="6574009"/>
            <a:ext cx="26060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Chounta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TUPEB06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E630099-2C53-732C-5D4B-2592079141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718648" cy="69441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R</a:t>
            </a:r>
            <a:r>
              <a:rPr lang="en-US" sz="2000" dirty="0">
                <a:effectLst/>
                <a:latin typeface="+mj-lt"/>
              </a:rPr>
              <a:t>andomized, active-controlled study: noninferior efficacy of switching to CAB + RPV LA Q2M vs continuing BIC/FTC/TAF over 12 months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6A49D0-D8B9-5AF5-9C25-981BB308AF71}"/>
              </a:ext>
            </a:extLst>
          </p:cNvPr>
          <p:cNvSpPr txBox="1"/>
          <p:nvPr/>
        </p:nvSpPr>
        <p:spPr>
          <a:xfrm>
            <a:off x="1376206" y="2183244"/>
            <a:ext cx="486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Change in Total Treatment Satisfaction (HIVTSQs)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043C84-B739-8A5A-E0A8-79611ADAA1C0}"/>
              </a:ext>
            </a:extLst>
          </p:cNvPr>
          <p:cNvSpPr txBox="1"/>
          <p:nvPr/>
        </p:nvSpPr>
        <p:spPr>
          <a:xfrm>
            <a:off x="7552888" y="2010413"/>
            <a:ext cx="406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Acceptability of ISRs (PIN Questionnaire)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4EC81A-7FE8-54CB-FD63-5A72D212E9B9}"/>
              </a:ext>
            </a:extLst>
          </p:cNvPr>
          <p:cNvGrpSpPr/>
          <p:nvPr/>
        </p:nvGrpSpPr>
        <p:grpSpPr>
          <a:xfrm>
            <a:off x="1487488" y="2579996"/>
            <a:ext cx="4859834" cy="3941604"/>
            <a:chOff x="1487488" y="2579996"/>
            <a:chExt cx="4859834" cy="3941604"/>
          </a:xfrm>
        </p:grpSpPr>
        <p:sp>
          <p:nvSpPr>
            <p:cNvPr id="3" name="Rectangle 52">
              <a:extLst>
                <a:ext uri="{FF2B5EF4-FFF2-40B4-BE49-F238E27FC236}">
                  <a16:creationId xmlns:a16="http://schemas.microsoft.com/office/drawing/2014/main" id="{EECF21BE-1124-EAB8-0358-9F9FEA86DA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22677" y="4357277"/>
              <a:ext cx="373735" cy="83717"/>
            </a:xfrm>
            <a:prstGeom prst="rect">
              <a:avLst/>
            </a:pr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4" name="Rectangle 54">
              <a:extLst>
                <a:ext uri="{FF2B5EF4-FFF2-40B4-BE49-F238E27FC236}">
                  <a16:creationId xmlns:a16="http://schemas.microsoft.com/office/drawing/2014/main" id="{4AFD8FD3-6D41-86D9-E40A-35EECF7CFA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56858" y="3629815"/>
              <a:ext cx="373735" cy="787494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75B04DC-DA58-D27E-76CB-0A3CEFBBC354}"/>
                </a:ext>
              </a:extLst>
            </p:cNvPr>
            <p:cNvCxnSpPr>
              <a:cxnSpLocks/>
            </p:cNvCxnSpPr>
            <p:nvPr/>
          </p:nvCxnSpPr>
          <p:spPr>
            <a:xfrm>
              <a:off x="4286275" y="4024114"/>
              <a:ext cx="3023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B4F8481-E911-05B1-1817-517A0C070273}"/>
                </a:ext>
              </a:extLst>
            </p:cNvPr>
            <p:cNvCxnSpPr>
              <a:cxnSpLocks/>
            </p:cNvCxnSpPr>
            <p:nvPr/>
          </p:nvCxnSpPr>
          <p:spPr>
            <a:xfrm>
              <a:off x="3357588" y="4400352"/>
              <a:ext cx="41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52">
              <a:extLst>
                <a:ext uri="{FF2B5EF4-FFF2-40B4-BE49-F238E27FC236}">
                  <a16:creationId xmlns:a16="http://schemas.microsoft.com/office/drawing/2014/main" id="{E12D9B8F-4ECC-D537-266E-92C2A8EE22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00948" y="5850556"/>
              <a:ext cx="373735" cy="327180"/>
            </a:xfrm>
            <a:prstGeom prst="rect">
              <a:avLst/>
            </a:pr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22" name="Rectangle 54">
              <a:extLst>
                <a:ext uri="{FF2B5EF4-FFF2-40B4-BE49-F238E27FC236}">
                  <a16:creationId xmlns:a16="http://schemas.microsoft.com/office/drawing/2014/main" id="{07A3CA89-6E56-7AE6-1AA0-5D8B6F905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06252" y="5295434"/>
              <a:ext cx="373735" cy="686278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5FC3478-89FE-0E96-E990-B33DEDB6CEC6}"/>
                </a:ext>
              </a:extLst>
            </p:cNvPr>
            <p:cNvCxnSpPr>
              <a:cxnSpLocks/>
            </p:cNvCxnSpPr>
            <p:nvPr/>
          </p:nvCxnSpPr>
          <p:spPr>
            <a:xfrm>
              <a:off x="4183881" y="5641627"/>
              <a:ext cx="3071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099A72F8-541F-B4F6-CBF6-F75F0E2E882C}"/>
                </a:ext>
              </a:extLst>
            </p:cNvPr>
            <p:cNvCxnSpPr>
              <a:cxnSpLocks/>
            </p:cNvCxnSpPr>
            <p:nvPr/>
          </p:nvCxnSpPr>
          <p:spPr>
            <a:xfrm>
              <a:off x="3093268" y="6017864"/>
              <a:ext cx="4643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3E545AD-DB56-D2B0-D5B6-6639D3FFCED7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6261122"/>
              <a:ext cx="1852612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82C6423E-0D91-4094-982B-DD752CBAD4B9}"/>
                </a:ext>
              </a:extLst>
            </p:cNvPr>
            <p:cNvGrpSpPr/>
            <p:nvPr/>
          </p:nvGrpSpPr>
          <p:grpSpPr>
            <a:xfrm>
              <a:off x="4606684" y="6264552"/>
              <a:ext cx="144839" cy="257048"/>
              <a:chOff x="7272943" y="4903667"/>
              <a:chExt cx="144839" cy="257048"/>
            </a:xfrm>
          </p:grpSpPr>
          <p:sp>
            <p:nvSpPr>
              <p:cNvPr id="30" name="Line 37">
                <a:extLst>
                  <a:ext uri="{FF2B5EF4-FFF2-40B4-BE49-F238E27FC236}">
                    <a16:creationId xmlns:a16="http://schemas.microsoft.com/office/drawing/2014/main" id="{3988235D-3089-9FF6-D017-08A9926D3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67">
                <a:extLst>
                  <a:ext uri="{FF2B5EF4-FFF2-40B4-BE49-F238E27FC236}">
                    <a16:creationId xmlns:a16="http://schemas.microsoft.com/office/drawing/2014/main" id="{2F046A00-07C9-376B-3831-625F680FD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91363B8E-9FF3-06BD-3E82-442ECD4C420B}"/>
                </a:ext>
              </a:extLst>
            </p:cNvPr>
            <p:cNvGrpSpPr/>
            <p:nvPr/>
          </p:nvGrpSpPr>
          <p:grpSpPr>
            <a:xfrm>
              <a:off x="4402855" y="6264552"/>
              <a:ext cx="144839" cy="257048"/>
              <a:chOff x="7272943" y="4903667"/>
              <a:chExt cx="144839" cy="257048"/>
            </a:xfrm>
          </p:grpSpPr>
          <p:sp>
            <p:nvSpPr>
              <p:cNvPr id="33" name="Line 37">
                <a:extLst>
                  <a:ext uri="{FF2B5EF4-FFF2-40B4-BE49-F238E27FC236}">
                    <a16:creationId xmlns:a16="http://schemas.microsoft.com/office/drawing/2014/main" id="{923D81D9-4FB7-0BC1-5E0A-E19E282E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67">
                <a:extLst>
                  <a:ext uri="{FF2B5EF4-FFF2-40B4-BE49-F238E27FC236}">
                    <a16:creationId xmlns:a16="http://schemas.microsoft.com/office/drawing/2014/main" id="{93CA1133-C14D-E47C-010D-B6E779462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38BD89D2-54FB-6156-2C83-430A46AB34F4}"/>
                </a:ext>
              </a:extLst>
            </p:cNvPr>
            <p:cNvGrpSpPr/>
            <p:nvPr/>
          </p:nvGrpSpPr>
          <p:grpSpPr>
            <a:xfrm>
              <a:off x="4196318" y="6264552"/>
              <a:ext cx="144839" cy="257048"/>
              <a:chOff x="7272943" y="4903667"/>
              <a:chExt cx="144839" cy="257048"/>
            </a:xfrm>
          </p:grpSpPr>
          <p:sp>
            <p:nvSpPr>
              <p:cNvPr id="36" name="Line 37">
                <a:extLst>
                  <a:ext uri="{FF2B5EF4-FFF2-40B4-BE49-F238E27FC236}">
                    <a16:creationId xmlns:a16="http://schemas.microsoft.com/office/drawing/2014/main" id="{7F7125A5-93A9-E5AB-7E96-DE43762E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67">
                <a:extLst>
                  <a:ext uri="{FF2B5EF4-FFF2-40B4-BE49-F238E27FC236}">
                    <a16:creationId xmlns:a16="http://schemas.microsoft.com/office/drawing/2014/main" id="{1D68E46E-D38D-7F50-E1AF-79D117983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EFF442E-75FF-499D-13E4-96FB0FA4C2C7}"/>
                </a:ext>
              </a:extLst>
            </p:cNvPr>
            <p:cNvGrpSpPr/>
            <p:nvPr/>
          </p:nvGrpSpPr>
          <p:grpSpPr>
            <a:xfrm>
              <a:off x="3992489" y="6264552"/>
              <a:ext cx="144839" cy="257048"/>
              <a:chOff x="7272943" y="4903667"/>
              <a:chExt cx="144839" cy="257048"/>
            </a:xfrm>
          </p:grpSpPr>
          <p:sp>
            <p:nvSpPr>
              <p:cNvPr id="39" name="Line 37">
                <a:extLst>
                  <a:ext uri="{FF2B5EF4-FFF2-40B4-BE49-F238E27FC236}">
                    <a16:creationId xmlns:a16="http://schemas.microsoft.com/office/drawing/2014/main" id="{CF81C695-FEBD-6518-F4B6-A374EF45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67">
                <a:extLst>
                  <a:ext uri="{FF2B5EF4-FFF2-40B4-BE49-F238E27FC236}">
                    <a16:creationId xmlns:a16="http://schemas.microsoft.com/office/drawing/2014/main" id="{F17544D8-1BDF-EBB0-80A8-37B3CC6D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A9453B5-DBBD-AD3A-34E8-5B4B1BB7C0C4}"/>
                </a:ext>
              </a:extLst>
            </p:cNvPr>
            <p:cNvGrpSpPr/>
            <p:nvPr/>
          </p:nvGrpSpPr>
          <p:grpSpPr>
            <a:xfrm>
              <a:off x="3788141" y="6264552"/>
              <a:ext cx="144839" cy="257048"/>
              <a:chOff x="7272943" y="4903667"/>
              <a:chExt cx="144839" cy="257048"/>
            </a:xfrm>
          </p:grpSpPr>
          <p:sp>
            <p:nvSpPr>
              <p:cNvPr id="42" name="Line 37">
                <a:extLst>
                  <a:ext uri="{FF2B5EF4-FFF2-40B4-BE49-F238E27FC236}">
                    <a16:creationId xmlns:a16="http://schemas.microsoft.com/office/drawing/2014/main" id="{4EBA29F6-60D2-34C4-FF84-24D9AB7CF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67">
                <a:extLst>
                  <a:ext uri="{FF2B5EF4-FFF2-40B4-BE49-F238E27FC236}">
                    <a16:creationId xmlns:a16="http://schemas.microsoft.com/office/drawing/2014/main" id="{C6917840-2D70-99BF-5769-323542E24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C508E2F8-5F6D-1E01-3093-8DF2DD29D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968" y="6264552"/>
              <a:ext cx="0" cy="47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4CBE3F1B-5C31-8BA1-0A22-BD765CC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312" y="6279620"/>
              <a:ext cx="14483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0F84909-1BC5-2882-2563-35834495C62F}"/>
                </a:ext>
              </a:extLst>
            </p:cNvPr>
            <p:cNvGrpSpPr/>
            <p:nvPr/>
          </p:nvGrpSpPr>
          <p:grpSpPr>
            <a:xfrm>
              <a:off x="3355625" y="6264552"/>
              <a:ext cx="188120" cy="257048"/>
              <a:chOff x="7251302" y="4903667"/>
              <a:chExt cx="188120" cy="257048"/>
            </a:xfrm>
          </p:grpSpPr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78387ACA-F8B8-B230-2BA1-A9EC8F229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67">
                <a:extLst>
                  <a:ext uri="{FF2B5EF4-FFF2-40B4-BE49-F238E27FC236}">
                    <a16:creationId xmlns:a16="http://schemas.microsoft.com/office/drawing/2014/main" id="{016153AE-1305-EF8D-3751-DB642206F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-1</a:t>
                </a: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5B056BEE-0995-D418-7978-414849013922}"/>
                </a:ext>
              </a:extLst>
            </p:cNvPr>
            <p:cNvGrpSpPr/>
            <p:nvPr/>
          </p:nvGrpSpPr>
          <p:grpSpPr>
            <a:xfrm>
              <a:off x="3151796" y="6264552"/>
              <a:ext cx="188120" cy="257048"/>
              <a:chOff x="7251302" y="4903667"/>
              <a:chExt cx="188120" cy="257048"/>
            </a:xfrm>
          </p:grpSpPr>
          <p:sp>
            <p:nvSpPr>
              <p:cNvPr id="51" name="Line 37">
                <a:extLst>
                  <a:ext uri="{FF2B5EF4-FFF2-40B4-BE49-F238E27FC236}">
                    <a16:creationId xmlns:a16="http://schemas.microsoft.com/office/drawing/2014/main" id="{9C17401A-4B8D-8789-2BDC-AAC9B08D5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67">
                <a:extLst>
                  <a:ext uri="{FF2B5EF4-FFF2-40B4-BE49-F238E27FC236}">
                    <a16:creationId xmlns:a16="http://schemas.microsoft.com/office/drawing/2014/main" id="{EFE5BDFC-866D-F514-D6F6-2EE75F4D2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-2</a:t>
                </a: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1347E1A8-165A-998E-34FA-A93D3DE14C33}"/>
                </a:ext>
              </a:extLst>
            </p:cNvPr>
            <p:cNvGrpSpPr/>
            <p:nvPr/>
          </p:nvGrpSpPr>
          <p:grpSpPr>
            <a:xfrm>
              <a:off x="2947165" y="6264552"/>
              <a:ext cx="188120" cy="257048"/>
              <a:chOff x="7251302" y="4903667"/>
              <a:chExt cx="188120" cy="257048"/>
            </a:xfrm>
          </p:grpSpPr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D78718E7-6B8A-8AD2-E1D7-B109E855A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67">
                <a:extLst>
                  <a:ext uri="{FF2B5EF4-FFF2-40B4-BE49-F238E27FC236}">
                    <a16:creationId xmlns:a16="http://schemas.microsoft.com/office/drawing/2014/main" id="{654DF0DE-8B7C-FCD6-C1D2-BE40C3B3D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-3</a:t>
                </a: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EDA9C4BB-CD49-991D-945A-AED8E4F13261}"/>
                </a:ext>
              </a:extLst>
            </p:cNvPr>
            <p:cNvGrpSpPr/>
            <p:nvPr/>
          </p:nvGrpSpPr>
          <p:grpSpPr>
            <a:xfrm>
              <a:off x="2744289" y="6264552"/>
              <a:ext cx="188120" cy="257048"/>
              <a:chOff x="7251302" y="4903667"/>
              <a:chExt cx="188120" cy="257048"/>
            </a:xfrm>
          </p:grpSpPr>
          <p:sp>
            <p:nvSpPr>
              <p:cNvPr id="57" name="Line 37">
                <a:extLst>
                  <a:ext uri="{FF2B5EF4-FFF2-40B4-BE49-F238E27FC236}">
                    <a16:creationId xmlns:a16="http://schemas.microsoft.com/office/drawing/2014/main" id="{0DDF8F86-272D-EF0A-80C8-98B12B787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67">
                <a:extLst>
                  <a:ext uri="{FF2B5EF4-FFF2-40B4-BE49-F238E27FC236}">
                    <a16:creationId xmlns:a16="http://schemas.microsoft.com/office/drawing/2014/main" id="{E76C2F7E-62F1-DF11-4C1D-AD2435FF4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-4</a:t>
                </a:r>
              </a:p>
            </p:txBody>
          </p:sp>
        </p:grpSp>
        <p:sp>
          <p:nvSpPr>
            <p:cNvPr id="59" name="Line 37">
              <a:extLst>
                <a:ext uri="{FF2B5EF4-FFF2-40B4-BE49-F238E27FC236}">
                  <a16:creationId xmlns:a16="http://schemas.microsoft.com/office/drawing/2014/main" id="{BC48BCF6-1A40-0808-E384-DA94E37D0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968" y="3105785"/>
              <a:ext cx="0" cy="3140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FB381EFB-8ECC-6BC7-B4A0-4AF57CAD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975" y="5324234"/>
              <a:ext cx="64818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Month</a:t>
              </a:r>
              <a:r>
                <a:rPr kumimoji="0" lang="fr-FR" altLang="fr-FR" sz="11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12</a:t>
              </a:r>
            </a:p>
          </p:txBody>
        </p:sp>
        <p:sp>
          <p:nvSpPr>
            <p:cNvPr id="61" name="Rectangle 67">
              <a:extLst>
                <a:ext uri="{FF2B5EF4-FFF2-40B4-BE49-F238E27FC236}">
                  <a16:creationId xmlns:a16="http://schemas.microsoft.com/office/drawing/2014/main" id="{B3094C4C-A219-35D6-3C5B-F5A7FAF94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814" y="5903292"/>
              <a:ext cx="1143510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-1.59 (-2.71, -0.47)</a:t>
              </a:r>
            </a:p>
          </p:txBody>
        </p:sp>
        <p:sp>
          <p:nvSpPr>
            <p:cNvPr id="62" name="Rectangle 67">
              <a:extLst>
                <a:ext uri="{FF2B5EF4-FFF2-40B4-BE49-F238E27FC236}">
                  <a16:creationId xmlns:a16="http://schemas.microsoft.com/office/drawing/2014/main" id="{1A31A285-11F2-4F3D-B2E4-893F85605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876" y="5451705"/>
              <a:ext cx="729934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+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3.36</a:t>
              </a:r>
              <a:b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(2.59, 4.13)</a:t>
              </a:r>
            </a:p>
          </p:txBody>
        </p:sp>
        <p:sp>
          <p:nvSpPr>
            <p:cNvPr id="63" name="Rectangle 67">
              <a:extLst>
                <a:ext uri="{FF2B5EF4-FFF2-40B4-BE49-F238E27FC236}">
                  <a16:creationId xmlns:a16="http://schemas.microsoft.com/office/drawing/2014/main" id="{F1752E68-C303-EE4B-F2ED-85287D1D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247" y="5679958"/>
              <a:ext cx="1052138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.95 (3.59, 6.31);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p&lt;0.001</a:t>
              </a:r>
              <a:endParaRPr kumimoji="0" lang="fr-FR" altLang="fr-FR" sz="11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4" name="Accolade fermante 63">
              <a:extLst>
                <a:ext uri="{FF2B5EF4-FFF2-40B4-BE49-F238E27FC236}">
                  <a16:creationId xmlns:a16="http://schemas.microsoft.com/office/drawing/2014/main" id="{C4868479-24A4-0191-7714-69CB5E9141CA}"/>
                </a:ext>
              </a:extLst>
            </p:cNvPr>
            <p:cNvSpPr/>
            <p:nvPr/>
          </p:nvSpPr>
          <p:spPr>
            <a:xfrm>
              <a:off x="5111998" y="5695346"/>
              <a:ext cx="119905" cy="397950"/>
            </a:xfrm>
            <a:prstGeom prst="righ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65" name="Rectangle 67">
              <a:extLst>
                <a:ext uri="{FF2B5EF4-FFF2-40B4-BE49-F238E27FC236}">
                  <a16:creationId xmlns:a16="http://schemas.microsoft.com/office/drawing/2014/main" id="{59EF6DDF-4603-81BA-38EE-095CAAAB1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404" y="4307281"/>
              <a:ext cx="110022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-0.40 (-1.41, 0.61)</a:t>
              </a:r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38A4F7D3-2936-FDF0-7944-320397007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913" y="3807428"/>
              <a:ext cx="729934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+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3.86</a:t>
              </a:r>
              <a:b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(3.14, 4.57)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16A3CC44-2986-E243-5F5E-5ADC4523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247" y="4185398"/>
              <a:ext cx="1052138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.26 (3.02, 5.49);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p&lt;0.001</a:t>
              </a:r>
              <a:endParaRPr kumimoji="0" lang="fr-FR" altLang="fr-FR" sz="11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8" name="Accolade fermante 67">
              <a:extLst>
                <a:ext uri="{FF2B5EF4-FFF2-40B4-BE49-F238E27FC236}">
                  <a16:creationId xmlns:a16="http://schemas.microsoft.com/office/drawing/2014/main" id="{B074B8FF-A4C7-08FD-0E75-DB8B1DBBCCBA}"/>
                </a:ext>
              </a:extLst>
            </p:cNvPr>
            <p:cNvSpPr/>
            <p:nvPr/>
          </p:nvSpPr>
          <p:spPr>
            <a:xfrm>
              <a:off x="5111998" y="4188053"/>
              <a:ext cx="119905" cy="397950"/>
            </a:xfrm>
            <a:prstGeom prst="righ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id="{6094E885-3A5B-39CC-5F13-20991C3DF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043" y="3707021"/>
              <a:ext cx="576046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100" b="1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Month 6</a:t>
              </a: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53FB3C83-36CF-F9A5-27F7-EF52DBDF7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663" y="3134072"/>
              <a:ext cx="1223659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Adjusted difference</a:t>
              </a:r>
              <a:b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(95% CI)</a:t>
              </a:r>
              <a:r>
                <a:rPr lang="en-US" altLang="fr-FR" sz="1100" b="1" kern="0" baseline="300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†</a:t>
              </a:r>
              <a:endParaRPr kumimoji="0" lang="en-US" altLang="fr-FR" sz="1100" b="1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67">
              <a:extLst>
                <a:ext uri="{FF2B5EF4-FFF2-40B4-BE49-F238E27FC236}">
                  <a16:creationId xmlns:a16="http://schemas.microsoft.com/office/drawing/2014/main" id="{9CF85B33-CD29-32E2-87FD-8E486F59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9" y="2759379"/>
              <a:ext cx="561620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66 (max)</a:t>
              </a:r>
              <a:endParaRPr kumimoji="0" lang="fr-FR" altLang="fr-FR" sz="105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796E53F7-13DF-CE45-6A98-0DE07BFAE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2755532"/>
              <a:ext cx="48948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 (min)</a:t>
              </a:r>
              <a:endParaRPr kumimoji="0" lang="fr-FR" altLang="fr-FR" sz="110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CAA3F9BD-0E1A-1980-7B16-701C8481D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299" y="2755532"/>
              <a:ext cx="47345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58 (BL)</a:t>
              </a:r>
              <a:endParaRPr kumimoji="0" lang="fr-FR" altLang="fr-FR" sz="105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60">
              <a:extLst>
                <a:ext uri="{FF2B5EF4-FFF2-40B4-BE49-F238E27FC236}">
                  <a16:creationId xmlns:a16="http://schemas.microsoft.com/office/drawing/2014/main" id="{F2003674-848F-4F7A-B571-3C2524093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890" y="3217846"/>
              <a:ext cx="105050" cy="118105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75" name="Rectangle 61">
              <a:extLst>
                <a:ext uri="{FF2B5EF4-FFF2-40B4-BE49-F238E27FC236}">
                  <a16:creationId xmlns:a16="http://schemas.microsoft.com/office/drawing/2014/main" id="{7D780F21-24A5-DFB9-E88F-2E5FE013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890" y="3449106"/>
              <a:ext cx="105050" cy="118105"/>
            </a:xfrm>
            <a:prstGeom prst="rect">
              <a:avLst/>
            </a:pr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1FC5BD75-0C4C-E6CE-AF49-58B7AADB740B}"/>
                </a:ext>
              </a:extLst>
            </p:cNvPr>
            <p:cNvSpPr txBox="1"/>
            <p:nvPr/>
          </p:nvSpPr>
          <p:spPr>
            <a:xfrm>
              <a:off x="2415566" y="3149460"/>
              <a:ext cx="13292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CAB + RPV LA Q2M 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A5BADE0D-9D11-1572-1B1B-EEF34122CA59}"/>
                </a:ext>
              </a:extLst>
            </p:cNvPr>
            <p:cNvSpPr txBox="1"/>
            <p:nvPr/>
          </p:nvSpPr>
          <p:spPr>
            <a:xfrm>
              <a:off x="2415566" y="3388275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BIC/FTC/TAF</a:t>
              </a:r>
            </a:p>
          </p:txBody>
        </p:sp>
        <p:sp>
          <p:nvSpPr>
            <p:cNvPr id="79" name="Flèche : droite 78">
              <a:extLst>
                <a:ext uri="{FF2B5EF4-FFF2-40B4-BE49-F238E27FC236}">
                  <a16:creationId xmlns:a16="http://schemas.microsoft.com/office/drawing/2014/main" id="{2DA6223F-8F2C-CD0E-C667-9320376F550A}"/>
                </a:ext>
              </a:extLst>
            </p:cNvPr>
            <p:cNvSpPr/>
            <p:nvPr/>
          </p:nvSpPr>
          <p:spPr>
            <a:xfrm rot="10800000">
              <a:off x="2147657" y="2667978"/>
              <a:ext cx="1209930" cy="421585"/>
            </a:xfrm>
            <a:prstGeom prst="rightArrow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A2E18CA8-64EF-81A3-64D4-AE7963831C7E}"/>
                </a:ext>
              </a:extLst>
            </p:cNvPr>
            <p:cNvSpPr txBox="1"/>
            <p:nvPr/>
          </p:nvSpPr>
          <p:spPr>
            <a:xfrm>
              <a:off x="2437058" y="2755360"/>
              <a:ext cx="8034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Worsening</a:t>
              </a:r>
            </a:p>
          </p:txBody>
        </p:sp>
        <p:sp>
          <p:nvSpPr>
            <p:cNvPr id="80" name="Flèche : droite 79">
              <a:extLst>
                <a:ext uri="{FF2B5EF4-FFF2-40B4-BE49-F238E27FC236}">
                  <a16:creationId xmlns:a16="http://schemas.microsoft.com/office/drawing/2014/main" id="{81080C85-1DC3-F009-9C2D-3849BA97B6D2}"/>
                </a:ext>
              </a:extLst>
            </p:cNvPr>
            <p:cNvSpPr/>
            <p:nvPr/>
          </p:nvSpPr>
          <p:spPr>
            <a:xfrm>
              <a:off x="3804063" y="2667978"/>
              <a:ext cx="1163225" cy="421585"/>
            </a:xfrm>
            <a:prstGeom prst="rightArrow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F621D38A-7A99-9745-2A40-B5CA3E85D2B6}"/>
                </a:ext>
              </a:extLst>
            </p:cNvPr>
            <p:cNvSpPr txBox="1"/>
            <p:nvPr/>
          </p:nvSpPr>
          <p:spPr>
            <a:xfrm>
              <a:off x="3867182" y="2755360"/>
              <a:ext cx="9669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Improvement</a:t>
              </a: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E0003FC3-194F-9289-24E6-DAA6A731326F}"/>
                </a:ext>
              </a:extLst>
            </p:cNvPr>
            <p:cNvCxnSpPr/>
            <p:nvPr/>
          </p:nvCxnSpPr>
          <p:spPr>
            <a:xfrm flipH="1">
              <a:off x="2039737" y="2579996"/>
              <a:ext cx="65392" cy="56946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E963EC99-4E15-5407-9F23-1A9215F0E66E}"/>
                </a:ext>
              </a:extLst>
            </p:cNvPr>
            <p:cNvCxnSpPr/>
            <p:nvPr/>
          </p:nvCxnSpPr>
          <p:spPr>
            <a:xfrm flipH="1">
              <a:off x="2087985" y="2579996"/>
              <a:ext cx="65392" cy="56946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7D6EF97-A708-5A95-A852-BF34C08EEBA0}"/>
              </a:ext>
            </a:extLst>
          </p:cNvPr>
          <p:cNvGrpSpPr/>
          <p:nvPr/>
        </p:nvGrpSpPr>
        <p:grpSpPr>
          <a:xfrm>
            <a:off x="7206238" y="4458876"/>
            <a:ext cx="4154215" cy="1959307"/>
            <a:chOff x="7206238" y="4458876"/>
            <a:chExt cx="4154215" cy="1959307"/>
          </a:xfrm>
        </p:grpSpPr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F81925DD-739E-AEFF-D55C-34440994B7AA}"/>
                </a:ext>
              </a:extLst>
            </p:cNvPr>
            <p:cNvGrpSpPr/>
            <p:nvPr/>
          </p:nvGrpSpPr>
          <p:grpSpPr>
            <a:xfrm>
              <a:off x="7940458" y="6072175"/>
              <a:ext cx="195243" cy="226591"/>
              <a:chOff x="1785513" y="4706906"/>
              <a:chExt cx="317857" cy="368892"/>
            </a:xfrm>
          </p:grpSpPr>
          <p:sp>
            <p:nvSpPr>
              <p:cNvPr id="137" name="Line 7">
                <a:extLst>
                  <a:ext uri="{FF2B5EF4-FFF2-40B4-BE49-F238E27FC236}">
                    <a16:creationId xmlns:a16="http://schemas.microsoft.com/office/drawing/2014/main" id="{2EFBAEC8-6B39-2B3F-B3D1-582932F83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63934DCB-1CEC-A712-62E0-0E0FD8932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513" y="4706906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5C0D182B-7FC4-9061-9568-BC9B00C2ABB5}"/>
                </a:ext>
              </a:extLst>
            </p:cNvPr>
            <p:cNvGrpSpPr/>
            <p:nvPr/>
          </p:nvGrpSpPr>
          <p:grpSpPr>
            <a:xfrm>
              <a:off x="7938505" y="5685910"/>
              <a:ext cx="197194" cy="226591"/>
              <a:chOff x="1782337" y="4078062"/>
              <a:chExt cx="321033" cy="368892"/>
            </a:xfrm>
          </p:grpSpPr>
          <p:sp>
            <p:nvSpPr>
              <p:cNvPr id="140" name="Line 9">
                <a:extLst>
                  <a:ext uri="{FF2B5EF4-FFF2-40B4-BE49-F238E27FC236}">
                    <a16:creationId xmlns:a16="http://schemas.microsoft.com/office/drawing/2014/main" id="{2F3FA57D-2F89-009C-1D39-E95AFCFA1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Rectangle 40">
                <a:extLst>
                  <a:ext uri="{FF2B5EF4-FFF2-40B4-BE49-F238E27FC236}">
                    <a16:creationId xmlns:a16="http://schemas.microsoft.com/office/drawing/2014/main" id="{7337FFAD-E870-92A9-E28C-4451C02F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4078062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46B3CB09-10B5-346E-5816-A56D168ABCFF}"/>
                </a:ext>
              </a:extLst>
            </p:cNvPr>
            <p:cNvGrpSpPr/>
            <p:nvPr/>
          </p:nvGrpSpPr>
          <p:grpSpPr>
            <a:xfrm>
              <a:off x="7938505" y="5293914"/>
              <a:ext cx="197194" cy="226591"/>
              <a:chOff x="1782337" y="3439887"/>
              <a:chExt cx="321033" cy="368892"/>
            </a:xfrm>
          </p:grpSpPr>
          <p:sp>
            <p:nvSpPr>
              <p:cNvPr id="143" name="Line 11">
                <a:extLst>
                  <a:ext uri="{FF2B5EF4-FFF2-40B4-BE49-F238E27FC236}">
                    <a16:creationId xmlns:a16="http://schemas.microsoft.com/office/drawing/2014/main" id="{985C9C85-1F69-D661-858B-33CB13B68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Rectangle 42">
                <a:extLst>
                  <a:ext uri="{FF2B5EF4-FFF2-40B4-BE49-F238E27FC236}">
                    <a16:creationId xmlns:a16="http://schemas.microsoft.com/office/drawing/2014/main" id="{A75364E3-C6EC-2E4C-73F7-1DD28C387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3439887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F6C1BB42-6B96-3BF1-7B4C-124F700577C3}"/>
                </a:ext>
              </a:extLst>
            </p:cNvPr>
            <p:cNvGrpSpPr/>
            <p:nvPr/>
          </p:nvGrpSpPr>
          <p:grpSpPr>
            <a:xfrm>
              <a:off x="7938505" y="4915116"/>
              <a:ext cx="197194" cy="226591"/>
              <a:chOff x="1782337" y="2792187"/>
              <a:chExt cx="321033" cy="368892"/>
            </a:xfrm>
          </p:grpSpPr>
          <p:sp>
            <p:nvSpPr>
              <p:cNvPr id="146" name="Line 13">
                <a:extLst>
                  <a:ext uri="{FF2B5EF4-FFF2-40B4-BE49-F238E27FC236}">
                    <a16:creationId xmlns:a16="http://schemas.microsoft.com/office/drawing/2014/main" id="{446B0DD6-8995-B111-A507-5D59C3109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9767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tangle 44">
                <a:extLst>
                  <a:ext uri="{FF2B5EF4-FFF2-40B4-BE49-F238E27FC236}">
                    <a16:creationId xmlns:a16="http://schemas.microsoft.com/office/drawing/2014/main" id="{C9D1922B-C170-8BC9-FE02-742F1D542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2792187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48" name="Groupe 147">
              <a:extLst>
                <a:ext uri="{FF2B5EF4-FFF2-40B4-BE49-F238E27FC236}">
                  <a16:creationId xmlns:a16="http://schemas.microsoft.com/office/drawing/2014/main" id="{F6F883FF-3EB4-282E-3F1B-AAB5CEE1D67C}"/>
                </a:ext>
              </a:extLst>
            </p:cNvPr>
            <p:cNvGrpSpPr/>
            <p:nvPr/>
          </p:nvGrpSpPr>
          <p:grpSpPr>
            <a:xfrm>
              <a:off x="7938505" y="4535819"/>
              <a:ext cx="197194" cy="226591"/>
              <a:chOff x="1782337" y="2154012"/>
              <a:chExt cx="321033" cy="368892"/>
            </a:xfrm>
          </p:grpSpPr>
          <p:sp>
            <p:nvSpPr>
              <p:cNvPr id="149" name="Line 15">
                <a:extLst>
                  <a:ext uri="{FF2B5EF4-FFF2-40B4-BE49-F238E27FC236}">
                    <a16:creationId xmlns:a16="http://schemas.microsoft.com/office/drawing/2014/main" id="{3869F24E-07C9-5014-41D4-DA8F40403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Rectangle 46">
                <a:extLst>
                  <a:ext uri="{FF2B5EF4-FFF2-40B4-BE49-F238E27FC236}">
                    <a16:creationId xmlns:a16="http://schemas.microsoft.com/office/drawing/2014/main" id="{F1D35A96-A1A0-F951-E67C-343824084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2154012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5BEEEED1-D949-8CD4-DE6A-815C4BACDE54}"/>
                </a:ext>
              </a:extLst>
            </p:cNvPr>
            <p:cNvGrpSpPr/>
            <p:nvPr/>
          </p:nvGrpSpPr>
          <p:grpSpPr>
            <a:xfrm>
              <a:off x="8361441" y="6181844"/>
              <a:ext cx="521545" cy="236339"/>
              <a:chOff x="2267071" y="4885446"/>
              <a:chExt cx="849080" cy="384762"/>
            </a:xfrm>
          </p:grpSpPr>
          <p:sp>
            <p:nvSpPr>
              <p:cNvPr id="158" name="Line 21">
                <a:extLst>
                  <a:ext uri="{FF2B5EF4-FFF2-40B4-BE49-F238E27FC236}">
                    <a16:creationId xmlns:a16="http://schemas.microsoft.com/office/drawing/2014/main" id="{05A551F4-99BB-B778-DD18-0673A1086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Rectangle 51">
                <a:extLst>
                  <a:ext uri="{FF2B5EF4-FFF2-40B4-BE49-F238E27FC236}">
                    <a16:creationId xmlns:a16="http://schemas.microsoft.com/office/drawing/2014/main" id="{540137C9-010E-7527-A133-066D10A57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071" y="4901316"/>
                <a:ext cx="84908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2</a:t>
                </a:r>
              </a:p>
            </p:txBody>
          </p:sp>
        </p:grp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E1CACE72-AF7A-A2C2-3AEC-F6345200A7DA}"/>
                </a:ext>
              </a:extLst>
            </p:cNvPr>
            <p:cNvSpPr/>
            <p:nvPr/>
          </p:nvSpPr>
          <p:spPr bwMode="auto">
            <a:xfrm>
              <a:off x="8135545" y="4641850"/>
              <a:ext cx="3224908" cy="1539365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89" name="Groupe 188">
              <a:extLst>
                <a:ext uri="{FF2B5EF4-FFF2-40B4-BE49-F238E27FC236}">
                  <a16:creationId xmlns:a16="http://schemas.microsoft.com/office/drawing/2014/main" id="{190C252B-59DE-85CF-891B-117DB793179C}"/>
                </a:ext>
              </a:extLst>
            </p:cNvPr>
            <p:cNvGrpSpPr/>
            <p:nvPr/>
          </p:nvGrpSpPr>
          <p:grpSpPr>
            <a:xfrm>
              <a:off x="9268950" y="6181844"/>
              <a:ext cx="521545" cy="236339"/>
              <a:chOff x="2267071" y="4885446"/>
              <a:chExt cx="849080" cy="384762"/>
            </a:xfrm>
          </p:grpSpPr>
          <p:sp>
            <p:nvSpPr>
              <p:cNvPr id="190" name="Line 21">
                <a:extLst>
                  <a:ext uri="{FF2B5EF4-FFF2-40B4-BE49-F238E27FC236}">
                    <a16:creationId xmlns:a16="http://schemas.microsoft.com/office/drawing/2014/main" id="{6A4D27EA-1BE1-5999-9333-E14E136CF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Rectangle 51">
                <a:extLst>
                  <a:ext uri="{FF2B5EF4-FFF2-40B4-BE49-F238E27FC236}">
                    <a16:creationId xmlns:a16="http://schemas.microsoft.com/office/drawing/2014/main" id="{CA6288C7-9DFE-3291-282D-5E921DBC6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071" y="4901316"/>
                <a:ext cx="84908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6</a:t>
                </a:r>
              </a:p>
            </p:txBody>
          </p:sp>
        </p:grpSp>
        <p:grpSp>
          <p:nvGrpSpPr>
            <p:cNvPr id="192" name="Groupe 191">
              <a:extLst>
                <a:ext uri="{FF2B5EF4-FFF2-40B4-BE49-F238E27FC236}">
                  <a16:creationId xmlns:a16="http://schemas.microsoft.com/office/drawing/2014/main" id="{AA3510D7-D9A4-5C9E-BD9E-D86647C49C46}"/>
                </a:ext>
              </a:extLst>
            </p:cNvPr>
            <p:cNvGrpSpPr/>
            <p:nvPr/>
          </p:nvGrpSpPr>
          <p:grpSpPr>
            <a:xfrm>
              <a:off x="10145153" y="6181844"/>
              <a:ext cx="587268" cy="236339"/>
              <a:chOff x="2213573" y="4885446"/>
              <a:chExt cx="956077" cy="384762"/>
            </a:xfrm>
          </p:grpSpPr>
          <p:sp>
            <p:nvSpPr>
              <p:cNvPr id="193" name="Line 21">
                <a:extLst>
                  <a:ext uri="{FF2B5EF4-FFF2-40B4-BE49-F238E27FC236}">
                    <a16:creationId xmlns:a16="http://schemas.microsoft.com/office/drawing/2014/main" id="{C6260E0E-B589-6012-8811-86C039538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Rectangle 51">
                <a:extLst>
                  <a:ext uri="{FF2B5EF4-FFF2-40B4-BE49-F238E27FC236}">
                    <a16:creationId xmlns:a16="http://schemas.microsoft.com/office/drawing/2014/main" id="{9096A571-6937-E6C6-5A88-E55063DE1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573" y="4901316"/>
                <a:ext cx="956077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12</a:t>
                </a:r>
              </a:p>
            </p:txBody>
          </p:sp>
        </p:grpSp>
        <p:sp>
          <p:nvSpPr>
            <p:cNvPr id="197" name="Rectangle 38">
              <a:extLst>
                <a:ext uri="{FF2B5EF4-FFF2-40B4-BE49-F238E27FC236}">
                  <a16:creationId xmlns:a16="http://schemas.microsoft.com/office/drawing/2014/main" id="{3E1C989E-6BD1-3C85-896D-A69B323E5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867" y="5995233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Not at all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0" name="Rectangle 40">
              <a:extLst>
                <a:ext uri="{FF2B5EF4-FFF2-40B4-BE49-F238E27FC236}">
                  <a16:creationId xmlns:a16="http://schemas.microsoft.com/office/drawing/2014/main" id="{2C6C188D-68E0-6CFA-AE36-EE2C6E2D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916" y="5608967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 little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3" name="Rectangle 42">
              <a:extLst>
                <a:ext uri="{FF2B5EF4-FFF2-40B4-BE49-F238E27FC236}">
                  <a16:creationId xmlns:a16="http://schemas.microsoft.com/office/drawing/2014/main" id="{1E1FBC6A-88BC-C3B9-CBEE-B8349C3C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238" y="5216970"/>
              <a:ext cx="680242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Moderately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6" name="Rectangle 44">
              <a:extLst>
                <a:ext uri="{FF2B5EF4-FFF2-40B4-BE49-F238E27FC236}">
                  <a16:creationId xmlns:a16="http://schemas.microsoft.com/office/drawing/2014/main" id="{019258A0-B5D9-AC76-23ED-7C03B1EF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916" y="4838172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Very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9" name="Rectangle 46">
              <a:extLst>
                <a:ext uri="{FF2B5EF4-FFF2-40B4-BE49-F238E27FC236}">
                  <a16:creationId xmlns:a16="http://schemas.microsoft.com/office/drawing/2014/main" id="{14E5BA2C-350C-5B80-26A3-0559615A7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916" y="4458876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Totally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10" name="Rectangle 42">
              <a:extLst>
                <a:ext uri="{FF2B5EF4-FFF2-40B4-BE49-F238E27FC236}">
                  <a16:creationId xmlns:a16="http://schemas.microsoft.com/office/drawing/2014/main" id="{B47AAA4F-5361-2DBB-4EC1-21F980753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3652" y="5039914"/>
              <a:ext cx="636961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2.04 (0.97)</a:t>
              </a:r>
            </a:p>
          </p:txBody>
        </p:sp>
        <p:sp>
          <p:nvSpPr>
            <p:cNvPr id="211" name="Rectangle 42">
              <a:extLst>
                <a:ext uri="{FF2B5EF4-FFF2-40B4-BE49-F238E27FC236}">
                  <a16:creationId xmlns:a16="http://schemas.microsoft.com/office/drawing/2014/main" id="{FF88F2BA-E09B-0698-F3DD-504D9ACFA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661" y="4971024"/>
              <a:ext cx="636961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1.89 (0.88)</a:t>
              </a:r>
            </a:p>
          </p:txBody>
        </p:sp>
        <p:sp>
          <p:nvSpPr>
            <p:cNvPr id="212" name="Rectangle 42">
              <a:extLst>
                <a:ext uri="{FF2B5EF4-FFF2-40B4-BE49-F238E27FC236}">
                  <a16:creationId xmlns:a16="http://schemas.microsoft.com/office/drawing/2014/main" id="{849BEE46-1C99-6DD5-8FEA-914048DBF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1578" y="4817445"/>
              <a:ext cx="636961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1.77 (0.84)</a:t>
              </a:r>
            </a:p>
          </p:txBody>
        </p:sp>
        <p:sp>
          <p:nvSpPr>
            <p:cNvPr id="213" name="Rectangle 42">
              <a:extLst>
                <a:ext uri="{FF2B5EF4-FFF2-40B4-BE49-F238E27FC236}">
                  <a16:creationId xmlns:a16="http://schemas.microsoft.com/office/drawing/2014/main" id="{77289576-D0FB-2A9D-0981-BF905E33F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1726" y="5028648"/>
              <a:ext cx="499102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p&lt;0.001</a:t>
              </a:r>
            </a:p>
          </p:txBody>
        </p:sp>
        <p:sp>
          <p:nvSpPr>
            <p:cNvPr id="214" name="Rectangle 42">
              <a:extLst>
                <a:ext uri="{FF2B5EF4-FFF2-40B4-BE49-F238E27FC236}">
                  <a16:creationId xmlns:a16="http://schemas.microsoft.com/office/drawing/2014/main" id="{D5C06FCC-D7D0-C2C1-EBB4-DA621E18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9963" y="5113031"/>
              <a:ext cx="499102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p=0.003</a:t>
              </a:r>
            </a:p>
          </p:txBody>
        </p:sp>
        <p:grpSp>
          <p:nvGrpSpPr>
            <p:cNvPr id="246" name="Groupe 245">
              <a:extLst>
                <a:ext uri="{FF2B5EF4-FFF2-40B4-BE49-F238E27FC236}">
                  <a16:creationId xmlns:a16="http://schemas.microsoft.com/office/drawing/2014/main" id="{D9503DEB-C6F9-8181-41B7-9375F5CD4401}"/>
                </a:ext>
              </a:extLst>
            </p:cNvPr>
            <p:cNvGrpSpPr/>
            <p:nvPr/>
          </p:nvGrpSpPr>
          <p:grpSpPr>
            <a:xfrm>
              <a:off x="8549034" y="4669619"/>
              <a:ext cx="75790" cy="747725"/>
              <a:chOff x="2084388" y="2281238"/>
              <a:chExt cx="127000" cy="720725"/>
            </a:xfrm>
          </p:grpSpPr>
          <p:sp>
            <p:nvSpPr>
              <p:cNvPr id="247" name="Line 113">
                <a:extLst>
                  <a:ext uri="{FF2B5EF4-FFF2-40B4-BE49-F238E27FC236}">
                    <a16:creationId xmlns:a16="http://schemas.microsoft.com/office/drawing/2014/main" id="{46DB6F0A-6762-6FC9-E076-59B1E2E70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48" name="Line 120">
                <a:extLst>
                  <a:ext uri="{FF2B5EF4-FFF2-40B4-BE49-F238E27FC236}">
                    <a16:creationId xmlns:a16="http://schemas.microsoft.com/office/drawing/2014/main" id="{6CE49541-F27C-B72B-99AA-0ECC17AF3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49" name="Line 113">
                <a:extLst>
                  <a:ext uri="{FF2B5EF4-FFF2-40B4-BE49-F238E27FC236}">
                    <a16:creationId xmlns:a16="http://schemas.microsoft.com/office/drawing/2014/main" id="{4487A296-989B-F3A6-950A-A7A7ACECD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02007396-B273-3793-1082-3A4325DD869A}"/>
                </a:ext>
              </a:extLst>
            </p:cNvPr>
            <p:cNvSpPr/>
            <p:nvPr/>
          </p:nvSpPr>
          <p:spPr>
            <a:xfrm>
              <a:off x="8564070" y="5020249"/>
              <a:ext cx="45719" cy="45719"/>
            </a:xfrm>
            <a:prstGeom prst="ellipse">
              <a:avLst/>
            </a:prstGeom>
            <a:solidFill>
              <a:srgbClr val="00A487"/>
            </a:solidFill>
            <a:ln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grpSp>
          <p:nvGrpSpPr>
            <p:cNvPr id="251" name="Groupe 250">
              <a:extLst>
                <a:ext uri="{FF2B5EF4-FFF2-40B4-BE49-F238E27FC236}">
                  <a16:creationId xmlns:a16="http://schemas.microsoft.com/office/drawing/2014/main" id="{F213CB0B-90E2-B288-72CC-1C7D032DA141}"/>
                </a:ext>
              </a:extLst>
            </p:cNvPr>
            <p:cNvGrpSpPr/>
            <p:nvPr/>
          </p:nvGrpSpPr>
          <p:grpSpPr>
            <a:xfrm>
              <a:off x="9458672" y="4643438"/>
              <a:ext cx="75790" cy="683418"/>
              <a:chOff x="2084388" y="2281238"/>
              <a:chExt cx="127000" cy="720725"/>
            </a:xfrm>
          </p:grpSpPr>
          <p:sp>
            <p:nvSpPr>
              <p:cNvPr id="252" name="Line 113">
                <a:extLst>
                  <a:ext uri="{FF2B5EF4-FFF2-40B4-BE49-F238E27FC236}">
                    <a16:creationId xmlns:a16="http://schemas.microsoft.com/office/drawing/2014/main" id="{042DBC3D-1380-C8B1-07DE-4518D68A2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53" name="Line 120">
                <a:extLst>
                  <a:ext uri="{FF2B5EF4-FFF2-40B4-BE49-F238E27FC236}">
                    <a16:creationId xmlns:a16="http://schemas.microsoft.com/office/drawing/2014/main" id="{BDEC1635-7761-DEFC-F0D6-3684031A8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54" name="Line 113">
                <a:extLst>
                  <a:ext uri="{FF2B5EF4-FFF2-40B4-BE49-F238E27FC236}">
                    <a16:creationId xmlns:a16="http://schemas.microsoft.com/office/drawing/2014/main" id="{7C864E03-A8EA-3E0B-D405-664129E87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69162FCB-EE50-889E-F5EC-591952F1437E}"/>
                </a:ext>
              </a:extLst>
            </p:cNvPr>
            <p:cNvSpPr/>
            <p:nvPr/>
          </p:nvSpPr>
          <p:spPr>
            <a:xfrm>
              <a:off x="9473708" y="4963099"/>
              <a:ext cx="45719" cy="45719"/>
            </a:xfrm>
            <a:prstGeom prst="ellipse">
              <a:avLst/>
            </a:prstGeom>
            <a:solidFill>
              <a:srgbClr val="00A487"/>
            </a:solidFill>
            <a:ln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grpSp>
          <p:nvGrpSpPr>
            <p:cNvPr id="256" name="Groupe 255">
              <a:extLst>
                <a:ext uri="{FF2B5EF4-FFF2-40B4-BE49-F238E27FC236}">
                  <a16:creationId xmlns:a16="http://schemas.microsoft.com/office/drawing/2014/main" id="{BEF0C7AB-0994-D3D7-F418-7023A2A90F52}"/>
                </a:ext>
              </a:extLst>
            </p:cNvPr>
            <p:cNvGrpSpPr/>
            <p:nvPr/>
          </p:nvGrpSpPr>
          <p:grpSpPr>
            <a:xfrm>
              <a:off x="10368310" y="4636295"/>
              <a:ext cx="75790" cy="626268"/>
              <a:chOff x="2084388" y="2282022"/>
              <a:chExt cx="127000" cy="719941"/>
            </a:xfrm>
          </p:grpSpPr>
          <p:sp>
            <p:nvSpPr>
              <p:cNvPr id="258" name="Line 120">
                <a:extLst>
                  <a:ext uri="{FF2B5EF4-FFF2-40B4-BE49-F238E27FC236}">
                    <a16:creationId xmlns:a16="http://schemas.microsoft.com/office/drawing/2014/main" id="{A12E8DBB-7898-879E-0F23-7D40F352C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59" name="Line 113">
                <a:extLst>
                  <a:ext uri="{FF2B5EF4-FFF2-40B4-BE49-F238E27FC236}">
                    <a16:creationId xmlns:a16="http://schemas.microsoft.com/office/drawing/2014/main" id="{B1554184-5933-5170-C227-846C7AE03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id="{F43F2CF7-BD97-6A68-E0AA-79547FB6DF50}"/>
                </a:ext>
              </a:extLst>
            </p:cNvPr>
            <p:cNvSpPr/>
            <p:nvPr/>
          </p:nvSpPr>
          <p:spPr>
            <a:xfrm>
              <a:off x="10383346" y="4915474"/>
              <a:ext cx="45719" cy="45719"/>
            </a:xfrm>
            <a:prstGeom prst="ellipse">
              <a:avLst/>
            </a:prstGeom>
            <a:solidFill>
              <a:srgbClr val="00A487"/>
            </a:solidFill>
            <a:ln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918CC857-F1BB-155B-59BC-BB9C586F730F}"/>
                </a:ext>
              </a:extLst>
            </p:cNvPr>
            <p:cNvSpPr/>
            <p:nvPr/>
          </p:nvSpPr>
          <p:spPr>
            <a:xfrm>
              <a:off x="8584406" y="4936331"/>
              <a:ext cx="1819275" cy="102394"/>
            </a:xfrm>
            <a:custGeom>
              <a:avLst/>
              <a:gdLst>
                <a:gd name="connsiteX0" fmla="*/ 0 w 1819275"/>
                <a:gd name="connsiteY0" fmla="*/ 102394 h 102394"/>
                <a:gd name="connsiteX1" fmla="*/ 914400 w 1819275"/>
                <a:gd name="connsiteY1" fmla="*/ 47625 h 102394"/>
                <a:gd name="connsiteX2" fmla="*/ 1819275 w 1819275"/>
                <a:gd name="connsiteY2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275" h="102394">
                  <a:moveTo>
                    <a:pt x="0" y="102394"/>
                  </a:moveTo>
                  <a:lnTo>
                    <a:pt x="914400" y="47625"/>
                  </a:lnTo>
                  <a:lnTo>
                    <a:pt x="1819275" y="0"/>
                  </a:lnTo>
                </a:path>
              </a:pathLst>
            </a:custGeom>
            <a:noFill/>
            <a:ln w="19050"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F2B6AC2-52CD-B0F4-9208-79337C0A9386}"/>
              </a:ext>
            </a:extLst>
          </p:cNvPr>
          <p:cNvGrpSpPr/>
          <p:nvPr/>
        </p:nvGrpSpPr>
        <p:grpSpPr>
          <a:xfrm>
            <a:off x="7309007" y="2384021"/>
            <a:ext cx="4638262" cy="2182898"/>
            <a:chOff x="7309007" y="2384021"/>
            <a:chExt cx="4638262" cy="2182898"/>
          </a:xfrm>
        </p:grpSpPr>
        <p:grpSp>
          <p:nvGrpSpPr>
            <p:cNvPr id="215" name="Groupe 214">
              <a:extLst>
                <a:ext uri="{FF2B5EF4-FFF2-40B4-BE49-F238E27FC236}">
                  <a16:creationId xmlns:a16="http://schemas.microsoft.com/office/drawing/2014/main" id="{0BF2C9C1-442E-CC0A-F49E-9A6B48E63E3E}"/>
                </a:ext>
              </a:extLst>
            </p:cNvPr>
            <p:cNvGrpSpPr/>
            <p:nvPr/>
          </p:nvGrpSpPr>
          <p:grpSpPr>
            <a:xfrm>
              <a:off x="7453280" y="3928482"/>
              <a:ext cx="304594" cy="241980"/>
              <a:chOff x="1607489" y="2141486"/>
              <a:chExt cx="495881" cy="393946"/>
            </a:xfrm>
          </p:grpSpPr>
          <p:sp>
            <p:nvSpPr>
              <p:cNvPr id="216" name="Line 15">
                <a:extLst>
                  <a:ext uri="{FF2B5EF4-FFF2-40B4-BE49-F238E27FC236}">
                    <a16:creationId xmlns:a16="http://schemas.microsoft.com/office/drawing/2014/main" id="{8B5E7C53-E91B-C714-48B4-3ED14B5B1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46">
                <a:extLst>
                  <a:ext uri="{FF2B5EF4-FFF2-40B4-BE49-F238E27FC236}">
                    <a16:creationId xmlns:a16="http://schemas.microsoft.com/office/drawing/2014/main" id="{D2712CA2-367C-A7B6-7A0E-5AE04D527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489" y="2141486"/>
                <a:ext cx="400208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0%</a:t>
                </a:r>
              </a:p>
            </p:txBody>
          </p:sp>
        </p:grpSp>
        <p:grpSp>
          <p:nvGrpSpPr>
            <p:cNvPr id="218" name="Groupe 217">
              <a:extLst>
                <a:ext uri="{FF2B5EF4-FFF2-40B4-BE49-F238E27FC236}">
                  <a16:creationId xmlns:a16="http://schemas.microsoft.com/office/drawing/2014/main" id="{631959C9-54EB-E634-FB54-7EE7F9CD1F25}"/>
                </a:ext>
              </a:extLst>
            </p:cNvPr>
            <p:cNvGrpSpPr/>
            <p:nvPr/>
          </p:nvGrpSpPr>
          <p:grpSpPr>
            <a:xfrm>
              <a:off x="7381144" y="3670286"/>
              <a:ext cx="376730" cy="241980"/>
              <a:chOff x="1490051" y="2141486"/>
              <a:chExt cx="613319" cy="393946"/>
            </a:xfrm>
          </p:grpSpPr>
          <p:sp>
            <p:nvSpPr>
              <p:cNvPr id="219" name="Line 15">
                <a:extLst>
                  <a:ext uri="{FF2B5EF4-FFF2-40B4-BE49-F238E27FC236}">
                    <a16:creationId xmlns:a16="http://schemas.microsoft.com/office/drawing/2014/main" id="{7CA206A6-C999-DCD2-D7C2-80E4AFE3E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Rectangle 46">
                <a:extLst>
                  <a:ext uri="{FF2B5EF4-FFF2-40B4-BE49-F238E27FC236}">
                    <a16:creationId xmlns:a16="http://schemas.microsoft.com/office/drawing/2014/main" id="{E1797EFC-C102-E338-ED33-82B5A8D04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20%</a:t>
                </a:r>
              </a:p>
            </p:txBody>
          </p:sp>
        </p:grpSp>
        <p:grpSp>
          <p:nvGrpSpPr>
            <p:cNvPr id="221" name="Groupe 220">
              <a:extLst>
                <a:ext uri="{FF2B5EF4-FFF2-40B4-BE49-F238E27FC236}">
                  <a16:creationId xmlns:a16="http://schemas.microsoft.com/office/drawing/2014/main" id="{C041145E-B63C-799C-262F-391877997BF5}"/>
                </a:ext>
              </a:extLst>
            </p:cNvPr>
            <p:cNvGrpSpPr/>
            <p:nvPr/>
          </p:nvGrpSpPr>
          <p:grpSpPr>
            <a:xfrm>
              <a:off x="7381144" y="3423052"/>
              <a:ext cx="376730" cy="241980"/>
              <a:chOff x="1490051" y="2141486"/>
              <a:chExt cx="613319" cy="393946"/>
            </a:xfrm>
          </p:grpSpPr>
          <p:sp>
            <p:nvSpPr>
              <p:cNvPr id="222" name="Line 15">
                <a:extLst>
                  <a:ext uri="{FF2B5EF4-FFF2-40B4-BE49-F238E27FC236}">
                    <a16:creationId xmlns:a16="http://schemas.microsoft.com/office/drawing/2014/main" id="{D7F1C172-AA73-876E-6B8A-795A1A2BD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Rectangle 46">
                <a:extLst>
                  <a:ext uri="{FF2B5EF4-FFF2-40B4-BE49-F238E27FC236}">
                    <a16:creationId xmlns:a16="http://schemas.microsoft.com/office/drawing/2014/main" id="{CD673904-9676-20DB-9D00-38252FD5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40%</a:t>
                </a:r>
              </a:p>
            </p:txBody>
          </p:sp>
        </p:grpSp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35252574-78E0-665C-5674-EBAE3676BD48}"/>
                </a:ext>
              </a:extLst>
            </p:cNvPr>
            <p:cNvGrpSpPr/>
            <p:nvPr/>
          </p:nvGrpSpPr>
          <p:grpSpPr>
            <a:xfrm>
              <a:off x="7381144" y="3161681"/>
              <a:ext cx="376730" cy="241980"/>
              <a:chOff x="1490051" y="2141486"/>
              <a:chExt cx="613319" cy="393946"/>
            </a:xfrm>
          </p:grpSpPr>
          <p:sp>
            <p:nvSpPr>
              <p:cNvPr id="225" name="Line 15">
                <a:extLst>
                  <a:ext uri="{FF2B5EF4-FFF2-40B4-BE49-F238E27FC236}">
                    <a16:creationId xmlns:a16="http://schemas.microsoft.com/office/drawing/2014/main" id="{FD3AAC05-2AB6-A250-BDBA-050834C5D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Rectangle 46">
                <a:extLst>
                  <a:ext uri="{FF2B5EF4-FFF2-40B4-BE49-F238E27FC236}">
                    <a16:creationId xmlns:a16="http://schemas.microsoft.com/office/drawing/2014/main" id="{A20A3B44-6759-BEFD-EF6F-263BE2C0B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60%</a:t>
                </a:r>
              </a:p>
            </p:txBody>
          </p:sp>
        </p:grpSp>
        <p:grpSp>
          <p:nvGrpSpPr>
            <p:cNvPr id="227" name="Groupe 226">
              <a:extLst>
                <a:ext uri="{FF2B5EF4-FFF2-40B4-BE49-F238E27FC236}">
                  <a16:creationId xmlns:a16="http://schemas.microsoft.com/office/drawing/2014/main" id="{EC1EDD63-D81B-E19D-9B8D-5DA6E1F9DBEE}"/>
                </a:ext>
              </a:extLst>
            </p:cNvPr>
            <p:cNvGrpSpPr/>
            <p:nvPr/>
          </p:nvGrpSpPr>
          <p:grpSpPr>
            <a:xfrm>
              <a:off x="7381144" y="2915815"/>
              <a:ext cx="376730" cy="241980"/>
              <a:chOff x="1490051" y="2141486"/>
              <a:chExt cx="613319" cy="393946"/>
            </a:xfrm>
          </p:grpSpPr>
          <p:sp>
            <p:nvSpPr>
              <p:cNvPr id="228" name="Line 15">
                <a:extLst>
                  <a:ext uri="{FF2B5EF4-FFF2-40B4-BE49-F238E27FC236}">
                    <a16:creationId xmlns:a16="http://schemas.microsoft.com/office/drawing/2014/main" id="{2FE09DEF-FD3C-ACDD-2543-251DE2D90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Rectangle 46">
                <a:extLst>
                  <a:ext uri="{FF2B5EF4-FFF2-40B4-BE49-F238E27FC236}">
                    <a16:creationId xmlns:a16="http://schemas.microsoft.com/office/drawing/2014/main" id="{4952BC12-30F2-C119-756F-973216BD1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80%</a:t>
                </a:r>
              </a:p>
            </p:txBody>
          </p:sp>
        </p:grpSp>
        <p:grpSp>
          <p:nvGrpSpPr>
            <p:cNvPr id="230" name="Groupe 229">
              <a:extLst>
                <a:ext uri="{FF2B5EF4-FFF2-40B4-BE49-F238E27FC236}">
                  <a16:creationId xmlns:a16="http://schemas.microsoft.com/office/drawing/2014/main" id="{B1BD3301-DE4C-AC69-635A-0063F64B1E2A}"/>
                </a:ext>
              </a:extLst>
            </p:cNvPr>
            <p:cNvGrpSpPr/>
            <p:nvPr/>
          </p:nvGrpSpPr>
          <p:grpSpPr>
            <a:xfrm>
              <a:off x="7309007" y="2654444"/>
              <a:ext cx="448866" cy="241980"/>
              <a:chOff x="1372613" y="2141486"/>
              <a:chExt cx="730757" cy="393946"/>
            </a:xfrm>
          </p:grpSpPr>
          <p:sp>
            <p:nvSpPr>
              <p:cNvPr id="231" name="Line 15">
                <a:extLst>
                  <a:ext uri="{FF2B5EF4-FFF2-40B4-BE49-F238E27FC236}">
                    <a16:creationId xmlns:a16="http://schemas.microsoft.com/office/drawing/2014/main" id="{757272E0-B737-57E9-CA42-A5E99D91C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Rectangle 46">
                <a:extLst>
                  <a:ext uri="{FF2B5EF4-FFF2-40B4-BE49-F238E27FC236}">
                    <a16:creationId xmlns:a16="http://schemas.microsoft.com/office/drawing/2014/main" id="{17E34CB3-DE00-B4CA-96CE-96DBD4321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613" y="2141486"/>
                <a:ext cx="635084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100%</a:t>
                </a:r>
              </a:p>
            </p:txBody>
          </p:sp>
        </p:grpSp>
        <p:grpSp>
          <p:nvGrpSpPr>
            <p:cNvPr id="233" name="Groupe 232">
              <a:extLst>
                <a:ext uri="{FF2B5EF4-FFF2-40B4-BE49-F238E27FC236}">
                  <a16:creationId xmlns:a16="http://schemas.microsoft.com/office/drawing/2014/main" id="{757FC58B-FE7A-4F9C-27D2-2FFC219529C1}"/>
                </a:ext>
              </a:extLst>
            </p:cNvPr>
            <p:cNvGrpSpPr/>
            <p:nvPr/>
          </p:nvGrpSpPr>
          <p:grpSpPr>
            <a:xfrm>
              <a:off x="7728341" y="4043763"/>
              <a:ext cx="564826" cy="244034"/>
              <a:chOff x="2231841" y="4885446"/>
              <a:chExt cx="919542" cy="397290"/>
            </a:xfrm>
          </p:grpSpPr>
          <p:sp>
            <p:nvSpPr>
              <p:cNvPr id="234" name="Line 21">
                <a:extLst>
                  <a:ext uri="{FF2B5EF4-FFF2-40B4-BE49-F238E27FC236}">
                    <a16:creationId xmlns:a16="http://schemas.microsoft.com/office/drawing/2014/main" id="{86956FAE-F987-4B8D-0486-AF16891CE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" name="Rectangle 51">
                <a:extLst>
                  <a:ext uri="{FF2B5EF4-FFF2-40B4-BE49-F238E27FC236}">
                    <a16:creationId xmlns:a16="http://schemas.microsoft.com/office/drawing/2014/main" id="{866E4854-B21E-1758-45EC-EB007F84B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2</a:t>
                </a:r>
              </a:p>
            </p:txBody>
          </p:sp>
        </p:grpSp>
        <p:grpSp>
          <p:nvGrpSpPr>
            <p:cNvPr id="236" name="Groupe 235">
              <a:extLst>
                <a:ext uri="{FF2B5EF4-FFF2-40B4-BE49-F238E27FC236}">
                  <a16:creationId xmlns:a16="http://schemas.microsoft.com/office/drawing/2014/main" id="{1DB32C4A-3D8C-BA65-42C7-C0AC700BDC71}"/>
                </a:ext>
              </a:extLst>
            </p:cNvPr>
            <p:cNvGrpSpPr/>
            <p:nvPr/>
          </p:nvGrpSpPr>
          <p:grpSpPr>
            <a:xfrm>
              <a:off x="8204171" y="4043763"/>
              <a:ext cx="564826" cy="244034"/>
              <a:chOff x="2231841" y="4885446"/>
              <a:chExt cx="919542" cy="397290"/>
            </a:xfrm>
          </p:grpSpPr>
          <p:sp>
            <p:nvSpPr>
              <p:cNvPr id="237" name="Line 21">
                <a:extLst>
                  <a:ext uri="{FF2B5EF4-FFF2-40B4-BE49-F238E27FC236}">
                    <a16:creationId xmlns:a16="http://schemas.microsoft.com/office/drawing/2014/main" id="{4C754084-5648-C921-350A-69D570C53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Rectangle 51">
                <a:extLst>
                  <a:ext uri="{FF2B5EF4-FFF2-40B4-BE49-F238E27FC236}">
                    <a16:creationId xmlns:a16="http://schemas.microsoft.com/office/drawing/2014/main" id="{EAECAD7A-C459-BB99-3598-4FA24A26B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6</a:t>
                </a:r>
              </a:p>
            </p:txBody>
          </p:sp>
        </p:grpSp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FE7055D3-5FD9-5F07-BE71-A49DA69D0BF2}"/>
                </a:ext>
              </a:extLst>
            </p:cNvPr>
            <p:cNvGrpSpPr/>
            <p:nvPr/>
          </p:nvGrpSpPr>
          <p:grpSpPr>
            <a:xfrm>
              <a:off x="8669729" y="4043763"/>
              <a:ext cx="636960" cy="244034"/>
              <a:chOff x="2173123" y="4885446"/>
              <a:chExt cx="1036976" cy="397290"/>
            </a:xfrm>
          </p:grpSpPr>
          <p:sp>
            <p:nvSpPr>
              <p:cNvPr id="240" name="Line 21">
                <a:extLst>
                  <a:ext uri="{FF2B5EF4-FFF2-40B4-BE49-F238E27FC236}">
                    <a16:creationId xmlns:a16="http://schemas.microsoft.com/office/drawing/2014/main" id="{E6CD009F-DF32-D4BC-85D2-7C9E2524A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1" name="Rectangle 51">
                <a:extLst>
                  <a:ext uri="{FF2B5EF4-FFF2-40B4-BE49-F238E27FC236}">
                    <a16:creationId xmlns:a16="http://schemas.microsoft.com/office/drawing/2014/main" id="{3473A261-F1E8-DE85-B2CB-AA4AFFF26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3" y="4888790"/>
                <a:ext cx="103697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12</a:t>
                </a:r>
              </a:p>
            </p:txBody>
          </p:sp>
        </p:grpSp>
        <p:sp>
          <p:nvSpPr>
            <p:cNvPr id="262" name="Rectangle 60">
              <a:extLst>
                <a:ext uri="{FF2B5EF4-FFF2-40B4-BE49-F238E27FC236}">
                  <a16:creationId xmlns:a16="http://schemas.microsoft.com/office/drawing/2014/main" id="{8EF66E7F-3183-7AB0-598E-2A0C79C1E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488" y="4351591"/>
              <a:ext cx="105050" cy="118105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63" name="ZoneTexte 262">
              <a:extLst>
                <a:ext uri="{FF2B5EF4-FFF2-40B4-BE49-F238E27FC236}">
                  <a16:creationId xmlns:a16="http://schemas.microsoft.com/office/drawing/2014/main" id="{F16BF3B4-E411-4442-D6C3-3C83335796C8}"/>
                </a:ext>
              </a:extLst>
            </p:cNvPr>
            <p:cNvSpPr txBox="1"/>
            <p:nvPr/>
          </p:nvSpPr>
          <p:spPr>
            <a:xfrm>
              <a:off x="8918206" y="4259142"/>
              <a:ext cx="1637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CAB + RPV LA Q2M </a:t>
              </a:r>
            </a:p>
          </p:txBody>
        </p:sp>
        <p:sp>
          <p:nvSpPr>
            <p:cNvPr id="264" name="Rectangle 46">
              <a:extLst>
                <a:ext uri="{FF2B5EF4-FFF2-40B4-BE49-F238E27FC236}">
                  <a16:creationId xmlns:a16="http://schemas.microsoft.com/office/drawing/2014/main" id="{6131B1BD-6929-6164-1CCB-928793E3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115" y="2384021"/>
              <a:ext cx="1844022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How acceptable was/were your</a:t>
              </a:r>
              <a:b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local reaction(s)?</a:t>
              </a:r>
            </a:p>
          </p:txBody>
        </p:sp>
        <p:sp>
          <p:nvSpPr>
            <p:cNvPr id="265" name="Rectangle 46">
              <a:extLst>
                <a:ext uri="{FF2B5EF4-FFF2-40B4-BE49-F238E27FC236}">
                  <a16:creationId xmlns:a16="http://schemas.microsoft.com/office/drawing/2014/main" id="{AF1515F4-4650-15A4-7716-2622A3198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4694" y="2905596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75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38C35AB0-DE2C-7795-3612-0CF2BDA1E629}"/>
                </a:ext>
              </a:extLst>
            </p:cNvPr>
            <p:cNvSpPr/>
            <p:nvPr/>
          </p:nvSpPr>
          <p:spPr>
            <a:xfrm>
              <a:off x="7918473" y="3101975"/>
              <a:ext cx="170502" cy="941792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67" name="Rectangle 46">
              <a:extLst>
                <a:ext uri="{FF2B5EF4-FFF2-40B4-BE49-F238E27FC236}">
                  <a16:creationId xmlns:a16="http://schemas.microsoft.com/office/drawing/2014/main" id="{29C14133-3192-AD1B-6BC4-665E2317B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905" y="2853911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79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56251367-FBBA-5694-EF6A-D742D1547F36}"/>
                </a:ext>
              </a:extLst>
            </p:cNvPr>
            <p:cNvSpPr/>
            <p:nvPr/>
          </p:nvSpPr>
          <p:spPr>
            <a:xfrm>
              <a:off x="8402684" y="3051175"/>
              <a:ext cx="170502" cy="992592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69" name="Rectangle 46">
              <a:extLst>
                <a:ext uri="{FF2B5EF4-FFF2-40B4-BE49-F238E27FC236}">
                  <a16:creationId xmlns:a16="http://schemas.microsoft.com/office/drawing/2014/main" id="{1049B7C0-14C1-4D00-1F12-5FBF1B31D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40" y="2795344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84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CDA983CD-A71D-A98E-ADED-1BF0A0E3EBBC}"/>
                </a:ext>
              </a:extLst>
            </p:cNvPr>
            <p:cNvSpPr/>
            <p:nvPr/>
          </p:nvSpPr>
          <p:spPr>
            <a:xfrm>
              <a:off x="8889519" y="2984500"/>
              <a:ext cx="170502" cy="1059267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71" name="Rectangle 46">
              <a:extLst>
                <a:ext uri="{FF2B5EF4-FFF2-40B4-BE49-F238E27FC236}">
                  <a16:creationId xmlns:a16="http://schemas.microsoft.com/office/drawing/2014/main" id="{0C768E05-5F1D-A64A-8500-B1A796A9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8057" y="2406668"/>
              <a:ext cx="183921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How acceptable was your</a:t>
              </a:r>
              <a:r>
                <a:rPr lang="en-US" altLang="fr-FR" sz="105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pain?</a:t>
              </a: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92FE4510-D8AA-9E60-EB1D-967E3E395BF2}"/>
                </a:ext>
              </a:extLst>
            </p:cNvPr>
            <p:cNvSpPr/>
            <p:nvPr/>
          </p:nvSpPr>
          <p:spPr>
            <a:xfrm>
              <a:off x="7756525" y="2771775"/>
              <a:ext cx="1460500" cy="1273175"/>
            </a:xfrm>
            <a:custGeom>
              <a:avLst/>
              <a:gdLst>
                <a:gd name="connsiteX0" fmla="*/ 0 w 1460500"/>
                <a:gd name="connsiteY0" fmla="*/ 0 h 1273175"/>
                <a:gd name="connsiteX1" fmla="*/ 0 w 1460500"/>
                <a:gd name="connsiteY1" fmla="*/ 1273175 h 1273175"/>
                <a:gd name="connsiteX2" fmla="*/ 1460500 w 1460500"/>
                <a:gd name="connsiteY2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273175">
                  <a:moveTo>
                    <a:pt x="0" y="0"/>
                  </a:moveTo>
                  <a:lnTo>
                    <a:pt x="0" y="1273175"/>
                  </a:lnTo>
                  <a:lnTo>
                    <a:pt x="1460500" y="1273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grpSp>
          <p:nvGrpSpPr>
            <p:cNvPr id="308" name="Groupe 307">
              <a:extLst>
                <a:ext uri="{FF2B5EF4-FFF2-40B4-BE49-F238E27FC236}">
                  <a16:creationId xmlns:a16="http://schemas.microsoft.com/office/drawing/2014/main" id="{8B961E6C-637D-E716-1D6F-B948FFA15F06}"/>
                </a:ext>
              </a:extLst>
            </p:cNvPr>
            <p:cNvGrpSpPr/>
            <p:nvPr/>
          </p:nvGrpSpPr>
          <p:grpSpPr>
            <a:xfrm>
              <a:off x="10013818" y="3928482"/>
              <a:ext cx="304594" cy="241980"/>
              <a:chOff x="1607489" y="2141486"/>
              <a:chExt cx="495881" cy="393946"/>
            </a:xfrm>
          </p:grpSpPr>
          <p:sp>
            <p:nvSpPr>
              <p:cNvPr id="309" name="Line 15">
                <a:extLst>
                  <a:ext uri="{FF2B5EF4-FFF2-40B4-BE49-F238E27FC236}">
                    <a16:creationId xmlns:a16="http://schemas.microsoft.com/office/drawing/2014/main" id="{D36441F6-5FC1-B127-943A-B9D1B1595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Rectangle 46">
                <a:extLst>
                  <a:ext uri="{FF2B5EF4-FFF2-40B4-BE49-F238E27FC236}">
                    <a16:creationId xmlns:a16="http://schemas.microsoft.com/office/drawing/2014/main" id="{02BF2C23-6FD2-8B5A-ACFE-F0E67EE87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489" y="2141486"/>
                <a:ext cx="400208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0%</a:t>
                </a:r>
              </a:p>
            </p:txBody>
          </p:sp>
        </p:grpSp>
        <p:grpSp>
          <p:nvGrpSpPr>
            <p:cNvPr id="311" name="Groupe 310">
              <a:extLst>
                <a:ext uri="{FF2B5EF4-FFF2-40B4-BE49-F238E27FC236}">
                  <a16:creationId xmlns:a16="http://schemas.microsoft.com/office/drawing/2014/main" id="{C3A5D196-8A19-E5AB-9341-6894763AE4A4}"/>
                </a:ext>
              </a:extLst>
            </p:cNvPr>
            <p:cNvGrpSpPr/>
            <p:nvPr/>
          </p:nvGrpSpPr>
          <p:grpSpPr>
            <a:xfrm>
              <a:off x="9941682" y="3649910"/>
              <a:ext cx="376730" cy="241980"/>
              <a:chOff x="1490051" y="2141488"/>
              <a:chExt cx="613319" cy="393946"/>
            </a:xfrm>
          </p:grpSpPr>
          <p:sp>
            <p:nvSpPr>
              <p:cNvPr id="312" name="Line 15">
                <a:extLst>
                  <a:ext uri="{FF2B5EF4-FFF2-40B4-BE49-F238E27FC236}">
                    <a16:creationId xmlns:a16="http://schemas.microsoft.com/office/drawing/2014/main" id="{4486DB7C-F6EC-E94D-F3D7-185080CAD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3" name="Rectangle 46">
                <a:extLst>
                  <a:ext uri="{FF2B5EF4-FFF2-40B4-BE49-F238E27FC236}">
                    <a16:creationId xmlns:a16="http://schemas.microsoft.com/office/drawing/2014/main" id="{0212D1F6-A241-A41D-6D5A-ED56A754F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8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20%</a:t>
                </a:r>
              </a:p>
            </p:txBody>
          </p:sp>
        </p:grpSp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47661BD1-8D15-29A3-53AF-21303F24E07B}"/>
                </a:ext>
              </a:extLst>
            </p:cNvPr>
            <p:cNvGrpSpPr/>
            <p:nvPr/>
          </p:nvGrpSpPr>
          <p:grpSpPr>
            <a:xfrm>
              <a:off x="9941682" y="3375816"/>
              <a:ext cx="376730" cy="241980"/>
              <a:chOff x="1490051" y="2141486"/>
              <a:chExt cx="613319" cy="393946"/>
            </a:xfrm>
          </p:grpSpPr>
          <p:sp>
            <p:nvSpPr>
              <p:cNvPr id="315" name="Line 15">
                <a:extLst>
                  <a:ext uri="{FF2B5EF4-FFF2-40B4-BE49-F238E27FC236}">
                    <a16:creationId xmlns:a16="http://schemas.microsoft.com/office/drawing/2014/main" id="{2433B63F-0852-9F62-E12C-E20128035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Rectangle 46">
                <a:extLst>
                  <a:ext uri="{FF2B5EF4-FFF2-40B4-BE49-F238E27FC236}">
                    <a16:creationId xmlns:a16="http://schemas.microsoft.com/office/drawing/2014/main" id="{FE775937-5D65-0592-A6C0-0F1BD8BC0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40%</a:t>
                </a:r>
              </a:p>
            </p:txBody>
          </p:sp>
        </p:grpSp>
        <p:grpSp>
          <p:nvGrpSpPr>
            <p:cNvPr id="317" name="Groupe 316">
              <a:extLst>
                <a:ext uri="{FF2B5EF4-FFF2-40B4-BE49-F238E27FC236}">
                  <a16:creationId xmlns:a16="http://schemas.microsoft.com/office/drawing/2014/main" id="{1D459AA9-572D-0BF9-00F8-E83E1F47D5B4}"/>
                </a:ext>
              </a:extLst>
            </p:cNvPr>
            <p:cNvGrpSpPr/>
            <p:nvPr/>
          </p:nvGrpSpPr>
          <p:grpSpPr>
            <a:xfrm>
              <a:off x="9941682" y="3100476"/>
              <a:ext cx="376730" cy="241980"/>
              <a:chOff x="1490051" y="2141486"/>
              <a:chExt cx="613319" cy="393946"/>
            </a:xfrm>
          </p:grpSpPr>
          <p:sp>
            <p:nvSpPr>
              <p:cNvPr id="318" name="Line 15">
                <a:extLst>
                  <a:ext uri="{FF2B5EF4-FFF2-40B4-BE49-F238E27FC236}">
                    <a16:creationId xmlns:a16="http://schemas.microsoft.com/office/drawing/2014/main" id="{D189A4EB-AAB3-CE49-CCEA-5476D54F9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9" name="Rectangle 46">
                <a:extLst>
                  <a:ext uri="{FF2B5EF4-FFF2-40B4-BE49-F238E27FC236}">
                    <a16:creationId xmlns:a16="http://schemas.microsoft.com/office/drawing/2014/main" id="{85A462EA-C62B-8DD4-2753-2FFD65BB4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60%</a:t>
                </a:r>
              </a:p>
            </p:txBody>
          </p:sp>
        </p:grpSp>
        <p:grpSp>
          <p:nvGrpSpPr>
            <p:cNvPr id="320" name="Groupe 319">
              <a:extLst>
                <a:ext uri="{FF2B5EF4-FFF2-40B4-BE49-F238E27FC236}">
                  <a16:creationId xmlns:a16="http://schemas.microsoft.com/office/drawing/2014/main" id="{1AC2742B-A2AC-5431-4E03-84F222F012AD}"/>
                </a:ext>
              </a:extLst>
            </p:cNvPr>
            <p:cNvGrpSpPr/>
            <p:nvPr/>
          </p:nvGrpSpPr>
          <p:grpSpPr>
            <a:xfrm>
              <a:off x="9941682" y="2824640"/>
              <a:ext cx="376730" cy="241980"/>
              <a:chOff x="1490051" y="2141486"/>
              <a:chExt cx="613319" cy="393946"/>
            </a:xfrm>
          </p:grpSpPr>
          <p:sp>
            <p:nvSpPr>
              <p:cNvPr id="321" name="Line 15">
                <a:extLst>
                  <a:ext uri="{FF2B5EF4-FFF2-40B4-BE49-F238E27FC236}">
                    <a16:creationId xmlns:a16="http://schemas.microsoft.com/office/drawing/2014/main" id="{49E0FBD0-599B-421D-B8E8-FE3572CA6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2" name="Rectangle 46">
                <a:extLst>
                  <a:ext uri="{FF2B5EF4-FFF2-40B4-BE49-F238E27FC236}">
                    <a16:creationId xmlns:a16="http://schemas.microsoft.com/office/drawing/2014/main" id="{346EB8D0-ECD7-DAE8-6A41-826629F5A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80%</a:t>
                </a:r>
              </a:p>
            </p:txBody>
          </p:sp>
        </p:grpSp>
        <p:grpSp>
          <p:nvGrpSpPr>
            <p:cNvPr id="323" name="Groupe 322">
              <a:extLst>
                <a:ext uri="{FF2B5EF4-FFF2-40B4-BE49-F238E27FC236}">
                  <a16:creationId xmlns:a16="http://schemas.microsoft.com/office/drawing/2014/main" id="{F358F4AB-F789-2154-6C72-FF2A772FA25B}"/>
                </a:ext>
              </a:extLst>
            </p:cNvPr>
            <p:cNvGrpSpPr/>
            <p:nvPr/>
          </p:nvGrpSpPr>
          <p:grpSpPr>
            <a:xfrm>
              <a:off x="9869545" y="2552809"/>
              <a:ext cx="448866" cy="241980"/>
              <a:chOff x="1372613" y="2141486"/>
              <a:chExt cx="730757" cy="393946"/>
            </a:xfrm>
          </p:grpSpPr>
          <p:sp>
            <p:nvSpPr>
              <p:cNvPr id="324" name="Line 15">
                <a:extLst>
                  <a:ext uri="{FF2B5EF4-FFF2-40B4-BE49-F238E27FC236}">
                    <a16:creationId xmlns:a16="http://schemas.microsoft.com/office/drawing/2014/main" id="{6472EFF7-46CA-E859-2849-114105EC5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5" name="Rectangle 46">
                <a:extLst>
                  <a:ext uri="{FF2B5EF4-FFF2-40B4-BE49-F238E27FC236}">
                    <a16:creationId xmlns:a16="http://schemas.microsoft.com/office/drawing/2014/main" id="{7A9CE94E-1702-1BA5-4F4A-55D82516C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613" y="2141486"/>
                <a:ext cx="635084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100%</a:t>
                </a:r>
              </a:p>
            </p:txBody>
          </p:sp>
        </p:grpSp>
        <p:grpSp>
          <p:nvGrpSpPr>
            <p:cNvPr id="326" name="Groupe 325">
              <a:extLst>
                <a:ext uri="{FF2B5EF4-FFF2-40B4-BE49-F238E27FC236}">
                  <a16:creationId xmlns:a16="http://schemas.microsoft.com/office/drawing/2014/main" id="{3BB91A2F-491C-6DED-58C3-D16AB46F1433}"/>
                </a:ext>
              </a:extLst>
            </p:cNvPr>
            <p:cNvGrpSpPr/>
            <p:nvPr/>
          </p:nvGrpSpPr>
          <p:grpSpPr>
            <a:xfrm>
              <a:off x="10288879" y="4043763"/>
              <a:ext cx="564826" cy="244034"/>
              <a:chOff x="2231841" y="4885446"/>
              <a:chExt cx="919542" cy="397290"/>
            </a:xfrm>
          </p:grpSpPr>
          <p:sp>
            <p:nvSpPr>
              <p:cNvPr id="327" name="Line 21">
                <a:extLst>
                  <a:ext uri="{FF2B5EF4-FFF2-40B4-BE49-F238E27FC236}">
                    <a16:creationId xmlns:a16="http://schemas.microsoft.com/office/drawing/2014/main" id="{FD8F26D2-76E9-E8DA-3FA5-FDDA400B3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Rectangle 51">
                <a:extLst>
                  <a:ext uri="{FF2B5EF4-FFF2-40B4-BE49-F238E27FC236}">
                    <a16:creationId xmlns:a16="http://schemas.microsoft.com/office/drawing/2014/main" id="{CD7BDA9B-963E-410B-3D65-9A23EFA5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2</a:t>
                </a:r>
              </a:p>
            </p:txBody>
          </p:sp>
        </p:grpSp>
        <p:grpSp>
          <p:nvGrpSpPr>
            <p:cNvPr id="329" name="Groupe 328">
              <a:extLst>
                <a:ext uri="{FF2B5EF4-FFF2-40B4-BE49-F238E27FC236}">
                  <a16:creationId xmlns:a16="http://schemas.microsoft.com/office/drawing/2014/main" id="{EE125089-7342-979C-F613-B566527CE625}"/>
                </a:ext>
              </a:extLst>
            </p:cNvPr>
            <p:cNvGrpSpPr/>
            <p:nvPr/>
          </p:nvGrpSpPr>
          <p:grpSpPr>
            <a:xfrm>
              <a:off x="10764709" y="4043763"/>
              <a:ext cx="564826" cy="244034"/>
              <a:chOff x="2231841" y="4885446"/>
              <a:chExt cx="919542" cy="397290"/>
            </a:xfrm>
          </p:grpSpPr>
          <p:sp>
            <p:nvSpPr>
              <p:cNvPr id="330" name="Line 21">
                <a:extLst>
                  <a:ext uri="{FF2B5EF4-FFF2-40B4-BE49-F238E27FC236}">
                    <a16:creationId xmlns:a16="http://schemas.microsoft.com/office/drawing/2014/main" id="{A1046315-700A-323C-40BF-53A51A1DA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1" name="Rectangle 51">
                <a:extLst>
                  <a:ext uri="{FF2B5EF4-FFF2-40B4-BE49-F238E27FC236}">
                    <a16:creationId xmlns:a16="http://schemas.microsoft.com/office/drawing/2014/main" id="{EF9ED30B-8008-5E4B-8745-1D7CB2C2C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6</a:t>
                </a:r>
              </a:p>
            </p:txBody>
          </p:sp>
        </p:grpSp>
        <p:grpSp>
          <p:nvGrpSpPr>
            <p:cNvPr id="332" name="Groupe 331">
              <a:extLst>
                <a:ext uri="{FF2B5EF4-FFF2-40B4-BE49-F238E27FC236}">
                  <a16:creationId xmlns:a16="http://schemas.microsoft.com/office/drawing/2014/main" id="{6A96887A-A666-E2BD-E376-BE1C8D6640C9}"/>
                </a:ext>
              </a:extLst>
            </p:cNvPr>
            <p:cNvGrpSpPr/>
            <p:nvPr/>
          </p:nvGrpSpPr>
          <p:grpSpPr>
            <a:xfrm>
              <a:off x="11230267" y="4043763"/>
              <a:ext cx="636960" cy="244034"/>
              <a:chOff x="2173123" y="4885446"/>
              <a:chExt cx="1036976" cy="397290"/>
            </a:xfrm>
          </p:grpSpPr>
          <p:sp>
            <p:nvSpPr>
              <p:cNvPr id="333" name="Line 21">
                <a:extLst>
                  <a:ext uri="{FF2B5EF4-FFF2-40B4-BE49-F238E27FC236}">
                    <a16:creationId xmlns:a16="http://schemas.microsoft.com/office/drawing/2014/main" id="{A889F2E6-EF30-8357-AAAC-C9BFE930F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4" name="Rectangle 51">
                <a:extLst>
                  <a:ext uri="{FF2B5EF4-FFF2-40B4-BE49-F238E27FC236}">
                    <a16:creationId xmlns:a16="http://schemas.microsoft.com/office/drawing/2014/main" id="{FAF473FE-E49B-D656-9C56-66A6C5E53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3" y="4888790"/>
                <a:ext cx="103697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12</a:t>
                </a:r>
              </a:p>
            </p:txBody>
          </p:sp>
        </p:grpSp>
        <p:sp>
          <p:nvSpPr>
            <p:cNvPr id="335" name="Rectangle 46">
              <a:extLst>
                <a:ext uri="{FF2B5EF4-FFF2-40B4-BE49-F238E27FC236}">
                  <a16:creationId xmlns:a16="http://schemas.microsoft.com/office/drawing/2014/main" id="{5C979DA7-ED9B-5869-C6AD-603AD2F23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5232" y="3032561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59</a:t>
              </a: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86311047-9774-7FE0-77D4-A42C390643C3}"/>
                </a:ext>
              </a:extLst>
            </p:cNvPr>
            <p:cNvSpPr/>
            <p:nvPr/>
          </p:nvSpPr>
          <p:spPr>
            <a:xfrm>
              <a:off x="10479011" y="3238499"/>
              <a:ext cx="170502" cy="805267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37" name="Rectangle 46">
              <a:extLst>
                <a:ext uri="{FF2B5EF4-FFF2-40B4-BE49-F238E27FC236}">
                  <a16:creationId xmlns:a16="http://schemas.microsoft.com/office/drawing/2014/main" id="{0104843F-B40A-9BBE-E7FA-C9F4539C0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9443" y="2891808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4153EDE8-D416-48F7-13E6-9FA2ED6B82C8}"/>
                </a:ext>
              </a:extLst>
            </p:cNvPr>
            <p:cNvSpPr/>
            <p:nvPr/>
          </p:nvSpPr>
          <p:spPr>
            <a:xfrm>
              <a:off x="10963222" y="3086099"/>
              <a:ext cx="170502" cy="957667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39" name="Rectangle 46">
              <a:extLst>
                <a:ext uri="{FF2B5EF4-FFF2-40B4-BE49-F238E27FC236}">
                  <a16:creationId xmlns:a16="http://schemas.microsoft.com/office/drawing/2014/main" id="{E775D5CC-D36A-03A4-398C-FC8463B26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6278" y="2796789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76</a:t>
              </a: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7415A27F-8D35-C63A-0F3B-2406A85BEA46}"/>
                </a:ext>
              </a:extLst>
            </p:cNvPr>
            <p:cNvSpPr/>
            <p:nvPr/>
          </p:nvSpPr>
          <p:spPr>
            <a:xfrm>
              <a:off x="11450057" y="3000375"/>
              <a:ext cx="170502" cy="1043392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C7960A2F-7F82-1F8F-CF56-E529E94A98B8}"/>
                </a:ext>
              </a:extLst>
            </p:cNvPr>
            <p:cNvSpPr/>
            <p:nvPr/>
          </p:nvSpPr>
          <p:spPr>
            <a:xfrm>
              <a:off x="10317063" y="2673847"/>
              <a:ext cx="1460500" cy="1371103"/>
            </a:xfrm>
            <a:custGeom>
              <a:avLst/>
              <a:gdLst>
                <a:gd name="connsiteX0" fmla="*/ 0 w 1460500"/>
                <a:gd name="connsiteY0" fmla="*/ 0 h 1273175"/>
                <a:gd name="connsiteX1" fmla="*/ 0 w 1460500"/>
                <a:gd name="connsiteY1" fmla="*/ 1273175 h 1273175"/>
                <a:gd name="connsiteX2" fmla="*/ 1460500 w 1460500"/>
                <a:gd name="connsiteY2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273175">
                  <a:moveTo>
                    <a:pt x="0" y="0"/>
                  </a:moveTo>
                  <a:lnTo>
                    <a:pt x="0" y="1273175"/>
                  </a:lnTo>
                  <a:lnTo>
                    <a:pt x="1460500" y="1273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42" name="Rectangle 46">
              <a:extLst>
                <a:ext uri="{FF2B5EF4-FFF2-40B4-BE49-F238E27FC236}">
                  <a16:creationId xmlns:a16="http://schemas.microsoft.com/office/drawing/2014/main" id="{C26509D9-80E4-8E4F-6298-CCB0CD7227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784229" y="3116133"/>
              <a:ext cx="1844022" cy="53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Proportion of participants</a:t>
              </a:r>
              <a:b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responding « totally acceptable »</a:t>
              </a:r>
              <a:b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or « very acceptable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7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LEN: PK comparison of phase 2/3 regimen </a:t>
            </a:r>
            <a:br>
              <a:rPr lang="en-US" dirty="0"/>
            </a:br>
            <a:r>
              <a:rPr lang="en-US" dirty="0"/>
              <a:t>vs simplified regimen (1)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4F8E37A-9F50-1924-8C4C-1744DC9D52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451" y="5286622"/>
            <a:ext cx="11233248" cy="1238722"/>
          </a:xfrm>
        </p:spPr>
        <p:txBody>
          <a:bodyPr>
            <a:noAutofit/>
          </a:bodyPr>
          <a:lstStyle/>
          <a:p>
            <a:r>
              <a:rPr lang="en-US" sz="2000" dirty="0"/>
              <a:t>Simulation of LEN concentrations using a 2-compartment </a:t>
            </a:r>
            <a:r>
              <a:rPr lang="en-US" sz="2000" dirty="0" err="1"/>
              <a:t>PopPK</a:t>
            </a:r>
            <a:r>
              <a:rPr lang="en-US" sz="2000" dirty="0"/>
              <a:t> model: 1st-order process for oral absorption, 1st-order and transit compartments for SC absorption and linear elimination</a:t>
            </a:r>
          </a:p>
          <a:p>
            <a:r>
              <a:rPr lang="en-US" sz="2000" dirty="0"/>
              <a:t>Comparison of simulated plasma concentrations of the Phase 2/3 regimen and Simplified regimen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78289" y="6574009"/>
            <a:ext cx="26108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Shalik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NA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EPB0230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10238BD-E866-6087-030D-9FD515668779}"/>
              </a:ext>
            </a:extLst>
          </p:cNvPr>
          <p:cNvGrpSpPr/>
          <p:nvPr/>
        </p:nvGrpSpPr>
        <p:grpSpPr>
          <a:xfrm>
            <a:off x="2423592" y="1484784"/>
            <a:ext cx="6264696" cy="3517939"/>
            <a:chOff x="2423592" y="1484784"/>
            <a:chExt cx="6264696" cy="3517939"/>
          </a:xfrm>
        </p:grpSpPr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id="{D3FF88A8-F794-C85F-CE20-F1B0CBEAB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5650" y="2359644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56" name="Connecteur droit avec flèche 4355">
              <a:extLst>
                <a:ext uri="{FF2B5EF4-FFF2-40B4-BE49-F238E27FC236}">
                  <a16:creationId xmlns:a16="http://schemas.microsoft.com/office/drawing/2014/main" id="{557F9AD7-98EA-FEBA-3A79-3FC6D29911CA}"/>
                </a:ext>
              </a:extLst>
            </p:cNvPr>
            <p:cNvCxnSpPr/>
            <p:nvPr/>
          </p:nvCxnSpPr>
          <p:spPr>
            <a:xfrm>
              <a:off x="3645649" y="2263710"/>
              <a:ext cx="5042639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7" name="Connecteur droit avec flèche 4356">
              <a:extLst>
                <a:ext uri="{FF2B5EF4-FFF2-40B4-BE49-F238E27FC236}">
                  <a16:creationId xmlns:a16="http://schemas.microsoft.com/office/drawing/2014/main" id="{FE3299AA-5F1C-F59F-95E1-477AD3AD3180}"/>
                </a:ext>
              </a:extLst>
            </p:cNvPr>
            <p:cNvCxnSpPr/>
            <p:nvPr/>
          </p:nvCxnSpPr>
          <p:spPr>
            <a:xfrm>
              <a:off x="3645649" y="3713752"/>
              <a:ext cx="5042639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9" name="Connecteur droit 4358">
              <a:extLst>
                <a:ext uri="{FF2B5EF4-FFF2-40B4-BE49-F238E27FC236}">
                  <a16:creationId xmlns:a16="http://schemas.microsoft.com/office/drawing/2014/main" id="{887DF981-3320-77A2-5995-36A5EAB2B77F}"/>
                </a:ext>
              </a:extLst>
            </p:cNvPr>
            <p:cNvCxnSpPr/>
            <p:nvPr/>
          </p:nvCxnSpPr>
          <p:spPr>
            <a:xfrm flipV="1">
              <a:off x="3757164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0" name="Connecteur droit 4359">
              <a:extLst>
                <a:ext uri="{FF2B5EF4-FFF2-40B4-BE49-F238E27FC236}">
                  <a16:creationId xmlns:a16="http://schemas.microsoft.com/office/drawing/2014/main" id="{3D7709AC-EB79-30B0-02BE-89C85B4DBF61}"/>
                </a:ext>
              </a:extLst>
            </p:cNvPr>
            <p:cNvCxnSpPr/>
            <p:nvPr/>
          </p:nvCxnSpPr>
          <p:spPr>
            <a:xfrm flipV="1">
              <a:off x="3996083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1" name="Connecteur droit 4360">
              <a:extLst>
                <a:ext uri="{FF2B5EF4-FFF2-40B4-BE49-F238E27FC236}">
                  <a16:creationId xmlns:a16="http://schemas.microsoft.com/office/drawing/2014/main" id="{D24129D3-3B57-545A-E682-0AEE34EA7B4C}"/>
                </a:ext>
              </a:extLst>
            </p:cNvPr>
            <p:cNvCxnSpPr/>
            <p:nvPr/>
          </p:nvCxnSpPr>
          <p:spPr>
            <a:xfrm flipV="1">
              <a:off x="4361580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2" name="Connecteur droit 4361">
              <a:extLst>
                <a:ext uri="{FF2B5EF4-FFF2-40B4-BE49-F238E27FC236}">
                  <a16:creationId xmlns:a16="http://schemas.microsoft.com/office/drawing/2014/main" id="{AF3E095B-640B-69DE-30BA-F97B4D73A956}"/>
                </a:ext>
              </a:extLst>
            </p:cNvPr>
            <p:cNvCxnSpPr/>
            <p:nvPr/>
          </p:nvCxnSpPr>
          <p:spPr>
            <a:xfrm flipV="1">
              <a:off x="4715992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3" name="Connecteur droit 4362">
              <a:extLst>
                <a:ext uri="{FF2B5EF4-FFF2-40B4-BE49-F238E27FC236}">
                  <a16:creationId xmlns:a16="http://schemas.microsoft.com/office/drawing/2014/main" id="{D85F10E4-88C7-9EDD-AA28-9907E55CF169}"/>
                </a:ext>
              </a:extLst>
            </p:cNvPr>
            <p:cNvCxnSpPr/>
            <p:nvPr/>
          </p:nvCxnSpPr>
          <p:spPr>
            <a:xfrm flipV="1">
              <a:off x="6142634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4" name="Connecteur droit 4363">
              <a:extLst>
                <a:ext uri="{FF2B5EF4-FFF2-40B4-BE49-F238E27FC236}">
                  <a16:creationId xmlns:a16="http://schemas.microsoft.com/office/drawing/2014/main" id="{9C07BC2D-7079-0B53-764F-27F52BBAA8FA}"/>
                </a:ext>
              </a:extLst>
            </p:cNvPr>
            <p:cNvCxnSpPr/>
            <p:nvPr/>
          </p:nvCxnSpPr>
          <p:spPr>
            <a:xfrm flipV="1">
              <a:off x="7175061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5" name="Connecteur droit 4364">
              <a:extLst>
                <a:ext uri="{FF2B5EF4-FFF2-40B4-BE49-F238E27FC236}">
                  <a16:creationId xmlns:a16="http://schemas.microsoft.com/office/drawing/2014/main" id="{87D5B7FD-2EAE-3EF3-A37D-DB27B2C38884}"/>
                </a:ext>
              </a:extLst>
            </p:cNvPr>
            <p:cNvCxnSpPr/>
            <p:nvPr/>
          </p:nvCxnSpPr>
          <p:spPr>
            <a:xfrm flipV="1">
              <a:off x="8196359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6" name="Connecteur droit 4365">
              <a:extLst>
                <a:ext uri="{FF2B5EF4-FFF2-40B4-BE49-F238E27FC236}">
                  <a16:creationId xmlns:a16="http://schemas.microsoft.com/office/drawing/2014/main" id="{F54A5222-6737-8236-3F33-73875C66EC53}"/>
                </a:ext>
              </a:extLst>
            </p:cNvPr>
            <p:cNvCxnSpPr/>
            <p:nvPr/>
          </p:nvCxnSpPr>
          <p:spPr>
            <a:xfrm flipV="1">
              <a:off x="3757164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7" name="Connecteur droit 4366">
              <a:extLst>
                <a:ext uri="{FF2B5EF4-FFF2-40B4-BE49-F238E27FC236}">
                  <a16:creationId xmlns:a16="http://schemas.microsoft.com/office/drawing/2014/main" id="{F19D7B06-E257-F282-A534-BB4EA1E99168}"/>
                </a:ext>
              </a:extLst>
            </p:cNvPr>
            <p:cNvCxnSpPr/>
            <p:nvPr/>
          </p:nvCxnSpPr>
          <p:spPr>
            <a:xfrm flipV="1">
              <a:off x="3996083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0" name="Connecteur droit 4369">
              <a:extLst>
                <a:ext uri="{FF2B5EF4-FFF2-40B4-BE49-F238E27FC236}">
                  <a16:creationId xmlns:a16="http://schemas.microsoft.com/office/drawing/2014/main" id="{999FE904-0998-8B43-8BB4-1E530C069ACA}"/>
                </a:ext>
              </a:extLst>
            </p:cNvPr>
            <p:cNvCxnSpPr/>
            <p:nvPr/>
          </p:nvCxnSpPr>
          <p:spPr>
            <a:xfrm flipV="1">
              <a:off x="6142634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1" name="Connecteur droit 4370">
              <a:extLst>
                <a:ext uri="{FF2B5EF4-FFF2-40B4-BE49-F238E27FC236}">
                  <a16:creationId xmlns:a16="http://schemas.microsoft.com/office/drawing/2014/main" id="{783ABB27-412C-F949-04A9-D1BCD793A45F}"/>
                </a:ext>
              </a:extLst>
            </p:cNvPr>
            <p:cNvCxnSpPr/>
            <p:nvPr/>
          </p:nvCxnSpPr>
          <p:spPr>
            <a:xfrm flipV="1">
              <a:off x="7175061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2" name="Connecteur droit 4371">
              <a:extLst>
                <a:ext uri="{FF2B5EF4-FFF2-40B4-BE49-F238E27FC236}">
                  <a16:creationId xmlns:a16="http://schemas.microsoft.com/office/drawing/2014/main" id="{00CB8A41-6B4A-79B3-A2FB-EB99124EA843}"/>
                </a:ext>
              </a:extLst>
            </p:cNvPr>
            <p:cNvCxnSpPr/>
            <p:nvPr/>
          </p:nvCxnSpPr>
          <p:spPr>
            <a:xfrm flipV="1">
              <a:off x="8196359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4" name="Connecteur droit 4373">
              <a:extLst>
                <a:ext uri="{FF2B5EF4-FFF2-40B4-BE49-F238E27FC236}">
                  <a16:creationId xmlns:a16="http://schemas.microsoft.com/office/drawing/2014/main" id="{8CF9FF52-EE8B-00C8-0A85-206BEE734F66}"/>
                </a:ext>
              </a:extLst>
            </p:cNvPr>
            <p:cNvCxnSpPr/>
            <p:nvPr/>
          </p:nvCxnSpPr>
          <p:spPr>
            <a:xfrm flipV="1">
              <a:off x="4983507" y="2188330"/>
              <a:ext cx="115444" cy="14462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5" name="Connecteur droit 4374">
              <a:extLst>
                <a:ext uri="{FF2B5EF4-FFF2-40B4-BE49-F238E27FC236}">
                  <a16:creationId xmlns:a16="http://schemas.microsoft.com/office/drawing/2014/main" id="{518B92F5-BEDF-049B-DA5A-37FD893D827A}"/>
                </a:ext>
              </a:extLst>
            </p:cNvPr>
            <p:cNvCxnSpPr/>
            <p:nvPr/>
          </p:nvCxnSpPr>
          <p:spPr>
            <a:xfrm flipV="1">
              <a:off x="5041229" y="2188330"/>
              <a:ext cx="115444" cy="14462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6" name="Connecteur droit 4375">
              <a:extLst>
                <a:ext uri="{FF2B5EF4-FFF2-40B4-BE49-F238E27FC236}">
                  <a16:creationId xmlns:a16="http://schemas.microsoft.com/office/drawing/2014/main" id="{686E16E2-AB95-8200-992F-97904FBBDF3C}"/>
                </a:ext>
              </a:extLst>
            </p:cNvPr>
            <p:cNvCxnSpPr/>
            <p:nvPr/>
          </p:nvCxnSpPr>
          <p:spPr>
            <a:xfrm flipV="1">
              <a:off x="4983507" y="3641442"/>
              <a:ext cx="115444" cy="144621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7" name="Connecteur droit 4376">
              <a:extLst>
                <a:ext uri="{FF2B5EF4-FFF2-40B4-BE49-F238E27FC236}">
                  <a16:creationId xmlns:a16="http://schemas.microsoft.com/office/drawing/2014/main" id="{2485E581-1170-7AE3-8755-A5A7207A9800}"/>
                </a:ext>
              </a:extLst>
            </p:cNvPr>
            <p:cNvCxnSpPr/>
            <p:nvPr/>
          </p:nvCxnSpPr>
          <p:spPr>
            <a:xfrm flipV="1">
              <a:off x="5041229" y="3641442"/>
              <a:ext cx="115444" cy="144621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81" name="Image 4380">
              <a:extLst>
                <a:ext uri="{FF2B5EF4-FFF2-40B4-BE49-F238E27FC236}">
                  <a16:creationId xmlns:a16="http://schemas.microsoft.com/office/drawing/2014/main" id="{96CF7242-B633-8599-0EC6-65E871822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3663923" y="3786412"/>
              <a:ext cx="307590" cy="321973"/>
            </a:xfrm>
            <a:prstGeom prst="rect">
              <a:avLst/>
            </a:prstGeom>
          </p:spPr>
        </p:pic>
        <p:pic>
          <p:nvPicPr>
            <p:cNvPr id="4382" name="Image 4381">
              <a:extLst>
                <a:ext uri="{FF2B5EF4-FFF2-40B4-BE49-F238E27FC236}">
                  <a16:creationId xmlns:a16="http://schemas.microsoft.com/office/drawing/2014/main" id="{9A110966-1780-52F1-4CBE-F47135B16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4562198" y="2352424"/>
              <a:ext cx="307590" cy="321973"/>
            </a:xfrm>
            <a:prstGeom prst="rect">
              <a:avLst/>
            </a:prstGeom>
          </p:spPr>
        </p:pic>
        <p:pic>
          <p:nvPicPr>
            <p:cNvPr id="4383" name="Image 4382">
              <a:extLst>
                <a:ext uri="{FF2B5EF4-FFF2-40B4-BE49-F238E27FC236}">
                  <a16:creationId xmlns:a16="http://schemas.microsoft.com/office/drawing/2014/main" id="{C64623DA-D1DB-2A99-5C9B-F492A0CD7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5959917" y="2352424"/>
              <a:ext cx="307590" cy="321973"/>
            </a:xfrm>
            <a:prstGeom prst="rect">
              <a:avLst/>
            </a:prstGeom>
          </p:spPr>
        </p:pic>
        <p:pic>
          <p:nvPicPr>
            <p:cNvPr id="4384" name="Image 4383">
              <a:extLst>
                <a:ext uri="{FF2B5EF4-FFF2-40B4-BE49-F238E27FC236}">
                  <a16:creationId xmlns:a16="http://schemas.microsoft.com/office/drawing/2014/main" id="{D1935606-9E9E-D758-723A-5F7F9E0C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7021266" y="2352424"/>
              <a:ext cx="307590" cy="321973"/>
            </a:xfrm>
            <a:prstGeom prst="rect">
              <a:avLst/>
            </a:prstGeom>
          </p:spPr>
        </p:pic>
        <p:pic>
          <p:nvPicPr>
            <p:cNvPr id="4385" name="Image 4384">
              <a:extLst>
                <a:ext uri="{FF2B5EF4-FFF2-40B4-BE49-F238E27FC236}">
                  <a16:creationId xmlns:a16="http://schemas.microsoft.com/office/drawing/2014/main" id="{FB0FA701-3F2C-5D75-7FEC-A2D5DBDF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8022957" y="2352422"/>
              <a:ext cx="307590" cy="321973"/>
            </a:xfrm>
            <a:prstGeom prst="rect">
              <a:avLst/>
            </a:prstGeom>
          </p:spPr>
        </p:pic>
        <p:pic>
          <p:nvPicPr>
            <p:cNvPr id="4386" name="Image 4385">
              <a:extLst>
                <a:ext uri="{FF2B5EF4-FFF2-40B4-BE49-F238E27FC236}">
                  <a16:creationId xmlns:a16="http://schemas.microsoft.com/office/drawing/2014/main" id="{05C28CB8-88B0-C955-BB0B-0CA0A13A8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5964398" y="3786412"/>
              <a:ext cx="307590" cy="321973"/>
            </a:xfrm>
            <a:prstGeom prst="rect">
              <a:avLst/>
            </a:prstGeom>
          </p:spPr>
        </p:pic>
        <p:pic>
          <p:nvPicPr>
            <p:cNvPr id="4387" name="Image 4386">
              <a:extLst>
                <a:ext uri="{FF2B5EF4-FFF2-40B4-BE49-F238E27FC236}">
                  <a16:creationId xmlns:a16="http://schemas.microsoft.com/office/drawing/2014/main" id="{401AE3BF-8DA0-5EDB-9C4D-A846CB63D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7000807" y="3786412"/>
              <a:ext cx="307590" cy="321973"/>
            </a:xfrm>
            <a:prstGeom prst="rect">
              <a:avLst/>
            </a:prstGeom>
          </p:spPr>
        </p:pic>
        <p:pic>
          <p:nvPicPr>
            <p:cNvPr id="4388" name="Image 4387">
              <a:extLst>
                <a:ext uri="{FF2B5EF4-FFF2-40B4-BE49-F238E27FC236}">
                  <a16:creationId xmlns:a16="http://schemas.microsoft.com/office/drawing/2014/main" id="{60065F69-6614-42EA-E420-EE02E8BAB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8016745" y="3786412"/>
              <a:ext cx="307590" cy="321973"/>
            </a:xfrm>
            <a:prstGeom prst="rect">
              <a:avLst/>
            </a:prstGeom>
          </p:spPr>
        </p:pic>
        <p:sp>
          <p:nvSpPr>
            <p:cNvPr id="4389" name="Freeform: Shape 45">
              <a:extLst>
                <a:ext uri="{FF2B5EF4-FFF2-40B4-BE49-F238E27FC236}">
                  <a16:creationId xmlns:a16="http://schemas.microsoft.com/office/drawing/2014/main" id="{454475DB-CDE6-1770-FED4-89759A597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2163" y="2359644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2" name="Freeform: Shape 45">
              <a:extLst>
                <a:ext uri="{FF2B5EF4-FFF2-40B4-BE49-F238E27FC236}">
                  <a16:creationId xmlns:a16="http://schemas.microsoft.com/office/drawing/2014/main" id="{178DEE74-2FBB-E72A-3A63-A703B3EE2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6850" y="2359644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3" name="Freeform: Shape 45">
              <a:extLst>
                <a:ext uri="{FF2B5EF4-FFF2-40B4-BE49-F238E27FC236}">
                  <a16:creationId xmlns:a16="http://schemas.microsoft.com/office/drawing/2014/main" id="{4AF48D96-2F7F-50A1-7081-9C9DDD07F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011" y="3787306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6" name="Freeform: Shape 45">
              <a:extLst>
                <a:ext uri="{FF2B5EF4-FFF2-40B4-BE49-F238E27FC236}">
                  <a16:creationId xmlns:a16="http://schemas.microsoft.com/office/drawing/2014/main" id="{D80887DB-5BC6-4648-ED36-5C7DD5C39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2163" y="3787306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7" name="Freeform: Shape 45">
              <a:extLst>
                <a:ext uri="{FF2B5EF4-FFF2-40B4-BE49-F238E27FC236}">
                  <a16:creationId xmlns:a16="http://schemas.microsoft.com/office/drawing/2014/main" id="{1F9DF476-5CB0-2888-1060-BB2565299B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3010" y="4694533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398" name="Image 4397">
              <a:extLst>
                <a:ext uri="{FF2B5EF4-FFF2-40B4-BE49-F238E27FC236}">
                  <a16:creationId xmlns:a16="http://schemas.microsoft.com/office/drawing/2014/main" id="{C6782CCB-E8A6-7F7C-86A4-AEEA48857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5959918" y="4680750"/>
              <a:ext cx="307590" cy="321973"/>
            </a:xfrm>
            <a:prstGeom prst="rect">
              <a:avLst/>
            </a:prstGeom>
          </p:spPr>
        </p:pic>
        <p:sp>
          <p:nvSpPr>
            <p:cNvPr id="4399" name="ZoneTexte 4398">
              <a:extLst>
                <a:ext uri="{FF2B5EF4-FFF2-40B4-BE49-F238E27FC236}">
                  <a16:creationId xmlns:a16="http://schemas.microsoft.com/office/drawing/2014/main" id="{1432537D-3273-FE63-6EB3-FF8C34ECEA51}"/>
                </a:ext>
              </a:extLst>
            </p:cNvPr>
            <p:cNvSpPr txBox="1"/>
            <p:nvPr/>
          </p:nvSpPr>
          <p:spPr>
            <a:xfrm>
              <a:off x="3571855" y="1792326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1d</a:t>
              </a:r>
            </a:p>
          </p:txBody>
        </p:sp>
        <p:sp>
          <p:nvSpPr>
            <p:cNvPr id="4400" name="ZoneTexte 4399">
              <a:extLst>
                <a:ext uri="{FF2B5EF4-FFF2-40B4-BE49-F238E27FC236}">
                  <a16:creationId xmlns:a16="http://schemas.microsoft.com/office/drawing/2014/main" id="{CEBF90BB-CF6E-8240-8831-64040B265BBB}"/>
                </a:ext>
              </a:extLst>
            </p:cNvPr>
            <p:cNvSpPr txBox="1"/>
            <p:nvPr/>
          </p:nvSpPr>
          <p:spPr>
            <a:xfrm>
              <a:off x="3822862" y="1792326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2d</a:t>
              </a:r>
            </a:p>
          </p:txBody>
        </p:sp>
        <p:sp>
          <p:nvSpPr>
            <p:cNvPr id="4401" name="ZoneTexte 4400">
              <a:extLst>
                <a:ext uri="{FF2B5EF4-FFF2-40B4-BE49-F238E27FC236}">
                  <a16:creationId xmlns:a16="http://schemas.microsoft.com/office/drawing/2014/main" id="{2918AC32-F605-1039-9FDD-F1A8BD8F0CFC}"/>
                </a:ext>
              </a:extLst>
            </p:cNvPr>
            <p:cNvSpPr txBox="1"/>
            <p:nvPr/>
          </p:nvSpPr>
          <p:spPr>
            <a:xfrm>
              <a:off x="4180742" y="1792326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8d</a:t>
              </a:r>
            </a:p>
          </p:txBody>
        </p:sp>
        <p:sp>
          <p:nvSpPr>
            <p:cNvPr id="4402" name="ZoneTexte 4401">
              <a:extLst>
                <a:ext uri="{FF2B5EF4-FFF2-40B4-BE49-F238E27FC236}">
                  <a16:creationId xmlns:a16="http://schemas.microsoft.com/office/drawing/2014/main" id="{CC43BA2E-7F3E-84C3-1ADA-5310D869BE4A}"/>
                </a:ext>
              </a:extLst>
            </p:cNvPr>
            <p:cNvSpPr txBox="1"/>
            <p:nvPr/>
          </p:nvSpPr>
          <p:spPr>
            <a:xfrm>
              <a:off x="4451400" y="1792326"/>
              <a:ext cx="55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151d</a:t>
              </a:r>
            </a:p>
          </p:txBody>
        </p:sp>
        <p:sp>
          <p:nvSpPr>
            <p:cNvPr id="4403" name="ZoneTexte 4402">
              <a:extLst>
                <a:ext uri="{FF2B5EF4-FFF2-40B4-BE49-F238E27FC236}">
                  <a16:creationId xmlns:a16="http://schemas.microsoft.com/office/drawing/2014/main" id="{2FBA8B45-B992-3C88-7BFF-73730307C844}"/>
                </a:ext>
              </a:extLst>
            </p:cNvPr>
            <p:cNvSpPr txBox="1"/>
            <p:nvPr/>
          </p:nvSpPr>
          <p:spPr>
            <a:xfrm>
              <a:off x="5849338" y="1792326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28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04" name="ZoneTexte 4403">
              <a:extLst>
                <a:ext uri="{FF2B5EF4-FFF2-40B4-BE49-F238E27FC236}">
                  <a16:creationId xmlns:a16="http://schemas.microsoft.com/office/drawing/2014/main" id="{1F143C89-6869-105B-ACEF-7BFA1476D8A2}"/>
                </a:ext>
              </a:extLst>
            </p:cNvPr>
            <p:cNvSpPr txBox="1"/>
            <p:nvPr/>
          </p:nvSpPr>
          <p:spPr>
            <a:xfrm>
              <a:off x="6875048" y="1792326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54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05" name="ZoneTexte 4404">
              <a:extLst>
                <a:ext uri="{FF2B5EF4-FFF2-40B4-BE49-F238E27FC236}">
                  <a16:creationId xmlns:a16="http://schemas.microsoft.com/office/drawing/2014/main" id="{421EF44E-DCF5-F0A3-074B-8A70DA28F459}"/>
                </a:ext>
              </a:extLst>
            </p:cNvPr>
            <p:cNvSpPr txBox="1"/>
            <p:nvPr/>
          </p:nvSpPr>
          <p:spPr>
            <a:xfrm>
              <a:off x="7905142" y="1792326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80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14" name="ZoneTexte 4413">
              <a:extLst>
                <a:ext uri="{FF2B5EF4-FFF2-40B4-BE49-F238E27FC236}">
                  <a16:creationId xmlns:a16="http://schemas.microsoft.com/office/drawing/2014/main" id="{66EF84CA-98E7-0F52-DE01-035499AA397F}"/>
                </a:ext>
              </a:extLst>
            </p:cNvPr>
            <p:cNvSpPr txBox="1"/>
            <p:nvPr/>
          </p:nvSpPr>
          <p:spPr>
            <a:xfrm>
              <a:off x="3462274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4415" name="ZoneTexte 4414">
              <a:extLst>
                <a:ext uri="{FF2B5EF4-FFF2-40B4-BE49-F238E27FC236}">
                  <a16:creationId xmlns:a16="http://schemas.microsoft.com/office/drawing/2014/main" id="{F463B1E3-F1A7-1858-F025-59132C99B847}"/>
                </a:ext>
              </a:extLst>
            </p:cNvPr>
            <p:cNvSpPr txBox="1"/>
            <p:nvPr/>
          </p:nvSpPr>
          <p:spPr>
            <a:xfrm>
              <a:off x="3778779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4416" name="ZoneTexte 4415">
              <a:extLst>
                <a:ext uri="{FF2B5EF4-FFF2-40B4-BE49-F238E27FC236}">
                  <a16:creationId xmlns:a16="http://schemas.microsoft.com/office/drawing/2014/main" id="{95CA95B3-CCC5-F789-BE85-E30B7852D528}"/>
                </a:ext>
              </a:extLst>
            </p:cNvPr>
            <p:cNvSpPr txBox="1"/>
            <p:nvPr/>
          </p:nvSpPr>
          <p:spPr>
            <a:xfrm>
              <a:off x="4136660" y="25976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300</a:t>
              </a:r>
            </a:p>
          </p:txBody>
        </p:sp>
        <p:sp>
          <p:nvSpPr>
            <p:cNvPr id="4417" name="ZoneTexte 4416">
              <a:extLst>
                <a:ext uri="{FF2B5EF4-FFF2-40B4-BE49-F238E27FC236}">
                  <a16:creationId xmlns:a16="http://schemas.microsoft.com/office/drawing/2014/main" id="{8DDD7D39-278F-7370-7FE9-6D4CDC3B43F1}"/>
                </a:ext>
              </a:extLst>
            </p:cNvPr>
            <p:cNvSpPr txBox="1"/>
            <p:nvPr/>
          </p:nvSpPr>
          <p:spPr>
            <a:xfrm>
              <a:off x="4498689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18" name="ZoneTexte 4417">
              <a:extLst>
                <a:ext uri="{FF2B5EF4-FFF2-40B4-BE49-F238E27FC236}">
                  <a16:creationId xmlns:a16="http://schemas.microsoft.com/office/drawing/2014/main" id="{C69AF0BF-E16F-D871-0930-043DE75EF46C}"/>
                </a:ext>
              </a:extLst>
            </p:cNvPr>
            <p:cNvSpPr txBox="1"/>
            <p:nvPr/>
          </p:nvSpPr>
          <p:spPr>
            <a:xfrm>
              <a:off x="5928686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19" name="ZoneTexte 4418">
              <a:extLst>
                <a:ext uri="{FF2B5EF4-FFF2-40B4-BE49-F238E27FC236}">
                  <a16:creationId xmlns:a16="http://schemas.microsoft.com/office/drawing/2014/main" id="{7C938345-FE9D-3ABE-3DD7-D08DB0AA41D7}"/>
                </a:ext>
              </a:extLst>
            </p:cNvPr>
            <p:cNvSpPr txBox="1"/>
            <p:nvPr/>
          </p:nvSpPr>
          <p:spPr>
            <a:xfrm>
              <a:off x="6954395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20" name="ZoneTexte 4419">
              <a:extLst>
                <a:ext uri="{FF2B5EF4-FFF2-40B4-BE49-F238E27FC236}">
                  <a16:creationId xmlns:a16="http://schemas.microsoft.com/office/drawing/2014/main" id="{507D3BFD-F1C1-A71B-DDE8-1FB7C0DA4BB3}"/>
                </a:ext>
              </a:extLst>
            </p:cNvPr>
            <p:cNvSpPr txBox="1"/>
            <p:nvPr/>
          </p:nvSpPr>
          <p:spPr>
            <a:xfrm>
              <a:off x="7984489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21" name="ZoneTexte 4420">
              <a:extLst>
                <a:ext uri="{FF2B5EF4-FFF2-40B4-BE49-F238E27FC236}">
                  <a16:creationId xmlns:a16="http://schemas.microsoft.com/office/drawing/2014/main" id="{86C0AAD2-495A-C9B4-A899-8B9136DF2CA5}"/>
                </a:ext>
              </a:extLst>
            </p:cNvPr>
            <p:cNvSpPr txBox="1"/>
            <p:nvPr/>
          </p:nvSpPr>
          <p:spPr>
            <a:xfrm>
              <a:off x="2423592" y="1792326"/>
              <a:ext cx="55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Time</a:t>
              </a:r>
            </a:p>
          </p:txBody>
        </p:sp>
        <p:sp>
          <p:nvSpPr>
            <p:cNvPr id="4422" name="ZoneTexte 4421">
              <a:extLst>
                <a:ext uri="{FF2B5EF4-FFF2-40B4-BE49-F238E27FC236}">
                  <a16:creationId xmlns:a16="http://schemas.microsoft.com/office/drawing/2014/main" id="{46675ABA-783C-DEC0-8AED-1FBC749F55FB}"/>
                </a:ext>
              </a:extLst>
            </p:cNvPr>
            <p:cNvSpPr txBox="1"/>
            <p:nvPr/>
          </p:nvSpPr>
          <p:spPr>
            <a:xfrm>
              <a:off x="2423592" y="2597611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Dose, mg</a:t>
              </a:r>
            </a:p>
          </p:txBody>
        </p:sp>
        <p:sp>
          <p:nvSpPr>
            <p:cNvPr id="4423" name="ZoneTexte 4422">
              <a:extLst>
                <a:ext uri="{FF2B5EF4-FFF2-40B4-BE49-F238E27FC236}">
                  <a16:creationId xmlns:a16="http://schemas.microsoft.com/office/drawing/2014/main" id="{91C535EB-4F9B-286C-F660-FE2566C6962E}"/>
                </a:ext>
              </a:extLst>
            </p:cNvPr>
            <p:cNvSpPr txBox="1"/>
            <p:nvPr/>
          </p:nvSpPr>
          <p:spPr>
            <a:xfrm>
              <a:off x="3571855" y="3255020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1d</a:t>
              </a:r>
            </a:p>
          </p:txBody>
        </p:sp>
        <p:sp>
          <p:nvSpPr>
            <p:cNvPr id="4424" name="ZoneTexte 4423">
              <a:extLst>
                <a:ext uri="{FF2B5EF4-FFF2-40B4-BE49-F238E27FC236}">
                  <a16:creationId xmlns:a16="http://schemas.microsoft.com/office/drawing/2014/main" id="{8AE2D40E-D742-8A95-B226-43EFB5EFCC13}"/>
                </a:ext>
              </a:extLst>
            </p:cNvPr>
            <p:cNvSpPr txBox="1"/>
            <p:nvPr/>
          </p:nvSpPr>
          <p:spPr>
            <a:xfrm>
              <a:off x="3822862" y="3255020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2d</a:t>
              </a:r>
            </a:p>
          </p:txBody>
        </p:sp>
        <p:sp>
          <p:nvSpPr>
            <p:cNvPr id="4427" name="ZoneTexte 4426">
              <a:extLst>
                <a:ext uri="{FF2B5EF4-FFF2-40B4-BE49-F238E27FC236}">
                  <a16:creationId xmlns:a16="http://schemas.microsoft.com/office/drawing/2014/main" id="{B76FBD84-467E-FA05-DCAA-CB64C09E25EC}"/>
                </a:ext>
              </a:extLst>
            </p:cNvPr>
            <p:cNvSpPr txBox="1"/>
            <p:nvPr/>
          </p:nvSpPr>
          <p:spPr>
            <a:xfrm>
              <a:off x="5849338" y="3255020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28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28" name="ZoneTexte 4427">
              <a:extLst>
                <a:ext uri="{FF2B5EF4-FFF2-40B4-BE49-F238E27FC236}">
                  <a16:creationId xmlns:a16="http://schemas.microsoft.com/office/drawing/2014/main" id="{79D98288-7BD5-AA10-5ECC-DE99056ACFBC}"/>
                </a:ext>
              </a:extLst>
            </p:cNvPr>
            <p:cNvSpPr txBox="1"/>
            <p:nvPr/>
          </p:nvSpPr>
          <p:spPr>
            <a:xfrm>
              <a:off x="6875048" y="3255020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54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29" name="ZoneTexte 4428">
              <a:extLst>
                <a:ext uri="{FF2B5EF4-FFF2-40B4-BE49-F238E27FC236}">
                  <a16:creationId xmlns:a16="http://schemas.microsoft.com/office/drawing/2014/main" id="{3E32D493-C42A-E77F-0111-9C14ADC2024E}"/>
                </a:ext>
              </a:extLst>
            </p:cNvPr>
            <p:cNvSpPr txBox="1"/>
            <p:nvPr/>
          </p:nvSpPr>
          <p:spPr>
            <a:xfrm>
              <a:off x="7905142" y="3255020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80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30" name="ZoneTexte 4429">
              <a:extLst>
                <a:ext uri="{FF2B5EF4-FFF2-40B4-BE49-F238E27FC236}">
                  <a16:creationId xmlns:a16="http://schemas.microsoft.com/office/drawing/2014/main" id="{DCD76B8A-829A-0C28-E9AA-C1125BB347D5}"/>
                </a:ext>
              </a:extLst>
            </p:cNvPr>
            <p:cNvSpPr txBox="1"/>
            <p:nvPr/>
          </p:nvSpPr>
          <p:spPr>
            <a:xfrm>
              <a:off x="3462274" y="4060305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  <a:p>
              <a:pPr algn="ctr"/>
              <a:r>
                <a:rPr lang="fr-FR" sz="1400" dirty="0"/>
                <a:t>+</a:t>
              </a:r>
            </a:p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1" name="ZoneTexte 4430">
              <a:extLst>
                <a:ext uri="{FF2B5EF4-FFF2-40B4-BE49-F238E27FC236}">
                  <a16:creationId xmlns:a16="http://schemas.microsoft.com/office/drawing/2014/main" id="{39CF74EE-75BE-31F3-EE50-1CB46A991131}"/>
                </a:ext>
              </a:extLst>
            </p:cNvPr>
            <p:cNvSpPr txBox="1"/>
            <p:nvPr/>
          </p:nvSpPr>
          <p:spPr>
            <a:xfrm>
              <a:off x="3778779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4434" name="ZoneTexte 4433">
              <a:extLst>
                <a:ext uri="{FF2B5EF4-FFF2-40B4-BE49-F238E27FC236}">
                  <a16:creationId xmlns:a16="http://schemas.microsoft.com/office/drawing/2014/main" id="{3964EA30-C5A0-55D9-A5FB-E71481728D18}"/>
                </a:ext>
              </a:extLst>
            </p:cNvPr>
            <p:cNvSpPr txBox="1"/>
            <p:nvPr/>
          </p:nvSpPr>
          <p:spPr>
            <a:xfrm>
              <a:off x="5928686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5" name="ZoneTexte 4434">
              <a:extLst>
                <a:ext uri="{FF2B5EF4-FFF2-40B4-BE49-F238E27FC236}">
                  <a16:creationId xmlns:a16="http://schemas.microsoft.com/office/drawing/2014/main" id="{9B3D7301-57CF-8DBE-9C5A-1C07B87C6247}"/>
                </a:ext>
              </a:extLst>
            </p:cNvPr>
            <p:cNvSpPr txBox="1"/>
            <p:nvPr/>
          </p:nvSpPr>
          <p:spPr>
            <a:xfrm>
              <a:off x="6954395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6" name="ZoneTexte 4435">
              <a:extLst>
                <a:ext uri="{FF2B5EF4-FFF2-40B4-BE49-F238E27FC236}">
                  <a16:creationId xmlns:a16="http://schemas.microsoft.com/office/drawing/2014/main" id="{8E29F4E4-81D4-7F60-E597-BE1A632176EB}"/>
                </a:ext>
              </a:extLst>
            </p:cNvPr>
            <p:cNvSpPr txBox="1"/>
            <p:nvPr/>
          </p:nvSpPr>
          <p:spPr>
            <a:xfrm>
              <a:off x="7984489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7" name="ZoneTexte 4436">
              <a:extLst>
                <a:ext uri="{FF2B5EF4-FFF2-40B4-BE49-F238E27FC236}">
                  <a16:creationId xmlns:a16="http://schemas.microsoft.com/office/drawing/2014/main" id="{CB9FBD5E-ADE3-87AE-E0B5-A4A4A6B7AA39}"/>
                </a:ext>
              </a:extLst>
            </p:cNvPr>
            <p:cNvSpPr txBox="1"/>
            <p:nvPr/>
          </p:nvSpPr>
          <p:spPr>
            <a:xfrm>
              <a:off x="2423592" y="3255020"/>
              <a:ext cx="55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Time</a:t>
              </a:r>
            </a:p>
          </p:txBody>
        </p:sp>
        <p:sp>
          <p:nvSpPr>
            <p:cNvPr id="4438" name="ZoneTexte 4437">
              <a:extLst>
                <a:ext uri="{FF2B5EF4-FFF2-40B4-BE49-F238E27FC236}">
                  <a16:creationId xmlns:a16="http://schemas.microsoft.com/office/drawing/2014/main" id="{EC0B3877-27E7-0A4C-6884-1DA883903C12}"/>
                </a:ext>
              </a:extLst>
            </p:cNvPr>
            <p:cNvSpPr txBox="1"/>
            <p:nvPr/>
          </p:nvSpPr>
          <p:spPr>
            <a:xfrm>
              <a:off x="2423592" y="4060305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Dose, mg</a:t>
              </a:r>
            </a:p>
          </p:txBody>
        </p:sp>
        <p:sp>
          <p:nvSpPr>
            <p:cNvPr id="4439" name="ZoneTexte 4438">
              <a:extLst>
                <a:ext uri="{FF2B5EF4-FFF2-40B4-BE49-F238E27FC236}">
                  <a16:creationId xmlns:a16="http://schemas.microsoft.com/office/drawing/2014/main" id="{C5E75AD4-D6EF-7FA0-2711-97AE19CD0161}"/>
                </a:ext>
              </a:extLst>
            </p:cNvPr>
            <p:cNvSpPr txBox="1"/>
            <p:nvPr/>
          </p:nvSpPr>
          <p:spPr>
            <a:xfrm>
              <a:off x="4796256" y="4657269"/>
              <a:ext cx="121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Oral LEN dose</a:t>
              </a:r>
            </a:p>
          </p:txBody>
        </p:sp>
        <p:sp>
          <p:nvSpPr>
            <p:cNvPr id="4440" name="ZoneTexte 4439">
              <a:extLst>
                <a:ext uri="{FF2B5EF4-FFF2-40B4-BE49-F238E27FC236}">
                  <a16:creationId xmlns:a16="http://schemas.microsoft.com/office/drawing/2014/main" id="{CC0A31C8-543D-1E4D-73C7-19D98F363E4E}"/>
                </a:ext>
              </a:extLst>
            </p:cNvPr>
            <p:cNvSpPr txBox="1"/>
            <p:nvPr/>
          </p:nvSpPr>
          <p:spPr>
            <a:xfrm>
              <a:off x="6229500" y="4657269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SC LEN dose</a:t>
              </a:r>
            </a:p>
          </p:txBody>
        </p:sp>
        <p:sp>
          <p:nvSpPr>
            <p:cNvPr id="4441" name="ZoneTexte 4440">
              <a:extLst>
                <a:ext uri="{FF2B5EF4-FFF2-40B4-BE49-F238E27FC236}">
                  <a16:creationId xmlns:a16="http://schemas.microsoft.com/office/drawing/2014/main" id="{5A18633E-3875-F148-2490-D2B8735B8654}"/>
                </a:ext>
              </a:extLst>
            </p:cNvPr>
            <p:cNvSpPr txBox="1"/>
            <p:nvPr/>
          </p:nvSpPr>
          <p:spPr>
            <a:xfrm>
              <a:off x="4651263" y="2996952"/>
              <a:ext cx="1586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rgbClr val="FF6600"/>
                  </a:solidFill>
                </a:rPr>
                <a:t>Simplified</a:t>
              </a:r>
              <a:r>
                <a:rPr lang="fr-FR" sz="1400" b="1" dirty="0">
                  <a:solidFill>
                    <a:srgbClr val="FF6600"/>
                  </a:solidFill>
                </a:rPr>
                <a:t> </a:t>
              </a:r>
              <a:r>
                <a:rPr lang="fr-FR" sz="1400" b="1" dirty="0" err="1">
                  <a:solidFill>
                    <a:srgbClr val="FF6600"/>
                  </a:solidFill>
                </a:rPr>
                <a:t>regimen</a:t>
              </a:r>
              <a:endParaRPr lang="fr-FR" sz="1400" b="1" dirty="0">
                <a:solidFill>
                  <a:srgbClr val="FF6600"/>
                </a:solidFill>
              </a:endParaRPr>
            </a:p>
          </p:txBody>
        </p:sp>
        <p:sp>
          <p:nvSpPr>
            <p:cNvPr id="4442" name="ZoneTexte 4441">
              <a:extLst>
                <a:ext uri="{FF2B5EF4-FFF2-40B4-BE49-F238E27FC236}">
                  <a16:creationId xmlns:a16="http://schemas.microsoft.com/office/drawing/2014/main" id="{FBB6DBC4-E654-6EE8-FE11-B93CA6809E98}"/>
                </a:ext>
              </a:extLst>
            </p:cNvPr>
            <p:cNvSpPr txBox="1"/>
            <p:nvPr/>
          </p:nvSpPr>
          <p:spPr>
            <a:xfrm>
              <a:off x="4654467" y="1484784"/>
              <a:ext cx="1580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FF"/>
                  </a:solidFill>
                </a:rPr>
                <a:t>Phase 2/3 </a:t>
              </a:r>
              <a:r>
                <a:rPr lang="fr-FR" sz="1400" b="1" dirty="0" err="1">
                  <a:solidFill>
                    <a:srgbClr val="0000FF"/>
                  </a:solidFill>
                </a:rPr>
                <a:t>regimen</a:t>
              </a:r>
              <a:endParaRPr lang="fr-FR" sz="14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1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LEN: PK comparison of phase 2/3 regimen </a:t>
            </a:r>
            <a:br>
              <a:rPr lang="en-US" dirty="0"/>
            </a:br>
            <a:r>
              <a:rPr lang="en-US" dirty="0"/>
              <a:t>vs simplified regimen (2)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78289" y="6574009"/>
            <a:ext cx="26108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Shalik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NA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EPB0230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946C8A-2EE4-05AB-A569-30D0AA2846F9}"/>
              </a:ext>
            </a:extLst>
          </p:cNvPr>
          <p:cNvSpPr txBox="1"/>
          <p:nvPr/>
        </p:nvSpPr>
        <p:spPr>
          <a:xfrm>
            <a:off x="729499" y="1828658"/>
            <a:ext cx="520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Simulated plasma LEN concentration-time curves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with multiple dosing for Phase 2/3 and simplified regimens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D659D3-21D8-431F-317C-6B67A9F541F9}"/>
              </a:ext>
            </a:extLst>
          </p:cNvPr>
          <p:cNvSpPr txBox="1"/>
          <p:nvPr/>
        </p:nvSpPr>
        <p:spPr>
          <a:xfrm>
            <a:off x="7128010" y="1828658"/>
            <a:ext cx="4646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Simulated LEN PK parameters for the Phase 2/3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and Simplified Regimens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over the treatment duration period for the first dose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63311AA3-74DC-6EAB-42CC-4EC97594C540}"/>
              </a:ext>
            </a:extLst>
          </p:cNvPr>
          <p:cNvSpPr txBox="1">
            <a:spLocks/>
          </p:cNvSpPr>
          <p:nvPr/>
        </p:nvSpPr>
        <p:spPr>
          <a:xfrm>
            <a:off x="323595" y="6081381"/>
            <a:ext cx="11853209" cy="71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 : </a:t>
            </a:r>
            <a:r>
              <a:rPr lang="en-US" sz="1800" dirty="0"/>
              <a:t>Comparable exposure metrics for both phase 2/3 and simplified regimens, after 1st dose </a:t>
            </a:r>
            <a:br>
              <a:rPr lang="en-US" sz="1800" dirty="0"/>
            </a:br>
            <a:r>
              <a:rPr lang="en-US" sz="1800" dirty="0"/>
              <a:t>and at steady-state (multiple doses)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8E12CA-6F39-B5F4-6798-323EA6B6A873}"/>
              </a:ext>
            </a:extLst>
          </p:cNvPr>
          <p:cNvGrpSpPr/>
          <p:nvPr/>
        </p:nvGrpSpPr>
        <p:grpSpPr>
          <a:xfrm>
            <a:off x="5951984" y="2869453"/>
            <a:ext cx="5979034" cy="2752557"/>
            <a:chOff x="5951984" y="2869453"/>
            <a:chExt cx="5979034" cy="2752557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702226A-EA8C-B09C-3599-195B4FA6E9A9}"/>
                </a:ext>
              </a:extLst>
            </p:cNvPr>
            <p:cNvGrpSpPr/>
            <p:nvPr/>
          </p:nvGrpSpPr>
          <p:grpSpPr>
            <a:xfrm>
              <a:off x="7060494" y="2969059"/>
              <a:ext cx="147600" cy="82800"/>
              <a:chOff x="1089861" y="3451007"/>
              <a:chExt cx="76200" cy="77787"/>
            </a:xfrm>
          </p:grpSpPr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63CE5758-7BB2-0B24-2AAA-B438139ED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861" y="3451007"/>
                <a:ext cx="76200" cy="77787"/>
              </a:xfrm>
              <a:custGeom>
                <a:avLst/>
                <a:gdLst>
                  <a:gd name="T0" fmla="*/ 436 w 436"/>
                  <a:gd name="T1" fmla="*/ 0 h 436"/>
                  <a:gd name="T2" fmla="*/ 0 w 436"/>
                  <a:gd name="T3" fmla="*/ 0 h 436"/>
                  <a:gd name="T4" fmla="*/ 0 w 436"/>
                  <a:gd name="T5" fmla="*/ 218 h 436"/>
                  <a:gd name="T6" fmla="*/ 415 w 436"/>
                  <a:gd name="T7" fmla="*/ 218 h 436"/>
                  <a:gd name="T8" fmla="*/ 0 w 436"/>
                  <a:gd name="T9" fmla="*/ 218 h 436"/>
                  <a:gd name="T10" fmla="*/ 0 w 436"/>
                  <a:gd name="T11" fmla="*/ 436 h 436"/>
                  <a:gd name="T12" fmla="*/ 436 w 436"/>
                  <a:gd name="T13" fmla="*/ 436 h 436"/>
                  <a:gd name="T14" fmla="*/ 436 w 436"/>
                  <a:gd name="T15" fmla="*/ 218 h 436"/>
                  <a:gd name="T16" fmla="*/ 436 w 436"/>
                  <a:gd name="T17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6" h="436">
                    <a:moveTo>
                      <a:pt x="436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415" y="218"/>
                    </a:lnTo>
                    <a:lnTo>
                      <a:pt x="0" y="218"/>
                    </a:lnTo>
                    <a:lnTo>
                      <a:pt x="0" y="436"/>
                    </a:lnTo>
                    <a:lnTo>
                      <a:pt x="436" y="436"/>
                    </a:lnTo>
                    <a:lnTo>
                      <a:pt x="436" y="21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D5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81137A4F-0F4A-9531-8C54-85D634196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55" y="3489900"/>
                <a:ext cx="74612" cy="0"/>
              </a:xfrm>
              <a:custGeom>
                <a:avLst/>
                <a:gdLst>
                  <a:gd name="T0" fmla="*/ 425 w 425"/>
                  <a:gd name="T1" fmla="*/ 10 w 425"/>
                  <a:gd name="T2" fmla="*/ 0 w 4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5">
                    <a:moveTo>
                      <a:pt x="425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4" name="Line 41">
                <a:extLst>
                  <a:ext uri="{FF2B5EF4-FFF2-40B4-BE49-F238E27FC236}">
                    <a16:creationId xmlns:a16="http://schemas.microsoft.com/office/drawing/2014/main" id="{993BB1D4-4190-6944-2EE5-CAE84D342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7168" y="3489900"/>
                <a:ext cx="1587" cy="0"/>
              </a:xfrm>
              <a:prstGeom prst="line">
                <a:avLst/>
              </a:pr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11242F8-D454-D6E6-3E62-32FBF05BF57E}"/>
                </a:ext>
              </a:extLst>
            </p:cNvPr>
            <p:cNvGrpSpPr/>
            <p:nvPr/>
          </p:nvGrpSpPr>
          <p:grpSpPr>
            <a:xfrm>
              <a:off x="8827837" y="2988903"/>
              <a:ext cx="147600" cy="82800"/>
              <a:chOff x="2857204" y="3470850"/>
              <a:chExt cx="76200" cy="38100"/>
            </a:xfrm>
          </p:grpSpPr>
          <p:sp>
            <p:nvSpPr>
              <p:cNvPr id="51" name="Rectangle 38">
                <a:extLst>
                  <a:ext uri="{FF2B5EF4-FFF2-40B4-BE49-F238E27FC236}">
                    <a16:creationId xmlns:a16="http://schemas.microsoft.com/office/drawing/2014/main" id="{3BFEF286-20FB-91B8-C05D-D9AED1932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2" name="Rectangle 39">
                <a:extLst>
                  <a:ext uri="{FF2B5EF4-FFF2-40B4-BE49-F238E27FC236}">
                    <a16:creationId xmlns:a16="http://schemas.microsoft.com/office/drawing/2014/main" id="{532E2DC5-A207-9925-A801-D468C68B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5" name="Line 42">
                <a:extLst>
                  <a:ext uri="{FF2B5EF4-FFF2-40B4-BE49-F238E27FC236}">
                    <a16:creationId xmlns:a16="http://schemas.microsoft.com/office/drawing/2014/main" id="{C87280EF-1B5E-F950-029D-62D3BE435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7204" y="348990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4099" name="ZoneTexte 4098">
              <a:extLst>
                <a:ext uri="{FF2B5EF4-FFF2-40B4-BE49-F238E27FC236}">
                  <a16:creationId xmlns:a16="http://schemas.microsoft.com/office/drawing/2014/main" id="{0BEEF583-5FD5-8C42-1A21-F83AB5DC38E3}"/>
                </a:ext>
              </a:extLst>
            </p:cNvPr>
            <p:cNvSpPr txBox="1"/>
            <p:nvPr/>
          </p:nvSpPr>
          <p:spPr>
            <a:xfrm>
              <a:off x="7221214" y="2869453"/>
              <a:ext cx="1616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Phase 2/3 Regimen</a:t>
              </a:r>
            </a:p>
          </p:txBody>
        </p:sp>
        <p:sp>
          <p:nvSpPr>
            <p:cNvPr id="4100" name="ZoneTexte 4099">
              <a:extLst>
                <a:ext uri="{FF2B5EF4-FFF2-40B4-BE49-F238E27FC236}">
                  <a16:creationId xmlns:a16="http://schemas.microsoft.com/office/drawing/2014/main" id="{AA50DF02-A8C2-3A84-EC16-A1B60959E803}"/>
                </a:ext>
              </a:extLst>
            </p:cNvPr>
            <p:cNvSpPr txBox="1"/>
            <p:nvPr/>
          </p:nvSpPr>
          <p:spPr>
            <a:xfrm>
              <a:off x="8954216" y="2886078"/>
              <a:ext cx="1623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Simplified Regimen</a:t>
              </a:r>
            </a:p>
          </p:txBody>
        </p:sp>
        <p:grpSp>
          <p:nvGrpSpPr>
            <p:cNvPr id="4332" name="Groupe 4331">
              <a:extLst>
                <a:ext uri="{FF2B5EF4-FFF2-40B4-BE49-F238E27FC236}">
                  <a16:creationId xmlns:a16="http://schemas.microsoft.com/office/drawing/2014/main" id="{141A0BD3-D65D-B55A-F8CB-D2800CB11CD0}"/>
                </a:ext>
              </a:extLst>
            </p:cNvPr>
            <p:cNvGrpSpPr/>
            <p:nvPr/>
          </p:nvGrpSpPr>
          <p:grpSpPr>
            <a:xfrm>
              <a:off x="10559905" y="4116388"/>
              <a:ext cx="1212850" cy="1381125"/>
              <a:chOff x="10423525" y="4116388"/>
              <a:chExt cx="1212850" cy="1381125"/>
            </a:xfrm>
          </p:grpSpPr>
          <p:sp>
            <p:nvSpPr>
              <p:cNvPr id="4131" name="Freeform 48">
                <a:extLst>
                  <a:ext uri="{FF2B5EF4-FFF2-40B4-BE49-F238E27FC236}">
                    <a16:creationId xmlns:a16="http://schemas.microsoft.com/office/drawing/2014/main" id="{0B32658C-1122-F734-177A-DD36C10A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0675" y="4116388"/>
                <a:ext cx="1155700" cy="1320800"/>
              </a:xfrm>
              <a:custGeom>
                <a:avLst/>
                <a:gdLst>
                  <a:gd name="T0" fmla="*/ 6558 w 6558"/>
                  <a:gd name="T1" fmla="*/ 7485 h 7485"/>
                  <a:gd name="T2" fmla="*/ 0 w 6558"/>
                  <a:gd name="T3" fmla="*/ 7485 h 7485"/>
                  <a:gd name="T4" fmla="*/ 0 w 6558"/>
                  <a:gd name="T5" fmla="*/ 0 h 7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58" h="7485">
                    <a:moveTo>
                      <a:pt x="6558" y="7485"/>
                    </a:moveTo>
                    <a:lnTo>
                      <a:pt x="0" y="748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6" name="Line 53">
                <a:extLst>
                  <a:ext uri="{FF2B5EF4-FFF2-40B4-BE49-F238E27FC236}">
                    <a16:creationId xmlns:a16="http://schemas.microsoft.com/office/drawing/2014/main" id="{C13AB587-5618-9923-F9EE-4DF9FA0C5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71188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7" name="Line 54">
                <a:extLst>
                  <a:ext uri="{FF2B5EF4-FFF2-40B4-BE49-F238E27FC236}">
                    <a16:creationId xmlns:a16="http://schemas.microsoft.com/office/drawing/2014/main" id="{8E994968-773C-79DB-2712-0CBB5BB52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5863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8" name="Line 64">
                <a:extLst>
                  <a:ext uri="{FF2B5EF4-FFF2-40B4-BE49-F238E27FC236}">
                    <a16:creationId xmlns:a16="http://schemas.microsoft.com/office/drawing/2014/main" id="{48DD2E41-8760-DB47-0302-02A3D3805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427513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9" name="Line 65">
                <a:extLst>
                  <a:ext uri="{FF2B5EF4-FFF2-40B4-BE49-F238E27FC236}">
                    <a16:creationId xmlns:a16="http://schemas.microsoft.com/office/drawing/2014/main" id="{BAD50094-9BE5-434A-8F8E-F4D1C0A64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4543425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0" name="Line 66">
                <a:extLst>
                  <a:ext uri="{FF2B5EF4-FFF2-40B4-BE49-F238E27FC236}">
                    <a16:creationId xmlns:a16="http://schemas.microsoft.com/office/drawing/2014/main" id="{49CB7DAA-0D8F-E2E2-5BAB-F56F62181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4857750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1" name="Line 67">
                <a:extLst>
                  <a:ext uri="{FF2B5EF4-FFF2-40B4-BE49-F238E27FC236}">
                    <a16:creationId xmlns:a16="http://schemas.microsoft.com/office/drawing/2014/main" id="{1BD8FCDF-2AD0-A6E2-733B-30BA606CB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512603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2" name="Line 68">
                <a:extLst>
                  <a:ext uri="{FF2B5EF4-FFF2-40B4-BE49-F238E27FC236}">
                    <a16:creationId xmlns:a16="http://schemas.microsoft.com/office/drawing/2014/main" id="{EC9AA058-6EBF-012C-EA85-C7BFB183F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543718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3" name="Freeform 69">
                <a:extLst>
                  <a:ext uri="{FF2B5EF4-FFF2-40B4-BE49-F238E27FC236}">
                    <a16:creationId xmlns:a16="http://schemas.microsoft.com/office/drawing/2014/main" id="{48A4CFD6-ECB8-EF85-8D4C-8FCEE93CF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716463"/>
                <a:ext cx="396875" cy="103187"/>
              </a:xfrm>
              <a:custGeom>
                <a:avLst/>
                <a:gdLst>
                  <a:gd name="T0" fmla="*/ 2250 w 2250"/>
                  <a:gd name="T1" fmla="*/ 0 h 585"/>
                  <a:gd name="T2" fmla="*/ 1125 w 2250"/>
                  <a:gd name="T3" fmla="*/ 0 h 585"/>
                  <a:gd name="T4" fmla="*/ 0 w 2250"/>
                  <a:gd name="T5" fmla="*/ 0 h 585"/>
                  <a:gd name="T6" fmla="*/ 0 w 2250"/>
                  <a:gd name="T7" fmla="*/ 585 h 585"/>
                  <a:gd name="T8" fmla="*/ 2250 w 2250"/>
                  <a:gd name="T9" fmla="*/ 585 h 585"/>
                  <a:gd name="T10" fmla="*/ 2250 w 2250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585">
                    <a:moveTo>
                      <a:pt x="2250" y="0"/>
                    </a:moveTo>
                    <a:lnTo>
                      <a:pt x="1125" y="0"/>
                    </a:lnTo>
                    <a:lnTo>
                      <a:pt x="0" y="0"/>
                    </a:lnTo>
                    <a:lnTo>
                      <a:pt x="0" y="585"/>
                    </a:lnTo>
                    <a:lnTo>
                      <a:pt x="2250" y="585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4" name="Freeform 70">
                <a:extLst>
                  <a:ext uri="{FF2B5EF4-FFF2-40B4-BE49-F238E27FC236}">
                    <a16:creationId xmlns:a16="http://schemas.microsoft.com/office/drawing/2014/main" id="{9E0BF157-DE13-E64A-DE89-F41DA0B4D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819650"/>
                <a:ext cx="396875" cy="111125"/>
              </a:xfrm>
              <a:custGeom>
                <a:avLst/>
                <a:gdLst>
                  <a:gd name="T0" fmla="*/ 1125 w 2250"/>
                  <a:gd name="T1" fmla="*/ 627 h 627"/>
                  <a:gd name="T2" fmla="*/ 2250 w 2250"/>
                  <a:gd name="T3" fmla="*/ 627 h 627"/>
                  <a:gd name="T4" fmla="*/ 2250 w 2250"/>
                  <a:gd name="T5" fmla="*/ 0 h 627"/>
                  <a:gd name="T6" fmla="*/ 0 w 2250"/>
                  <a:gd name="T7" fmla="*/ 0 h 627"/>
                  <a:gd name="T8" fmla="*/ 0 w 2250"/>
                  <a:gd name="T9" fmla="*/ 627 h 627"/>
                  <a:gd name="T10" fmla="*/ 1125 w 2250"/>
                  <a:gd name="T11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627">
                    <a:moveTo>
                      <a:pt x="1125" y="627"/>
                    </a:moveTo>
                    <a:lnTo>
                      <a:pt x="2250" y="627"/>
                    </a:lnTo>
                    <a:lnTo>
                      <a:pt x="2250" y="0"/>
                    </a:lnTo>
                    <a:lnTo>
                      <a:pt x="0" y="0"/>
                    </a:lnTo>
                    <a:lnTo>
                      <a:pt x="0" y="627"/>
                    </a:lnTo>
                    <a:lnTo>
                      <a:pt x="1125" y="627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3" name="Freeform 89">
                <a:extLst>
                  <a:ext uri="{FF2B5EF4-FFF2-40B4-BE49-F238E27FC236}">
                    <a16:creationId xmlns:a16="http://schemas.microsoft.com/office/drawing/2014/main" id="{6DE0954F-2271-E62D-C3A1-454394DA8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1188" y="4716463"/>
                <a:ext cx="198437" cy="103187"/>
              </a:xfrm>
              <a:custGeom>
                <a:avLst/>
                <a:gdLst>
                  <a:gd name="T0" fmla="*/ 1125 w 1125"/>
                  <a:gd name="T1" fmla="*/ 585 h 585"/>
                  <a:gd name="T2" fmla="*/ 1125 w 1125"/>
                  <a:gd name="T3" fmla="*/ 0 h 585"/>
                  <a:gd name="T4" fmla="*/ 0 w 1125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585">
                    <a:moveTo>
                      <a:pt x="1125" y="585"/>
                    </a:moveTo>
                    <a:lnTo>
                      <a:pt x="112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4" name="Line 90">
                <a:extLst>
                  <a:ext uri="{FF2B5EF4-FFF2-40B4-BE49-F238E27FC236}">
                    <a16:creationId xmlns:a16="http://schemas.microsoft.com/office/drawing/2014/main" id="{421E423B-AC68-2B63-FC3E-7CB2BAF6F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1188" y="4276725"/>
                <a:ext cx="0" cy="43973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5" name="Freeform 91">
                <a:extLst>
                  <a:ext uri="{FF2B5EF4-FFF2-40B4-BE49-F238E27FC236}">
                    <a16:creationId xmlns:a16="http://schemas.microsoft.com/office/drawing/2014/main" id="{727B599C-3115-DDCA-9EDC-456859D15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716463"/>
                <a:ext cx="198437" cy="103187"/>
              </a:xfrm>
              <a:custGeom>
                <a:avLst/>
                <a:gdLst>
                  <a:gd name="T0" fmla="*/ 1125 w 1125"/>
                  <a:gd name="T1" fmla="*/ 0 h 585"/>
                  <a:gd name="T2" fmla="*/ 0 w 1125"/>
                  <a:gd name="T3" fmla="*/ 0 h 585"/>
                  <a:gd name="T4" fmla="*/ 0 w 1125"/>
                  <a:gd name="T5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585">
                    <a:moveTo>
                      <a:pt x="1125" y="0"/>
                    </a:moveTo>
                    <a:lnTo>
                      <a:pt x="0" y="0"/>
                    </a:lnTo>
                    <a:lnTo>
                      <a:pt x="0" y="585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6" name="Freeform 92">
                <a:extLst>
                  <a:ext uri="{FF2B5EF4-FFF2-40B4-BE49-F238E27FC236}">
                    <a16:creationId xmlns:a16="http://schemas.microsoft.com/office/drawing/2014/main" id="{9D6E15B4-AAA0-6319-F773-1B54F052B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1188" y="4819650"/>
                <a:ext cx="198437" cy="111125"/>
              </a:xfrm>
              <a:custGeom>
                <a:avLst/>
                <a:gdLst>
                  <a:gd name="T0" fmla="*/ 0 w 1125"/>
                  <a:gd name="T1" fmla="*/ 627 h 627"/>
                  <a:gd name="T2" fmla="*/ 1125 w 1125"/>
                  <a:gd name="T3" fmla="*/ 627 h 627"/>
                  <a:gd name="T4" fmla="*/ 1125 w 1125"/>
                  <a:gd name="T5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627">
                    <a:moveTo>
                      <a:pt x="0" y="627"/>
                    </a:moveTo>
                    <a:lnTo>
                      <a:pt x="1125" y="627"/>
                    </a:lnTo>
                    <a:lnTo>
                      <a:pt x="1125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7" name="Freeform 93">
                <a:extLst>
                  <a:ext uri="{FF2B5EF4-FFF2-40B4-BE49-F238E27FC236}">
                    <a16:creationId xmlns:a16="http://schemas.microsoft.com/office/drawing/2014/main" id="{095AF256-CE8F-EE89-5FB4-E9A9FD658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819650"/>
                <a:ext cx="198437" cy="111125"/>
              </a:xfrm>
              <a:custGeom>
                <a:avLst/>
                <a:gdLst>
                  <a:gd name="T0" fmla="*/ 0 w 1125"/>
                  <a:gd name="T1" fmla="*/ 0 h 627"/>
                  <a:gd name="T2" fmla="*/ 0 w 1125"/>
                  <a:gd name="T3" fmla="*/ 627 h 627"/>
                  <a:gd name="T4" fmla="*/ 1125 w 1125"/>
                  <a:gd name="T5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627">
                    <a:moveTo>
                      <a:pt x="0" y="0"/>
                    </a:moveTo>
                    <a:lnTo>
                      <a:pt x="0" y="627"/>
                    </a:lnTo>
                    <a:lnTo>
                      <a:pt x="1125" y="627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8" name="Line 94">
                <a:extLst>
                  <a:ext uri="{FF2B5EF4-FFF2-40B4-BE49-F238E27FC236}">
                    <a16:creationId xmlns:a16="http://schemas.microsoft.com/office/drawing/2014/main" id="{B8727245-F9DD-E1BB-3A32-E473D8EA3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71188" y="4930775"/>
                <a:ext cx="0" cy="48101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9" name="Line 95">
                <a:extLst>
                  <a:ext uri="{FF2B5EF4-FFF2-40B4-BE49-F238E27FC236}">
                    <a16:creationId xmlns:a16="http://schemas.microsoft.com/office/drawing/2014/main" id="{A2FDD66E-BB12-6FC5-922F-CB289C296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2750" y="4819650"/>
                <a:ext cx="396875" cy="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2" name="Freeform 98">
                <a:extLst>
                  <a:ext uri="{FF2B5EF4-FFF2-40B4-BE49-F238E27FC236}">
                    <a16:creationId xmlns:a16="http://schemas.microsoft.com/office/drawing/2014/main" id="{85823C13-D66F-F5F4-04BA-FED65BE64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714875"/>
                <a:ext cx="392112" cy="109537"/>
              </a:xfrm>
              <a:custGeom>
                <a:avLst/>
                <a:gdLst>
                  <a:gd name="T0" fmla="*/ 2229 w 2229"/>
                  <a:gd name="T1" fmla="*/ 0 h 622"/>
                  <a:gd name="T2" fmla="*/ 1114 w 2229"/>
                  <a:gd name="T3" fmla="*/ 0 h 622"/>
                  <a:gd name="T4" fmla="*/ 0 w 2229"/>
                  <a:gd name="T5" fmla="*/ 0 h 622"/>
                  <a:gd name="T6" fmla="*/ 0 w 2229"/>
                  <a:gd name="T7" fmla="*/ 622 h 622"/>
                  <a:gd name="T8" fmla="*/ 2229 w 2229"/>
                  <a:gd name="T9" fmla="*/ 622 h 622"/>
                  <a:gd name="T10" fmla="*/ 2229 w 2229"/>
                  <a:gd name="T1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622">
                    <a:moveTo>
                      <a:pt x="2229" y="0"/>
                    </a:moveTo>
                    <a:lnTo>
                      <a:pt x="1114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2229" y="622"/>
                    </a:lnTo>
                    <a:lnTo>
                      <a:pt x="2229" y="0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3" name="Freeform 99">
                <a:extLst>
                  <a:ext uri="{FF2B5EF4-FFF2-40B4-BE49-F238E27FC236}">
                    <a16:creationId xmlns:a16="http://schemas.microsoft.com/office/drawing/2014/main" id="{DF602513-6E9E-5E20-EF03-36F969D1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824413"/>
                <a:ext cx="392112" cy="109537"/>
              </a:xfrm>
              <a:custGeom>
                <a:avLst/>
                <a:gdLst>
                  <a:gd name="T0" fmla="*/ 1114 w 2229"/>
                  <a:gd name="T1" fmla="*/ 622 h 622"/>
                  <a:gd name="T2" fmla="*/ 2229 w 2229"/>
                  <a:gd name="T3" fmla="*/ 622 h 622"/>
                  <a:gd name="T4" fmla="*/ 2229 w 2229"/>
                  <a:gd name="T5" fmla="*/ 0 h 622"/>
                  <a:gd name="T6" fmla="*/ 0 w 2229"/>
                  <a:gd name="T7" fmla="*/ 0 h 622"/>
                  <a:gd name="T8" fmla="*/ 0 w 2229"/>
                  <a:gd name="T9" fmla="*/ 622 h 622"/>
                  <a:gd name="T10" fmla="*/ 1114 w 2229"/>
                  <a:gd name="T11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622">
                    <a:moveTo>
                      <a:pt x="1114" y="622"/>
                    </a:moveTo>
                    <a:lnTo>
                      <a:pt x="2229" y="622"/>
                    </a:lnTo>
                    <a:lnTo>
                      <a:pt x="2229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114" y="622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4" name="Freeform 110">
                <a:extLst>
                  <a:ext uri="{FF2B5EF4-FFF2-40B4-BE49-F238E27FC236}">
                    <a16:creationId xmlns:a16="http://schemas.microsoft.com/office/drawing/2014/main" id="{6D899149-F068-7810-9296-9205ACF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9038" y="4714875"/>
                <a:ext cx="196850" cy="109537"/>
              </a:xfrm>
              <a:custGeom>
                <a:avLst/>
                <a:gdLst>
                  <a:gd name="T0" fmla="*/ 1115 w 1115"/>
                  <a:gd name="T1" fmla="*/ 622 h 622"/>
                  <a:gd name="T2" fmla="*/ 1115 w 1115"/>
                  <a:gd name="T3" fmla="*/ 0 h 622"/>
                  <a:gd name="T4" fmla="*/ 0 w 1115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622">
                    <a:moveTo>
                      <a:pt x="1115" y="622"/>
                    </a:moveTo>
                    <a:lnTo>
                      <a:pt x="11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5" name="Line 111">
                <a:extLst>
                  <a:ext uri="{FF2B5EF4-FFF2-40B4-BE49-F238E27FC236}">
                    <a16:creationId xmlns:a16="http://schemas.microsoft.com/office/drawing/2014/main" id="{EAAC5E58-D3DB-9617-4535-DA8D1E466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49038" y="4246563"/>
                <a:ext cx="0" cy="468312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6" name="Freeform 112">
                <a:extLst>
                  <a:ext uri="{FF2B5EF4-FFF2-40B4-BE49-F238E27FC236}">
                    <a16:creationId xmlns:a16="http://schemas.microsoft.com/office/drawing/2014/main" id="{B2130742-5173-8FA3-32A9-08B5A7ADE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714875"/>
                <a:ext cx="195262" cy="109537"/>
              </a:xfrm>
              <a:custGeom>
                <a:avLst/>
                <a:gdLst>
                  <a:gd name="T0" fmla="*/ 1114 w 1114"/>
                  <a:gd name="T1" fmla="*/ 0 h 622"/>
                  <a:gd name="T2" fmla="*/ 0 w 1114"/>
                  <a:gd name="T3" fmla="*/ 0 h 622"/>
                  <a:gd name="T4" fmla="*/ 0 w 1114"/>
                  <a:gd name="T5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622">
                    <a:moveTo>
                      <a:pt x="1114" y="0"/>
                    </a:moveTo>
                    <a:lnTo>
                      <a:pt x="0" y="0"/>
                    </a:lnTo>
                    <a:lnTo>
                      <a:pt x="0" y="622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7" name="Freeform 113">
                <a:extLst>
                  <a:ext uri="{FF2B5EF4-FFF2-40B4-BE49-F238E27FC236}">
                    <a16:creationId xmlns:a16="http://schemas.microsoft.com/office/drawing/2014/main" id="{BE19B4CB-68FB-115C-6877-B86765F7E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9038" y="4824413"/>
                <a:ext cx="196850" cy="109537"/>
              </a:xfrm>
              <a:custGeom>
                <a:avLst/>
                <a:gdLst>
                  <a:gd name="T0" fmla="*/ 0 w 1115"/>
                  <a:gd name="T1" fmla="*/ 622 h 622"/>
                  <a:gd name="T2" fmla="*/ 1115 w 1115"/>
                  <a:gd name="T3" fmla="*/ 622 h 622"/>
                  <a:gd name="T4" fmla="*/ 1115 w 1115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622">
                    <a:moveTo>
                      <a:pt x="0" y="622"/>
                    </a:moveTo>
                    <a:lnTo>
                      <a:pt x="1115" y="622"/>
                    </a:lnTo>
                    <a:lnTo>
                      <a:pt x="1115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8" name="Freeform 114">
                <a:extLst>
                  <a:ext uri="{FF2B5EF4-FFF2-40B4-BE49-F238E27FC236}">
                    <a16:creationId xmlns:a16="http://schemas.microsoft.com/office/drawing/2014/main" id="{3FFC91DB-6631-85EA-6329-BDDD3EF86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824413"/>
                <a:ext cx="195262" cy="109537"/>
              </a:xfrm>
              <a:custGeom>
                <a:avLst/>
                <a:gdLst>
                  <a:gd name="T0" fmla="*/ 0 w 1114"/>
                  <a:gd name="T1" fmla="*/ 0 h 622"/>
                  <a:gd name="T2" fmla="*/ 0 w 1114"/>
                  <a:gd name="T3" fmla="*/ 622 h 622"/>
                  <a:gd name="T4" fmla="*/ 1114 w 1114"/>
                  <a:gd name="T5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622">
                    <a:moveTo>
                      <a:pt x="0" y="0"/>
                    </a:moveTo>
                    <a:lnTo>
                      <a:pt x="0" y="622"/>
                    </a:lnTo>
                    <a:lnTo>
                      <a:pt x="1114" y="622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9" name="Line 115">
                <a:extLst>
                  <a:ext uri="{FF2B5EF4-FFF2-40B4-BE49-F238E27FC236}">
                    <a16:creationId xmlns:a16="http://schemas.microsoft.com/office/drawing/2014/main" id="{A6FAC8D1-092E-14AC-7FF6-7FCB8964D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9038" y="4933950"/>
                <a:ext cx="0" cy="48895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0" name="Line 116">
                <a:extLst>
                  <a:ext uri="{FF2B5EF4-FFF2-40B4-BE49-F238E27FC236}">
                    <a16:creationId xmlns:a16="http://schemas.microsoft.com/office/drawing/2014/main" id="{9F172FA3-FE54-771F-DB6A-4B8DA8EC5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53775" y="4824413"/>
                <a:ext cx="392112" cy="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5" name="Freeform 171">
                <a:extLst>
                  <a:ext uri="{FF2B5EF4-FFF2-40B4-BE49-F238E27FC236}">
                    <a16:creationId xmlns:a16="http://schemas.microsoft.com/office/drawing/2014/main" id="{33A3E2E6-CBF7-DC86-F00A-ABCDDC283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44975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8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9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8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7 h 128"/>
                  <a:gd name="T38" fmla="*/ 9 w 128"/>
                  <a:gd name="T39" fmla="*/ 98 h 128"/>
                  <a:gd name="T40" fmla="*/ 19 w 128"/>
                  <a:gd name="T41" fmla="*/ 109 h 128"/>
                  <a:gd name="T42" fmla="*/ 28 w 128"/>
                  <a:gd name="T43" fmla="*/ 116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9 w 128"/>
                  <a:gd name="T57" fmla="*/ 123 h 128"/>
                  <a:gd name="T58" fmla="*/ 99 w 128"/>
                  <a:gd name="T59" fmla="*/ 116 h 128"/>
                  <a:gd name="T60" fmla="*/ 110 w 128"/>
                  <a:gd name="T61" fmla="*/ 109 h 128"/>
                  <a:gd name="T62" fmla="*/ 118 w 128"/>
                  <a:gd name="T63" fmla="*/ 98 h 128"/>
                  <a:gd name="T64" fmla="*/ 123 w 128"/>
                  <a:gd name="T65" fmla="*/ 87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99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6" name="Freeform 172">
                <a:extLst>
                  <a:ext uri="{FF2B5EF4-FFF2-40B4-BE49-F238E27FC236}">
                    <a16:creationId xmlns:a16="http://schemas.microsoft.com/office/drawing/2014/main" id="{69F8F8EA-4A79-AF99-589C-081B5C0BC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65613"/>
                <a:ext cx="22225" cy="23812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6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6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6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7" name="Freeform 173">
                <a:extLst>
                  <a:ext uri="{FF2B5EF4-FFF2-40B4-BE49-F238E27FC236}">
                    <a16:creationId xmlns:a16="http://schemas.microsoft.com/office/drawing/2014/main" id="{341ABCF0-98EF-1C7B-4C46-B55BDD0D2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79900"/>
                <a:ext cx="22225" cy="23812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8" name="Freeform 174">
                <a:extLst>
                  <a:ext uri="{FF2B5EF4-FFF2-40B4-BE49-F238E27FC236}">
                    <a16:creationId xmlns:a16="http://schemas.microsoft.com/office/drawing/2014/main" id="{9A38EA52-2257-7614-1CD5-7F3D8D23E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87838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8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8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7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7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9" name="Freeform 175">
                <a:extLst>
                  <a:ext uri="{FF2B5EF4-FFF2-40B4-BE49-F238E27FC236}">
                    <a16:creationId xmlns:a16="http://schemas.microsoft.com/office/drawing/2014/main" id="{276BC574-BDC2-9605-354F-DF9E93B17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95775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6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0" name="Freeform 176">
                <a:extLst>
                  <a:ext uri="{FF2B5EF4-FFF2-40B4-BE49-F238E27FC236}">
                    <a16:creationId xmlns:a16="http://schemas.microsoft.com/office/drawing/2014/main" id="{37CB0582-0882-597D-03C2-6FCC942F1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00538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8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8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7 h 129"/>
                  <a:gd name="T52" fmla="*/ 69 w 128"/>
                  <a:gd name="T53" fmla="*/ 127 h 129"/>
                  <a:gd name="T54" fmla="*/ 76 w 128"/>
                  <a:gd name="T55" fmla="*/ 126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1" name="Freeform 177">
                <a:extLst>
                  <a:ext uri="{FF2B5EF4-FFF2-40B4-BE49-F238E27FC236}">
                    <a16:creationId xmlns:a16="http://schemas.microsoft.com/office/drawing/2014/main" id="{48155FC1-E676-996A-1988-87ABAA129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116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2" name="Freeform 178">
                <a:extLst>
                  <a:ext uri="{FF2B5EF4-FFF2-40B4-BE49-F238E27FC236}">
                    <a16:creationId xmlns:a16="http://schemas.microsoft.com/office/drawing/2014/main" id="{B0DC7192-60CF-6F4E-C71B-9D05336C8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19588"/>
                <a:ext cx="22225" cy="23812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5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5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7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7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3" name="Freeform 179">
                <a:extLst>
                  <a:ext uri="{FF2B5EF4-FFF2-40B4-BE49-F238E27FC236}">
                    <a16:creationId xmlns:a16="http://schemas.microsoft.com/office/drawing/2014/main" id="{6327B2CF-E65E-3C0D-F17D-8CEF207D1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49750"/>
                <a:ext cx="22225" cy="22225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5 h 129"/>
                  <a:gd name="T14" fmla="*/ 76 w 128"/>
                  <a:gd name="T15" fmla="*/ 2 h 129"/>
                  <a:gd name="T16" fmla="*/ 64 w 128"/>
                  <a:gd name="T17" fmla="*/ 0 h 129"/>
                  <a:gd name="T18" fmla="*/ 50 w 128"/>
                  <a:gd name="T19" fmla="*/ 2 h 129"/>
                  <a:gd name="T20" fmla="*/ 38 w 128"/>
                  <a:gd name="T21" fmla="*/ 5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7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7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4" name="Freeform 180">
                <a:extLst>
                  <a:ext uri="{FF2B5EF4-FFF2-40B4-BE49-F238E27FC236}">
                    <a16:creationId xmlns:a16="http://schemas.microsoft.com/office/drawing/2014/main" id="{40C27EA3-E8E7-CB4E-230E-6AF00EB25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64038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5" name="Freeform 181">
                <a:extLst>
                  <a:ext uri="{FF2B5EF4-FFF2-40B4-BE49-F238E27FC236}">
                    <a16:creationId xmlns:a16="http://schemas.microsoft.com/office/drawing/2014/main" id="{D922F96A-4FE5-709B-4094-4A8A9F9B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67213"/>
                <a:ext cx="22225" cy="23812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7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6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6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7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6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6" name="Freeform 182">
                <a:extLst>
                  <a:ext uri="{FF2B5EF4-FFF2-40B4-BE49-F238E27FC236}">
                    <a16:creationId xmlns:a16="http://schemas.microsoft.com/office/drawing/2014/main" id="{F87CA21A-A7FF-DB83-BA1E-2C58A9C0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2514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6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7" name="Freeform 183">
                <a:extLst>
                  <a:ext uri="{FF2B5EF4-FFF2-40B4-BE49-F238E27FC236}">
                    <a16:creationId xmlns:a16="http://schemas.microsoft.com/office/drawing/2014/main" id="{B7F1C195-DB59-F811-5E40-45631BC84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2641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8" name="Freeform 184">
                <a:extLst>
                  <a:ext uri="{FF2B5EF4-FFF2-40B4-BE49-F238E27FC236}">
                    <a16:creationId xmlns:a16="http://schemas.microsoft.com/office/drawing/2014/main" id="{4F6A3723-0BCB-594A-53F4-4E2EFA918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275263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9" name="Freeform 185">
                <a:extLst>
                  <a:ext uri="{FF2B5EF4-FFF2-40B4-BE49-F238E27FC236}">
                    <a16:creationId xmlns:a16="http://schemas.microsoft.com/office/drawing/2014/main" id="{2FEA01A2-0EE4-D55A-7AE9-E22C088F1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02250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7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7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0" name="Freeform 186">
                <a:extLst>
                  <a:ext uri="{FF2B5EF4-FFF2-40B4-BE49-F238E27FC236}">
                    <a16:creationId xmlns:a16="http://schemas.microsoft.com/office/drawing/2014/main" id="{AAE8D471-9364-D1AB-3D26-C31BFB246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27650"/>
                <a:ext cx="22225" cy="23812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5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5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7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7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1" name="Freeform 187">
                <a:extLst>
                  <a:ext uri="{FF2B5EF4-FFF2-40B4-BE49-F238E27FC236}">
                    <a16:creationId xmlns:a16="http://schemas.microsoft.com/office/drawing/2014/main" id="{AFB24686-4FFD-E227-E4AC-C78E5B0FD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59400"/>
                <a:ext cx="22225" cy="22225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2" name="Freeform 188">
                <a:extLst>
                  <a:ext uri="{FF2B5EF4-FFF2-40B4-BE49-F238E27FC236}">
                    <a16:creationId xmlns:a16="http://schemas.microsoft.com/office/drawing/2014/main" id="{AE8375BC-76F0-F48A-5A7C-E9C174CF9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76863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3" name="Freeform 189">
                <a:extLst>
                  <a:ext uri="{FF2B5EF4-FFF2-40B4-BE49-F238E27FC236}">
                    <a16:creationId xmlns:a16="http://schemas.microsoft.com/office/drawing/2014/main" id="{78FF8B03-34CC-07B4-0933-8F578F676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92738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4" name="Freeform 190">
                <a:extLst>
                  <a:ext uri="{FF2B5EF4-FFF2-40B4-BE49-F238E27FC236}">
                    <a16:creationId xmlns:a16="http://schemas.microsoft.com/office/drawing/2014/main" id="{C22AC47D-DEED-64CC-105F-1A3539D9B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413375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8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8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7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7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5" name="Freeform 191">
                <a:extLst>
                  <a:ext uri="{FF2B5EF4-FFF2-40B4-BE49-F238E27FC236}">
                    <a16:creationId xmlns:a16="http://schemas.microsoft.com/office/drawing/2014/main" id="{D9778605-7B34-1F51-633F-94DFA28B2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57800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6" name="Freeform 192">
                <a:extLst>
                  <a:ext uri="{FF2B5EF4-FFF2-40B4-BE49-F238E27FC236}">
                    <a16:creationId xmlns:a16="http://schemas.microsoft.com/office/drawing/2014/main" id="{F2E79B31-3BA3-F2EF-ACD4-81C2738BD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67325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7" name="Freeform 193">
                <a:extLst>
                  <a:ext uri="{FF2B5EF4-FFF2-40B4-BE49-F238E27FC236}">
                    <a16:creationId xmlns:a16="http://schemas.microsoft.com/office/drawing/2014/main" id="{13C1BA73-A6AE-9489-E235-C4F0EF4B2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81613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8" name="Freeform 194">
                <a:extLst>
                  <a:ext uri="{FF2B5EF4-FFF2-40B4-BE49-F238E27FC236}">
                    <a16:creationId xmlns:a16="http://schemas.microsoft.com/office/drawing/2014/main" id="{4AE14504-2000-34D4-5B4E-CC53EF7B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97488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9" name="Freeform 195">
                <a:extLst>
                  <a:ext uri="{FF2B5EF4-FFF2-40B4-BE49-F238E27FC236}">
                    <a16:creationId xmlns:a16="http://schemas.microsoft.com/office/drawing/2014/main" id="{D2EE371B-E594-8CF8-3E24-4EE47B377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05425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0" name="Freeform 196">
                <a:extLst>
                  <a:ext uri="{FF2B5EF4-FFF2-40B4-BE49-F238E27FC236}">
                    <a16:creationId xmlns:a16="http://schemas.microsoft.com/office/drawing/2014/main" id="{75EF775B-7555-3988-E871-3FB4DD6EF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26063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2 h 129"/>
                  <a:gd name="T30" fmla="*/ 64 w 129"/>
                  <a:gd name="T31" fmla="*/ 0 h 129"/>
                  <a:gd name="T32" fmla="*/ 50 w 129"/>
                  <a:gd name="T33" fmla="*/ 2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1" name="Freeform 197">
                <a:extLst>
                  <a:ext uri="{FF2B5EF4-FFF2-40B4-BE49-F238E27FC236}">
                    <a16:creationId xmlns:a16="http://schemas.microsoft.com/office/drawing/2014/main" id="{1E4A8EE6-5B9E-877C-528D-367AE654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45113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2" name="Freeform 198">
                <a:extLst>
                  <a:ext uri="{FF2B5EF4-FFF2-40B4-BE49-F238E27FC236}">
                    <a16:creationId xmlns:a16="http://schemas.microsoft.com/office/drawing/2014/main" id="{32E1A0AE-DE8A-2B47-1C78-52164D9DF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60988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3" name="Freeform 199">
                <a:extLst>
                  <a:ext uri="{FF2B5EF4-FFF2-40B4-BE49-F238E27FC236}">
                    <a16:creationId xmlns:a16="http://schemas.microsoft.com/office/drawing/2014/main" id="{891CCF4B-EA1B-6B54-9665-C9DF85C07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73688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4" name="Freeform 200">
                <a:extLst>
                  <a:ext uri="{FF2B5EF4-FFF2-40B4-BE49-F238E27FC236}">
                    <a16:creationId xmlns:a16="http://schemas.microsoft.com/office/drawing/2014/main" id="{71EC25FB-C71A-0C30-4BB3-2571DA131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91150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5" name="Freeform 201">
                <a:extLst>
                  <a:ext uri="{FF2B5EF4-FFF2-40B4-BE49-F238E27FC236}">
                    <a16:creationId xmlns:a16="http://schemas.microsoft.com/office/drawing/2014/main" id="{2CA20353-0D69-67CD-6103-73F3E6138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411788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6" name="Freeform 202">
                <a:extLst>
                  <a:ext uri="{FF2B5EF4-FFF2-40B4-BE49-F238E27FC236}">
                    <a16:creationId xmlns:a16="http://schemas.microsoft.com/office/drawing/2014/main" id="{220F4FDD-968A-9281-DFA8-A66E81F33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73563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7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7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7" name="Freeform 203">
                <a:extLst>
                  <a:ext uri="{FF2B5EF4-FFF2-40B4-BE49-F238E27FC236}">
                    <a16:creationId xmlns:a16="http://schemas.microsoft.com/office/drawing/2014/main" id="{C7E45E10-FF9E-CB10-9F27-50FD7F706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65625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8" name="Freeform 204">
                <a:extLst>
                  <a:ext uri="{FF2B5EF4-FFF2-40B4-BE49-F238E27FC236}">
                    <a16:creationId xmlns:a16="http://schemas.microsoft.com/office/drawing/2014/main" id="{DE5A5603-5416-E90B-28C6-658F12534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54513"/>
                <a:ext cx="23812" cy="23812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9" name="Freeform 205">
                <a:extLst>
                  <a:ext uri="{FF2B5EF4-FFF2-40B4-BE49-F238E27FC236}">
                    <a16:creationId xmlns:a16="http://schemas.microsoft.com/office/drawing/2014/main" id="{DEF3B894-FB38-ADB7-D837-B2A9DAD11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24350"/>
                <a:ext cx="23812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0" name="Freeform 206">
                <a:extLst>
                  <a:ext uri="{FF2B5EF4-FFF2-40B4-BE49-F238E27FC236}">
                    <a16:creationId xmlns:a16="http://schemas.microsoft.com/office/drawing/2014/main" id="{63F8009C-C470-1BB9-A779-B9044E428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11650"/>
                <a:ext cx="23812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9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9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1" name="Freeform 207">
                <a:extLst>
                  <a:ext uri="{FF2B5EF4-FFF2-40B4-BE49-F238E27FC236}">
                    <a16:creationId xmlns:a16="http://schemas.microsoft.com/office/drawing/2014/main" id="{98A1B49D-DC1D-EA21-AC05-C64BC5A4A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97363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2" name="Freeform 208">
                <a:extLst>
                  <a:ext uri="{FF2B5EF4-FFF2-40B4-BE49-F238E27FC236}">
                    <a16:creationId xmlns:a16="http://schemas.microsoft.com/office/drawing/2014/main" id="{888DC1FE-256C-8567-9BFF-64B757393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91013"/>
                <a:ext cx="23812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3" name="Freeform 209">
                <a:extLst>
                  <a:ext uri="{FF2B5EF4-FFF2-40B4-BE49-F238E27FC236}">
                    <a16:creationId xmlns:a16="http://schemas.microsoft.com/office/drawing/2014/main" id="{9698429F-A303-8AA0-D70D-8180F7481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67200"/>
                <a:ext cx="23812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4" name="Freeform 210">
                <a:extLst>
                  <a:ext uri="{FF2B5EF4-FFF2-40B4-BE49-F238E27FC236}">
                    <a16:creationId xmlns:a16="http://schemas.microsoft.com/office/drawing/2014/main" id="{2E8399B2-F703-2EF9-0545-01589B4C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43388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4331" name="Groupe 4330">
              <a:extLst>
                <a:ext uri="{FF2B5EF4-FFF2-40B4-BE49-F238E27FC236}">
                  <a16:creationId xmlns:a16="http://schemas.microsoft.com/office/drawing/2014/main" id="{CF3F2E9E-0BE3-C8DD-98FE-DDB6E0D8A711}"/>
                </a:ext>
              </a:extLst>
            </p:cNvPr>
            <p:cNvGrpSpPr/>
            <p:nvPr/>
          </p:nvGrpSpPr>
          <p:grpSpPr>
            <a:xfrm>
              <a:off x="8601021" y="4116388"/>
              <a:ext cx="1212849" cy="1381125"/>
              <a:chOff x="8647113" y="4116388"/>
              <a:chExt cx="1212849" cy="1381125"/>
            </a:xfrm>
          </p:grpSpPr>
          <p:sp>
            <p:nvSpPr>
              <p:cNvPr id="4132" name="Freeform 49">
                <a:extLst>
                  <a:ext uri="{FF2B5EF4-FFF2-40B4-BE49-F238E27FC236}">
                    <a16:creationId xmlns:a16="http://schemas.microsoft.com/office/drawing/2014/main" id="{960BA16A-92B2-AD85-63C2-1DD2712E9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2675" y="4116388"/>
                <a:ext cx="1157287" cy="1320800"/>
              </a:xfrm>
              <a:custGeom>
                <a:avLst/>
                <a:gdLst>
                  <a:gd name="T0" fmla="*/ 6558 w 6558"/>
                  <a:gd name="T1" fmla="*/ 7485 h 7485"/>
                  <a:gd name="T2" fmla="*/ 0 w 6558"/>
                  <a:gd name="T3" fmla="*/ 7485 h 7485"/>
                  <a:gd name="T4" fmla="*/ 0 w 6558"/>
                  <a:gd name="T5" fmla="*/ 0 h 7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58" h="7485">
                    <a:moveTo>
                      <a:pt x="6558" y="7485"/>
                    </a:moveTo>
                    <a:lnTo>
                      <a:pt x="0" y="748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3" name="Line 50">
                <a:extLst>
                  <a:ext uri="{FF2B5EF4-FFF2-40B4-BE49-F238E27FC236}">
                    <a16:creationId xmlns:a16="http://schemas.microsoft.com/office/drawing/2014/main" id="{361362B2-8547-A4EB-DD8B-FC7D8CE9F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4775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8" name="Line 55">
                <a:extLst>
                  <a:ext uri="{FF2B5EF4-FFF2-40B4-BE49-F238E27FC236}">
                    <a16:creationId xmlns:a16="http://schemas.microsoft.com/office/drawing/2014/main" id="{74F976AD-C967-02F0-FDCD-EDEA0FF03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69450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9" name="Line 56">
                <a:extLst>
                  <a:ext uri="{FF2B5EF4-FFF2-40B4-BE49-F238E27FC236}">
                    <a16:creationId xmlns:a16="http://schemas.microsoft.com/office/drawing/2014/main" id="{50ED0174-127F-083F-8CE3-AFEE4039D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4275138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0" name="Line 57">
                <a:extLst>
                  <a:ext uri="{FF2B5EF4-FFF2-40B4-BE49-F238E27FC236}">
                    <a16:creationId xmlns:a16="http://schemas.microsoft.com/office/drawing/2014/main" id="{5B599836-A2A0-DD3F-57FC-B09FDD5D0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4449763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1" name="Line 58">
                <a:extLst>
                  <a:ext uri="{FF2B5EF4-FFF2-40B4-BE49-F238E27FC236}">
                    <a16:creationId xmlns:a16="http://schemas.microsoft.com/office/drawing/2014/main" id="{1D17B897-2886-D132-7321-12DEF39C4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4857750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3" name="Line 59">
                <a:extLst>
                  <a:ext uri="{FF2B5EF4-FFF2-40B4-BE49-F238E27FC236}">
                    <a16:creationId xmlns:a16="http://schemas.microsoft.com/office/drawing/2014/main" id="{234E9E70-1A97-4942-8B3E-700475972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5437188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5" name="Freeform 71">
                <a:extLst>
                  <a:ext uri="{FF2B5EF4-FFF2-40B4-BE49-F238E27FC236}">
                    <a16:creationId xmlns:a16="http://schemas.microsoft.com/office/drawing/2014/main" id="{683D143C-A08C-1CB3-1A03-BCBADC145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06950"/>
                <a:ext cx="393700" cy="92075"/>
              </a:xfrm>
              <a:custGeom>
                <a:avLst/>
                <a:gdLst>
                  <a:gd name="T0" fmla="*/ 2229 w 2229"/>
                  <a:gd name="T1" fmla="*/ 525 h 525"/>
                  <a:gd name="T2" fmla="*/ 2229 w 2229"/>
                  <a:gd name="T3" fmla="*/ 0 h 525"/>
                  <a:gd name="T4" fmla="*/ 1114 w 2229"/>
                  <a:gd name="T5" fmla="*/ 0 h 525"/>
                  <a:gd name="T6" fmla="*/ 0 w 2229"/>
                  <a:gd name="T7" fmla="*/ 0 h 525"/>
                  <a:gd name="T8" fmla="*/ 0 w 2229"/>
                  <a:gd name="T9" fmla="*/ 525 h 525"/>
                  <a:gd name="T10" fmla="*/ 2229 w 2229"/>
                  <a:gd name="T11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525">
                    <a:moveTo>
                      <a:pt x="2229" y="525"/>
                    </a:moveTo>
                    <a:lnTo>
                      <a:pt x="2229" y="0"/>
                    </a:lnTo>
                    <a:lnTo>
                      <a:pt x="1114" y="0"/>
                    </a:lnTo>
                    <a:lnTo>
                      <a:pt x="0" y="0"/>
                    </a:lnTo>
                    <a:lnTo>
                      <a:pt x="0" y="525"/>
                    </a:lnTo>
                    <a:lnTo>
                      <a:pt x="2229" y="525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6" name="Freeform 72">
                <a:extLst>
                  <a:ext uri="{FF2B5EF4-FFF2-40B4-BE49-F238E27FC236}">
                    <a16:creationId xmlns:a16="http://schemas.microsoft.com/office/drawing/2014/main" id="{600DB44A-4577-3861-630D-40608DD7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99025"/>
                <a:ext cx="393700" cy="93662"/>
              </a:xfrm>
              <a:custGeom>
                <a:avLst/>
                <a:gdLst>
                  <a:gd name="T0" fmla="*/ 1114 w 2229"/>
                  <a:gd name="T1" fmla="*/ 526 h 526"/>
                  <a:gd name="T2" fmla="*/ 2229 w 2229"/>
                  <a:gd name="T3" fmla="*/ 526 h 526"/>
                  <a:gd name="T4" fmla="*/ 2229 w 2229"/>
                  <a:gd name="T5" fmla="*/ 0 h 526"/>
                  <a:gd name="T6" fmla="*/ 0 w 2229"/>
                  <a:gd name="T7" fmla="*/ 0 h 526"/>
                  <a:gd name="T8" fmla="*/ 0 w 2229"/>
                  <a:gd name="T9" fmla="*/ 526 h 526"/>
                  <a:gd name="T10" fmla="*/ 1114 w 2229"/>
                  <a:gd name="T11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526">
                    <a:moveTo>
                      <a:pt x="1114" y="526"/>
                    </a:moveTo>
                    <a:lnTo>
                      <a:pt x="2229" y="526"/>
                    </a:lnTo>
                    <a:lnTo>
                      <a:pt x="2229" y="0"/>
                    </a:lnTo>
                    <a:lnTo>
                      <a:pt x="0" y="0"/>
                    </a:lnTo>
                    <a:lnTo>
                      <a:pt x="0" y="526"/>
                    </a:lnTo>
                    <a:lnTo>
                      <a:pt x="1114" y="526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9" name="Freeform 75">
                <a:extLst>
                  <a:ext uri="{FF2B5EF4-FFF2-40B4-BE49-F238E27FC236}">
                    <a16:creationId xmlns:a16="http://schemas.microsoft.com/office/drawing/2014/main" id="{E525C8B1-26E9-B7A3-91FD-AE306438E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6363" y="4806950"/>
                <a:ext cx="196850" cy="92075"/>
              </a:xfrm>
              <a:custGeom>
                <a:avLst/>
                <a:gdLst>
                  <a:gd name="T0" fmla="*/ 1115 w 1115"/>
                  <a:gd name="T1" fmla="*/ 525 h 525"/>
                  <a:gd name="T2" fmla="*/ 1115 w 1115"/>
                  <a:gd name="T3" fmla="*/ 0 h 525"/>
                  <a:gd name="T4" fmla="*/ 0 w 1115"/>
                  <a:gd name="T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525">
                    <a:moveTo>
                      <a:pt x="1115" y="525"/>
                    </a:moveTo>
                    <a:lnTo>
                      <a:pt x="11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0" name="Freeform 76">
                <a:extLst>
                  <a:ext uri="{FF2B5EF4-FFF2-40B4-BE49-F238E27FC236}">
                    <a16:creationId xmlns:a16="http://schemas.microsoft.com/office/drawing/2014/main" id="{7CA104E2-6B41-AE92-2B9F-31199F3C9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6363" y="4899025"/>
                <a:ext cx="196850" cy="93662"/>
              </a:xfrm>
              <a:custGeom>
                <a:avLst/>
                <a:gdLst>
                  <a:gd name="T0" fmla="*/ 0 w 1115"/>
                  <a:gd name="T1" fmla="*/ 526 h 526"/>
                  <a:gd name="T2" fmla="*/ 1115 w 1115"/>
                  <a:gd name="T3" fmla="*/ 526 h 526"/>
                  <a:gd name="T4" fmla="*/ 1115 w 1115"/>
                  <a:gd name="T5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526">
                    <a:moveTo>
                      <a:pt x="0" y="526"/>
                    </a:moveTo>
                    <a:lnTo>
                      <a:pt x="1115" y="526"/>
                    </a:lnTo>
                    <a:lnTo>
                      <a:pt x="1115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1" name="Freeform 77">
                <a:extLst>
                  <a:ext uri="{FF2B5EF4-FFF2-40B4-BE49-F238E27FC236}">
                    <a16:creationId xmlns:a16="http://schemas.microsoft.com/office/drawing/2014/main" id="{99512677-6EDB-8C32-9A5B-1BC7F8C6A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06950"/>
                <a:ext cx="196850" cy="92075"/>
              </a:xfrm>
              <a:custGeom>
                <a:avLst/>
                <a:gdLst>
                  <a:gd name="T0" fmla="*/ 1114 w 1114"/>
                  <a:gd name="T1" fmla="*/ 0 h 525"/>
                  <a:gd name="T2" fmla="*/ 0 w 1114"/>
                  <a:gd name="T3" fmla="*/ 0 h 525"/>
                  <a:gd name="T4" fmla="*/ 0 w 1114"/>
                  <a:gd name="T5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25">
                    <a:moveTo>
                      <a:pt x="1114" y="0"/>
                    </a:moveTo>
                    <a:lnTo>
                      <a:pt x="0" y="0"/>
                    </a:lnTo>
                    <a:lnTo>
                      <a:pt x="0" y="525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2" name="Freeform 78">
                <a:extLst>
                  <a:ext uri="{FF2B5EF4-FFF2-40B4-BE49-F238E27FC236}">
                    <a16:creationId xmlns:a16="http://schemas.microsoft.com/office/drawing/2014/main" id="{3C7D0418-1E50-C4A2-872F-6A3F0B3B9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99025"/>
                <a:ext cx="196850" cy="93662"/>
              </a:xfrm>
              <a:custGeom>
                <a:avLst/>
                <a:gdLst>
                  <a:gd name="T0" fmla="*/ 0 w 1114"/>
                  <a:gd name="T1" fmla="*/ 0 h 526"/>
                  <a:gd name="T2" fmla="*/ 0 w 1114"/>
                  <a:gd name="T3" fmla="*/ 526 h 526"/>
                  <a:gd name="T4" fmla="*/ 1114 w 1114"/>
                  <a:gd name="T5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26">
                    <a:moveTo>
                      <a:pt x="0" y="0"/>
                    </a:moveTo>
                    <a:lnTo>
                      <a:pt x="0" y="526"/>
                    </a:lnTo>
                    <a:lnTo>
                      <a:pt x="1114" y="526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3" name="Line 79">
                <a:extLst>
                  <a:ext uri="{FF2B5EF4-FFF2-40B4-BE49-F238E27FC236}">
                    <a16:creationId xmlns:a16="http://schemas.microsoft.com/office/drawing/2014/main" id="{BCDD7EAE-C3DE-E8AC-A26B-B209C69F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6363" y="4992688"/>
                <a:ext cx="0" cy="38258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4" name="Line 80">
                <a:extLst>
                  <a:ext uri="{FF2B5EF4-FFF2-40B4-BE49-F238E27FC236}">
                    <a16:creationId xmlns:a16="http://schemas.microsoft.com/office/drawing/2014/main" id="{4F29C877-DED9-E18C-BDBB-93616790E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9513" y="4899025"/>
                <a:ext cx="393700" cy="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5" name="Line 81">
                <a:extLst>
                  <a:ext uri="{FF2B5EF4-FFF2-40B4-BE49-F238E27FC236}">
                    <a16:creationId xmlns:a16="http://schemas.microsoft.com/office/drawing/2014/main" id="{F8EABF7D-A88F-75C4-481E-9E226EAD0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96363" y="4368800"/>
                <a:ext cx="0" cy="43815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0" name="Freeform 96">
                <a:extLst>
                  <a:ext uri="{FF2B5EF4-FFF2-40B4-BE49-F238E27FC236}">
                    <a16:creationId xmlns:a16="http://schemas.microsoft.com/office/drawing/2014/main" id="{B61FCABB-7EA0-09CF-E69A-91A062DE4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794250"/>
                <a:ext cx="390525" cy="95250"/>
              </a:xfrm>
              <a:custGeom>
                <a:avLst/>
                <a:gdLst>
                  <a:gd name="T0" fmla="*/ 2217 w 2217"/>
                  <a:gd name="T1" fmla="*/ 541 h 541"/>
                  <a:gd name="T2" fmla="*/ 2217 w 2217"/>
                  <a:gd name="T3" fmla="*/ 0 h 541"/>
                  <a:gd name="T4" fmla="*/ 1108 w 2217"/>
                  <a:gd name="T5" fmla="*/ 0 h 541"/>
                  <a:gd name="T6" fmla="*/ 0 w 2217"/>
                  <a:gd name="T7" fmla="*/ 0 h 541"/>
                  <a:gd name="T8" fmla="*/ 0 w 2217"/>
                  <a:gd name="T9" fmla="*/ 541 h 541"/>
                  <a:gd name="T10" fmla="*/ 2217 w 2217"/>
                  <a:gd name="T11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7" h="541">
                    <a:moveTo>
                      <a:pt x="2217" y="541"/>
                    </a:moveTo>
                    <a:lnTo>
                      <a:pt x="2217" y="0"/>
                    </a:lnTo>
                    <a:lnTo>
                      <a:pt x="1108" y="0"/>
                    </a:lnTo>
                    <a:lnTo>
                      <a:pt x="0" y="0"/>
                    </a:lnTo>
                    <a:lnTo>
                      <a:pt x="0" y="541"/>
                    </a:lnTo>
                    <a:lnTo>
                      <a:pt x="2217" y="541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1" name="Freeform 97">
                <a:extLst>
                  <a:ext uri="{FF2B5EF4-FFF2-40B4-BE49-F238E27FC236}">
                    <a16:creationId xmlns:a16="http://schemas.microsoft.com/office/drawing/2014/main" id="{12847D01-B4B5-D557-100C-F3B28E44F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889500"/>
                <a:ext cx="390525" cy="84137"/>
              </a:xfrm>
              <a:custGeom>
                <a:avLst/>
                <a:gdLst>
                  <a:gd name="T0" fmla="*/ 1108 w 2217"/>
                  <a:gd name="T1" fmla="*/ 478 h 478"/>
                  <a:gd name="T2" fmla="*/ 2217 w 2217"/>
                  <a:gd name="T3" fmla="*/ 478 h 478"/>
                  <a:gd name="T4" fmla="*/ 2217 w 2217"/>
                  <a:gd name="T5" fmla="*/ 0 h 478"/>
                  <a:gd name="T6" fmla="*/ 0 w 2217"/>
                  <a:gd name="T7" fmla="*/ 0 h 478"/>
                  <a:gd name="T8" fmla="*/ 0 w 2217"/>
                  <a:gd name="T9" fmla="*/ 478 h 478"/>
                  <a:gd name="T10" fmla="*/ 1108 w 2217"/>
                  <a:gd name="T11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7" h="478">
                    <a:moveTo>
                      <a:pt x="1108" y="478"/>
                    </a:moveTo>
                    <a:lnTo>
                      <a:pt x="2217" y="478"/>
                    </a:lnTo>
                    <a:lnTo>
                      <a:pt x="2217" y="0"/>
                    </a:lnTo>
                    <a:lnTo>
                      <a:pt x="0" y="0"/>
                    </a:lnTo>
                    <a:lnTo>
                      <a:pt x="0" y="478"/>
                    </a:lnTo>
                    <a:lnTo>
                      <a:pt x="1108" y="478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5" name="Freeform 101">
                <a:extLst>
                  <a:ext uri="{FF2B5EF4-FFF2-40B4-BE49-F238E27FC236}">
                    <a16:creationId xmlns:a16="http://schemas.microsoft.com/office/drawing/2014/main" id="{7B2E6D6A-476C-5B74-6509-003B52095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5800" y="4794250"/>
                <a:ext cx="195262" cy="95250"/>
              </a:xfrm>
              <a:custGeom>
                <a:avLst/>
                <a:gdLst>
                  <a:gd name="T0" fmla="*/ 1109 w 1109"/>
                  <a:gd name="T1" fmla="*/ 541 h 541"/>
                  <a:gd name="T2" fmla="*/ 1109 w 1109"/>
                  <a:gd name="T3" fmla="*/ 0 h 541"/>
                  <a:gd name="T4" fmla="*/ 0 w 1109"/>
                  <a:gd name="T5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9" h="541">
                    <a:moveTo>
                      <a:pt x="1109" y="541"/>
                    </a:moveTo>
                    <a:lnTo>
                      <a:pt x="110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6" name="Freeform 102">
                <a:extLst>
                  <a:ext uri="{FF2B5EF4-FFF2-40B4-BE49-F238E27FC236}">
                    <a16:creationId xmlns:a16="http://schemas.microsoft.com/office/drawing/2014/main" id="{10EDB153-303F-D476-BBA6-7DE3A3DC2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5800" y="4889500"/>
                <a:ext cx="195262" cy="84137"/>
              </a:xfrm>
              <a:custGeom>
                <a:avLst/>
                <a:gdLst>
                  <a:gd name="T0" fmla="*/ 0 w 1109"/>
                  <a:gd name="T1" fmla="*/ 478 h 478"/>
                  <a:gd name="T2" fmla="*/ 1109 w 1109"/>
                  <a:gd name="T3" fmla="*/ 478 h 478"/>
                  <a:gd name="T4" fmla="*/ 1109 w 1109"/>
                  <a:gd name="T5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9" h="478">
                    <a:moveTo>
                      <a:pt x="0" y="478"/>
                    </a:moveTo>
                    <a:lnTo>
                      <a:pt x="1109" y="478"/>
                    </a:lnTo>
                    <a:lnTo>
                      <a:pt x="1109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7" name="Freeform 103">
                <a:extLst>
                  <a:ext uri="{FF2B5EF4-FFF2-40B4-BE49-F238E27FC236}">
                    <a16:creationId xmlns:a16="http://schemas.microsoft.com/office/drawing/2014/main" id="{CA3090F2-0B12-9E3A-9EC2-11BE77B5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794250"/>
                <a:ext cx="195262" cy="95250"/>
              </a:xfrm>
              <a:custGeom>
                <a:avLst/>
                <a:gdLst>
                  <a:gd name="T0" fmla="*/ 1108 w 1108"/>
                  <a:gd name="T1" fmla="*/ 0 h 541"/>
                  <a:gd name="T2" fmla="*/ 0 w 1108"/>
                  <a:gd name="T3" fmla="*/ 0 h 541"/>
                  <a:gd name="T4" fmla="*/ 0 w 1108"/>
                  <a:gd name="T5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8" h="541">
                    <a:moveTo>
                      <a:pt x="1108" y="0"/>
                    </a:moveTo>
                    <a:lnTo>
                      <a:pt x="0" y="0"/>
                    </a:lnTo>
                    <a:lnTo>
                      <a:pt x="0" y="541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8" name="Freeform 104">
                <a:extLst>
                  <a:ext uri="{FF2B5EF4-FFF2-40B4-BE49-F238E27FC236}">
                    <a16:creationId xmlns:a16="http://schemas.microsoft.com/office/drawing/2014/main" id="{B2114798-E613-9976-02A1-40B57F710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889500"/>
                <a:ext cx="195262" cy="84137"/>
              </a:xfrm>
              <a:custGeom>
                <a:avLst/>
                <a:gdLst>
                  <a:gd name="T0" fmla="*/ 0 w 1108"/>
                  <a:gd name="T1" fmla="*/ 0 h 478"/>
                  <a:gd name="T2" fmla="*/ 0 w 1108"/>
                  <a:gd name="T3" fmla="*/ 478 h 478"/>
                  <a:gd name="T4" fmla="*/ 1108 w 1108"/>
                  <a:gd name="T5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8" h="478">
                    <a:moveTo>
                      <a:pt x="0" y="0"/>
                    </a:moveTo>
                    <a:lnTo>
                      <a:pt x="0" y="478"/>
                    </a:lnTo>
                    <a:lnTo>
                      <a:pt x="1108" y="478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9" name="Line 105">
                <a:extLst>
                  <a:ext uri="{FF2B5EF4-FFF2-40B4-BE49-F238E27FC236}">
                    <a16:creationId xmlns:a16="http://schemas.microsoft.com/office/drawing/2014/main" id="{A1E8AB85-4DBF-95B1-F363-766D0B6BD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75800" y="4973638"/>
                <a:ext cx="0" cy="401637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0" name="Line 106">
                <a:extLst>
                  <a:ext uri="{FF2B5EF4-FFF2-40B4-BE49-F238E27FC236}">
                    <a16:creationId xmlns:a16="http://schemas.microsoft.com/office/drawing/2014/main" id="{75D7B9EC-20EB-A352-5E02-569882B03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80538" y="4889500"/>
                <a:ext cx="390525" cy="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1" name="Line 107">
                <a:extLst>
                  <a:ext uri="{FF2B5EF4-FFF2-40B4-BE49-F238E27FC236}">
                    <a16:creationId xmlns:a16="http://schemas.microsoft.com/office/drawing/2014/main" id="{4342CAEF-9C16-72D7-E623-1684F95FA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75800" y="4295775"/>
                <a:ext cx="0" cy="4984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9" name="Freeform 145">
                <a:extLst>
                  <a:ext uri="{FF2B5EF4-FFF2-40B4-BE49-F238E27FC236}">
                    <a16:creationId xmlns:a16="http://schemas.microsoft.com/office/drawing/2014/main" id="{E5066B3D-F93B-3D1E-ED4C-8750EA9FC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51450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0" name="Freeform 146">
                <a:extLst>
                  <a:ext uri="{FF2B5EF4-FFF2-40B4-BE49-F238E27FC236}">
                    <a16:creationId xmlns:a16="http://schemas.microsoft.com/office/drawing/2014/main" id="{FD1D9A08-9F07-80C4-0D92-B2F88B5D2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689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2 h 129"/>
                  <a:gd name="T16" fmla="*/ 64 w 129"/>
                  <a:gd name="T17" fmla="*/ 0 h 129"/>
                  <a:gd name="T18" fmla="*/ 50 w 129"/>
                  <a:gd name="T19" fmla="*/ 2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1" name="Freeform 147">
                <a:extLst>
                  <a:ext uri="{FF2B5EF4-FFF2-40B4-BE49-F238E27FC236}">
                    <a16:creationId xmlns:a16="http://schemas.microsoft.com/office/drawing/2014/main" id="{FCA2579B-B88A-BEFB-A923-0DA46D8FE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8002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2" name="Freeform 148">
                <a:extLst>
                  <a:ext uri="{FF2B5EF4-FFF2-40B4-BE49-F238E27FC236}">
                    <a16:creationId xmlns:a16="http://schemas.microsoft.com/office/drawing/2014/main" id="{469A652E-F21F-D1A5-2353-C4D11325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943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3" name="Freeform 149">
                <a:extLst>
                  <a:ext uri="{FF2B5EF4-FFF2-40B4-BE49-F238E27FC236}">
                    <a16:creationId xmlns:a16="http://schemas.microsoft.com/office/drawing/2014/main" id="{554CE4DF-6F01-F675-6BAB-A7BEE25CB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070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4" name="Freeform 150">
                <a:extLst>
                  <a:ext uri="{FF2B5EF4-FFF2-40B4-BE49-F238E27FC236}">
                    <a16:creationId xmlns:a16="http://schemas.microsoft.com/office/drawing/2014/main" id="{6968D26A-C165-A2C1-1E33-90C0DD84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16538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5" name="Freeform 151">
                <a:extLst>
                  <a:ext uri="{FF2B5EF4-FFF2-40B4-BE49-F238E27FC236}">
                    <a16:creationId xmlns:a16="http://schemas.microsoft.com/office/drawing/2014/main" id="{CAC46B65-32D5-1314-2185-9A20FC5B2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45113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8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6" name="Freeform 152">
                <a:extLst>
                  <a:ext uri="{FF2B5EF4-FFF2-40B4-BE49-F238E27FC236}">
                    <a16:creationId xmlns:a16="http://schemas.microsoft.com/office/drawing/2014/main" id="{07A4ADB7-2281-69F3-30D0-214ECA3E8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62575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8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7" name="Freeform 153">
                <a:extLst>
                  <a:ext uri="{FF2B5EF4-FFF2-40B4-BE49-F238E27FC236}">
                    <a16:creationId xmlns:a16="http://schemas.microsoft.com/office/drawing/2014/main" id="{1E92167C-C8ED-8EEC-4668-838E06BF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959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8" name="Freeform 154">
                <a:extLst>
                  <a:ext uri="{FF2B5EF4-FFF2-40B4-BE49-F238E27FC236}">
                    <a16:creationId xmlns:a16="http://schemas.microsoft.com/office/drawing/2014/main" id="{FAA959E2-4426-8462-D896-13EB3C659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25291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7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7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9" name="Freeform 155">
                <a:extLst>
                  <a:ext uri="{FF2B5EF4-FFF2-40B4-BE49-F238E27FC236}">
                    <a16:creationId xmlns:a16="http://schemas.microsoft.com/office/drawing/2014/main" id="{99201506-3719-A342-C23E-E0D5805CF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28148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8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8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0" name="Freeform 156">
                <a:extLst>
                  <a:ext uri="{FF2B5EF4-FFF2-40B4-BE49-F238E27FC236}">
                    <a16:creationId xmlns:a16="http://schemas.microsoft.com/office/drawing/2014/main" id="{E84504C7-78B8-445E-2A55-7536EC19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0530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8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1" name="Freeform 157">
                <a:extLst>
                  <a:ext uri="{FF2B5EF4-FFF2-40B4-BE49-F238E27FC236}">
                    <a16:creationId xmlns:a16="http://schemas.microsoft.com/office/drawing/2014/main" id="{6C4C63C3-3AF4-4D0A-80E6-E0692A8C3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18000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2" name="Freeform 158">
                <a:extLst>
                  <a:ext uri="{FF2B5EF4-FFF2-40B4-BE49-F238E27FC236}">
                    <a16:creationId xmlns:a16="http://schemas.microsoft.com/office/drawing/2014/main" id="{D6E90014-12AA-81B1-DF7A-6734F1D8E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46575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3" name="Freeform 159">
                <a:extLst>
                  <a:ext uri="{FF2B5EF4-FFF2-40B4-BE49-F238E27FC236}">
                    <a16:creationId xmlns:a16="http://schemas.microsoft.com/office/drawing/2014/main" id="{8A4C9C27-F2D2-99B5-56E8-63EAC8697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7038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7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7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4" name="Freeform 160">
                <a:extLst>
                  <a:ext uri="{FF2B5EF4-FFF2-40B4-BE49-F238E27FC236}">
                    <a16:creationId xmlns:a16="http://schemas.microsoft.com/office/drawing/2014/main" id="{47A029E0-5F6B-E7C8-011E-C2038AD99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8626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7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7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5" name="Freeform 161">
                <a:extLst>
                  <a:ext uri="{FF2B5EF4-FFF2-40B4-BE49-F238E27FC236}">
                    <a16:creationId xmlns:a16="http://schemas.microsoft.com/office/drawing/2014/main" id="{182CCDF6-671C-FDAF-F88B-90CAE1485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1325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6" name="Freeform 162">
                <a:extLst>
                  <a:ext uri="{FF2B5EF4-FFF2-40B4-BE49-F238E27FC236}">
                    <a16:creationId xmlns:a16="http://schemas.microsoft.com/office/drawing/2014/main" id="{F86BDF87-7FBD-3DEE-4FF3-AFFD97AD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25950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7" name="Freeform 163">
                <a:extLst>
                  <a:ext uri="{FF2B5EF4-FFF2-40B4-BE49-F238E27FC236}">
                    <a16:creationId xmlns:a16="http://schemas.microsoft.com/office/drawing/2014/main" id="{5938723D-6788-ED48-A4C8-4333E453E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37063"/>
                <a:ext cx="23812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7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2 w 129"/>
                  <a:gd name="T31" fmla="*/ 51 h 129"/>
                  <a:gd name="T32" fmla="*/ 0 w 129"/>
                  <a:gd name="T33" fmla="*/ 65 h 129"/>
                  <a:gd name="T34" fmla="*/ 2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7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8" name="Freeform 164">
                <a:extLst>
                  <a:ext uri="{FF2B5EF4-FFF2-40B4-BE49-F238E27FC236}">
                    <a16:creationId xmlns:a16="http://schemas.microsoft.com/office/drawing/2014/main" id="{26F5EBC6-AF85-A1F6-65DD-DCC41E02D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48175"/>
                <a:ext cx="22225" cy="23812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9" name="Freeform 165">
                <a:extLst>
                  <a:ext uri="{FF2B5EF4-FFF2-40B4-BE49-F238E27FC236}">
                    <a16:creationId xmlns:a16="http://schemas.microsoft.com/office/drawing/2014/main" id="{7E5C2F2A-0AF7-7EEC-31C2-52870C79B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6087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0" name="Freeform 166">
                <a:extLst>
                  <a:ext uri="{FF2B5EF4-FFF2-40B4-BE49-F238E27FC236}">
                    <a16:creationId xmlns:a16="http://schemas.microsoft.com/office/drawing/2014/main" id="{660226EC-EB45-FC47-AB10-9014886F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70400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1" name="Freeform 167">
                <a:extLst>
                  <a:ext uri="{FF2B5EF4-FFF2-40B4-BE49-F238E27FC236}">
                    <a16:creationId xmlns:a16="http://schemas.microsoft.com/office/drawing/2014/main" id="{A03D172C-1D7D-5402-74FA-A4DA44E55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83100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8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8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8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8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2" name="Freeform 168">
                <a:extLst>
                  <a:ext uri="{FF2B5EF4-FFF2-40B4-BE49-F238E27FC236}">
                    <a16:creationId xmlns:a16="http://schemas.microsoft.com/office/drawing/2014/main" id="{A044CCAB-66F9-EE2A-AE1D-C2BEA26A0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92625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3" name="Freeform 169">
                <a:extLst>
                  <a:ext uri="{FF2B5EF4-FFF2-40B4-BE49-F238E27FC236}">
                    <a16:creationId xmlns:a16="http://schemas.microsoft.com/office/drawing/2014/main" id="{F62E6D74-E4E6-D7F8-06EB-166389C4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50373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8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8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8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8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4" name="Freeform 170">
                <a:extLst>
                  <a:ext uri="{FF2B5EF4-FFF2-40B4-BE49-F238E27FC236}">
                    <a16:creationId xmlns:a16="http://schemas.microsoft.com/office/drawing/2014/main" id="{9C9C9E5A-30CA-3DFE-93A0-49670AE4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51802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5" name="Freeform 211">
                <a:extLst>
                  <a:ext uri="{FF2B5EF4-FFF2-40B4-BE49-F238E27FC236}">
                    <a16:creationId xmlns:a16="http://schemas.microsoft.com/office/drawing/2014/main" id="{51A6B531-9D3E-56DD-A1A2-1C60A9C4C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3100" y="4249738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7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7 w 128"/>
                  <a:gd name="T21" fmla="*/ 28 h 129"/>
                  <a:gd name="T22" fmla="*/ 110 w 128"/>
                  <a:gd name="T23" fmla="*/ 20 h 129"/>
                  <a:gd name="T24" fmla="*/ 99 w 128"/>
                  <a:gd name="T25" fmla="*/ 10 h 129"/>
                  <a:gd name="T26" fmla="*/ 88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7 w 128"/>
                  <a:gd name="T37" fmla="*/ 10 h 129"/>
                  <a:gd name="T38" fmla="*/ 19 w 128"/>
                  <a:gd name="T39" fmla="*/ 20 h 129"/>
                  <a:gd name="T40" fmla="*/ 9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9 w 128"/>
                  <a:gd name="T53" fmla="*/ 99 h 129"/>
                  <a:gd name="T54" fmla="*/ 19 w 128"/>
                  <a:gd name="T55" fmla="*/ 110 h 129"/>
                  <a:gd name="T56" fmla="*/ 27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69 w 128"/>
                  <a:gd name="T67" fmla="*/ 128 h 129"/>
                  <a:gd name="T68" fmla="*/ 76 w 128"/>
                  <a:gd name="T69" fmla="*/ 127 h 129"/>
                  <a:gd name="T70" fmla="*/ 88 w 128"/>
                  <a:gd name="T71" fmla="*/ 124 h 129"/>
                  <a:gd name="T72" fmla="*/ 99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6" name="Freeform 212">
                <a:extLst>
                  <a:ext uri="{FF2B5EF4-FFF2-40B4-BE49-F238E27FC236}">
                    <a16:creationId xmlns:a16="http://schemas.microsoft.com/office/drawing/2014/main" id="{28614166-3D3C-677B-478A-A6E1AECD2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284663"/>
                <a:ext cx="22225" cy="23812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9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9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7" name="Freeform 213">
                <a:extLst>
                  <a:ext uri="{FF2B5EF4-FFF2-40B4-BE49-F238E27FC236}">
                    <a16:creationId xmlns:a16="http://schemas.microsoft.com/office/drawing/2014/main" id="{56B9534F-50EB-0343-64ED-05021570F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02125"/>
                <a:ext cx="22225" cy="23812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8" name="Freeform 214">
                <a:extLst>
                  <a:ext uri="{FF2B5EF4-FFF2-40B4-BE49-F238E27FC236}">
                    <a16:creationId xmlns:a16="http://schemas.microsoft.com/office/drawing/2014/main" id="{553230A3-4D3A-5D97-BF0E-9A49CDBFE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14825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9" name="Freeform 215">
                <a:extLst>
                  <a:ext uri="{FF2B5EF4-FFF2-40B4-BE49-F238E27FC236}">
                    <a16:creationId xmlns:a16="http://schemas.microsoft.com/office/drawing/2014/main" id="{7846C193-4408-57D3-FFD8-936BB4963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41813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7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7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7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7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6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6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0" name="Freeform 216">
                <a:extLst>
                  <a:ext uri="{FF2B5EF4-FFF2-40B4-BE49-F238E27FC236}">
                    <a16:creationId xmlns:a16="http://schemas.microsoft.com/office/drawing/2014/main" id="{5C5000EB-E2B7-F11C-00C3-AC32E7B91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56100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1" name="Freeform 217">
                <a:extLst>
                  <a:ext uri="{FF2B5EF4-FFF2-40B4-BE49-F238E27FC236}">
                    <a16:creationId xmlns:a16="http://schemas.microsoft.com/office/drawing/2014/main" id="{FE110471-B68D-327B-CE2A-98A0581A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68800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70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2" name="Freeform 218">
                <a:extLst>
                  <a:ext uri="{FF2B5EF4-FFF2-40B4-BE49-F238E27FC236}">
                    <a16:creationId xmlns:a16="http://schemas.microsoft.com/office/drawing/2014/main" id="{8FCC65F1-2326-45D0-36F3-A8EFC0ED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81500"/>
                <a:ext cx="22225" cy="23812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3" name="Freeform 219">
                <a:extLst>
                  <a:ext uri="{FF2B5EF4-FFF2-40B4-BE49-F238E27FC236}">
                    <a16:creationId xmlns:a16="http://schemas.microsoft.com/office/drawing/2014/main" id="{C6E124C7-6B50-087B-3C93-404E9369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1166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4" name="Freeform 220">
                <a:extLst>
                  <a:ext uri="{FF2B5EF4-FFF2-40B4-BE49-F238E27FC236}">
                    <a16:creationId xmlns:a16="http://schemas.microsoft.com/office/drawing/2014/main" id="{DBF27B09-1F92-25B2-612B-C83336172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25950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8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9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9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8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5" name="Freeform 221">
                <a:extLst>
                  <a:ext uri="{FF2B5EF4-FFF2-40B4-BE49-F238E27FC236}">
                    <a16:creationId xmlns:a16="http://schemas.microsoft.com/office/drawing/2014/main" id="{CA6576B1-5DE4-7AF2-A0EB-37852912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40238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4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6" name="Freeform 222">
                <a:extLst>
                  <a:ext uri="{FF2B5EF4-FFF2-40B4-BE49-F238E27FC236}">
                    <a16:creationId xmlns:a16="http://schemas.microsoft.com/office/drawing/2014/main" id="{B4C2BBAB-B4D5-4ED6-A035-1147F7640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57700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7" name="Freeform 223">
                <a:extLst>
                  <a:ext uri="{FF2B5EF4-FFF2-40B4-BE49-F238E27FC236}">
                    <a16:creationId xmlns:a16="http://schemas.microsoft.com/office/drawing/2014/main" id="{06C3FE12-5E67-37EE-6964-E6A02809C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71988"/>
                <a:ext cx="22225" cy="23812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8" name="Freeform 224">
                <a:extLst>
                  <a:ext uri="{FF2B5EF4-FFF2-40B4-BE49-F238E27FC236}">
                    <a16:creationId xmlns:a16="http://schemas.microsoft.com/office/drawing/2014/main" id="{A6731CDD-391D-EAAF-2352-3B0887C2A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86275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9" name="Freeform 225">
                <a:extLst>
                  <a:ext uri="{FF2B5EF4-FFF2-40B4-BE49-F238E27FC236}">
                    <a16:creationId xmlns:a16="http://schemas.microsoft.com/office/drawing/2014/main" id="{AAFF6BDA-C820-672E-E54A-6A57D5031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505325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0" name="Freeform 226">
                <a:extLst>
                  <a:ext uri="{FF2B5EF4-FFF2-40B4-BE49-F238E27FC236}">
                    <a16:creationId xmlns:a16="http://schemas.microsoft.com/office/drawing/2014/main" id="{81B8A4FF-150C-DD06-8F6F-78D27C77F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511675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1" name="Freeform 227">
                <a:extLst>
                  <a:ext uri="{FF2B5EF4-FFF2-40B4-BE49-F238E27FC236}">
                    <a16:creationId xmlns:a16="http://schemas.microsoft.com/office/drawing/2014/main" id="{8F74B895-B97A-1CB8-47F7-3E3C2F399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32400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7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7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7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7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6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6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2" name="Freeform 228">
                <a:extLst>
                  <a:ext uri="{FF2B5EF4-FFF2-40B4-BE49-F238E27FC236}">
                    <a16:creationId xmlns:a16="http://schemas.microsoft.com/office/drawing/2014/main" id="{950D1905-7A37-FCD5-09C4-FBB0345FB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48275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8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9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9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8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3" name="Freeform 229">
                <a:extLst>
                  <a:ext uri="{FF2B5EF4-FFF2-40B4-BE49-F238E27FC236}">
                    <a16:creationId xmlns:a16="http://schemas.microsoft.com/office/drawing/2014/main" id="{7605BBB3-5084-7D14-FDA7-C1E858061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6256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4" name="Freeform 230">
                <a:extLst>
                  <a:ext uri="{FF2B5EF4-FFF2-40B4-BE49-F238E27FC236}">
                    <a16:creationId xmlns:a16="http://schemas.microsoft.com/office/drawing/2014/main" id="{63C1B66F-81F0-C05D-39B0-6A39F5AE4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76850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5" name="Freeform 231">
                <a:extLst>
                  <a:ext uri="{FF2B5EF4-FFF2-40B4-BE49-F238E27FC236}">
                    <a16:creationId xmlns:a16="http://schemas.microsoft.com/office/drawing/2014/main" id="{2F415A92-3192-F198-DA34-50727DB84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91138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6" name="Freeform 232">
                <a:extLst>
                  <a:ext uri="{FF2B5EF4-FFF2-40B4-BE49-F238E27FC236}">
                    <a16:creationId xmlns:a16="http://schemas.microsoft.com/office/drawing/2014/main" id="{CDBBFFC6-4856-351D-A4A5-6EAC8BF43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07013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7" name="Freeform 233">
                <a:extLst>
                  <a:ext uri="{FF2B5EF4-FFF2-40B4-BE49-F238E27FC236}">
                    <a16:creationId xmlns:a16="http://schemas.microsoft.com/office/drawing/2014/main" id="{E0AFAA4F-0D23-78CD-6AC9-B2EB1D1B7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1971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8" name="Freeform 234">
                <a:extLst>
                  <a:ext uri="{FF2B5EF4-FFF2-40B4-BE49-F238E27FC236}">
                    <a16:creationId xmlns:a16="http://schemas.microsoft.com/office/drawing/2014/main" id="{91C0770B-F8F4-9145-1296-F4FEBDA41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27650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9" name="Freeform 235">
                <a:extLst>
                  <a:ext uri="{FF2B5EF4-FFF2-40B4-BE49-F238E27FC236}">
                    <a16:creationId xmlns:a16="http://schemas.microsoft.com/office/drawing/2014/main" id="{D9A7085B-4286-46E2-CDF7-A0EB497FB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54638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0" name="Freeform 236">
                <a:extLst>
                  <a:ext uri="{FF2B5EF4-FFF2-40B4-BE49-F238E27FC236}">
                    <a16:creationId xmlns:a16="http://schemas.microsoft.com/office/drawing/2014/main" id="{CA9C6148-29EA-5182-B13D-2D8A1993E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9591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4330" name="Groupe 4329">
              <a:extLst>
                <a:ext uri="{FF2B5EF4-FFF2-40B4-BE49-F238E27FC236}">
                  <a16:creationId xmlns:a16="http://schemas.microsoft.com/office/drawing/2014/main" id="{C80DE6CC-6B50-BC85-FA96-E147BE83EEA0}"/>
                </a:ext>
              </a:extLst>
            </p:cNvPr>
            <p:cNvGrpSpPr/>
            <p:nvPr/>
          </p:nvGrpSpPr>
          <p:grpSpPr>
            <a:xfrm>
              <a:off x="6585375" y="4116388"/>
              <a:ext cx="1212850" cy="1381125"/>
              <a:chOff x="6835775" y="4116388"/>
              <a:chExt cx="1212850" cy="1381125"/>
            </a:xfrm>
          </p:grpSpPr>
          <p:sp>
            <p:nvSpPr>
              <p:cNvPr id="4130" name="Freeform 47">
                <a:extLst>
                  <a:ext uri="{FF2B5EF4-FFF2-40B4-BE49-F238E27FC236}">
                    <a16:creationId xmlns:a16="http://schemas.microsoft.com/office/drawing/2014/main" id="{03DB4CEB-3311-93CF-922D-ACC89413B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925" y="4116388"/>
                <a:ext cx="1155700" cy="1320800"/>
              </a:xfrm>
              <a:custGeom>
                <a:avLst/>
                <a:gdLst>
                  <a:gd name="T0" fmla="*/ 6558 w 6558"/>
                  <a:gd name="T1" fmla="*/ 7485 h 7485"/>
                  <a:gd name="T2" fmla="*/ 0 w 6558"/>
                  <a:gd name="T3" fmla="*/ 7485 h 7485"/>
                  <a:gd name="T4" fmla="*/ 0 w 6558"/>
                  <a:gd name="T5" fmla="*/ 0 h 7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58" h="7485">
                    <a:moveTo>
                      <a:pt x="6558" y="7485"/>
                    </a:moveTo>
                    <a:lnTo>
                      <a:pt x="0" y="748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4" name="Line 51">
                <a:extLst>
                  <a:ext uri="{FF2B5EF4-FFF2-40B4-BE49-F238E27FC236}">
                    <a16:creationId xmlns:a16="http://schemas.microsoft.com/office/drawing/2014/main" id="{1E011EC6-5830-E2BE-A686-3978F94C4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3438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5" name="Line 52">
                <a:extLst>
                  <a:ext uri="{FF2B5EF4-FFF2-40B4-BE49-F238E27FC236}">
                    <a16:creationId xmlns:a16="http://schemas.microsoft.com/office/drawing/2014/main" id="{7D85B85C-DF01-947A-B29B-1B0F30F19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58113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4" name="Line 60">
                <a:extLst>
                  <a:ext uri="{FF2B5EF4-FFF2-40B4-BE49-F238E27FC236}">
                    <a16:creationId xmlns:a16="http://schemas.microsoft.com/office/drawing/2014/main" id="{998E1B09-9CF4-464A-8B43-6143F0B66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427513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5" name="Line 61">
                <a:extLst>
                  <a:ext uri="{FF2B5EF4-FFF2-40B4-BE49-F238E27FC236}">
                    <a16:creationId xmlns:a16="http://schemas.microsoft.com/office/drawing/2014/main" id="{15BE3561-06AF-701D-6811-B737D4099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4543425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6" name="Line 62">
                <a:extLst>
                  <a:ext uri="{FF2B5EF4-FFF2-40B4-BE49-F238E27FC236}">
                    <a16:creationId xmlns:a16="http://schemas.microsoft.com/office/drawing/2014/main" id="{6E73EE34-0E5A-CC94-89A7-CEBA141FA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476408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7" name="Line 63">
                <a:extLst>
                  <a:ext uri="{FF2B5EF4-FFF2-40B4-BE49-F238E27FC236}">
                    <a16:creationId xmlns:a16="http://schemas.microsoft.com/office/drawing/2014/main" id="{99C47C3B-1F31-495F-E75E-17F2E35B1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5103813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7" name="Freeform 73">
                <a:extLst>
                  <a:ext uri="{FF2B5EF4-FFF2-40B4-BE49-F238E27FC236}">
                    <a16:creationId xmlns:a16="http://schemas.microsoft.com/office/drawing/2014/main" id="{E2176C38-DC3F-727F-2E0F-43B77775B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648200"/>
                <a:ext cx="395287" cy="92075"/>
              </a:xfrm>
              <a:custGeom>
                <a:avLst/>
                <a:gdLst>
                  <a:gd name="T0" fmla="*/ 1120 w 2240"/>
                  <a:gd name="T1" fmla="*/ 0 h 520"/>
                  <a:gd name="T2" fmla="*/ 0 w 2240"/>
                  <a:gd name="T3" fmla="*/ 0 h 520"/>
                  <a:gd name="T4" fmla="*/ 0 w 2240"/>
                  <a:gd name="T5" fmla="*/ 520 h 520"/>
                  <a:gd name="T6" fmla="*/ 2240 w 2240"/>
                  <a:gd name="T7" fmla="*/ 520 h 520"/>
                  <a:gd name="T8" fmla="*/ 2240 w 2240"/>
                  <a:gd name="T9" fmla="*/ 0 h 520"/>
                  <a:gd name="T10" fmla="*/ 1120 w 2240"/>
                  <a:gd name="T11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0" h="520">
                    <a:moveTo>
                      <a:pt x="1120" y="0"/>
                    </a:moveTo>
                    <a:lnTo>
                      <a:pt x="0" y="0"/>
                    </a:lnTo>
                    <a:lnTo>
                      <a:pt x="0" y="520"/>
                    </a:lnTo>
                    <a:lnTo>
                      <a:pt x="2240" y="520"/>
                    </a:lnTo>
                    <a:lnTo>
                      <a:pt x="2240" y="0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8" name="Freeform 74">
                <a:extLst>
                  <a:ext uri="{FF2B5EF4-FFF2-40B4-BE49-F238E27FC236}">
                    <a16:creationId xmlns:a16="http://schemas.microsoft.com/office/drawing/2014/main" id="{AA58C2F9-EF45-15BB-F79E-D3F70E9F3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740275"/>
                <a:ext cx="395287" cy="98425"/>
              </a:xfrm>
              <a:custGeom>
                <a:avLst/>
                <a:gdLst>
                  <a:gd name="T0" fmla="*/ 0 w 2240"/>
                  <a:gd name="T1" fmla="*/ 0 h 563"/>
                  <a:gd name="T2" fmla="*/ 0 w 2240"/>
                  <a:gd name="T3" fmla="*/ 563 h 563"/>
                  <a:gd name="T4" fmla="*/ 1120 w 2240"/>
                  <a:gd name="T5" fmla="*/ 563 h 563"/>
                  <a:gd name="T6" fmla="*/ 2240 w 2240"/>
                  <a:gd name="T7" fmla="*/ 563 h 563"/>
                  <a:gd name="T8" fmla="*/ 2240 w 2240"/>
                  <a:gd name="T9" fmla="*/ 0 h 563"/>
                  <a:gd name="T10" fmla="*/ 0 w 2240"/>
                  <a:gd name="T11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0" h="563">
                    <a:moveTo>
                      <a:pt x="0" y="0"/>
                    </a:moveTo>
                    <a:lnTo>
                      <a:pt x="0" y="563"/>
                    </a:lnTo>
                    <a:lnTo>
                      <a:pt x="1120" y="563"/>
                    </a:lnTo>
                    <a:lnTo>
                      <a:pt x="2240" y="563"/>
                    </a:lnTo>
                    <a:lnTo>
                      <a:pt x="2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6" name="Line 82">
                <a:extLst>
                  <a:ext uri="{FF2B5EF4-FFF2-40B4-BE49-F238E27FC236}">
                    <a16:creationId xmlns:a16="http://schemas.microsoft.com/office/drawing/2014/main" id="{BDE3C6C4-E2C4-7DFA-EAB0-C8EF53C1D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3" y="4176713"/>
                <a:ext cx="0" cy="47148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7" name="Freeform 83">
                <a:extLst>
                  <a:ext uri="{FF2B5EF4-FFF2-40B4-BE49-F238E27FC236}">
                    <a16:creationId xmlns:a16="http://schemas.microsoft.com/office/drawing/2014/main" id="{A2CC1494-196A-F18A-BBDB-B6DABB887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648200"/>
                <a:ext cx="196850" cy="92075"/>
              </a:xfrm>
              <a:custGeom>
                <a:avLst/>
                <a:gdLst>
                  <a:gd name="T0" fmla="*/ 1120 w 1120"/>
                  <a:gd name="T1" fmla="*/ 0 h 520"/>
                  <a:gd name="T2" fmla="*/ 0 w 1120"/>
                  <a:gd name="T3" fmla="*/ 0 h 520"/>
                  <a:gd name="T4" fmla="*/ 0 w 1120"/>
                  <a:gd name="T5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20">
                    <a:moveTo>
                      <a:pt x="1120" y="0"/>
                    </a:moveTo>
                    <a:lnTo>
                      <a:pt x="0" y="0"/>
                    </a:lnTo>
                    <a:lnTo>
                      <a:pt x="0" y="52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8" name="Freeform 84">
                <a:extLst>
                  <a:ext uri="{FF2B5EF4-FFF2-40B4-BE49-F238E27FC236}">
                    <a16:creationId xmlns:a16="http://schemas.microsoft.com/office/drawing/2014/main" id="{2F41AF5E-CDE2-BC08-0157-B15AB5CF5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740275"/>
                <a:ext cx="196850" cy="98425"/>
              </a:xfrm>
              <a:custGeom>
                <a:avLst/>
                <a:gdLst>
                  <a:gd name="T0" fmla="*/ 0 w 1120"/>
                  <a:gd name="T1" fmla="*/ 0 h 563"/>
                  <a:gd name="T2" fmla="*/ 0 w 1120"/>
                  <a:gd name="T3" fmla="*/ 563 h 563"/>
                  <a:gd name="T4" fmla="*/ 1120 w 1120"/>
                  <a:gd name="T5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63">
                    <a:moveTo>
                      <a:pt x="0" y="0"/>
                    </a:moveTo>
                    <a:lnTo>
                      <a:pt x="0" y="563"/>
                    </a:lnTo>
                    <a:lnTo>
                      <a:pt x="1120" y="563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9" name="Line 85">
                <a:extLst>
                  <a:ext uri="{FF2B5EF4-FFF2-40B4-BE49-F238E27FC236}">
                    <a16:creationId xmlns:a16="http://schemas.microsoft.com/office/drawing/2014/main" id="{8E4F7307-8C68-9C0A-1F81-A47D2A97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0263" y="4838700"/>
                <a:ext cx="0" cy="4699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0" name="Freeform 86">
                <a:extLst>
                  <a:ext uri="{FF2B5EF4-FFF2-40B4-BE49-F238E27FC236}">
                    <a16:creationId xmlns:a16="http://schemas.microsoft.com/office/drawing/2014/main" id="{99B54B0C-F19B-878F-C8A8-D36E398C2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4740275"/>
                <a:ext cx="198437" cy="98425"/>
              </a:xfrm>
              <a:custGeom>
                <a:avLst/>
                <a:gdLst>
                  <a:gd name="T0" fmla="*/ 0 w 1120"/>
                  <a:gd name="T1" fmla="*/ 563 h 563"/>
                  <a:gd name="T2" fmla="*/ 1120 w 1120"/>
                  <a:gd name="T3" fmla="*/ 563 h 563"/>
                  <a:gd name="T4" fmla="*/ 1120 w 1120"/>
                  <a:gd name="T5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63">
                    <a:moveTo>
                      <a:pt x="0" y="563"/>
                    </a:moveTo>
                    <a:lnTo>
                      <a:pt x="1120" y="563"/>
                    </a:lnTo>
                    <a:lnTo>
                      <a:pt x="112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1" name="Freeform 87">
                <a:extLst>
                  <a:ext uri="{FF2B5EF4-FFF2-40B4-BE49-F238E27FC236}">
                    <a16:creationId xmlns:a16="http://schemas.microsoft.com/office/drawing/2014/main" id="{AD77C37B-EC52-C00E-F5AF-0A90CFA21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4648200"/>
                <a:ext cx="198437" cy="92075"/>
              </a:xfrm>
              <a:custGeom>
                <a:avLst/>
                <a:gdLst>
                  <a:gd name="T0" fmla="*/ 1120 w 1120"/>
                  <a:gd name="T1" fmla="*/ 520 h 520"/>
                  <a:gd name="T2" fmla="*/ 1120 w 1120"/>
                  <a:gd name="T3" fmla="*/ 0 h 520"/>
                  <a:gd name="T4" fmla="*/ 0 w 1120"/>
                  <a:gd name="T5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20">
                    <a:moveTo>
                      <a:pt x="1120" y="520"/>
                    </a:moveTo>
                    <a:lnTo>
                      <a:pt x="112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2" name="Line 88">
                <a:extLst>
                  <a:ext uri="{FF2B5EF4-FFF2-40B4-BE49-F238E27FC236}">
                    <a16:creationId xmlns:a16="http://schemas.microsoft.com/office/drawing/2014/main" id="{40A61E7D-6287-FDE7-DA32-03170EEDB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83413" y="4740275"/>
                <a:ext cx="395287" cy="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4" name="Freeform 100">
                <a:extLst>
                  <a:ext uri="{FF2B5EF4-FFF2-40B4-BE49-F238E27FC236}">
                    <a16:creationId xmlns:a16="http://schemas.microsoft.com/office/drawing/2014/main" id="{7F4C1D23-B36B-9308-D85C-76B402C7D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263" y="4656138"/>
                <a:ext cx="396875" cy="193675"/>
              </a:xfrm>
              <a:custGeom>
                <a:avLst/>
                <a:gdLst>
                  <a:gd name="T0" fmla="*/ 2250 w 2250"/>
                  <a:gd name="T1" fmla="*/ 0 h 1104"/>
                  <a:gd name="T2" fmla="*/ 1125 w 2250"/>
                  <a:gd name="T3" fmla="*/ 0 h 1104"/>
                  <a:gd name="T4" fmla="*/ 0 w 2250"/>
                  <a:gd name="T5" fmla="*/ 0 h 1104"/>
                  <a:gd name="T6" fmla="*/ 0 w 2250"/>
                  <a:gd name="T7" fmla="*/ 1104 h 1104"/>
                  <a:gd name="T8" fmla="*/ 2250 w 2250"/>
                  <a:gd name="T9" fmla="*/ 1104 h 1104"/>
                  <a:gd name="T10" fmla="*/ 2250 w 2250"/>
                  <a:gd name="T11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1104">
                    <a:moveTo>
                      <a:pt x="2250" y="0"/>
                    </a:moveTo>
                    <a:lnTo>
                      <a:pt x="1125" y="0"/>
                    </a:lnTo>
                    <a:lnTo>
                      <a:pt x="0" y="0"/>
                    </a:lnTo>
                    <a:lnTo>
                      <a:pt x="0" y="1104"/>
                    </a:lnTo>
                    <a:lnTo>
                      <a:pt x="2250" y="1104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2" name="Freeform 108">
                <a:extLst>
                  <a:ext uri="{FF2B5EF4-FFF2-40B4-BE49-F238E27FC236}">
                    <a16:creationId xmlns:a16="http://schemas.microsoft.com/office/drawing/2014/main" id="{8983C524-9F3D-F9DD-1D2C-42EFD582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263" y="4656138"/>
                <a:ext cx="396875" cy="193675"/>
              </a:xfrm>
              <a:custGeom>
                <a:avLst/>
                <a:gdLst>
                  <a:gd name="T0" fmla="*/ 1125 w 2250"/>
                  <a:gd name="T1" fmla="*/ 0 h 1104"/>
                  <a:gd name="T2" fmla="*/ 0 w 2250"/>
                  <a:gd name="T3" fmla="*/ 0 h 1104"/>
                  <a:gd name="T4" fmla="*/ 0 w 2250"/>
                  <a:gd name="T5" fmla="*/ 1104 h 1104"/>
                  <a:gd name="T6" fmla="*/ 2250 w 2250"/>
                  <a:gd name="T7" fmla="*/ 1104 h 1104"/>
                  <a:gd name="T8" fmla="*/ 2250 w 2250"/>
                  <a:gd name="T9" fmla="*/ 0 h 1104"/>
                  <a:gd name="T10" fmla="*/ 1125 w 2250"/>
                  <a:gd name="T11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1104">
                    <a:moveTo>
                      <a:pt x="1125" y="0"/>
                    </a:moveTo>
                    <a:lnTo>
                      <a:pt x="0" y="0"/>
                    </a:lnTo>
                    <a:lnTo>
                      <a:pt x="0" y="1104"/>
                    </a:lnTo>
                    <a:lnTo>
                      <a:pt x="2250" y="1104"/>
                    </a:lnTo>
                    <a:lnTo>
                      <a:pt x="2250" y="0"/>
                    </a:lnTo>
                    <a:lnTo>
                      <a:pt x="1125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3" name="Line 109">
                <a:extLst>
                  <a:ext uri="{FF2B5EF4-FFF2-40B4-BE49-F238E27FC236}">
                    <a16:creationId xmlns:a16="http://schemas.microsoft.com/office/drawing/2014/main" id="{A4F501D5-FDFD-136E-B095-2B0E68D36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9700" y="4175125"/>
                <a:ext cx="0" cy="481012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1" name="Line 117">
                <a:extLst>
                  <a:ext uri="{FF2B5EF4-FFF2-40B4-BE49-F238E27FC236}">
                    <a16:creationId xmlns:a16="http://schemas.microsoft.com/office/drawing/2014/main" id="{FAC95ACA-1AB5-96CE-8393-E2ECC4B56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61263" y="4749800"/>
                <a:ext cx="396875" cy="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2" name="Line 118">
                <a:extLst>
                  <a:ext uri="{FF2B5EF4-FFF2-40B4-BE49-F238E27FC236}">
                    <a16:creationId xmlns:a16="http://schemas.microsoft.com/office/drawing/2014/main" id="{C60470A8-691A-D47A-F03B-265008411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9700" y="4849813"/>
                <a:ext cx="0" cy="439737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3" name="Freeform 119">
                <a:extLst>
                  <a:ext uri="{FF2B5EF4-FFF2-40B4-BE49-F238E27FC236}">
                    <a16:creationId xmlns:a16="http://schemas.microsoft.com/office/drawing/2014/main" id="{C4C5BC8E-FF18-7117-17A3-1CE774197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0738" y="41338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8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9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8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7 h 129"/>
                  <a:gd name="T52" fmla="*/ 69 w 128"/>
                  <a:gd name="T53" fmla="*/ 127 h 129"/>
                  <a:gd name="T54" fmla="*/ 76 w 128"/>
                  <a:gd name="T55" fmla="*/ 126 h 129"/>
                  <a:gd name="T56" fmla="*/ 89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4" name="Freeform 120">
                <a:extLst>
                  <a:ext uri="{FF2B5EF4-FFF2-40B4-BE49-F238E27FC236}">
                    <a16:creationId xmlns:a16="http://schemas.microsoft.com/office/drawing/2014/main" id="{633AA6D7-8221-94FF-4D4C-5EB959F3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165600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5" name="Freeform 121">
                <a:extLst>
                  <a:ext uri="{FF2B5EF4-FFF2-40B4-BE49-F238E27FC236}">
                    <a16:creationId xmlns:a16="http://schemas.microsoft.com/office/drawing/2014/main" id="{C6E6DE63-5E9F-D45C-301F-FF036ECE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179888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2 h 129"/>
                  <a:gd name="T16" fmla="*/ 65 w 129"/>
                  <a:gd name="T17" fmla="*/ 0 h 129"/>
                  <a:gd name="T18" fmla="*/ 51 w 129"/>
                  <a:gd name="T19" fmla="*/ 2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6" name="Freeform 122">
                <a:extLst>
                  <a:ext uri="{FF2B5EF4-FFF2-40B4-BE49-F238E27FC236}">
                    <a16:creationId xmlns:a16="http://schemas.microsoft.com/office/drawing/2014/main" id="{2C33A24D-44B3-A385-2B68-7B4CFFB8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19576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7" name="Freeform 123">
                <a:extLst>
                  <a:ext uri="{FF2B5EF4-FFF2-40B4-BE49-F238E27FC236}">
                    <a16:creationId xmlns:a16="http://schemas.microsoft.com/office/drawing/2014/main" id="{4583405B-05A1-A7A0-26A2-12EF14670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0370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8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8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8" name="Freeform 124">
                <a:extLst>
                  <a:ext uri="{FF2B5EF4-FFF2-40B4-BE49-F238E27FC236}">
                    <a16:creationId xmlns:a16="http://schemas.microsoft.com/office/drawing/2014/main" id="{8F1D01A9-2241-4642-6C08-F053FEDA8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1640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8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8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9" name="Freeform 125">
                <a:extLst>
                  <a:ext uri="{FF2B5EF4-FFF2-40B4-BE49-F238E27FC236}">
                    <a16:creationId xmlns:a16="http://schemas.microsoft.com/office/drawing/2014/main" id="{C0D37CB7-D855-C4E4-8D51-916FF7C1E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29100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6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6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6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0" name="Freeform 126">
                <a:extLst>
                  <a:ext uri="{FF2B5EF4-FFF2-40B4-BE49-F238E27FC236}">
                    <a16:creationId xmlns:a16="http://schemas.microsoft.com/office/drawing/2014/main" id="{DF1D2F54-B4C7-E59C-078C-A1457891F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44975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1" name="Freeform 127">
                <a:extLst>
                  <a:ext uri="{FF2B5EF4-FFF2-40B4-BE49-F238E27FC236}">
                    <a16:creationId xmlns:a16="http://schemas.microsoft.com/office/drawing/2014/main" id="{A65919E3-4A97-B263-8A0A-5D8F1FCF5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59263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2" name="Freeform 128">
                <a:extLst>
                  <a:ext uri="{FF2B5EF4-FFF2-40B4-BE49-F238E27FC236}">
                    <a16:creationId xmlns:a16="http://schemas.microsoft.com/office/drawing/2014/main" id="{C7CC53D7-7945-AF7A-E289-8B9A5EAAA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71963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3" name="Freeform 129">
                <a:extLst>
                  <a:ext uri="{FF2B5EF4-FFF2-40B4-BE49-F238E27FC236}">
                    <a16:creationId xmlns:a16="http://schemas.microsoft.com/office/drawing/2014/main" id="{F7E206E5-D6FB-F2F3-E665-366A35C98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910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4" name="Freeform 130">
                <a:extLst>
                  <a:ext uri="{FF2B5EF4-FFF2-40B4-BE49-F238E27FC236}">
                    <a16:creationId xmlns:a16="http://schemas.microsoft.com/office/drawing/2014/main" id="{F564046F-646B-7D9B-D317-AF5007F1A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06888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5" name="Freeform 131">
                <a:extLst>
                  <a:ext uri="{FF2B5EF4-FFF2-40B4-BE49-F238E27FC236}">
                    <a16:creationId xmlns:a16="http://schemas.microsoft.com/office/drawing/2014/main" id="{24E83146-7002-4160-DFAF-95C72CF3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18000"/>
                <a:ext cx="22225" cy="23812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6" name="Freeform 132">
                <a:extLst>
                  <a:ext uri="{FF2B5EF4-FFF2-40B4-BE49-F238E27FC236}">
                    <a16:creationId xmlns:a16="http://schemas.microsoft.com/office/drawing/2014/main" id="{8E936CCC-29E6-51B6-775E-ABEBC9D3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2752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7" name="Freeform 133">
                <a:extLst>
                  <a:ext uri="{FF2B5EF4-FFF2-40B4-BE49-F238E27FC236}">
                    <a16:creationId xmlns:a16="http://schemas.microsoft.com/office/drawing/2014/main" id="{215EC100-E17E-8AAC-6AD7-2026CBB6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4975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8" name="Freeform 134">
                <a:extLst>
                  <a:ext uri="{FF2B5EF4-FFF2-40B4-BE49-F238E27FC236}">
                    <a16:creationId xmlns:a16="http://schemas.microsoft.com/office/drawing/2014/main" id="{91BB4EFC-F313-4FCA-35C1-D49555AA1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14925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9" name="Freeform 135">
                <a:extLst>
                  <a:ext uri="{FF2B5EF4-FFF2-40B4-BE49-F238E27FC236}">
                    <a16:creationId xmlns:a16="http://schemas.microsoft.com/office/drawing/2014/main" id="{4E092ACC-3F4C-DBE5-6D56-B51EE9B9F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33975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0" name="Freeform 136">
                <a:extLst>
                  <a:ext uri="{FF2B5EF4-FFF2-40B4-BE49-F238E27FC236}">
                    <a16:creationId xmlns:a16="http://schemas.microsoft.com/office/drawing/2014/main" id="{8601FF35-A159-82FA-2635-961BCD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5143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1" name="Freeform 137">
                <a:extLst>
                  <a:ext uri="{FF2B5EF4-FFF2-40B4-BE49-F238E27FC236}">
                    <a16:creationId xmlns:a16="http://schemas.microsoft.com/office/drawing/2014/main" id="{D5920A7F-6199-0DA3-CEDF-89E48C64C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64138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2" name="Freeform 138">
                <a:extLst>
                  <a:ext uri="{FF2B5EF4-FFF2-40B4-BE49-F238E27FC236}">
                    <a16:creationId xmlns:a16="http://schemas.microsoft.com/office/drawing/2014/main" id="{29B0480D-EA33-638B-C0C1-6E412D460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80013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3" name="Freeform 139">
                <a:extLst>
                  <a:ext uri="{FF2B5EF4-FFF2-40B4-BE49-F238E27FC236}">
                    <a16:creationId xmlns:a16="http://schemas.microsoft.com/office/drawing/2014/main" id="{E2218FCE-4353-63E1-AEDF-D0F5B05AD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95888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4" name="Freeform 140">
                <a:extLst>
                  <a:ext uri="{FF2B5EF4-FFF2-40B4-BE49-F238E27FC236}">
                    <a16:creationId xmlns:a16="http://schemas.microsoft.com/office/drawing/2014/main" id="{7D215C5F-820C-4E77-015E-A6E56D974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1017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2 h 129"/>
                  <a:gd name="T16" fmla="*/ 65 w 129"/>
                  <a:gd name="T17" fmla="*/ 0 h 129"/>
                  <a:gd name="T18" fmla="*/ 51 w 129"/>
                  <a:gd name="T19" fmla="*/ 2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5" name="Freeform 141">
                <a:extLst>
                  <a:ext uri="{FF2B5EF4-FFF2-40B4-BE49-F238E27FC236}">
                    <a16:creationId xmlns:a16="http://schemas.microsoft.com/office/drawing/2014/main" id="{4B85E7E9-0546-DD62-AFEB-B9D2DB30B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2446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6" name="Freeform 142">
                <a:extLst>
                  <a:ext uri="{FF2B5EF4-FFF2-40B4-BE49-F238E27FC236}">
                    <a16:creationId xmlns:a16="http://schemas.microsoft.com/office/drawing/2014/main" id="{5F77C566-B752-6373-6982-D3FCCC4F3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51450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7" name="Freeform 143">
                <a:extLst>
                  <a:ext uri="{FF2B5EF4-FFF2-40B4-BE49-F238E27FC236}">
                    <a16:creationId xmlns:a16="http://schemas.microsoft.com/office/drawing/2014/main" id="{25C088C7-47DD-E17C-75E9-C9BD57B24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76850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8" name="Freeform 144">
                <a:extLst>
                  <a:ext uri="{FF2B5EF4-FFF2-40B4-BE49-F238E27FC236}">
                    <a16:creationId xmlns:a16="http://schemas.microsoft.com/office/drawing/2014/main" id="{32C17BF6-B9D0-BBFF-2D69-FFA363C84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9748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1" name="Freeform 237">
                <a:extLst>
                  <a:ext uri="{FF2B5EF4-FFF2-40B4-BE49-F238E27FC236}">
                    <a16:creationId xmlns:a16="http://schemas.microsoft.com/office/drawing/2014/main" id="{7A5533F4-1BA4-E593-99A2-249213DA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5" y="4133850"/>
                <a:ext cx="22225" cy="22225"/>
              </a:xfrm>
              <a:custGeom>
                <a:avLst/>
                <a:gdLst>
                  <a:gd name="T0" fmla="*/ 111 w 129"/>
                  <a:gd name="T1" fmla="*/ 109 h 129"/>
                  <a:gd name="T2" fmla="*/ 118 w 129"/>
                  <a:gd name="T3" fmla="*/ 99 h 129"/>
                  <a:gd name="T4" fmla="*/ 124 w 129"/>
                  <a:gd name="T5" fmla="*/ 88 h 129"/>
                  <a:gd name="T6" fmla="*/ 125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4 w 129"/>
                  <a:gd name="T19" fmla="*/ 38 h 129"/>
                  <a:gd name="T20" fmla="*/ 118 w 129"/>
                  <a:gd name="T21" fmla="*/ 28 h 129"/>
                  <a:gd name="T22" fmla="*/ 111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7 w 129"/>
                  <a:gd name="T29" fmla="*/ 1 h 129"/>
                  <a:gd name="T30" fmla="*/ 65 w 129"/>
                  <a:gd name="T31" fmla="*/ 0 h 129"/>
                  <a:gd name="T32" fmla="*/ 51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20 w 129"/>
                  <a:gd name="T39" fmla="*/ 19 h 129"/>
                  <a:gd name="T40" fmla="*/ 10 w 129"/>
                  <a:gd name="T41" fmla="*/ 28 h 129"/>
                  <a:gd name="T42" fmla="*/ 5 w 129"/>
                  <a:gd name="T43" fmla="*/ 38 h 129"/>
                  <a:gd name="T44" fmla="*/ 2 w 129"/>
                  <a:gd name="T45" fmla="*/ 50 h 129"/>
                  <a:gd name="T46" fmla="*/ 0 w 129"/>
                  <a:gd name="T47" fmla="*/ 64 h 129"/>
                  <a:gd name="T48" fmla="*/ 2 w 129"/>
                  <a:gd name="T49" fmla="*/ 76 h 129"/>
                  <a:gd name="T50" fmla="*/ 5 w 129"/>
                  <a:gd name="T51" fmla="*/ 88 h 129"/>
                  <a:gd name="T52" fmla="*/ 10 w 129"/>
                  <a:gd name="T53" fmla="*/ 99 h 129"/>
                  <a:gd name="T54" fmla="*/ 20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1 w 129"/>
                  <a:gd name="T61" fmla="*/ 126 h 129"/>
                  <a:gd name="T62" fmla="*/ 65 w 129"/>
                  <a:gd name="T63" fmla="*/ 129 h 129"/>
                  <a:gd name="T64" fmla="*/ 67 w 129"/>
                  <a:gd name="T65" fmla="*/ 127 h 129"/>
                  <a:gd name="T66" fmla="*/ 70 w 129"/>
                  <a:gd name="T67" fmla="*/ 127 h 129"/>
                  <a:gd name="T68" fmla="*/ 77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1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1" y="109"/>
                    </a:move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2" y="50"/>
                    </a:lnTo>
                    <a:lnTo>
                      <a:pt x="0" y="64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7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2" name="Freeform 238">
                <a:extLst>
                  <a:ext uri="{FF2B5EF4-FFF2-40B4-BE49-F238E27FC236}">
                    <a16:creationId xmlns:a16="http://schemas.microsoft.com/office/drawing/2014/main" id="{07541FFD-0EE6-84FD-F1BF-0D2D5E502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164013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3" name="Freeform 239">
                <a:extLst>
                  <a:ext uri="{FF2B5EF4-FFF2-40B4-BE49-F238E27FC236}">
                    <a16:creationId xmlns:a16="http://schemas.microsoft.com/office/drawing/2014/main" id="{82369750-3D76-91DB-1B92-8BAE8D824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17830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4" name="Freeform 240">
                <a:extLst>
                  <a:ext uri="{FF2B5EF4-FFF2-40B4-BE49-F238E27FC236}">
                    <a16:creationId xmlns:a16="http://schemas.microsoft.com/office/drawing/2014/main" id="{5718F87A-8DA6-158D-EC15-0FE755A1D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192588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5" name="Freeform 241">
                <a:extLst>
                  <a:ext uri="{FF2B5EF4-FFF2-40B4-BE49-F238E27FC236}">
                    <a16:creationId xmlns:a16="http://schemas.microsoft.com/office/drawing/2014/main" id="{17B7158A-0812-957F-6C4D-4619FDCD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24338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6" name="Freeform 242">
                <a:extLst>
                  <a:ext uri="{FF2B5EF4-FFF2-40B4-BE49-F238E27FC236}">
                    <a16:creationId xmlns:a16="http://schemas.microsoft.com/office/drawing/2014/main" id="{B43FB894-1A0F-7E42-46D0-70F48806D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41800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7" name="Freeform 243">
                <a:extLst>
                  <a:ext uri="{FF2B5EF4-FFF2-40B4-BE49-F238E27FC236}">
                    <a16:creationId xmlns:a16="http://schemas.microsoft.com/office/drawing/2014/main" id="{FC4F10CE-56C0-FD94-B2ED-9D82F967E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60850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8" name="Freeform 244">
                <a:extLst>
                  <a:ext uri="{FF2B5EF4-FFF2-40B4-BE49-F238E27FC236}">
                    <a16:creationId xmlns:a16="http://schemas.microsoft.com/office/drawing/2014/main" id="{ADCD4B98-C13A-16DD-5F18-94E8E902A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76725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9" name="Freeform 245">
                <a:extLst>
                  <a:ext uri="{FF2B5EF4-FFF2-40B4-BE49-F238E27FC236}">
                    <a16:creationId xmlns:a16="http://schemas.microsoft.com/office/drawing/2014/main" id="{2EE2C84F-E442-0566-18A6-FE22B65CA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95775"/>
                <a:ext cx="22225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5" name="Freeform 247">
                <a:extLst>
                  <a:ext uri="{FF2B5EF4-FFF2-40B4-BE49-F238E27FC236}">
                    <a16:creationId xmlns:a16="http://schemas.microsoft.com/office/drawing/2014/main" id="{9A3A4371-625F-FF62-49E3-EBBDC5B5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10063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6" name="Freeform 248">
                <a:extLst>
                  <a:ext uri="{FF2B5EF4-FFF2-40B4-BE49-F238E27FC236}">
                    <a16:creationId xmlns:a16="http://schemas.microsoft.com/office/drawing/2014/main" id="{0051D0FC-6691-6B63-B7FB-5F8238F74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24350"/>
                <a:ext cx="22225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7" name="Freeform 249">
                <a:extLst>
                  <a:ext uri="{FF2B5EF4-FFF2-40B4-BE49-F238E27FC236}">
                    <a16:creationId xmlns:a16="http://schemas.microsoft.com/office/drawing/2014/main" id="{CBAF7272-8884-FBAC-B930-19503B63F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33875"/>
                <a:ext cx="22225" cy="23812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8" name="Freeform 250">
                <a:extLst>
                  <a:ext uri="{FF2B5EF4-FFF2-40B4-BE49-F238E27FC236}">
                    <a16:creationId xmlns:a16="http://schemas.microsoft.com/office/drawing/2014/main" id="{A2E2A70D-60FA-9E73-5ACB-8E5E18CC0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48163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9" name="Freeform 251">
                <a:extLst>
                  <a:ext uri="{FF2B5EF4-FFF2-40B4-BE49-F238E27FC236}">
                    <a16:creationId xmlns:a16="http://schemas.microsoft.com/office/drawing/2014/main" id="{057A8AED-69F7-8BE0-7E22-073DCE945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29213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0" name="Freeform 252">
                <a:extLst>
                  <a:ext uri="{FF2B5EF4-FFF2-40B4-BE49-F238E27FC236}">
                    <a16:creationId xmlns:a16="http://schemas.microsoft.com/office/drawing/2014/main" id="{9A427184-DA34-E35F-137F-04C24F5A2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41913"/>
                <a:ext cx="22225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1" name="Freeform 253">
                <a:extLst>
                  <a:ext uri="{FF2B5EF4-FFF2-40B4-BE49-F238E27FC236}">
                    <a16:creationId xmlns:a16="http://schemas.microsoft.com/office/drawing/2014/main" id="{9F97059B-107D-8C1D-D834-10FD87277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5620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7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7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6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6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2" name="Freeform 254">
                <a:extLst>
                  <a:ext uri="{FF2B5EF4-FFF2-40B4-BE49-F238E27FC236}">
                    <a16:creationId xmlns:a16="http://schemas.microsoft.com/office/drawing/2014/main" id="{B9630815-D47A-5E5A-D341-7BC5C6B4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64138"/>
                <a:ext cx="22225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7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3" name="Freeform 255">
                <a:extLst>
                  <a:ext uri="{FF2B5EF4-FFF2-40B4-BE49-F238E27FC236}">
                    <a16:creationId xmlns:a16="http://schemas.microsoft.com/office/drawing/2014/main" id="{142FB52F-12C8-42F7-FB95-DBDDD1A6A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7525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4" name="Freeform 256">
                <a:extLst>
                  <a:ext uri="{FF2B5EF4-FFF2-40B4-BE49-F238E27FC236}">
                    <a16:creationId xmlns:a16="http://schemas.microsoft.com/office/drawing/2014/main" id="{0DF09CBB-C985-DDAC-0882-DF9C6184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94300"/>
                <a:ext cx="22225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7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5" name="Freeform 257">
                <a:extLst>
                  <a:ext uri="{FF2B5EF4-FFF2-40B4-BE49-F238E27FC236}">
                    <a16:creationId xmlns:a16="http://schemas.microsoft.com/office/drawing/2014/main" id="{94A93015-8503-6600-ACD5-9B0C44F64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1970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6" name="Freeform 258">
                <a:extLst>
                  <a:ext uri="{FF2B5EF4-FFF2-40B4-BE49-F238E27FC236}">
                    <a16:creationId xmlns:a16="http://schemas.microsoft.com/office/drawing/2014/main" id="{4C523BBB-776D-E989-203E-9759A9F6A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48275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7" name="Freeform 259">
                <a:extLst>
                  <a:ext uri="{FF2B5EF4-FFF2-40B4-BE49-F238E27FC236}">
                    <a16:creationId xmlns:a16="http://schemas.microsoft.com/office/drawing/2014/main" id="{85FAACEC-4617-EBC9-82D5-B753C1F9F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56213"/>
                <a:ext cx="22225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8" name="Freeform 260">
                <a:extLst>
                  <a:ext uri="{FF2B5EF4-FFF2-40B4-BE49-F238E27FC236}">
                    <a16:creationId xmlns:a16="http://schemas.microsoft.com/office/drawing/2014/main" id="{44A6E706-8161-78E5-EE0F-BC509556B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78438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9" name="Freeform 261">
                <a:extLst>
                  <a:ext uri="{FF2B5EF4-FFF2-40B4-BE49-F238E27FC236}">
                    <a16:creationId xmlns:a16="http://schemas.microsoft.com/office/drawing/2014/main" id="{E9DD3BEA-2553-26EC-E6BC-0F5FE64D5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303838"/>
                <a:ext cx="22225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4335" name="ZoneTexte 4334">
              <a:extLst>
                <a:ext uri="{FF2B5EF4-FFF2-40B4-BE49-F238E27FC236}">
                  <a16:creationId xmlns:a16="http://schemas.microsoft.com/office/drawing/2014/main" id="{EE7833E5-10D6-4F1B-56A8-EA10B36D157A}"/>
                </a:ext>
              </a:extLst>
            </p:cNvPr>
            <p:cNvSpPr txBox="1"/>
            <p:nvPr/>
          </p:nvSpPr>
          <p:spPr>
            <a:xfrm>
              <a:off x="6134726" y="4983414"/>
              <a:ext cx="500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 K</a:t>
              </a:r>
            </a:p>
          </p:txBody>
        </p:sp>
        <p:sp>
          <p:nvSpPr>
            <p:cNvPr id="4336" name="ZoneTexte 4335">
              <a:extLst>
                <a:ext uri="{FF2B5EF4-FFF2-40B4-BE49-F238E27FC236}">
                  <a16:creationId xmlns:a16="http://schemas.microsoft.com/office/drawing/2014/main" id="{2258D5F9-EE40-CA0F-2E69-B2EE81F7AAEA}"/>
                </a:ext>
              </a:extLst>
            </p:cNvPr>
            <p:cNvSpPr txBox="1"/>
            <p:nvPr/>
          </p:nvSpPr>
          <p:spPr>
            <a:xfrm>
              <a:off x="6043354" y="4643279"/>
              <a:ext cx="591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200 K</a:t>
              </a:r>
            </a:p>
          </p:txBody>
        </p:sp>
        <p:sp>
          <p:nvSpPr>
            <p:cNvPr id="4337" name="ZoneTexte 4336">
              <a:extLst>
                <a:ext uri="{FF2B5EF4-FFF2-40B4-BE49-F238E27FC236}">
                  <a16:creationId xmlns:a16="http://schemas.microsoft.com/office/drawing/2014/main" id="{102D21CD-613C-87AD-2AB0-F17952649122}"/>
                </a:ext>
              </a:extLst>
            </p:cNvPr>
            <p:cNvSpPr txBox="1"/>
            <p:nvPr/>
          </p:nvSpPr>
          <p:spPr>
            <a:xfrm>
              <a:off x="6043354" y="4420314"/>
              <a:ext cx="591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500 K</a:t>
              </a:r>
            </a:p>
          </p:txBody>
        </p:sp>
        <p:sp>
          <p:nvSpPr>
            <p:cNvPr id="4338" name="ZoneTexte 4337">
              <a:extLst>
                <a:ext uri="{FF2B5EF4-FFF2-40B4-BE49-F238E27FC236}">
                  <a16:creationId xmlns:a16="http://schemas.microsoft.com/office/drawing/2014/main" id="{A81BD144-FBFC-631B-1987-3A7AB73AC901}"/>
                </a:ext>
              </a:extLst>
            </p:cNvPr>
            <p:cNvSpPr txBox="1"/>
            <p:nvPr/>
          </p:nvSpPr>
          <p:spPr>
            <a:xfrm>
              <a:off x="5951984" y="4155409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1500 K</a:t>
              </a:r>
            </a:p>
          </p:txBody>
        </p:sp>
        <p:sp>
          <p:nvSpPr>
            <p:cNvPr id="4339" name="ZoneTexte 4338">
              <a:extLst>
                <a:ext uri="{FF2B5EF4-FFF2-40B4-BE49-F238E27FC236}">
                  <a16:creationId xmlns:a16="http://schemas.microsoft.com/office/drawing/2014/main" id="{F33EC3BF-6B73-C52A-5BE2-E8F3437B61A8}"/>
                </a:ext>
              </a:extLst>
            </p:cNvPr>
            <p:cNvSpPr txBox="1"/>
            <p:nvPr/>
          </p:nvSpPr>
          <p:spPr>
            <a:xfrm>
              <a:off x="8294966" y="531423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</a:p>
          </p:txBody>
        </p:sp>
        <p:sp>
          <p:nvSpPr>
            <p:cNvPr id="4340" name="ZoneTexte 4339">
              <a:extLst>
                <a:ext uri="{FF2B5EF4-FFF2-40B4-BE49-F238E27FC236}">
                  <a16:creationId xmlns:a16="http://schemas.microsoft.com/office/drawing/2014/main" id="{44A52AEB-13C8-EED5-5340-8CE644E79B19}"/>
                </a:ext>
              </a:extLst>
            </p:cNvPr>
            <p:cNvSpPr txBox="1"/>
            <p:nvPr/>
          </p:nvSpPr>
          <p:spPr>
            <a:xfrm>
              <a:off x="8203595" y="473649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4341" name="ZoneTexte 4340">
              <a:extLst>
                <a:ext uri="{FF2B5EF4-FFF2-40B4-BE49-F238E27FC236}">
                  <a16:creationId xmlns:a16="http://schemas.microsoft.com/office/drawing/2014/main" id="{E7495563-9DFC-C520-A8C8-C851C5DF9AC8}"/>
                </a:ext>
              </a:extLst>
            </p:cNvPr>
            <p:cNvSpPr txBox="1"/>
            <p:nvPr/>
          </p:nvSpPr>
          <p:spPr>
            <a:xfrm>
              <a:off x="8203595" y="433126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500</a:t>
              </a:r>
            </a:p>
          </p:txBody>
        </p:sp>
        <p:sp>
          <p:nvSpPr>
            <p:cNvPr id="4342" name="ZoneTexte 4341">
              <a:extLst>
                <a:ext uri="{FF2B5EF4-FFF2-40B4-BE49-F238E27FC236}">
                  <a16:creationId xmlns:a16="http://schemas.microsoft.com/office/drawing/2014/main" id="{2FB58D12-8DF8-9B23-99A2-BFE7BFA21E49}"/>
                </a:ext>
              </a:extLst>
            </p:cNvPr>
            <p:cNvSpPr txBox="1"/>
            <p:nvPr/>
          </p:nvSpPr>
          <p:spPr>
            <a:xfrm>
              <a:off x="8112224" y="4154281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1000</a:t>
              </a:r>
            </a:p>
          </p:txBody>
        </p:sp>
        <p:sp>
          <p:nvSpPr>
            <p:cNvPr id="4343" name="ZoneTexte 4342">
              <a:extLst>
                <a:ext uri="{FF2B5EF4-FFF2-40B4-BE49-F238E27FC236}">
                  <a16:creationId xmlns:a16="http://schemas.microsoft.com/office/drawing/2014/main" id="{66CC172E-C60C-1AFE-189A-E9CFDE6D97E6}"/>
                </a:ext>
              </a:extLst>
            </p:cNvPr>
            <p:cNvSpPr txBox="1"/>
            <p:nvPr/>
          </p:nvSpPr>
          <p:spPr>
            <a:xfrm>
              <a:off x="10332670" y="53142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</a:t>
              </a:r>
            </a:p>
          </p:txBody>
        </p:sp>
        <p:sp>
          <p:nvSpPr>
            <p:cNvPr id="4344" name="ZoneTexte 4343">
              <a:extLst>
                <a:ext uri="{FF2B5EF4-FFF2-40B4-BE49-F238E27FC236}">
                  <a16:creationId xmlns:a16="http://schemas.microsoft.com/office/drawing/2014/main" id="{E61BEE09-D98F-9C9D-7F9C-FA8556C92EB7}"/>
                </a:ext>
              </a:extLst>
            </p:cNvPr>
            <p:cNvSpPr txBox="1"/>
            <p:nvPr/>
          </p:nvSpPr>
          <p:spPr>
            <a:xfrm>
              <a:off x="10332670" y="501193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</a:t>
              </a:r>
            </a:p>
          </p:txBody>
        </p:sp>
        <p:sp>
          <p:nvSpPr>
            <p:cNvPr id="4345" name="ZoneTexte 4344">
              <a:extLst>
                <a:ext uri="{FF2B5EF4-FFF2-40B4-BE49-F238E27FC236}">
                  <a16:creationId xmlns:a16="http://schemas.microsoft.com/office/drawing/2014/main" id="{C2926898-5B83-F322-BF0F-08D19F2B8A46}"/>
                </a:ext>
              </a:extLst>
            </p:cNvPr>
            <p:cNvSpPr txBox="1"/>
            <p:nvPr/>
          </p:nvSpPr>
          <p:spPr>
            <a:xfrm>
              <a:off x="10241299" y="47561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4346" name="ZoneTexte 4345">
              <a:extLst>
                <a:ext uri="{FF2B5EF4-FFF2-40B4-BE49-F238E27FC236}">
                  <a16:creationId xmlns:a16="http://schemas.microsoft.com/office/drawing/2014/main" id="{363EA478-BAC3-0C3B-0036-DAA078640E35}"/>
                </a:ext>
              </a:extLst>
            </p:cNvPr>
            <p:cNvSpPr txBox="1"/>
            <p:nvPr/>
          </p:nvSpPr>
          <p:spPr>
            <a:xfrm>
              <a:off x="10149928" y="44320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4347" name="ZoneTexte 4346">
              <a:extLst>
                <a:ext uri="{FF2B5EF4-FFF2-40B4-BE49-F238E27FC236}">
                  <a16:creationId xmlns:a16="http://schemas.microsoft.com/office/drawing/2014/main" id="{495346E1-B13F-CE05-CDBA-ACB10262FB05}"/>
                </a:ext>
              </a:extLst>
            </p:cNvPr>
            <p:cNvSpPr txBox="1"/>
            <p:nvPr/>
          </p:nvSpPr>
          <p:spPr>
            <a:xfrm>
              <a:off x="10149928" y="415914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400</a:t>
              </a:r>
            </a:p>
          </p:txBody>
        </p:sp>
        <p:sp>
          <p:nvSpPr>
            <p:cNvPr id="4352" name="ZoneTexte 4351">
              <a:extLst>
                <a:ext uri="{FF2B5EF4-FFF2-40B4-BE49-F238E27FC236}">
                  <a16:creationId xmlns:a16="http://schemas.microsoft.com/office/drawing/2014/main" id="{48A00FCA-9518-5CAE-DDA3-E43BFD0A6F6C}"/>
                </a:ext>
              </a:extLst>
            </p:cNvPr>
            <p:cNvSpPr txBox="1"/>
            <p:nvPr/>
          </p:nvSpPr>
          <p:spPr>
            <a:xfrm>
              <a:off x="6521551" y="3578488"/>
              <a:ext cx="15097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AUC</a:t>
              </a:r>
              <a:r>
                <a:rPr lang="en-US" sz="1400" b="1" baseline="-25000" dirty="0"/>
                <a:t>tau </a:t>
              </a:r>
              <a:r>
                <a:rPr lang="en-US" sz="1400" b="1" dirty="0"/>
                <a:t>(</a:t>
              </a:r>
              <a:r>
                <a:rPr lang="en-US" sz="1400" b="1" dirty="0" err="1"/>
                <a:t>hr</a:t>
              </a:r>
              <a:r>
                <a:rPr lang="en-US" sz="1400" b="1" dirty="0"/>
                <a:t>*ng/ml)</a:t>
              </a:r>
            </a:p>
          </p:txBody>
        </p:sp>
        <p:sp>
          <p:nvSpPr>
            <p:cNvPr id="4353" name="ZoneTexte 4352">
              <a:extLst>
                <a:ext uri="{FF2B5EF4-FFF2-40B4-BE49-F238E27FC236}">
                  <a16:creationId xmlns:a16="http://schemas.microsoft.com/office/drawing/2014/main" id="{BFE4509A-9483-521A-A39C-5C07BCE2DA11}"/>
                </a:ext>
              </a:extLst>
            </p:cNvPr>
            <p:cNvSpPr txBox="1"/>
            <p:nvPr/>
          </p:nvSpPr>
          <p:spPr>
            <a:xfrm>
              <a:off x="8685098" y="3578488"/>
              <a:ext cx="10833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/>
                <a:t>C</a:t>
              </a:r>
              <a:r>
                <a:rPr lang="en-US" sz="1400" b="1" baseline="-25000" dirty="0" err="1"/>
                <a:t>max</a:t>
              </a:r>
              <a:r>
                <a:rPr lang="en-US" sz="1400" b="1" baseline="-25000" dirty="0"/>
                <a:t> </a:t>
              </a:r>
              <a:r>
                <a:rPr lang="en-US" sz="1400" b="1" dirty="0"/>
                <a:t>(ng/ml)</a:t>
              </a:r>
            </a:p>
          </p:txBody>
        </p:sp>
        <p:sp>
          <p:nvSpPr>
            <p:cNvPr id="4354" name="ZoneTexte 4353">
              <a:extLst>
                <a:ext uri="{FF2B5EF4-FFF2-40B4-BE49-F238E27FC236}">
                  <a16:creationId xmlns:a16="http://schemas.microsoft.com/office/drawing/2014/main" id="{87C76F1C-70BE-8BFF-F42A-06173D1777B4}"/>
                </a:ext>
              </a:extLst>
            </p:cNvPr>
            <p:cNvSpPr txBox="1"/>
            <p:nvPr/>
          </p:nvSpPr>
          <p:spPr>
            <a:xfrm>
              <a:off x="10662144" y="3578488"/>
              <a:ext cx="1268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/>
                <a:t>C</a:t>
              </a:r>
              <a:r>
                <a:rPr lang="en-US" sz="1400" b="1" baseline="-25000" dirty="0" err="1"/>
                <a:t>through</a:t>
              </a:r>
              <a:r>
                <a:rPr lang="en-US" sz="1400" b="1" baseline="-25000" dirty="0"/>
                <a:t> </a:t>
              </a:r>
              <a:r>
                <a:rPr lang="en-US" sz="1400" b="1" dirty="0"/>
                <a:t>(ng/ml)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85FBF1EA-4483-A79B-04B5-7B21FC1B0E4B}"/>
              </a:ext>
            </a:extLst>
          </p:cNvPr>
          <p:cNvGrpSpPr/>
          <p:nvPr/>
        </p:nvGrpSpPr>
        <p:grpSpPr>
          <a:xfrm>
            <a:off x="279294" y="2672555"/>
            <a:ext cx="4920277" cy="3296470"/>
            <a:chOff x="279294" y="2672555"/>
            <a:chExt cx="4920277" cy="3296470"/>
          </a:xfrm>
        </p:grpSpPr>
        <p:sp>
          <p:nvSpPr>
            <p:cNvPr id="4104" name="ZoneTexte 4103">
              <a:extLst>
                <a:ext uri="{FF2B5EF4-FFF2-40B4-BE49-F238E27FC236}">
                  <a16:creationId xmlns:a16="http://schemas.microsoft.com/office/drawing/2014/main" id="{AE4891A0-8EAF-9AD7-94E3-A2AADCE1DA39}"/>
                </a:ext>
              </a:extLst>
            </p:cNvPr>
            <p:cNvSpPr txBox="1"/>
            <p:nvPr/>
          </p:nvSpPr>
          <p:spPr>
            <a:xfrm>
              <a:off x="2524551" y="5661248"/>
              <a:ext cx="678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Weeks</a:t>
              </a:r>
            </a:p>
          </p:txBody>
        </p:sp>
        <p:sp>
          <p:nvSpPr>
            <p:cNvPr id="4105" name="ZoneTexte 4104">
              <a:extLst>
                <a:ext uri="{FF2B5EF4-FFF2-40B4-BE49-F238E27FC236}">
                  <a16:creationId xmlns:a16="http://schemas.microsoft.com/office/drawing/2014/main" id="{0F5B9C1D-F514-B531-B276-9743C0A1DE86}"/>
                </a:ext>
              </a:extLst>
            </p:cNvPr>
            <p:cNvSpPr txBox="1"/>
            <p:nvPr/>
          </p:nvSpPr>
          <p:spPr>
            <a:xfrm>
              <a:off x="935340" y="2672555"/>
              <a:ext cx="3844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Mean (95% CI) LEN plasma concentration (ng/ml)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02446D6-C913-40C4-A3DC-944F01B7342D}"/>
                </a:ext>
              </a:extLst>
            </p:cNvPr>
            <p:cNvGrpSpPr/>
            <p:nvPr/>
          </p:nvGrpSpPr>
          <p:grpSpPr>
            <a:xfrm>
              <a:off x="289696" y="3013233"/>
              <a:ext cx="4909875" cy="2701443"/>
              <a:chOff x="289696" y="4640977"/>
              <a:chExt cx="4909875" cy="1798263"/>
            </a:xfrm>
          </p:grpSpPr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988EC5B4-4ED3-82DF-A948-F13D4EBD0391}"/>
                  </a:ext>
                </a:extLst>
              </p:cNvPr>
              <p:cNvGrpSpPr/>
              <p:nvPr/>
            </p:nvGrpSpPr>
            <p:grpSpPr>
              <a:xfrm>
                <a:off x="708025" y="4749800"/>
                <a:ext cx="4403725" cy="1520825"/>
                <a:chOff x="708025" y="4749800"/>
                <a:chExt cx="4403725" cy="1520825"/>
              </a:xfrm>
            </p:grpSpPr>
            <p:sp>
              <p:nvSpPr>
                <p:cNvPr id="19" name="Freeform 6">
                  <a:extLst>
                    <a:ext uri="{FF2B5EF4-FFF2-40B4-BE49-F238E27FC236}">
                      <a16:creationId xmlns:a16="http://schemas.microsoft.com/office/drawing/2014/main" id="{9D3663B7-7118-C864-0F8B-748C1F3BB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588" y="4749800"/>
                  <a:ext cx="4337050" cy="1470025"/>
                </a:xfrm>
                <a:custGeom>
                  <a:avLst/>
                  <a:gdLst>
                    <a:gd name="T0" fmla="*/ 24590 w 24590"/>
                    <a:gd name="T1" fmla="*/ 8331 h 8331"/>
                    <a:gd name="T2" fmla="*/ 0 w 24590"/>
                    <a:gd name="T3" fmla="*/ 8331 h 8331"/>
                    <a:gd name="T4" fmla="*/ 0 w 24590"/>
                    <a:gd name="T5" fmla="*/ 0 h 8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590" h="8331">
                      <a:moveTo>
                        <a:pt x="24590" y="8331"/>
                      </a:moveTo>
                      <a:lnTo>
                        <a:pt x="0" y="83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0" name="Line 7">
                  <a:extLst>
                    <a:ext uri="{FF2B5EF4-FFF2-40B4-BE49-F238E27FC236}">
                      <a16:creationId xmlns:a16="http://schemas.microsoft.com/office/drawing/2014/main" id="{118ED418-E810-2AC2-12EF-E59FA2FF7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5249863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1" name="Line 8">
                  <a:extLst>
                    <a:ext uri="{FF2B5EF4-FFF2-40B4-BE49-F238E27FC236}">
                      <a16:creationId xmlns:a16="http://schemas.microsoft.com/office/drawing/2014/main" id="{C683204A-D4E6-E35A-4003-E32FE27B1E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5734050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2" name="Line 9">
                  <a:extLst>
                    <a:ext uri="{FF2B5EF4-FFF2-40B4-BE49-F238E27FC236}">
                      <a16:creationId xmlns:a16="http://schemas.microsoft.com/office/drawing/2014/main" id="{21869280-ABB2-5A31-37DE-37E222599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6219825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3" name="Line 10">
                  <a:extLst>
                    <a:ext uri="{FF2B5EF4-FFF2-40B4-BE49-F238E27FC236}">
                      <a16:creationId xmlns:a16="http://schemas.microsoft.com/office/drawing/2014/main" id="{A690ADA7-B5FF-F3C9-276E-224FF3304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4764088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4" name="Line 11">
                  <a:extLst>
                    <a:ext uri="{FF2B5EF4-FFF2-40B4-BE49-F238E27FC236}">
                      <a16:creationId xmlns:a16="http://schemas.microsoft.com/office/drawing/2014/main" id="{E2D3A462-4F46-9B84-A62B-F9E47BD74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6032500"/>
                  <a:ext cx="43481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5" name="Line 12">
                  <a:extLst>
                    <a:ext uri="{FF2B5EF4-FFF2-40B4-BE49-F238E27FC236}">
                      <a16:creationId xmlns:a16="http://schemas.microsoft.com/office/drawing/2014/main" id="{61BEDC84-9572-9069-EFC9-5EEA78BC8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18075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" name="Line 13">
                  <a:extLst>
                    <a:ext uri="{FF2B5EF4-FFF2-40B4-BE49-F238E27FC236}">
                      <a16:creationId xmlns:a16="http://schemas.microsoft.com/office/drawing/2014/main" id="{0D67E720-76C8-6EDF-FCFC-51BC1FD35B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7250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7" name="Line 14">
                  <a:extLst>
                    <a:ext uri="{FF2B5EF4-FFF2-40B4-BE49-F238E27FC236}">
                      <a16:creationId xmlns:a16="http://schemas.microsoft.com/office/drawing/2014/main" id="{9F05F18B-D85C-AD33-6CCE-C3299AE85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3663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8" name="Line 15">
                  <a:extLst>
                    <a:ext uri="{FF2B5EF4-FFF2-40B4-BE49-F238E27FC236}">
                      <a16:creationId xmlns:a16="http://schemas.microsoft.com/office/drawing/2014/main" id="{45902902-EA8E-89B0-D3FD-D9BC4259C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10075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9" name="Line 16">
                  <a:extLst>
                    <a:ext uri="{FF2B5EF4-FFF2-40B4-BE49-F238E27FC236}">
                      <a16:creationId xmlns:a16="http://schemas.microsoft.com/office/drawing/2014/main" id="{E4B3DE96-B27B-362C-E270-AE61FBD69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4425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0" name="Line 17">
                  <a:extLst>
                    <a:ext uri="{FF2B5EF4-FFF2-40B4-BE49-F238E27FC236}">
                      <a16:creationId xmlns:a16="http://schemas.microsoft.com/office/drawing/2014/main" id="{32D794B0-5B35-1104-9AE9-AF1B1F3F7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0838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1" name="Line 18">
                  <a:extLst>
                    <a:ext uri="{FF2B5EF4-FFF2-40B4-BE49-F238E27FC236}">
                      <a16:creationId xmlns:a16="http://schemas.microsoft.com/office/drawing/2014/main" id="{4E427D3D-788B-F85D-8457-2376BC56B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71600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2" name="Line 19">
                  <a:extLst>
                    <a:ext uri="{FF2B5EF4-FFF2-40B4-BE49-F238E27FC236}">
                      <a16:creationId xmlns:a16="http://schemas.microsoft.com/office/drawing/2014/main" id="{AFA59C8F-DBD0-1157-087B-70262A6CE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8013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3" name="Line 20">
                  <a:extLst>
                    <a:ext uri="{FF2B5EF4-FFF2-40B4-BE49-F238E27FC236}">
                      <a16:creationId xmlns:a16="http://schemas.microsoft.com/office/drawing/2014/main" id="{B098A09A-538F-4B1E-7027-3E3AE835B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5188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4" name="Freeform 21">
                  <a:extLst>
                    <a:ext uri="{FF2B5EF4-FFF2-40B4-BE49-F238E27FC236}">
                      <a16:creationId xmlns:a16="http://schemas.microsoft.com/office/drawing/2014/main" id="{63E0C3FB-58F7-8265-ECD6-36CB370D7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363" y="5154613"/>
                  <a:ext cx="660400" cy="739775"/>
                </a:xfrm>
                <a:custGeom>
                  <a:avLst/>
                  <a:gdLst>
                    <a:gd name="T0" fmla="*/ 5 w 3746"/>
                    <a:gd name="T1" fmla="*/ 2423 h 4194"/>
                    <a:gd name="T2" fmla="*/ 31 w 3746"/>
                    <a:gd name="T3" fmla="*/ 2326 h 4194"/>
                    <a:gd name="T4" fmla="*/ 76 w 3746"/>
                    <a:gd name="T5" fmla="*/ 2254 h 4194"/>
                    <a:gd name="T6" fmla="*/ 152 w 3746"/>
                    <a:gd name="T7" fmla="*/ 2285 h 4194"/>
                    <a:gd name="T8" fmla="*/ 227 w 3746"/>
                    <a:gd name="T9" fmla="*/ 2534 h 4194"/>
                    <a:gd name="T10" fmla="*/ 271 w 3746"/>
                    <a:gd name="T11" fmla="*/ 2729 h 4194"/>
                    <a:gd name="T12" fmla="*/ 326 w 3746"/>
                    <a:gd name="T13" fmla="*/ 2986 h 4194"/>
                    <a:gd name="T14" fmla="*/ 376 w 3746"/>
                    <a:gd name="T15" fmla="*/ 3075 h 4194"/>
                    <a:gd name="T16" fmla="*/ 433 w 3746"/>
                    <a:gd name="T17" fmla="*/ 3115 h 4194"/>
                    <a:gd name="T18" fmla="*/ 474 w 3746"/>
                    <a:gd name="T19" fmla="*/ 3115 h 4194"/>
                    <a:gd name="T20" fmla="*/ 542 w 3746"/>
                    <a:gd name="T21" fmla="*/ 3075 h 4194"/>
                    <a:gd name="T22" fmla="*/ 616 w 3746"/>
                    <a:gd name="T23" fmla="*/ 2986 h 4194"/>
                    <a:gd name="T24" fmla="*/ 1069 w 3746"/>
                    <a:gd name="T25" fmla="*/ 2010 h 4194"/>
                    <a:gd name="T26" fmla="*/ 1173 w 3746"/>
                    <a:gd name="T27" fmla="*/ 1794 h 4194"/>
                    <a:gd name="T28" fmla="*/ 1247 w 3746"/>
                    <a:gd name="T29" fmla="*/ 1654 h 4194"/>
                    <a:gd name="T30" fmla="*/ 1344 w 3746"/>
                    <a:gd name="T31" fmla="*/ 1500 h 4194"/>
                    <a:gd name="T32" fmla="*/ 1443 w 3746"/>
                    <a:gd name="T33" fmla="*/ 1380 h 4194"/>
                    <a:gd name="T34" fmla="*/ 1553 w 3746"/>
                    <a:gd name="T35" fmla="*/ 1302 h 4194"/>
                    <a:gd name="T36" fmla="*/ 1665 w 3746"/>
                    <a:gd name="T37" fmla="*/ 1288 h 4194"/>
                    <a:gd name="T38" fmla="*/ 1777 w 3746"/>
                    <a:gd name="T39" fmla="*/ 1333 h 4194"/>
                    <a:gd name="T40" fmla="*/ 1874 w 3746"/>
                    <a:gd name="T41" fmla="*/ 1430 h 4194"/>
                    <a:gd name="T42" fmla="*/ 1963 w 3746"/>
                    <a:gd name="T43" fmla="*/ 1534 h 4194"/>
                    <a:gd name="T44" fmla="*/ 2072 w 3746"/>
                    <a:gd name="T45" fmla="*/ 1620 h 4194"/>
                    <a:gd name="T46" fmla="*/ 2156 w 3746"/>
                    <a:gd name="T47" fmla="*/ 1712 h 4194"/>
                    <a:gd name="T48" fmla="*/ 2236 w 3746"/>
                    <a:gd name="T49" fmla="*/ 1830 h 4194"/>
                    <a:gd name="T50" fmla="*/ 3139 w 3746"/>
                    <a:gd name="T51" fmla="*/ 3385 h 4194"/>
                    <a:gd name="T52" fmla="*/ 3580 w 3746"/>
                    <a:gd name="T53" fmla="*/ 4038 h 4194"/>
                    <a:gd name="T54" fmla="*/ 2734 w 3746"/>
                    <a:gd name="T55" fmla="*/ 1587 h 4194"/>
                    <a:gd name="T56" fmla="*/ 2363 w 3746"/>
                    <a:gd name="T57" fmla="*/ 826 h 4194"/>
                    <a:gd name="T58" fmla="*/ 2086 w 3746"/>
                    <a:gd name="T59" fmla="*/ 324 h 4194"/>
                    <a:gd name="T60" fmla="*/ 1959 w 3746"/>
                    <a:gd name="T61" fmla="*/ 176 h 4194"/>
                    <a:gd name="T62" fmla="*/ 1840 w 3746"/>
                    <a:gd name="T63" fmla="*/ 73 h 4194"/>
                    <a:gd name="T64" fmla="*/ 1726 w 3746"/>
                    <a:gd name="T65" fmla="*/ 14 h 4194"/>
                    <a:gd name="T66" fmla="*/ 1618 w 3746"/>
                    <a:gd name="T67" fmla="*/ 1 h 4194"/>
                    <a:gd name="T68" fmla="*/ 1514 w 3746"/>
                    <a:gd name="T69" fmla="*/ 30 h 4194"/>
                    <a:gd name="T70" fmla="*/ 1417 w 3746"/>
                    <a:gd name="T71" fmla="*/ 104 h 4194"/>
                    <a:gd name="T72" fmla="*/ 1325 w 3746"/>
                    <a:gd name="T73" fmla="*/ 223 h 4194"/>
                    <a:gd name="T74" fmla="*/ 1240 w 3746"/>
                    <a:gd name="T75" fmla="*/ 386 h 4194"/>
                    <a:gd name="T76" fmla="*/ 924 w 3746"/>
                    <a:gd name="T77" fmla="*/ 1212 h 4194"/>
                    <a:gd name="T78" fmla="*/ 844 w 3746"/>
                    <a:gd name="T79" fmla="*/ 1483 h 4194"/>
                    <a:gd name="T80" fmla="*/ 765 w 3746"/>
                    <a:gd name="T81" fmla="*/ 1737 h 4194"/>
                    <a:gd name="T82" fmla="*/ 676 w 3746"/>
                    <a:gd name="T83" fmla="*/ 2003 h 4194"/>
                    <a:gd name="T84" fmla="*/ 586 w 3746"/>
                    <a:gd name="T85" fmla="*/ 2246 h 4194"/>
                    <a:gd name="T86" fmla="*/ 515 w 3746"/>
                    <a:gd name="T87" fmla="*/ 2368 h 4194"/>
                    <a:gd name="T88" fmla="*/ 449 w 3746"/>
                    <a:gd name="T89" fmla="*/ 2415 h 4194"/>
                    <a:gd name="T90" fmla="*/ 389 w 3746"/>
                    <a:gd name="T91" fmla="*/ 2414 h 4194"/>
                    <a:gd name="T92" fmla="*/ 331 w 3746"/>
                    <a:gd name="T93" fmla="*/ 2365 h 4194"/>
                    <a:gd name="T94" fmla="*/ 277 w 3746"/>
                    <a:gd name="T95" fmla="*/ 2267 h 4194"/>
                    <a:gd name="T96" fmla="*/ 226 w 3746"/>
                    <a:gd name="T97" fmla="*/ 2122 h 4194"/>
                    <a:gd name="T98" fmla="*/ 177 w 3746"/>
                    <a:gd name="T99" fmla="*/ 1930 h 4194"/>
                    <a:gd name="T100" fmla="*/ 135 w 3746"/>
                    <a:gd name="T101" fmla="*/ 1689 h 4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46" h="4194">
                      <a:moveTo>
                        <a:pt x="125" y="1622"/>
                      </a:moveTo>
                      <a:lnTo>
                        <a:pt x="57" y="1092"/>
                      </a:lnTo>
                      <a:lnTo>
                        <a:pt x="0" y="2469"/>
                      </a:lnTo>
                      <a:lnTo>
                        <a:pt x="5" y="2423"/>
                      </a:lnTo>
                      <a:lnTo>
                        <a:pt x="8" y="2401"/>
                      </a:lnTo>
                      <a:lnTo>
                        <a:pt x="14" y="2382"/>
                      </a:lnTo>
                      <a:lnTo>
                        <a:pt x="25" y="2343"/>
                      </a:lnTo>
                      <a:lnTo>
                        <a:pt x="31" y="2326"/>
                      </a:lnTo>
                      <a:lnTo>
                        <a:pt x="39" y="2310"/>
                      </a:lnTo>
                      <a:lnTo>
                        <a:pt x="47" y="2293"/>
                      </a:lnTo>
                      <a:lnTo>
                        <a:pt x="56" y="2279"/>
                      </a:lnTo>
                      <a:lnTo>
                        <a:pt x="76" y="2254"/>
                      </a:lnTo>
                      <a:lnTo>
                        <a:pt x="86" y="2241"/>
                      </a:lnTo>
                      <a:lnTo>
                        <a:pt x="99" y="2231"/>
                      </a:lnTo>
                      <a:lnTo>
                        <a:pt x="125" y="2214"/>
                      </a:lnTo>
                      <a:lnTo>
                        <a:pt x="152" y="2285"/>
                      </a:lnTo>
                      <a:lnTo>
                        <a:pt x="164" y="2323"/>
                      </a:lnTo>
                      <a:lnTo>
                        <a:pt x="177" y="2363"/>
                      </a:lnTo>
                      <a:lnTo>
                        <a:pt x="202" y="2445"/>
                      </a:lnTo>
                      <a:lnTo>
                        <a:pt x="227" y="2534"/>
                      </a:lnTo>
                      <a:lnTo>
                        <a:pt x="238" y="2580"/>
                      </a:lnTo>
                      <a:lnTo>
                        <a:pt x="249" y="2628"/>
                      </a:lnTo>
                      <a:lnTo>
                        <a:pt x="259" y="2677"/>
                      </a:lnTo>
                      <a:lnTo>
                        <a:pt x="271" y="2729"/>
                      </a:lnTo>
                      <a:lnTo>
                        <a:pt x="292" y="2835"/>
                      </a:lnTo>
                      <a:lnTo>
                        <a:pt x="301" y="2890"/>
                      </a:lnTo>
                      <a:lnTo>
                        <a:pt x="311" y="2947"/>
                      </a:lnTo>
                      <a:lnTo>
                        <a:pt x="326" y="2986"/>
                      </a:lnTo>
                      <a:lnTo>
                        <a:pt x="333" y="3004"/>
                      </a:lnTo>
                      <a:lnTo>
                        <a:pt x="341" y="3021"/>
                      </a:lnTo>
                      <a:lnTo>
                        <a:pt x="358" y="3050"/>
                      </a:lnTo>
                      <a:lnTo>
                        <a:pt x="376" y="3075"/>
                      </a:lnTo>
                      <a:lnTo>
                        <a:pt x="393" y="3093"/>
                      </a:lnTo>
                      <a:lnTo>
                        <a:pt x="403" y="3101"/>
                      </a:lnTo>
                      <a:lnTo>
                        <a:pt x="413" y="3107"/>
                      </a:lnTo>
                      <a:lnTo>
                        <a:pt x="433" y="3115"/>
                      </a:lnTo>
                      <a:lnTo>
                        <a:pt x="443" y="3117"/>
                      </a:lnTo>
                      <a:lnTo>
                        <a:pt x="453" y="3118"/>
                      </a:lnTo>
                      <a:lnTo>
                        <a:pt x="464" y="3117"/>
                      </a:lnTo>
                      <a:lnTo>
                        <a:pt x="474" y="3115"/>
                      </a:lnTo>
                      <a:lnTo>
                        <a:pt x="496" y="3107"/>
                      </a:lnTo>
                      <a:lnTo>
                        <a:pt x="506" y="3101"/>
                      </a:lnTo>
                      <a:lnTo>
                        <a:pt x="518" y="3093"/>
                      </a:lnTo>
                      <a:lnTo>
                        <a:pt x="542" y="3075"/>
                      </a:lnTo>
                      <a:lnTo>
                        <a:pt x="566" y="3050"/>
                      </a:lnTo>
                      <a:lnTo>
                        <a:pt x="590" y="3021"/>
                      </a:lnTo>
                      <a:lnTo>
                        <a:pt x="603" y="3004"/>
                      </a:lnTo>
                      <a:lnTo>
                        <a:pt x="616" y="2986"/>
                      </a:lnTo>
                      <a:lnTo>
                        <a:pt x="643" y="2947"/>
                      </a:lnTo>
                      <a:lnTo>
                        <a:pt x="1017" y="2131"/>
                      </a:lnTo>
                      <a:lnTo>
                        <a:pt x="1042" y="2069"/>
                      </a:lnTo>
                      <a:lnTo>
                        <a:pt x="1069" y="2010"/>
                      </a:lnTo>
                      <a:lnTo>
                        <a:pt x="1095" y="1953"/>
                      </a:lnTo>
                      <a:lnTo>
                        <a:pt x="1122" y="1898"/>
                      </a:lnTo>
                      <a:lnTo>
                        <a:pt x="1147" y="1845"/>
                      </a:lnTo>
                      <a:lnTo>
                        <a:pt x="1173" y="1794"/>
                      </a:lnTo>
                      <a:lnTo>
                        <a:pt x="1197" y="1745"/>
                      </a:lnTo>
                      <a:lnTo>
                        <a:pt x="1210" y="1721"/>
                      </a:lnTo>
                      <a:lnTo>
                        <a:pt x="1223" y="1699"/>
                      </a:lnTo>
                      <a:lnTo>
                        <a:pt x="1247" y="1654"/>
                      </a:lnTo>
                      <a:lnTo>
                        <a:pt x="1272" y="1613"/>
                      </a:lnTo>
                      <a:lnTo>
                        <a:pt x="1296" y="1572"/>
                      </a:lnTo>
                      <a:lnTo>
                        <a:pt x="1321" y="1536"/>
                      </a:lnTo>
                      <a:lnTo>
                        <a:pt x="1344" y="1500"/>
                      </a:lnTo>
                      <a:lnTo>
                        <a:pt x="1369" y="1467"/>
                      </a:lnTo>
                      <a:lnTo>
                        <a:pt x="1391" y="1437"/>
                      </a:lnTo>
                      <a:lnTo>
                        <a:pt x="1416" y="1409"/>
                      </a:lnTo>
                      <a:lnTo>
                        <a:pt x="1443" y="1380"/>
                      </a:lnTo>
                      <a:lnTo>
                        <a:pt x="1470" y="1355"/>
                      </a:lnTo>
                      <a:lnTo>
                        <a:pt x="1497" y="1333"/>
                      </a:lnTo>
                      <a:lnTo>
                        <a:pt x="1526" y="1317"/>
                      </a:lnTo>
                      <a:lnTo>
                        <a:pt x="1553" y="1302"/>
                      </a:lnTo>
                      <a:lnTo>
                        <a:pt x="1582" y="1294"/>
                      </a:lnTo>
                      <a:lnTo>
                        <a:pt x="1609" y="1288"/>
                      </a:lnTo>
                      <a:lnTo>
                        <a:pt x="1638" y="1287"/>
                      </a:lnTo>
                      <a:lnTo>
                        <a:pt x="1665" y="1288"/>
                      </a:lnTo>
                      <a:lnTo>
                        <a:pt x="1694" y="1294"/>
                      </a:lnTo>
                      <a:lnTo>
                        <a:pt x="1721" y="1302"/>
                      </a:lnTo>
                      <a:lnTo>
                        <a:pt x="1750" y="1317"/>
                      </a:lnTo>
                      <a:lnTo>
                        <a:pt x="1777" y="1333"/>
                      </a:lnTo>
                      <a:lnTo>
                        <a:pt x="1807" y="1355"/>
                      </a:lnTo>
                      <a:lnTo>
                        <a:pt x="1833" y="1380"/>
                      </a:lnTo>
                      <a:lnTo>
                        <a:pt x="1863" y="1409"/>
                      </a:lnTo>
                      <a:lnTo>
                        <a:pt x="1874" y="1430"/>
                      </a:lnTo>
                      <a:lnTo>
                        <a:pt x="1887" y="1451"/>
                      </a:lnTo>
                      <a:lnTo>
                        <a:pt x="1922" y="1492"/>
                      </a:lnTo>
                      <a:lnTo>
                        <a:pt x="1941" y="1513"/>
                      </a:lnTo>
                      <a:lnTo>
                        <a:pt x="1963" y="1534"/>
                      </a:lnTo>
                      <a:lnTo>
                        <a:pt x="1987" y="1555"/>
                      </a:lnTo>
                      <a:lnTo>
                        <a:pt x="2013" y="1576"/>
                      </a:lnTo>
                      <a:lnTo>
                        <a:pt x="2042" y="1596"/>
                      </a:lnTo>
                      <a:lnTo>
                        <a:pt x="2072" y="1620"/>
                      </a:lnTo>
                      <a:lnTo>
                        <a:pt x="2086" y="1633"/>
                      </a:lnTo>
                      <a:lnTo>
                        <a:pt x="2100" y="1647"/>
                      </a:lnTo>
                      <a:lnTo>
                        <a:pt x="2129" y="1678"/>
                      </a:lnTo>
                      <a:lnTo>
                        <a:pt x="2156" y="1712"/>
                      </a:lnTo>
                      <a:lnTo>
                        <a:pt x="2183" y="1748"/>
                      </a:lnTo>
                      <a:lnTo>
                        <a:pt x="2196" y="1767"/>
                      </a:lnTo>
                      <a:lnTo>
                        <a:pt x="2209" y="1787"/>
                      </a:lnTo>
                      <a:lnTo>
                        <a:pt x="2236" y="1830"/>
                      </a:lnTo>
                      <a:lnTo>
                        <a:pt x="2822" y="2864"/>
                      </a:lnTo>
                      <a:lnTo>
                        <a:pt x="2926" y="3040"/>
                      </a:lnTo>
                      <a:lnTo>
                        <a:pt x="3032" y="3215"/>
                      </a:lnTo>
                      <a:lnTo>
                        <a:pt x="3139" y="3385"/>
                      </a:lnTo>
                      <a:lnTo>
                        <a:pt x="3248" y="3554"/>
                      </a:lnTo>
                      <a:lnTo>
                        <a:pt x="3357" y="3718"/>
                      </a:lnTo>
                      <a:lnTo>
                        <a:pt x="3468" y="3880"/>
                      </a:lnTo>
                      <a:lnTo>
                        <a:pt x="3580" y="4038"/>
                      </a:lnTo>
                      <a:lnTo>
                        <a:pt x="3694" y="4194"/>
                      </a:lnTo>
                      <a:lnTo>
                        <a:pt x="3746" y="3492"/>
                      </a:lnTo>
                      <a:lnTo>
                        <a:pt x="2828" y="1794"/>
                      </a:lnTo>
                      <a:lnTo>
                        <a:pt x="2734" y="1587"/>
                      </a:lnTo>
                      <a:lnTo>
                        <a:pt x="2641" y="1389"/>
                      </a:lnTo>
                      <a:lnTo>
                        <a:pt x="2547" y="1194"/>
                      </a:lnTo>
                      <a:lnTo>
                        <a:pt x="2456" y="1008"/>
                      </a:lnTo>
                      <a:lnTo>
                        <a:pt x="2363" y="826"/>
                      </a:lnTo>
                      <a:lnTo>
                        <a:pt x="2316" y="738"/>
                      </a:lnTo>
                      <a:lnTo>
                        <a:pt x="2270" y="653"/>
                      </a:lnTo>
                      <a:lnTo>
                        <a:pt x="2177" y="485"/>
                      </a:lnTo>
                      <a:lnTo>
                        <a:pt x="2086" y="324"/>
                      </a:lnTo>
                      <a:lnTo>
                        <a:pt x="2052" y="282"/>
                      </a:lnTo>
                      <a:lnTo>
                        <a:pt x="2021" y="244"/>
                      </a:lnTo>
                      <a:lnTo>
                        <a:pt x="1990" y="208"/>
                      </a:lnTo>
                      <a:lnTo>
                        <a:pt x="1959" y="176"/>
                      </a:lnTo>
                      <a:lnTo>
                        <a:pt x="1928" y="146"/>
                      </a:lnTo>
                      <a:lnTo>
                        <a:pt x="1898" y="119"/>
                      </a:lnTo>
                      <a:lnTo>
                        <a:pt x="1869" y="94"/>
                      </a:lnTo>
                      <a:lnTo>
                        <a:pt x="1840" y="73"/>
                      </a:lnTo>
                      <a:lnTo>
                        <a:pt x="1811" y="54"/>
                      </a:lnTo>
                      <a:lnTo>
                        <a:pt x="1782" y="38"/>
                      </a:lnTo>
                      <a:lnTo>
                        <a:pt x="1753" y="24"/>
                      </a:lnTo>
                      <a:lnTo>
                        <a:pt x="1726" y="14"/>
                      </a:lnTo>
                      <a:lnTo>
                        <a:pt x="1698" y="6"/>
                      </a:lnTo>
                      <a:lnTo>
                        <a:pt x="1671" y="2"/>
                      </a:lnTo>
                      <a:lnTo>
                        <a:pt x="1644" y="0"/>
                      </a:lnTo>
                      <a:lnTo>
                        <a:pt x="1618" y="1"/>
                      </a:lnTo>
                      <a:lnTo>
                        <a:pt x="1591" y="3"/>
                      </a:lnTo>
                      <a:lnTo>
                        <a:pt x="1565" y="9"/>
                      </a:lnTo>
                      <a:lnTo>
                        <a:pt x="1539" y="17"/>
                      </a:lnTo>
                      <a:lnTo>
                        <a:pt x="1514" y="30"/>
                      </a:lnTo>
                      <a:lnTo>
                        <a:pt x="1489" y="43"/>
                      </a:lnTo>
                      <a:lnTo>
                        <a:pt x="1464" y="61"/>
                      </a:lnTo>
                      <a:lnTo>
                        <a:pt x="1440" y="81"/>
                      </a:lnTo>
                      <a:lnTo>
                        <a:pt x="1417" y="104"/>
                      </a:lnTo>
                      <a:lnTo>
                        <a:pt x="1393" y="129"/>
                      </a:lnTo>
                      <a:lnTo>
                        <a:pt x="1370" y="157"/>
                      </a:lnTo>
                      <a:lnTo>
                        <a:pt x="1347" y="189"/>
                      </a:lnTo>
                      <a:lnTo>
                        <a:pt x="1325" y="223"/>
                      </a:lnTo>
                      <a:lnTo>
                        <a:pt x="1302" y="259"/>
                      </a:lnTo>
                      <a:lnTo>
                        <a:pt x="1281" y="299"/>
                      </a:lnTo>
                      <a:lnTo>
                        <a:pt x="1261" y="340"/>
                      </a:lnTo>
                      <a:lnTo>
                        <a:pt x="1240" y="386"/>
                      </a:lnTo>
                      <a:lnTo>
                        <a:pt x="1151" y="589"/>
                      </a:lnTo>
                      <a:lnTo>
                        <a:pt x="1069" y="794"/>
                      </a:lnTo>
                      <a:lnTo>
                        <a:pt x="993" y="1001"/>
                      </a:lnTo>
                      <a:lnTo>
                        <a:pt x="924" y="1212"/>
                      </a:lnTo>
                      <a:lnTo>
                        <a:pt x="901" y="1291"/>
                      </a:lnTo>
                      <a:lnTo>
                        <a:pt x="878" y="1369"/>
                      </a:lnTo>
                      <a:lnTo>
                        <a:pt x="855" y="1446"/>
                      </a:lnTo>
                      <a:lnTo>
                        <a:pt x="844" y="1483"/>
                      </a:lnTo>
                      <a:lnTo>
                        <a:pt x="833" y="1522"/>
                      </a:lnTo>
                      <a:lnTo>
                        <a:pt x="810" y="1594"/>
                      </a:lnTo>
                      <a:lnTo>
                        <a:pt x="788" y="1666"/>
                      </a:lnTo>
                      <a:lnTo>
                        <a:pt x="765" y="1737"/>
                      </a:lnTo>
                      <a:lnTo>
                        <a:pt x="744" y="1806"/>
                      </a:lnTo>
                      <a:lnTo>
                        <a:pt x="721" y="1873"/>
                      </a:lnTo>
                      <a:lnTo>
                        <a:pt x="698" y="1938"/>
                      </a:lnTo>
                      <a:lnTo>
                        <a:pt x="676" y="2003"/>
                      </a:lnTo>
                      <a:lnTo>
                        <a:pt x="655" y="2066"/>
                      </a:lnTo>
                      <a:lnTo>
                        <a:pt x="632" y="2127"/>
                      </a:lnTo>
                      <a:lnTo>
                        <a:pt x="609" y="2187"/>
                      </a:lnTo>
                      <a:lnTo>
                        <a:pt x="586" y="2246"/>
                      </a:lnTo>
                      <a:lnTo>
                        <a:pt x="566" y="2303"/>
                      </a:lnTo>
                      <a:lnTo>
                        <a:pt x="548" y="2327"/>
                      </a:lnTo>
                      <a:lnTo>
                        <a:pt x="531" y="2350"/>
                      </a:lnTo>
                      <a:lnTo>
                        <a:pt x="515" y="2368"/>
                      </a:lnTo>
                      <a:lnTo>
                        <a:pt x="498" y="2385"/>
                      </a:lnTo>
                      <a:lnTo>
                        <a:pt x="481" y="2397"/>
                      </a:lnTo>
                      <a:lnTo>
                        <a:pt x="466" y="2408"/>
                      </a:lnTo>
                      <a:lnTo>
                        <a:pt x="449" y="2415"/>
                      </a:lnTo>
                      <a:lnTo>
                        <a:pt x="435" y="2420"/>
                      </a:lnTo>
                      <a:lnTo>
                        <a:pt x="418" y="2420"/>
                      </a:lnTo>
                      <a:lnTo>
                        <a:pt x="404" y="2419"/>
                      </a:lnTo>
                      <a:lnTo>
                        <a:pt x="389" y="2414"/>
                      </a:lnTo>
                      <a:lnTo>
                        <a:pt x="375" y="2407"/>
                      </a:lnTo>
                      <a:lnTo>
                        <a:pt x="360" y="2395"/>
                      </a:lnTo>
                      <a:lnTo>
                        <a:pt x="346" y="2382"/>
                      </a:lnTo>
                      <a:lnTo>
                        <a:pt x="331" y="2365"/>
                      </a:lnTo>
                      <a:lnTo>
                        <a:pt x="319" y="2346"/>
                      </a:lnTo>
                      <a:lnTo>
                        <a:pt x="304" y="2323"/>
                      </a:lnTo>
                      <a:lnTo>
                        <a:pt x="291" y="2297"/>
                      </a:lnTo>
                      <a:lnTo>
                        <a:pt x="277" y="2267"/>
                      </a:lnTo>
                      <a:lnTo>
                        <a:pt x="265" y="2236"/>
                      </a:lnTo>
                      <a:lnTo>
                        <a:pt x="251" y="2201"/>
                      </a:lnTo>
                      <a:lnTo>
                        <a:pt x="239" y="2164"/>
                      </a:lnTo>
                      <a:lnTo>
                        <a:pt x="226" y="2122"/>
                      </a:lnTo>
                      <a:lnTo>
                        <a:pt x="215" y="2079"/>
                      </a:lnTo>
                      <a:lnTo>
                        <a:pt x="202" y="2032"/>
                      </a:lnTo>
                      <a:lnTo>
                        <a:pt x="190" y="1983"/>
                      </a:lnTo>
                      <a:lnTo>
                        <a:pt x="177" y="1930"/>
                      </a:lnTo>
                      <a:lnTo>
                        <a:pt x="167" y="1875"/>
                      </a:lnTo>
                      <a:lnTo>
                        <a:pt x="156" y="1816"/>
                      </a:lnTo>
                      <a:lnTo>
                        <a:pt x="145" y="1754"/>
                      </a:lnTo>
                      <a:lnTo>
                        <a:pt x="135" y="1689"/>
                      </a:lnTo>
                      <a:lnTo>
                        <a:pt x="125" y="1622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5" name="Freeform 22">
                  <a:extLst>
                    <a:ext uri="{FF2B5EF4-FFF2-40B4-BE49-F238E27FC236}">
                      <a16:creationId xmlns:a16="http://schemas.microsoft.com/office/drawing/2014/main" id="{725E2048-087B-CBDD-60EA-CD99538A3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050" y="5006975"/>
                  <a:ext cx="642937" cy="850900"/>
                </a:xfrm>
                <a:custGeom>
                  <a:avLst/>
                  <a:gdLst>
                    <a:gd name="T0" fmla="*/ 3501 w 3638"/>
                    <a:gd name="T1" fmla="*/ 3732 h 4828"/>
                    <a:gd name="T2" fmla="*/ 3236 w 3638"/>
                    <a:gd name="T3" fmla="*/ 3216 h 4828"/>
                    <a:gd name="T4" fmla="*/ 2983 w 3638"/>
                    <a:gd name="T5" fmla="*/ 2676 h 4828"/>
                    <a:gd name="T6" fmla="*/ 2741 w 3638"/>
                    <a:gd name="T7" fmla="*/ 2112 h 4828"/>
                    <a:gd name="T8" fmla="*/ 2539 w 3638"/>
                    <a:gd name="T9" fmla="*/ 1609 h 4828"/>
                    <a:gd name="T10" fmla="*/ 2278 w 3638"/>
                    <a:gd name="T11" fmla="*/ 1016 h 4828"/>
                    <a:gd name="T12" fmla="*/ 2098 w 3638"/>
                    <a:gd name="T13" fmla="*/ 656 h 4828"/>
                    <a:gd name="T14" fmla="*/ 1882 w 3638"/>
                    <a:gd name="T15" fmla="*/ 283 h 4828"/>
                    <a:gd name="T16" fmla="*/ 1758 w 3638"/>
                    <a:gd name="T17" fmla="*/ 146 h 4828"/>
                    <a:gd name="T18" fmla="*/ 1640 w 3638"/>
                    <a:gd name="T19" fmla="*/ 54 h 4828"/>
                    <a:gd name="T20" fmla="*/ 1527 w 3638"/>
                    <a:gd name="T21" fmla="*/ 6 h 4828"/>
                    <a:gd name="T22" fmla="*/ 1420 w 3638"/>
                    <a:gd name="T23" fmla="*/ 3 h 4828"/>
                    <a:gd name="T24" fmla="*/ 1319 w 3638"/>
                    <a:gd name="T25" fmla="*/ 44 h 4828"/>
                    <a:gd name="T26" fmla="*/ 1222 w 3638"/>
                    <a:gd name="T27" fmla="*/ 130 h 4828"/>
                    <a:gd name="T28" fmla="*/ 1132 w 3638"/>
                    <a:gd name="T29" fmla="*/ 260 h 4828"/>
                    <a:gd name="T30" fmla="*/ 980 w 3638"/>
                    <a:gd name="T31" fmla="*/ 589 h 4828"/>
                    <a:gd name="T32" fmla="*/ 712 w 3638"/>
                    <a:gd name="T33" fmla="*/ 1356 h 4828"/>
                    <a:gd name="T34" fmla="*/ 606 w 3638"/>
                    <a:gd name="T35" fmla="*/ 1692 h 4828"/>
                    <a:gd name="T36" fmla="*/ 553 w 3638"/>
                    <a:gd name="T37" fmla="*/ 1840 h 4828"/>
                    <a:gd name="T38" fmla="*/ 474 w 3638"/>
                    <a:gd name="T39" fmla="*/ 2055 h 4828"/>
                    <a:gd name="T40" fmla="*/ 136 w 3638"/>
                    <a:gd name="T41" fmla="*/ 2781 h 4828"/>
                    <a:gd name="T42" fmla="*/ 73 w 3638"/>
                    <a:gd name="T43" fmla="*/ 3045 h 4828"/>
                    <a:gd name="T44" fmla="*/ 31 w 3638"/>
                    <a:gd name="T45" fmla="*/ 3333 h 4828"/>
                    <a:gd name="T46" fmla="*/ 6 w 3638"/>
                    <a:gd name="T47" fmla="*/ 3642 h 4828"/>
                    <a:gd name="T48" fmla="*/ 1 w 3638"/>
                    <a:gd name="T49" fmla="*/ 3976 h 4828"/>
                    <a:gd name="T50" fmla="*/ 884 w 3638"/>
                    <a:gd name="T51" fmla="*/ 2311 h 4828"/>
                    <a:gd name="T52" fmla="*/ 1107 w 3638"/>
                    <a:gd name="T53" fmla="*/ 1866 h 4828"/>
                    <a:gd name="T54" fmla="*/ 1282 w 3638"/>
                    <a:gd name="T55" fmla="*/ 1597 h 4828"/>
                    <a:gd name="T56" fmla="*/ 1383 w 3638"/>
                    <a:gd name="T57" fmla="*/ 1518 h 4828"/>
                    <a:gd name="T58" fmla="*/ 1465 w 3638"/>
                    <a:gd name="T59" fmla="*/ 1489 h 4828"/>
                    <a:gd name="T60" fmla="*/ 1590 w 3638"/>
                    <a:gd name="T61" fmla="*/ 1503 h 4828"/>
                    <a:gd name="T62" fmla="*/ 1722 w 3638"/>
                    <a:gd name="T63" fmla="*/ 1588 h 4828"/>
                    <a:gd name="T64" fmla="*/ 1858 w 3638"/>
                    <a:gd name="T65" fmla="*/ 1742 h 4828"/>
                    <a:gd name="T66" fmla="*/ 2593 w 3638"/>
                    <a:gd name="T67" fmla="*/ 3113 h 4828"/>
                    <a:gd name="T68" fmla="*/ 2689 w 3638"/>
                    <a:gd name="T69" fmla="*/ 3294 h 4828"/>
                    <a:gd name="T70" fmla="*/ 2760 w 3638"/>
                    <a:gd name="T71" fmla="*/ 3425 h 4828"/>
                    <a:gd name="T72" fmla="*/ 2826 w 3638"/>
                    <a:gd name="T73" fmla="*/ 3549 h 4828"/>
                    <a:gd name="T74" fmla="*/ 2946 w 3638"/>
                    <a:gd name="T75" fmla="*/ 3764 h 4828"/>
                    <a:gd name="T76" fmla="*/ 3017 w 3638"/>
                    <a:gd name="T77" fmla="*/ 3891 h 4828"/>
                    <a:gd name="T78" fmla="*/ 3074 w 3638"/>
                    <a:gd name="T79" fmla="*/ 3991 h 4828"/>
                    <a:gd name="T80" fmla="*/ 3130 w 3638"/>
                    <a:gd name="T81" fmla="*/ 4089 h 4828"/>
                    <a:gd name="T82" fmla="*/ 3237 w 3638"/>
                    <a:gd name="T83" fmla="*/ 4267 h 4828"/>
                    <a:gd name="T84" fmla="*/ 3277 w 3638"/>
                    <a:gd name="T85" fmla="*/ 4332 h 4828"/>
                    <a:gd name="T86" fmla="*/ 3323 w 3638"/>
                    <a:gd name="T87" fmla="*/ 4407 h 4828"/>
                    <a:gd name="T88" fmla="*/ 3362 w 3638"/>
                    <a:gd name="T89" fmla="*/ 4466 h 4828"/>
                    <a:gd name="T90" fmla="*/ 3418 w 3638"/>
                    <a:gd name="T91" fmla="*/ 4551 h 4828"/>
                    <a:gd name="T92" fmla="*/ 3476 w 3638"/>
                    <a:gd name="T93" fmla="*/ 4635 h 4828"/>
                    <a:gd name="T94" fmla="*/ 3506 w 3638"/>
                    <a:gd name="T95" fmla="*/ 4675 h 4828"/>
                    <a:gd name="T96" fmla="*/ 3551 w 3638"/>
                    <a:gd name="T97" fmla="*/ 4733 h 4828"/>
                    <a:gd name="T98" fmla="*/ 3571 w 3638"/>
                    <a:gd name="T99" fmla="*/ 4758 h 4828"/>
                    <a:gd name="T100" fmla="*/ 3620 w 3638"/>
                    <a:gd name="T101" fmla="*/ 4810 h 4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38" h="4828">
                      <a:moveTo>
                        <a:pt x="3638" y="4828"/>
                      </a:moveTo>
                      <a:lnTo>
                        <a:pt x="3638" y="3981"/>
                      </a:lnTo>
                      <a:lnTo>
                        <a:pt x="3568" y="3856"/>
                      </a:lnTo>
                      <a:lnTo>
                        <a:pt x="3501" y="3732"/>
                      </a:lnTo>
                      <a:lnTo>
                        <a:pt x="3433" y="3605"/>
                      </a:lnTo>
                      <a:lnTo>
                        <a:pt x="3367" y="3477"/>
                      </a:lnTo>
                      <a:lnTo>
                        <a:pt x="3300" y="3347"/>
                      </a:lnTo>
                      <a:lnTo>
                        <a:pt x="3236" y="3216"/>
                      </a:lnTo>
                      <a:lnTo>
                        <a:pt x="3172" y="3083"/>
                      </a:lnTo>
                      <a:lnTo>
                        <a:pt x="3109" y="2949"/>
                      </a:lnTo>
                      <a:lnTo>
                        <a:pt x="3045" y="2813"/>
                      </a:lnTo>
                      <a:lnTo>
                        <a:pt x="2983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0" y="2255"/>
                      </a:lnTo>
                      <a:lnTo>
                        <a:pt x="2741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1" y="1714"/>
                      </a:lnTo>
                      <a:lnTo>
                        <a:pt x="2539" y="1609"/>
                      </a:lnTo>
                      <a:lnTo>
                        <a:pt x="2495" y="1505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8" y="1016"/>
                      </a:lnTo>
                      <a:lnTo>
                        <a:pt x="2233" y="923"/>
                      </a:lnTo>
                      <a:lnTo>
                        <a:pt x="2188" y="832"/>
                      </a:lnTo>
                      <a:lnTo>
                        <a:pt x="2142" y="742"/>
                      </a:lnTo>
                      <a:lnTo>
                        <a:pt x="2098" y="656"/>
                      </a:lnTo>
                      <a:lnTo>
                        <a:pt x="2007" y="486"/>
                      </a:lnTo>
                      <a:lnTo>
                        <a:pt x="1961" y="404"/>
                      </a:lnTo>
                      <a:lnTo>
                        <a:pt x="1915" y="324"/>
                      </a:ln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6"/>
                      </a:lnTo>
                      <a:lnTo>
                        <a:pt x="1727" y="119"/>
                      </a:lnTo>
                      <a:lnTo>
                        <a:pt x="1698" y="95"/>
                      </a:lnTo>
                      <a:lnTo>
                        <a:pt x="1669" y="74"/>
                      </a:lnTo>
                      <a:lnTo>
                        <a:pt x="1640" y="54"/>
                      </a:lnTo>
                      <a:lnTo>
                        <a:pt x="1611" y="38"/>
                      </a:lnTo>
                      <a:lnTo>
                        <a:pt x="1582" y="25"/>
                      </a:lnTo>
                      <a:lnTo>
                        <a:pt x="1555" y="15"/>
                      </a:lnTo>
                      <a:lnTo>
                        <a:pt x="1527" y="6"/>
                      </a:lnTo>
                      <a:lnTo>
                        <a:pt x="1500" y="2"/>
                      </a:lnTo>
                      <a:lnTo>
                        <a:pt x="1473" y="0"/>
                      </a:lnTo>
                      <a:lnTo>
                        <a:pt x="1447" y="1"/>
                      </a:lnTo>
                      <a:lnTo>
                        <a:pt x="1420" y="3"/>
                      </a:lnTo>
                      <a:lnTo>
                        <a:pt x="1394" y="9"/>
                      </a:lnTo>
                      <a:lnTo>
                        <a:pt x="1368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199" y="158"/>
                      </a:lnTo>
                      <a:lnTo>
                        <a:pt x="1176" y="189"/>
                      </a:lnTo>
                      <a:lnTo>
                        <a:pt x="1155" y="223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0" y="341"/>
                      </a:lnTo>
                      <a:lnTo>
                        <a:pt x="1070" y="386"/>
                      </a:lnTo>
                      <a:lnTo>
                        <a:pt x="980" y="589"/>
                      </a:lnTo>
                      <a:lnTo>
                        <a:pt x="898" y="795"/>
                      </a:lnTo>
                      <a:lnTo>
                        <a:pt x="823" y="1002"/>
                      </a:lnTo>
                      <a:lnTo>
                        <a:pt x="753" y="1212"/>
                      </a:lnTo>
                      <a:lnTo>
                        <a:pt x="712" y="1356"/>
                      </a:lnTo>
                      <a:lnTo>
                        <a:pt x="670" y="1495"/>
                      </a:lnTo>
                      <a:lnTo>
                        <a:pt x="648" y="1561"/>
                      </a:lnTo>
                      <a:lnTo>
                        <a:pt x="628" y="1628"/>
                      </a:lnTo>
                      <a:lnTo>
                        <a:pt x="606" y="1692"/>
                      </a:lnTo>
                      <a:lnTo>
                        <a:pt x="585" y="1757"/>
                      </a:lnTo>
                      <a:lnTo>
                        <a:pt x="562" y="1818"/>
                      </a:lnTo>
                      <a:lnTo>
                        <a:pt x="556" y="1833"/>
                      </a:lnTo>
                      <a:lnTo>
                        <a:pt x="553" y="1840"/>
                      </a:lnTo>
                      <a:lnTo>
                        <a:pt x="551" y="1848"/>
                      </a:lnTo>
                      <a:lnTo>
                        <a:pt x="540" y="1879"/>
                      </a:lnTo>
                      <a:lnTo>
                        <a:pt x="497" y="1998"/>
                      </a:lnTo>
                      <a:lnTo>
                        <a:pt x="474" y="2055"/>
                      </a:lnTo>
                      <a:lnTo>
                        <a:pt x="452" y="2111"/>
                      </a:lnTo>
                      <a:lnTo>
                        <a:pt x="429" y="2166"/>
                      </a:lnTo>
                      <a:lnTo>
                        <a:pt x="408" y="2220"/>
                      </a:lnTo>
                      <a:lnTo>
                        <a:pt x="136" y="2781"/>
                      </a:lnTo>
                      <a:lnTo>
                        <a:pt x="118" y="2845"/>
                      </a:lnTo>
                      <a:lnTo>
                        <a:pt x="103" y="2910"/>
                      </a:lnTo>
                      <a:lnTo>
                        <a:pt x="87" y="2976"/>
                      </a:lnTo>
                      <a:lnTo>
                        <a:pt x="73" y="3045"/>
                      </a:lnTo>
                      <a:lnTo>
                        <a:pt x="60" y="3114"/>
                      </a:lnTo>
                      <a:lnTo>
                        <a:pt x="50" y="3185"/>
                      </a:lnTo>
                      <a:lnTo>
                        <a:pt x="39" y="3258"/>
                      </a:lnTo>
                      <a:lnTo>
                        <a:pt x="31" y="3333"/>
                      </a:lnTo>
                      <a:lnTo>
                        <a:pt x="23" y="3408"/>
                      </a:lnTo>
                      <a:lnTo>
                        <a:pt x="16" y="3484"/>
                      </a:lnTo>
                      <a:lnTo>
                        <a:pt x="10" y="3562"/>
                      </a:lnTo>
                      <a:lnTo>
                        <a:pt x="6" y="3642"/>
                      </a:lnTo>
                      <a:lnTo>
                        <a:pt x="2" y="3722"/>
                      </a:lnTo>
                      <a:lnTo>
                        <a:pt x="1" y="3806"/>
                      </a:lnTo>
                      <a:lnTo>
                        <a:pt x="0" y="3890"/>
                      </a:lnTo>
                      <a:lnTo>
                        <a:pt x="1" y="3976"/>
                      </a:lnTo>
                      <a:lnTo>
                        <a:pt x="265" y="3430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5" y="1670"/>
                      </a:lnTo>
                      <a:lnTo>
                        <a:pt x="1264" y="1619"/>
                      </a:lnTo>
                      <a:lnTo>
                        <a:pt x="1282" y="1597"/>
                      </a:lnTo>
                      <a:lnTo>
                        <a:pt x="1303" y="1577"/>
                      </a:lnTo>
                      <a:lnTo>
                        <a:pt x="1342" y="1543"/>
                      </a:lnTo>
                      <a:lnTo>
                        <a:pt x="1362" y="1529"/>
                      </a:lnTo>
                      <a:lnTo>
                        <a:pt x="1383" y="1518"/>
                      </a:lnTo>
                      <a:lnTo>
                        <a:pt x="1403" y="1506"/>
                      </a:lnTo>
                      <a:lnTo>
                        <a:pt x="1423" y="1499"/>
                      </a:lnTo>
                      <a:lnTo>
                        <a:pt x="1444" y="1492"/>
                      </a:lnTo>
                      <a:lnTo>
                        <a:pt x="1465" y="1489"/>
                      </a:lnTo>
                      <a:lnTo>
                        <a:pt x="1506" y="1486"/>
                      </a:lnTo>
                      <a:lnTo>
                        <a:pt x="1527" y="1487"/>
                      </a:lnTo>
                      <a:lnTo>
                        <a:pt x="1549" y="1492"/>
                      </a:lnTo>
                      <a:lnTo>
                        <a:pt x="1590" y="1503"/>
                      </a:lnTo>
                      <a:lnTo>
                        <a:pt x="1611" y="1513"/>
                      </a:lnTo>
                      <a:lnTo>
                        <a:pt x="1634" y="1524"/>
                      </a:lnTo>
                      <a:lnTo>
                        <a:pt x="1678" y="1552"/>
                      </a:lnTo>
                      <a:lnTo>
                        <a:pt x="1722" y="1588"/>
                      </a:lnTo>
                      <a:lnTo>
                        <a:pt x="1767" y="1631"/>
                      </a:lnTo>
                      <a:lnTo>
                        <a:pt x="1790" y="1655"/>
                      </a:lnTo>
                      <a:lnTo>
                        <a:pt x="1813" y="1683"/>
                      </a:lnTo>
                      <a:lnTo>
                        <a:pt x="1858" y="1742"/>
                      </a:lnTo>
                      <a:lnTo>
                        <a:pt x="1905" y="1810"/>
                      </a:lnTo>
                      <a:lnTo>
                        <a:pt x="2092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6" y="3251"/>
                      </a:lnTo>
                      <a:lnTo>
                        <a:pt x="2689" y="3294"/>
                      </a:lnTo>
                      <a:lnTo>
                        <a:pt x="2701" y="3316"/>
                      </a:lnTo>
                      <a:lnTo>
                        <a:pt x="2713" y="3339"/>
                      </a:lnTo>
                      <a:lnTo>
                        <a:pt x="2736" y="3382"/>
                      </a:lnTo>
                      <a:lnTo>
                        <a:pt x="2760" y="3425"/>
                      </a:lnTo>
                      <a:lnTo>
                        <a:pt x="2782" y="3467"/>
                      </a:lnTo>
                      <a:lnTo>
                        <a:pt x="2805" y="3508"/>
                      </a:lnTo>
                      <a:lnTo>
                        <a:pt x="2815" y="3528"/>
                      </a:lnTo>
                      <a:lnTo>
                        <a:pt x="2826" y="3549"/>
                      </a:lnTo>
                      <a:lnTo>
                        <a:pt x="2849" y="3590"/>
                      </a:lnTo>
                      <a:lnTo>
                        <a:pt x="2893" y="3668"/>
                      </a:lnTo>
                      <a:lnTo>
                        <a:pt x="2936" y="3746"/>
                      </a:lnTo>
                      <a:lnTo>
                        <a:pt x="2946" y="3764"/>
                      </a:lnTo>
                      <a:lnTo>
                        <a:pt x="2956" y="3783"/>
                      </a:lnTo>
                      <a:lnTo>
                        <a:pt x="2977" y="3819"/>
                      </a:lnTo>
                      <a:lnTo>
                        <a:pt x="2996" y="3854"/>
                      </a:lnTo>
                      <a:lnTo>
                        <a:pt x="3017" y="3891"/>
                      </a:lnTo>
                      <a:lnTo>
                        <a:pt x="3036" y="3924"/>
                      </a:lnTo>
                      <a:lnTo>
                        <a:pt x="3045" y="3941"/>
                      </a:lnTo>
                      <a:lnTo>
                        <a:pt x="3056" y="3958"/>
                      </a:lnTo>
                      <a:lnTo>
                        <a:pt x="3074" y="3991"/>
                      </a:lnTo>
                      <a:lnTo>
                        <a:pt x="3084" y="4008"/>
                      </a:lnTo>
                      <a:lnTo>
                        <a:pt x="3094" y="4026"/>
                      </a:lnTo>
                      <a:lnTo>
                        <a:pt x="3112" y="4057"/>
                      </a:lnTo>
                      <a:lnTo>
                        <a:pt x="3130" y="4089"/>
                      </a:lnTo>
                      <a:lnTo>
                        <a:pt x="3148" y="4120"/>
                      </a:lnTo>
                      <a:lnTo>
                        <a:pt x="3167" y="4151"/>
                      </a:lnTo>
                      <a:lnTo>
                        <a:pt x="3202" y="4210"/>
                      </a:lnTo>
                      <a:lnTo>
                        <a:pt x="3237" y="4267"/>
                      </a:lnTo>
                      <a:lnTo>
                        <a:pt x="3244" y="4279"/>
                      </a:lnTo>
                      <a:lnTo>
                        <a:pt x="3253" y="4293"/>
                      </a:lnTo>
                      <a:lnTo>
                        <a:pt x="3269" y="4320"/>
                      </a:lnTo>
                      <a:lnTo>
                        <a:pt x="3277" y="4332"/>
                      </a:lnTo>
                      <a:lnTo>
                        <a:pt x="3285" y="4346"/>
                      </a:lnTo>
                      <a:lnTo>
                        <a:pt x="3302" y="4372"/>
                      </a:lnTo>
                      <a:lnTo>
                        <a:pt x="3316" y="4396"/>
                      </a:lnTo>
                      <a:lnTo>
                        <a:pt x="3323" y="4407"/>
                      </a:lnTo>
                      <a:lnTo>
                        <a:pt x="3332" y="4420"/>
                      </a:lnTo>
                      <a:lnTo>
                        <a:pt x="3346" y="4442"/>
                      </a:lnTo>
                      <a:lnTo>
                        <a:pt x="3353" y="4454"/>
                      </a:lnTo>
                      <a:lnTo>
                        <a:pt x="3362" y="4466"/>
                      </a:lnTo>
                      <a:lnTo>
                        <a:pt x="3375" y="4487"/>
                      </a:lnTo>
                      <a:lnTo>
                        <a:pt x="3390" y="4509"/>
                      </a:lnTo>
                      <a:lnTo>
                        <a:pt x="3403" y="4530"/>
                      </a:lnTo>
                      <a:lnTo>
                        <a:pt x="3418" y="4551"/>
                      </a:lnTo>
                      <a:lnTo>
                        <a:pt x="3445" y="4590"/>
                      </a:lnTo>
                      <a:lnTo>
                        <a:pt x="3457" y="4609"/>
                      </a:lnTo>
                      <a:lnTo>
                        <a:pt x="3471" y="4627"/>
                      </a:lnTo>
                      <a:lnTo>
                        <a:pt x="3476" y="4635"/>
                      </a:lnTo>
                      <a:lnTo>
                        <a:pt x="3482" y="4643"/>
                      </a:lnTo>
                      <a:lnTo>
                        <a:pt x="3495" y="4659"/>
                      </a:lnTo>
                      <a:lnTo>
                        <a:pt x="3500" y="4667"/>
                      </a:lnTo>
                      <a:lnTo>
                        <a:pt x="3506" y="4675"/>
                      </a:lnTo>
                      <a:lnTo>
                        <a:pt x="3518" y="4692"/>
                      </a:lnTo>
                      <a:lnTo>
                        <a:pt x="3529" y="4705"/>
                      </a:lnTo>
                      <a:lnTo>
                        <a:pt x="3540" y="4720"/>
                      </a:lnTo>
                      <a:lnTo>
                        <a:pt x="3551" y="4733"/>
                      </a:lnTo>
                      <a:lnTo>
                        <a:pt x="3556" y="4739"/>
                      </a:lnTo>
                      <a:lnTo>
                        <a:pt x="3562" y="4747"/>
                      </a:lnTo>
                      <a:lnTo>
                        <a:pt x="3566" y="4752"/>
                      </a:lnTo>
                      <a:lnTo>
                        <a:pt x="3571" y="4758"/>
                      </a:lnTo>
                      <a:lnTo>
                        <a:pt x="3582" y="4770"/>
                      </a:lnTo>
                      <a:lnTo>
                        <a:pt x="3591" y="4780"/>
                      </a:lnTo>
                      <a:lnTo>
                        <a:pt x="3601" y="4791"/>
                      </a:lnTo>
                      <a:lnTo>
                        <a:pt x="3620" y="4810"/>
                      </a:lnTo>
                      <a:lnTo>
                        <a:pt x="3628" y="4818"/>
                      </a:lnTo>
                      <a:lnTo>
                        <a:pt x="3633" y="4823"/>
                      </a:lnTo>
                      <a:lnTo>
                        <a:pt x="3638" y="4828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6" name="Freeform 23">
                  <a:extLst>
                    <a:ext uri="{FF2B5EF4-FFF2-40B4-BE49-F238E27FC236}">
                      <a16:creationId xmlns:a16="http://schemas.microsoft.com/office/drawing/2014/main" id="{C400ED8A-D1E3-FE2F-E73A-D16E71D7D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0275" y="4978400"/>
                  <a:ext cx="641350" cy="866775"/>
                </a:xfrm>
                <a:custGeom>
                  <a:avLst/>
                  <a:gdLst>
                    <a:gd name="T0" fmla="*/ 1820 w 3638"/>
                    <a:gd name="T1" fmla="*/ 209 h 4911"/>
                    <a:gd name="T2" fmla="*/ 1698 w 3638"/>
                    <a:gd name="T3" fmla="*/ 95 h 4911"/>
                    <a:gd name="T4" fmla="*/ 1582 w 3638"/>
                    <a:gd name="T5" fmla="*/ 25 h 4911"/>
                    <a:gd name="T6" fmla="*/ 1473 w 3638"/>
                    <a:gd name="T7" fmla="*/ 0 h 4911"/>
                    <a:gd name="T8" fmla="*/ 1368 w 3638"/>
                    <a:gd name="T9" fmla="*/ 18 h 4911"/>
                    <a:gd name="T10" fmla="*/ 1270 w 3638"/>
                    <a:gd name="T11" fmla="*/ 81 h 4911"/>
                    <a:gd name="T12" fmla="*/ 1177 w 3638"/>
                    <a:gd name="T13" fmla="*/ 189 h 4911"/>
                    <a:gd name="T14" fmla="*/ 1090 w 3638"/>
                    <a:gd name="T15" fmla="*/ 341 h 4911"/>
                    <a:gd name="T16" fmla="*/ 823 w 3638"/>
                    <a:gd name="T17" fmla="*/ 1002 h 4911"/>
                    <a:gd name="T18" fmla="*/ 648 w 3638"/>
                    <a:gd name="T19" fmla="*/ 1562 h 4911"/>
                    <a:gd name="T20" fmla="*/ 562 w 3638"/>
                    <a:gd name="T21" fmla="*/ 1818 h 4911"/>
                    <a:gd name="T22" fmla="*/ 540 w 3638"/>
                    <a:gd name="T23" fmla="*/ 1880 h 4911"/>
                    <a:gd name="T24" fmla="*/ 429 w 3638"/>
                    <a:gd name="T25" fmla="*/ 2166 h 4911"/>
                    <a:gd name="T26" fmla="*/ 103 w 3638"/>
                    <a:gd name="T27" fmla="*/ 2910 h 4911"/>
                    <a:gd name="T28" fmla="*/ 50 w 3638"/>
                    <a:gd name="T29" fmla="*/ 3185 h 4911"/>
                    <a:gd name="T30" fmla="*/ 16 w 3638"/>
                    <a:gd name="T31" fmla="*/ 3485 h 4911"/>
                    <a:gd name="T32" fmla="*/ 1 w 3638"/>
                    <a:gd name="T33" fmla="*/ 3806 h 4911"/>
                    <a:gd name="T34" fmla="*/ 779 w 3638"/>
                    <a:gd name="T35" fmla="*/ 2558 h 4911"/>
                    <a:gd name="T36" fmla="*/ 994 w 3638"/>
                    <a:gd name="T37" fmla="*/ 2080 h 4911"/>
                    <a:gd name="T38" fmla="*/ 1225 w 3638"/>
                    <a:gd name="T39" fmla="*/ 1670 h 4911"/>
                    <a:gd name="T40" fmla="*/ 1343 w 3638"/>
                    <a:gd name="T41" fmla="*/ 1543 h 4911"/>
                    <a:gd name="T42" fmla="*/ 1423 w 3638"/>
                    <a:gd name="T43" fmla="*/ 1499 h 4911"/>
                    <a:gd name="T44" fmla="*/ 1527 w 3638"/>
                    <a:gd name="T45" fmla="*/ 1487 h 4911"/>
                    <a:gd name="T46" fmla="*/ 1634 w 3638"/>
                    <a:gd name="T47" fmla="*/ 1524 h 4911"/>
                    <a:gd name="T48" fmla="*/ 1790 w 3638"/>
                    <a:gd name="T49" fmla="*/ 1655 h 4911"/>
                    <a:gd name="T50" fmla="*/ 2092 w 3638"/>
                    <a:gd name="T51" fmla="*/ 2106 h 4911"/>
                    <a:gd name="T52" fmla="*/ 2642 w 3638"/>
                    <a:gd name="T53" fmla="*/ 3205 h 4911"/>
                    <a:gd name="T54" fmla="*/ 2713 w 3638"/>
                    <a:gd name="T55" fmla="*/ 3339 h 4911"/>
                    <a:gd name="T56" fmla="*/ 2782 w 3638"/>
                    <a:gd name="T57" fmla="*/ 3469 h 4911"/>
                    <a:gd name="T58" fmla="*/ 2849 w 3638"/>
                    <a:gd name="T59" fmla="*/ 3594 h 4911"/>
                    <a:gd name="T60" fmla="*/ 2956 w 3638"/>
                    <a:gd name="T61" fmla="*/ 3788 h 4911"/>
                    <a:gd name="T62" fmla="*/ 3017 w 3638"/>
                    <a:gd name="T63" fmla="*/ 3899 h 4911"/>
                    <a:gd name="T64" fmla="*/ 3094 w 3638"/>
                    <a:gd name="T65" fmla="*/ 4038 h 4911"/>
                    <a:gd name="T66" fmla="*/ 3148 w 3638"/>
                    <a:gd name="T67" fmla="*/ 4135 h 4911"/>
                    <a:gd name="T68" fmla="*/ 3253 w 3638"/>
                    <a:gd name="T69" fmla="*/ 4315 h 4911"/>
                    <a:gd name="T70" fmla="*/ 3316 w 3638"/>
                    <a:gd name="T71" fmla="*/ 4423 h 4911"/>
                    <a:gd name="T72" fmla="*/ 3353 w 3638"/>
                    <a:gd name="T73" fmla="*/ 4486 h 4911"/>
                    <a:gd name="T74" fmla="*/ 3396 w 3638"/>
                    <a:gd name="T75" fmla="*/ 4557 h 4911"/>
                    <a:gd name="T76" fmla="*/ 3457 w 3638"/>
                    <a:gd name="T77" fmla="*/ 4653 h 4911"/>
                    <a:gd name="T78" fmla="*/ 3495 w 3638"/>
                    <a:gd name="T79" fmla="*/ 4711 h 4911"/>
                    <a:gd name="T80" fmla="*/ 3529 w 3638"/>
                    <a:gd name="T81" fmla="*/ 4763 h 4911"/>
                    <a:gd name="T82" fmla="*/ 3566 w 3638"/>
                    <a:gd name="T83" fmla="*/ 4818 h 4911"/>
                    <a:gd name="T84" fmla="*/ 3601 w 3638"/>
                    <a:gd name="T85" fmla="*/ 4865 h 4911"/>
                    <a:gd name="T86" fmla="*/ 3638 w 3638"/>
                    <a:gd name="T87" fmla="*/ 4911 h 4911"/>
                    <a:gd name="T88" fmla="*/ 3433 w 3638"/>
                    <a:gd name="T89" fmla="*/ 3605 h 4911"/>
                    <a:gd name="T90" fmla="*/ 3172 w 3638"/>
                    <a:gd name="T91" fmla="*/ 3084 h 4911"/>
                    <a:gd name="T92" fmla="*/ 2921 w 3638"/>
                    <a:gd name="T93" fmla="*/ 2537 h 4911"/>
                    <a:gd name="T94" fmla="*/ 2682 w 3638"/>
                    <a:gd name="T95" fmla="*/ 1968 h 4911"/>
                    <a:gd name="T96" fmla="*/ 2495 w 3638"/>
                    <a:gd name="T97" fmla="*/ 1506 h 4911"/>
                    <a:gd name="T98" fmla="*/ 2233 w 3638"/>
                    <a:gd name="T99" fmla="*/ 923 h 4911"/>
                    <a:gd name="T100" fmla="*/ 2007 w 3638"/>
                    <a:gd name="T101" fmla="*/ 486 h 4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38" h="4911">
                      <a:moveTo>
                        <a:pt x="1915" y="324"/>
                      </a:move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7"/>
                      </a:lnTo>
                      <a:lnTo>
                        <a:pt x="1728" y="120"/>
                      </a:lnTo>
                      <a:lnTo>
                        <a:pt x="1698" y="95"/>
                      </a:lnTo>
                      <a:lnTo>
                        <a:pt x="1669" y="74"/>
                      </a:lnTo>
                      <a:lnTo>
                        <a:pt x="1640" y="54"/>
                      </a:lnTo>
                      <a:lnTo>
                        <a:pt x="1611" y="39"/>
                      </a:lnTo>
                      <a:lnTo>
                        <a:pt x="1582" y="25"/>
                      </a:lnTo>
                      <a:lnTo>
                        <a:pt x="1555" y="15"/>
                      </a:lnTo>
                      <a:lnTo>
                        <a:pt x="1527" y="6"/>
                      </a:lnTo>
                      <a:lnTo>
                        <a:pt x="1500" y="2"/>
                      </a:lnTo>
                      <a:lnTo>
                        <a:pt x="1473" y="0"/>
                      </a:lnTo>
                      <a:lnTo>
                        <a:pt x="1447" y="1"/>
                      </a:lnTo>
                      <a:lnTo>
                        <a:pt x="1420" y="3"/>
                      </a:lnTo>
                      <a:lnTo>
                        <a:pt x="1394" y="10"/>
                      </a:lnTo>
                      <a:lnTo>
                        <a:pt x="1368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199" y="158"/>
                      </a:lnTo>
                      <a:lnTo>
                        <a:pt x="1177" y="189"/>
                      </a:lnTo>
                      <a:lnTo>
                        <a:pt x="1155" y="224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0" y="341"/>
                      </a:lnTo>
                      <a:lnTo>
                        <a:pt x="1070" y="387"/>
                      </a:lnTo>
                      <a:lnTo>
                        <a:pt x="980" y="589"/>
                      </a:lnTo>
                      <a:lnTo>
                        <a:pt x="898" y="795"/>
                      </a:lnTo>
                      <a:lnTo>
                        <a:pt x="823" y="1002"/>
                      </a:lnTo>
                      <a:lnTo>
                        <a:pt x="753" y="1213"/>
                      </a:lnTo>
                      <a:lnTo>
                        <a:pt x="712" y="1356"/>
                      </a:lnTo>
                      <a:lnTo>
                        <a:pt x="670" y="1495"/>
                      </a:lnTo>
                      <a:lnTo>
                        <a:pt x="648" y="1562"/>
                      </a:lnTo>
                      <a:lnTo>
                        <a:pt x="628" y="1628"/>
                      </a:lnTo>
                      <a:lnTo>
                        <a:pt x="606" y="1693"/>
                      </a:lnTo>
                      <a:lnTo>
                        <a:pt x="585" y="1757"/>
                      </a:lnTo>
                      <a:lnTo>
                        <a:pt x="562" y="1818"/>
                      </a:lnTo>
                      <a:lnTo>
                        <a:pt x="556" y="1833"/>
                      </a:lnTo>
                      <a:lnTo>
                        <a:pt x="553" y="1840"/>
                      </a:lnTo>
                      <a:lnTo>
                        <a:pt x="551" y="1848"/>
                      </a:lnTo>
                      <a:lnTo>
                        <a:pt x="540" y="1880"/>
                      </a:lnTo>
                      <a:lnTo>
                        <a:pt x="497" y="1998"/>
                      </a:lnTo>
                      <a:lnTo>
                        <a:pt x="474" y="2055"/>
                      </a:lnTo>
                      <a:lnTo>
                        <a:pt x="452" y="2111"/>
                      </a:lnTo>
                      <a:lnTo>
                        <a:pt x="429" y="2166"/>
                      </a:lnTo>
                      <a:lnTo>
                        <a:pt x="408" y="2220"/>
                      </a:lnTo>
                      <a:lnTo>
                        <a:pt x="136" y="2781"/>
                      </a:lnTo>
                      <a:lnTo>
                        <a:pt x="118" y="2845"/>
                      </a:lnTo>
                      <a:lnTo>
                        <a:pt x="103" y="2910"/>
                      </a:lnTo>
                      <a:lnTo>
                        <a:pt x="87" y="2977"/>
                      </a:lnTo>
                      <a:lnTo>
                        <a:pt x="74" y="3045"/>
                      </a:lnTo>
                      <a:lnTo>
                        <a:pt x="60" y="3114"/>
                      </a:lnTo>
                      <a:lnTo>
                        <a:pt x="50" y="3185"/>
                      </a:lnTo>
                      <a:lnTo>
                        <a:pt x="39" y="3258"/>
                      </a:lnTo>
                      <a:lnTo>
                        <a:pt x="31" y="3333"/>
                      </a:lnTo>
                      <a:lnTo>
                        <a:pt x="23" y="3408"/>
                      </a:lnTo>
                      <a:lnTo>
                        <a:pt x="16" y="3485"/>
                      </a:lnTo>
                      <a:lnTo>
                        <a:pt x="10" y="3563"/>
                      </a:lnTo>
                      <a:lnTo>
                        <a:pt x="6" y="3643"/>
                      </a:lnTo>
                      <a:lnTo>
                        <a:pt x="2" y="3723"/>
                      </a:lnTo>
                      <a:lnTo>
                        <a:pt x="1" y="3806"/>
                      </a:lnTo>
                      <a:lnTo>
                        <a:pt x="0" y="3890"/>
                      </a:lnTo>
                      <a:lnTo>
                        <a:pt x="1" y="3976"/>
                      </a:lnTo>
                      <a:lnTo>
                        <a:pt x="266" y="3431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5" y="1670"/>
                      </a:lnTo>
                      <a:lnTo>
                        <a:pt x="1264" y="1619"/>
                      </a:lnTo>
                      <a:lnTo>
                        <a:pt x="1282" y="1597"/>
                      </a:lnTo>
                      <a:lnTo>
                        <a:pt x="1303" y="1577"/>
                      </a:lnTo>
                      <a:lnTo>
                        <a:pt x="1343" y="1543"/>
                      </a:lnTo>
                      <a:lnTo>
                        <a:pt x="1362" y="1529"/>
                      </a:lnTo>
                      <a:lnTo>
                        <a:pt x="1383" y="1518"/>
                      </a:lnTo>
                      <a:lnTo>
                        <a:pt x="1403" y="1507"/>
                      </a:lnTo>
                      <a:lnTo>
                        <a:pt x="1423" y="1499"/>
                      </a:lnTo>
                      <a:lnTo>
                        <a:pt x="1444" y="1492"/>
                      </a:lnTo>
                      <a:lnTo>
                        <a:pt x="1465" y="1489"/>
                      </a:lnTo>
                      <a:lnTo>
                        <a:pt x="1507" y="1486"/>
                      </a:lnTo>
                      <a:lnTo>
                        <a:pt x="1527" y="1487"/>
                      </a:lnTo>
                      <a:lnTo>
                        <a:pt x="1549" y="1492"/>
                      </a:lnTo>
                      <a:lnTo>
                        <a:pt x="1591" y="1503"/>
                      </a:lnTo>
                      <a:lnTo>
                        <a:pt x="1611" y="1513"/>
                      </a:lnTo>
                      <a:lnTo>
                        <a:pt x="1634" y="1524"/>
                      </a:lnTo>
                      <a:lnTo>
                        <a:pt x="1678" y="1552"/>
                      </a:lnTo>
                      <a:lnTo>
                        <a:pt x="1722" y="1589"/>
                      </a:lnTo>
                      <a:lnTo>
                        <a:pt x="1767" y="1631"/>
                      </a:lnTo>
                      <a:lnTo>
                        <a:pt x="1790" y="1655"/>
                      </a:lnTo>
                      <a:lnTo>
                        <a:pt x="1813" y="1683"/>
                      </a:lnTo>
                      <a:lnTo>
                        <a:pt x="1858" y="1742"/>
                      </a:lnTo>
                      <a:lnTo>
                        <a:pt x="1905" y="1810"/>
                      </a:lnTo>
                      <a:lnTo>
                        <a:pt x="2092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7" y="3251"/>
                      </a:lnTo>
                      <a:lnTo>
                        <a:pt x="2689" y="3295"/>
                      </a:lnTo>
                      <a:lnTo>
                        <a:pt x="2701" y="3316"/>
                      </a:lnTo>
                      <a:lnTo>
                        <a:pt x="2713" y="3339"/>
                      </a:lnTo>
                      <a:lnTo>
                        <a:pt x="2736" y="3383"/>
                      </a:lnTo>
                      <a:lnTo>
                        <a:pt x="2747" y="3405"/>
                      </a:lnTo>
                      <a:lnTo>
                        <a:pt x="2760" y="3428"/>
                      </a:lnTo>
                      <a:lnTo>
                        <a:pt x="2782" y="3469"/>
                      </a:lnTo>
                      <a:lnTo>
                        <a:pt x="2805" y="3512"/>
                      </a:lnTo>
                      <a:lnTo>
                        <a:pt x="2815" y="3531"/>
                      </a:lnTo>
                      <a:lnTo>
                        <a:pt x="2826" y="3552"/>
                      </a:lnTo>
                      <a:lnTo>
                        <a:pt x="2849" y="3594"/>
                      </a:lnTo>
                      <a:lnTo>
                        <a:pt x="2893" y="3674"/>
                      </a:lnTo>
                      <a:lnTo>
                        <a:pt x="2936" y="3752"/>
                      </a:lnTo>
                      <a:lnTo>
                        <a:pt x="2946" y="3769"/>
                      </a:lnTo>
                      <a:lnTo>
                        <a:pt x="2956" y="3788"/>
                      </a:lnTo>
                      <a:lnTo>
                        <a:pt x="2977" y="3825"/>
                      </a:lnTo>
                      <a:lnTo>
                        <a:pt x="2986" y="3843"/>
                      </a:lnTo>
                      <a:lnTo>
                        <a:pt x="2997" y="3862"/>
                      </a:lnTo>
                      <a:lnTo>
                        <a:pt x="3017" y="3899"/>
                      </a:lnTo>
                      <a:lnTo>
                        <a:pt x="3036" y="3933"/>
                      </a:lnTo>
                      <a:lnTo>
                        <a:pt x="3056" y="3969"/>
                      </a:lnTo>
                      <a:lnTo>
                        <a:pt x="3074" y="4003"/>
                      </a:lnTo>
                      <a:lnTo>
                        <a:pt x="3094" y="4038"/>
                      </a:lnTo>
                      <a:lnTo>
                        <a:pt x="3102" y="4054"/>
                      </a:lnTo>
                      <a:lnTo>
                        <a:pt x="3112" y="4071"/>
                      </a:lnTo>
                      <a:lnTo>
                        <a:pt x="3130" y="4104"/>
                      </a:lnTo>
                      <a:lnTo>
                        <a:pt x="3148" y="4135"/>
                      </a:lnTo>
                      <a:lnTo>
                        <a:pt x="3167" y="4167"/>
                      </a:lnTo>
                      <a:lnTo>
                        <a:pt x="3202" y="4229"/>
                      </a:lnTo>
                      <a:lnTo>
                        <a:pt x="3237" y="4288"/>
                      </a:lnTo>
                      <a:lnTo>
                        <a:pt x="3253" y="4315"/>
                      </a:lnTo>
                      <a:lnTo>
                        <a:pt x="3269" y="4343"/>
                      </a:lnTo>
                      <a:lnTo>
                        <a:pt x="3285" y="4370"/>
                      </a:lnTo>
                      <a:lnTo>
                        <a:pt x="3302" y="4398"/>
                      </a:lnTo>
                      <a:lnTo>
                        <a:pt x="3316" y="4423"/>
                      </a:lnTo>
                      <a:lnTo>
                        <a:pt x="3323" y="4435"/>
                      </a:lnTo>
                      <a:lnTo>
                        <a:pt x="3332" y="4449"/>
                      </a:lnTo>
                      <a:lnTo>
                        <a:pt x="3346" y="4474"/>
                      </a:lnTo>
                      <a:lnTo>
                        <a:pt x="3353" y="4486"/>
                      </a:lnTo>
                      <a:lnTo>
                        <a:pt x="3362" y="4500"/>
                      </a:lnTo>
                      <a:lnTo>
                        <a:pt x="3375" y="4523"/>
                      </a:lnTo>
                      <a:lnTo>
                        <a:pt x="3390" y="4546"/>
                      </a:lnTo>
                      <a:lnTo>
                        <a:pt x="3396" y="4557"/>
                      </a:lnTo>
                      <a:lnTo>
                        <a:pt x="3403" y="4568"/>
                      </a:lnTo>
                      <a:lnTo>
                        <a:pt x="3418" y="4591"/>
                      </a:lnTo>
                      <a:lnTo>
                        <a:pt x="3445" y="4634"/>
                      </a:lnTo>
                      <a:lnTo>
                        <a:pt x="3457" y="4653"/>
                      </a:lnTo>
                      <a:lnTo>
                        <a:pt x="3471" y="4674"/>
                      </a:lnTo>
                      <a:lnTo>
                        <a:pt x="3476" y="4683"/>
                      </a:lnTo>
                      <a:lnTo>
                        <a:pt x="3482" y="4692"/>
                      </a:lnTo>
                      <a:lnTo>
                        <a:pt x="3495" y="4711"/>
                      </a:lnTo>
                      <a:lnTo>
                        <a:pt x="3500" y="4719"/>
                      </a:lnTo>
                      <a:lnTo>
                        <a:pt x="3506" y="4728"/>
                      </a:lnTo>
                      <a:lnTo>
                        <a:pt x="3518" y="4747"/>
                      </a:lnTo>
                      <a:lnTo>
                        <a:pt x="3529" y="4763"/>
                      </a:lnTo>
                      <a:lnTo>
                        <a:pt x="3540" y="4779"/>
                      </a:lnTo>
                      <a:lnTo>
                        <a:pt x="3551" y="4795"/>
                      </a:lnTo>
                      <a:lnTo>
                        <a:pt x="3562" y="4811"/>
                      </a:lnTo>
                      <a:lnTo>
                        <a:pt x="3566" y="4818"/>
                      </a:lnTo>
                      <a:lnTo>
                        <a:pt x="3571" y="4825"/>
                      </a:lnTo>
                      <a:lnTo>
                        <a:pt x="3582" y="4839"/>
                      </a:lnTo>
                      <a:lnTo>
                        <a:pt x="3591" y="4852"/>
                      </a:lnTo>
                      <a:lnTo>
                        <a:pt x="3601" y="4865"/>
                      </a:lnTo>
                      <a:lnTo>
                        <a:pt x="3620" y="4889"/>
                      </a:lnTo>
                      <a:lnTo>
                        <a:pt x="3628" y="4900"/>
                      </a:lnTo>
                      <a:lnTo>
                        <a:pt x="3633" y="4905"/>
                      </a:lnTo>
                      <a:lnTo>
                        <a:pt x="3638" y="4911"/>
                      </a:lnTo>
                      <a:lnTo>
                        <a:pt x="3638" y="3981"/>
                      </a:lnTo>
                      <a:lnTo>
                        <a:pt x="3568" y="3857"/>
                      </a:lnTo>
                      <a:lnTo>
                        <a:pt x="3501" y="3732"/>
                      </a:lnTo>
                      <a:lnTo>
                        <a:pt x="3433" y="3605"/>
                      </a:lnTo>
                      <a:lnTo>
                        <a:pt x="3367" y="3477"/>
                      </a:lnTo>
                      <a:lnTo>
                        <a:pt x="3301" y="3348"/>
                      </a:lnTo>
                      <a:lnTo>
                        <a:pt x="3236" y="3217"/>
                      </a:lnTo>
                      <a:lnTo>
                        <a:pt x="3172" y="3084"/>
                      </a:lnTo>
                      <a:lnTo>
                        <a:pt x="3109" y="2950"/>
                      </a:lnTo>
                      <a:lnTo>
                        <a:pt x="3045" y="2814"/>
                      </a:lnTo>
                      <a:lnTo>
                        <a:pt x="2983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0" y="2256"/>
                      </a:lnTo>
                      <a:lnTo>
                        <a:pt x="2741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1" y="1714"/>
                      </a:lnTo>
                      <a:lnTo>
                        <a:pt x="2539" y="1609"/>
                      </a:lnTo>
                      <a:lnTo>
                        <a:pt x="2495" y="1506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8" y="1016"/>
                      </a:lnTo>
                      <a:lnTo>
                        <a:pt x="2233" y="923"/>
                      </a:lnTo>
                      <a:lnTo>
                        <a:pt x="2188" y="832"/>
                      </a:lnTo>
                      <a:lnTo>
                        <a:pt x="2143" y="742"/>
                      </a:lnTo>
                      <a:lnTo>
                        <a:pt x="2098" y="656"/>
                      </a:lnTo>
                      <a:lnTo>
                        <a:pt x="2007" y="486"/>
                      </a:lnTo>
                      <a:lnTo>
                        <a:pt x="1961" y="404"/>
                      </a:lnTo>
                      <a:lnTo>
                        <a:pt x="1915" y="324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7" name="Freeform 24">
                  <a:extLst>
                    <a:ext uri="{FF2B5EF4-FFF2-40B4-BE49-F238E27FC236}">
                      <a16:creationId xmlns:a16="http://schemas.microsoft.com/office/drawing/2014/main" id="{CC811D19-12AC-E787-8356-B68108562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5913" y="4978400"/>
                  <a:ext cx="641350" cy="874712"/>
                </a:xfrm>
                <a:custGeom>
                  <a:avLst/>
                  <a:gdLst>
                    <a:gd name="T0" fmla="*/ 3500 w 3637"/>
                    <a:gd name="T1" fmla="*/ 3732 h 4953"/>
                    <a:gd name="T2" fmla="*/ 3236 w 3637"/>
                    <a:gd name="T3" fmla="*/ 3217 h 4953"/>
                    <a:gd name="T4" fmla="*/ 2983 w 3637"/>
                    <a:gd name="T5" fmla="*/ 2676 h 4953"/>
                    <a:gd name="T6" fmla="*/ 2741 w 3637"/>
                    <a:gd name="T7" fmla="*/ 2112 h 4953"/>
                    <a:gd name="T8" fmla="*/ 2539 w 3637"/>
                    <a:gd name="T9" fmla="*/ 1609 h 4953"/>
                    <a:gd name="T10" fmla="*/ 2278 w 3637"/>
                    <a:gd name="T11" fmla="*/ 1016 h 4953"/>
                    <a:gd name="T12" fmla="*/ 2098 w 3637"/>
                    <a:gd name="T13" fmla="*/ 656 h 4953"/>
                    <a:gd name="T14" fmla="*/ 1882 w 3637"/>
                    <a:gd name="T15" fmla="*/ 283 h 4953"/>
                    <a:gd name="T16" fmla="*/ 1757 w 3637"/>
                    <a:gd name="T17" fmla="*/ 147 h 4953"/>
                    <a:gd name="T18" fmla="*/ 1640 w 3637"/>
                    <a:gd name="T19" fmla="*/ 54 h 4953"/>
                    <a:gd name="T20" fmla="*/ 1527 w 3637"/>
                    <a:gd name="T21" fmla="*/ 6 h 4953"/>
                    <a:gd name="T22" fmla="*/ 1420 w 3637"/>
                    <a:gd name="T23" fmla="*/ 3 h 4953"/>
                    <a:gd name="T24" fmla="*/ 1318 w 3637"/>
                    <a:gd name="T25" fmla="*/ 44 h 4953"/>
                    <a:gd name="T26" fmla="*/ 1222 w 3637"/>
                    <a:gd name="T27" fmla="*/ 130 h 4953"/>
                    <a:gd name="T28" fmla="*/ 1132 w 3637"/>
                    <a:gd name="T29" fmla="*/ 260 h 4953"/>
                    <a:gd name="T30" fmla="*/ 980 w 3637"/>
                    <a:gd name="T31" fmla="*/ 589 h 4953"/>
                    <a:gd name="T32" fmla="*/ 711 w 3637"/>
                    <a:gd name="T33" fmla="*/ 1356 h 4953"/>
                    <a:gd name="T34" fmla="*/ 605 w 3637"/>
                    <a:gd name="T35" fmla="*/ 1693 h 4953"/>
                    <a:gd name="T36" fmla="*/ 553 w 3637"/>
                    <a:gd name="T37" fmla="*/ 1840 h 4953"/>
                    <a:gd name="T38" fmla="*/ 474 w 3637"/>
                    <a:gd name="T39" fmla="*/ 2055 h 4953"/>
                    <a:gd name="T40" fmla="*/ 135 w 3637"/>
                    <a:gd name="T41" fmla="*/ 2781 h 4953"/>
                    <a:gd name="T42" fmla="*/ 73 w 3637"/>
                    <a:gd name="T43" fmla="*/ 3045 h 4953"/>
                    <a:gd name="T44" fmla="*/ 31 w 3637"/>
                    <a:gd name="T45" fmla="*/ 3333 h 4953"/>
                    <a:gd name="T46" fmla="*/ 6 w 3637"/>
                    <a:gd name="T47" fmla="*/ 3643 h 4953"/>
                    <a:gd name="T48" fmla="*/ 1 w 3637"/>
                    <a:gd name="T49" fmla="*/ 3976 h 4953"/>
                    <a:gd name="T50" fmla="*/ 884 w 3637"/>
                    <a:gd name="T51" fmla="*/ 2311 h 4953"/>
                    <a:gd name="T52" fmla="*/ 1107 w 3637"/>
                    <a:gd name="T53" fmla="*/ 1866 h 4953"/>
                    <a:gd name="T54" fmla="*/ 1263 w 3637"/>
                    <a:gd name="T55" fmla="*/ 1624 h 4953"/>
                    <a:gd name="T56" fmla="*/ 1362 w 3637"/>
                    <a:gd name="T57" fmla="*/ 1541 h 4953"/>
                    <a:gd name="T58" fmla="*/ 1465 w 3637"/>
                    <a:gd name="T59" fmla="*/ 1506 h 4953"/>
                    <a:gd name="T60" fmla="*/ 1549 w 3637"/>
                    <a:gd name="T61" fmla="*/ 1510 h 4953"/>
                    <a:gd name="T62" fmla="*/ 1677 w 3637"/>
                    <a:gd name="T63" fmla="*/ 1568 h 4953"/>
                    <a:gd name="T64" fmla="*/ 1858 w 3637"/>
                    <a:gd name="T65" fmla="*/ 1747 h 4953"/>
                    <a:gd name="T66" fmla="*/ 2593 w 3637"/>
                    <a:gd name="T67" fmla="*/ 3113 h 4953"/>
                    <a:gd name="T68" fmla="*/ 2689 w 3637"/>
                    <a:gd name="T69" fmla="*/ 3295 h 4953"/>
                    <a:gd name="T70" fmla="*/ 2747 w 3637"/>
                    <a:gd name="T71" fmla="*/ 3405 h 4953"/>
                    <a:gd name="T72" fmla="*/ 2826 w 3637"/>
                    <a:gd name="T73" fmla="*/ 3553 h 4953"/>
                    <a:gd name="T74" fmla="*/ 2956 w 3637"/>
                    <a:gd name="T75" fmla="*/ 3791 h 4953"/>
                    <a:gd name="T76" fmla="*/ 3017 w 3637"/>
                    <a:gd name="T77" fmla="*/ 3902 h 4953"/>
                    <a:gd name="T78" fmla="*/ 3074 w 3637"/>
                    <a:gd name="T79" fmla="*/ 4008 h 4953"/>
                    <a:gd name="T80" fmla="*/ 3130 w 3637"/>
                    <a:gd name="T81" fmla="*/ 4109 h 4953"/>
                    <a:gd name="T82" fmla="*/ 3202 w 3637"/>
                    <a:gd name="T83" fmla="*/ 4237 h 4953"/>
                    <a:gd name="T84" fmla="*/ 3269 w 3637"/>
                    <a:gd name="T85" fmla="*/ 4355 h 4953"/>
                    <a:gd name="T86" fmla="*/ 3331 w 3637"/>
                    <a:gd name="T87" fmla="*/ 4463 h 4953"/>
                    <a:gd name="T88" fmla="*/ 3368 w 3637"/>
                    <a:gd name="T89" fmla="*/ 4527 h 4953"/>
                    <a:gd name="T90" fmla="*/ 3417 w 3637"/>
                    <a:gd name="T91" fmla="*/ 4610 h 4953"/>
                    <a:gd name="T92" fmla="*/ 3470 w 3637"/>
                    <a:gd name="T93" fmla="*/ 4697 h 4953"/>
                    <a:gd name="T94" fmla="*/ 3518 w 3637"/>
                    <a:gd name="T95" fmla="*/ 4774 h 4953"/>
                    <a:gd name="T96" fmla="*/ 3550 w 3637"/>
                    <a:gd name="T97" fmla="*/ 4825 h 4953"/>
                    <a:gd name="T98" fmla="*/ 3581 w 3637"/>
                    <a:gd name="T99" fmla="*/ 4873 h 4953"/>
                    <a:gd name="T100" fmla="*/ 3628 w 3637"/>
                    <a:gd name="T101" fmla="*/ 4940 h 4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37" h="4953">
                      <a:moveTo>
                        <a:pt x="3637" y="4953"/>
                      </a:moveTo>
                      <a:lnTo>
                        <a:pt x="3637" y="3981"/>
                      </a:lnTo>
                      <a:lnTo>
                        <a:pt x="3568" y="3857"/>
                      </a:lnTo>
                      <a:lnTo>
                        <a:pt x="3500" y="3732"/>
                      </a:lnTo>
                      <a:lnTo>
                        <a:pt x="3433" y="3605"/>
                      </a:lnTo>
                      <a:lnTo>
                        <a:pt x="3367" y="3477"/>
                      </a:lnTo>
                      <a:lnTo>
                        <a:pt x="3300" y="3348"/>
                      </a:lnTo>
                      <a:lnTo>
                        <a:pt x="3236" y="3217"/>
                      </a:lnTo>
                      <a:lnTo>
                        <a:pt x="3172" y="3084"/>
                      </a:lnTo>
                      <a:lnTo>
                        <a:pt x="3108" y="2950"/>
                      </a:lnTo>
                      <a:lnTo>
                        <a:pt x="3045" y="2814"/>
                      </a:lnTo>
                      <a:lnTo>
                        <a:pt x="2983" y="2676"/>
                      </a:lnTo>
                      <a:lnTo>
                        <a:pt x="2920" y="2537"/>
                      </a:lnTo>
                      <a:lnTo>
                        <a:pt x="2860" y="2398"/>
                      </a:lnTo>
                      <a:lnTo>
                        <a:pt x="2800" y="2256"/>
                      </a:lnTo>
                      <a:lnTo>
                        <a:pt x="2741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1" y="1714"/>
                      </a:lnTo>
                      <a:lnTo>
                        <a:pt x="2539" y="1609"/>
                      </a:lnTo>
                      <a:lnTo>
                        <a:pt x="2495" y="1506"/>
                      </a:lnTo>
                      <a:lnTo>
                        <a:pt x="2452" y="1405"/>
                      </a:lnTo>
                      <a:lnTo>
                        <a:pt x="2365" y="1206"/>
                      </a:lnTo>
                      <a:lnTo>
                        <a:pt x="2278" y="1016"/>
                      </a:lnTo>
                      <a:lnTo>
                        <a:pt x="2232" y="923"/>
                      </a:lnTo>
                      <a:lnTo>
                        <a:pt x="2188" y="832"/>
                      </a:lnTo>
                      <a:lnTo>
                        <a:pt x="2142" y="742"/>
                      </a:lnTo>
                      <a:lnTo>
                        <a:pt x="2098" y="656"/>
                      </a:lnTo>
                      <a:lnTo>
                        <a:pt x="2006" y="486"/>
                      </a:lnTo>
                      <a:lnTo>
                        <a:pt x="1961" y="404"/>
                      </a:lnTo>
                      <a:lnTo>
                        <a:pt x="1915" y="324"/>
                      </a:ln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8" y="177"/>
                      </a:lnTo>
                      <a:lnTo>
                        <a:pt x="1757" y="147"/>
                      </a:lnTo>
                      <a:lnTo>
                        <a:pt x="1727" y="120"/>
                      </a:lnTo>
                      <a:lnTo>
                        <a:pt x="1698" y="95"/>
                      </a:lnTo>
                      <a:lnTo>
                        <a:pt x="1669" y="74"/>
                      </a:lnTo>
                      <a:lnTo>
                        <a:pt x="1640" y="54"/>
                      </a:lnTo>
                      <a:lnTo>
                        <a:pt x="1611" y="39"/>
                      </a:lnTo>
                      <a:lnTo>
                        <a:pt x="1582" y="25"/>
                      </a:lnTo>
                      <a:lnTo>
                        <a:pt x="1555" y="15"/>
                      </a:lnTo>
                      <a:lnTo>
                        <a:pt x="1527" y="6"/>
                      </a:lnTo>
                      <a:lnTo>
                        <a:pt x="1500" y="2"/>
                      </a:lnTo>
                      <a:lnTo>
                        <a:pt x="1473" y="0"/>
                      </a:lnTo>
                      <a:lnTo>
                        <a:pt x="1447" y="1"/>
                      </a:lnTo>
                      <a:lnTo>
                        <a:pt x="1420" y="3"/>
                      </a:lnTo>
                      <a:lnTo>
                        <a:pt x="1394" y="10"/>
                      </a:lnTo>
                      <a:lnTo>
                        <a:pt x="1368" y="18"/>
                      </a:lnTo>
                      <a:lnTo>
                        <a:pt x="1343" y="30"/>
                      </a:lnTo>
                      <a:lnTo>
                        <a:pt x="1318" y="44"/>
                      </a:lnTo>
                      <a:lnTo>
                        <a:pt x="1293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199" y="158"/>
                      </a:lnTo>
                      <a:lnTo>
                        <a:pt x="1176" y="189"/>
                      </a:lnTo>
                      <a:lnTo>
                        <a:pt x="1154" y="224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0" y="341"/>
                      </a:lnTo>
                      <a:lnTo>
                        <a:pt x="1069" y="387"/>
                      </a:lnTo>
                      <a:lnTo>
                        <a:pt x="980" y="589"/>
                      </a:lnTo>
                      <a:lnTo>
                        <a:pt x="898" y="795"/>
                      </a:lnTo>
                      <a:lnTo>
                        <a:pt x="822" y="1002"/>
                      </a:lnTo>
                      <a:lnTo>
                        <a:pt x="753" y="1213"/>
                      </a:lnTo>
                      <a:lnTo>
                        <a:pt x="711" y="1356"/>
                      </a:lnTo>
                      <a:lnTo>
                        <a:pt x="670" y="1495"/>
                      </a:lnTo>
                      <a:lnTo>
                        <a:pt x="648" y="1562"/>
                      </a:lnTo>
                      <a:lnTo>
                        <a:pt x="627" y="1628"/>
                      </a:lnTo>
                      <a:lnTo>
                        <a:pt x="605" y="1693"/>
                      </a:lnTo>
                      <a:lnTo>
                        <a:pt x="585" y="1757"/>
                      </a:lnTo>
                      <a:lnTo>
                        <a:pt x="562" y="1818"/>
                      </a:lnTo>
                      <a:lnTo>
                        <a:pt x="556" y="1833"/>
                      </a:lnTo>
                      <a:lnTo>
                        <a:pt x="553" y="1840"/>
                      </a:lnTo>
                      <a:lnTo>
                        <a:pt x="551" y="1848"/>
                      </a:lnTo>
                      <a:lnTo>
                        <a:pt x="540" y="1880"/>
                      </a:lnTo>
                      <a:lnTo>
                        <a:pt x="497" y="1998"/>
                      </a:lnTo>
                      <a:lnTo>
                        <a:pt x="474" y="2055"/>
                      </a:lnTo>
                      <a:lnTo>
                        <a:pt x="452" y="2111"/>
                      </a:lnTo>
                      <a:lnTo>
                        <a:pt x="429" y="2166"/>
                      </a:lnTo>
                      <a:lnTo>
                        <a:pt x="407" y="2220"/>
                      </a:lnTo>
                      <a:lnTo>
                        <a:pt x="135" y="2781"/>
                      </a:lnTo>
                      <a:lnTo>
                        <a:pt x="118" y="2845"/>
                      </a:lnTo>
                      <a:lnTo>
                        <a:pt x="102" y="2910"/>
                      </a:lnTo>
                      <a:lnTo>
                        <a:pt x="87" y="2977"/>
                      </a:lnTo>
                      <a:lnTo>
                        <a:pt x="73" y="3045"/>
                      </a:lnTo>
                      <a:lnTo>
                        <a:pt x="60" y="3114"/>
                      </a:lnTo>
                      <a:lnTo>
                        <a:pt x="49" y="3185"/>
                      </a:lnTo>
                      <a:lnTo>
                        <a:pt x="39" y="3258"/>
                      </a:lnTo>
                      <a:lnTo>
                        <a:pt x="31" y="3333"/>
                      </a:lnTo>
                      <a:lnTo>
                        <a:pt x="22" y="3408"/>
                      </a:lnTo>
                      <a:lnTo>
                        <a:pt x="16" y="3485"/>
                      </a:lnTo>
                      <a:lnTo>
                        <a:pt x="10" y="3563"/>
                      </a:lnTo>
                      <a:lnTo>
                        <a:pt x="6" y="3643"/>
                      </a:lnTo>
                      <a:lnTo>
                        <a:pt x="2" y="3723"/>
                      </a:lnTo>
                      <a:lnTo>
                        <a:pt x="1" y="3806"/>
                      </a:lnTo>
                      <a:lnTo>
                        <a:pt x="0" y="3890"/>
                      </a:lnTo>
                      <a:lnTo>
                        <a:pt x="1" y="3976"/>
                      </a:lnTo>
                      <a:lnTo>
                        <a:pt x="265" y="3431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5" y="1670"/>
                      </a:lnTo>
                      <a:lnTo>
                        <a:pt x="1244" y="1646"/>
                      </a:lnTo>
                      <a:lnTo>
                        <a:pt x="1263" y="1624"/>
                      </a:lnTo>
                      <a:lnTo>
                        <a:pt x="1303" y="1586"/>
                      </a:lnTo>
                      <a:lnTo>
                        <a:pt x="1321" y="1568"/>
                      </a:lnTo>
                      <a:lnTo>
                        <a:pt x="1342" y="1554"/>
                      </a:lnTo>
                      <a:lnTo>
                        <a:pt x="1362" y="1541"/>
                      </a:lnTo>
                      <a:lnTo>
                        <a:pt x="1383" y="1532"/>
                      </a:lnTo>
                      <a:lnTo>
                        <a:pt x="1402" y="1522"/>
                      </a:lnTo>
                      <a:lnTo>
                        <a:pt x="1423" y="1515"/>
                      </a:lnTo>
                      <a:lnTo>
                        <a:pt x="1465" y="1506"/>
                      </a:lnTo>
                      <a:lnTo>
                        <a:pt x="1485" y="1502"/>
                      </a:lnTo>
                      <a:lnTo>
                        <a:pt x="1506" y="1503"/>
                      </a:lnTo>
                      <a:lnTo>
                        <a:pt x="1527" y="1505"/>
                      </a:lnTo>
                      <a:lnTo>
                        <a:pt x="1549" y="1510"/>
                      </a:lnTo>
                      <a:lnTo>
                        <a:pt x="1590" y="1521"/>
                      </a:lnTo>
                      <a:lnTo>
                        <a:pt x="1634" y="1541"/>
                      </a:lnTo>
                      <a:lnTo>
                        <a:pt x="1655" y="1552"/>
                      </a:lnTo>
                      <a:lnTo>
                        <a:pt x="1677" y="1568"/>
                      </a:lnTo>
                      <a:lnTo>
                        <a:pt x="1722" y="1602"/>
                      </a:lnTo>
                      <a:lnTo>
                        <a:pt x="1767" y="1643"/>
                      </a:lnTo>
                      <a:lnTo>
                        <a:pt x="1812" y="1692"/>
                      </a:lnTo>
                      <a:lnTo>
                        <a:pt x="1858" y="1747"/>
                      </a:lnTo>
                      <a:lnTo>
                        <a:pt x="1905" y="1810"/>
                      </a:lnTo>
                      <a:lnTo>
                        <a:pt x="2091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7" y="3159"/>
                      </a:lnTo>
                      <a:lnTo>
                        <a:pt x="2641" y="3205"/>
                      </a:lnTo>
                      <a:lnTo>
                        <a:pt x="2666" y="3251"/>
                      </a:lnTo>
                      <a:lnTo>
                        <a:pt x="2689" y="3295"/>
                      </a:lnTo>
                      <a:lnTo>
                        <a:pt x="2700" y="3316"/>
                      </a:lnTo>
                      <a:lnTo>
                        <a:pt x="2713" y="3339"/>
                      </a:lnTo>
                      <a:lnTo>
                        <a:pt x="2736" y="3383"/>
                      </a:lnTo>
                      <a:lnTo>
                        <a:pt x="2747" y="3405"/>
                      </a:lnTo>
                      <a:lnTo>
                        <a:pt x="2760" y="3428"/>
                      </a:lnTo>
                      <a:lnTo>
                        <a:pt x="2781" y="3469"/>
                      </a:lnTo>
                      <a:lnTo>
                        <a:pt x="2804" y="3512"/>
                      </a:lnTo>
                      <a:lnTo>
                        <a:pt x="2826" y="3553"/>
                      </a:lnTo>
                      <a:lnTo>
                        <a:pt x="2849" y="3595"/>
                      </a:lnTo>
                      <a:lnTo>
                        <a:pt x="2892" y="3675"/>
                      </a:lnTo>
                      <a:lnTo>
                        <a:pt x="2936" y="3754"/>
                      </a:lnTo>
                      <a:lnTo>
                        <a:pt x="2956" y="3791"/>
                      </a:lnTo>
                      <a:lnTo>
                        <a:pt x="2976" y="3829"/>
                      </a:lnTo>
                      <a:lnTo>
                        <a:pt x="2986" y="3846"/>
                      </a:lnTo>
                      <a:lnTo>
                        <a:pt x="2996" y="3865"/>
                      </a:lnTo>
                      <a:lnTo>
                        <a:pt x="3017" y="3902"/>
                      </a:lnTo>
                      <a:lnTo>
                        <a:pt x="3036" y="3938"/>
                      </a:lnTo>
                      <a:lnTo>
                        <a:pt x="3045" y="3955"/>
                      </a:lnTo>
                      <a:lnTo>
                        <a:pt x="3055" y="3974"/>
                      </a:lnTo>
                      <a:lnTo>
                        <a:pt x="3074" y="4008"/>
                      </a:lnTo>
                      <a:lnTo>
                        <a:pt x="3094" y="4044"/>
                      </a:lnTo>
                      <a:lnTo>
                        <a:pt x="3102" y="4059"/>
                      </a:lnTo>
                      <a:lnTo>
                        <a:pt x="3111" y="4076"/>
                      </a:lnTo>
                      <a:lnTo>
                        <a:pt x="3130" y="4109"/>
                      </a:lnTo>
                      <a:lnTo>
                        <a:pt x="3138" y="4125"/>
                      </a:lnTo>
                      <a:lnTo>
                        <a:pt x="3148" y="4141"/>
                      </a:lnTo>
                      <a:lnTo>
                        <a:pt x="3166" y="4174"/>
                      </a:lnTo>
                      <a:lnTo>
                        <a:pt x="3202" y="4237"/>
                      </a:lnTo>
                      <a:lnTo>
                        <a:pt x="3237" y="4298"/>
                      </a:lnTo>
                      <a:lnTo>
                        <a:pt x="3244" y="4312"/>
                      </a:lnTo>
                      <a:lnTo>
                        <a:pt x="3252" y="4326"/>
                      </a:lnTo>
                      <a:lnTo>
                        <a:pt x="3269" y="4355"/>
                      </a:lnTo>
                      <a:lnTo>
                        <a:pt x="3285" y="4382"/>
                      </a:lnTo>
                      <a:lnTo>
                        <a:pt x="3301" y="4410"/>
                      </a:lnTo>
                      <a:lnTo>
                        <a:pt x="3316" y="4436"/>
                      </a:lnTo>
                      <a:lnTo>
                        <a:pt x="3331" y="4463"/>
                      </a:lnTo>
                      <a:lnTo>
                        <a:pt x="3346" y="4489"/>
                      </a:lnTo>
                      <a:lnTo>
                        <a:pt x="3353" y="4502"/>
                      </a:lnTo>
                      <a:lnTo>
                        <a:pt x="3361" y="4515"/>
                      </a:lnTo>
                      <a:lnTo>
                        <a:pt x="3368" y="4527"/>
                      </a:lnTo>
                      <a:lnTo>
                        <a:pt x="3375" y="4539"/>
                      </a:lnTo>
                      <a:lnTo>
                        <a:pt x="3389" y="4563"/>
                      </a:lnTo>
                      <a:lnTo>
                        <a:pt x="3403" y="4586"/>
                      </a:lnTo>
                      <a:lnTo>
                        <a:pt x="3417" y="4610"/>
                      </a:lnTo>
                      <a:lnTo>
                        <a:pt x="3444" y="4654"/>
                      </a:lnTo>
                      <a:lnTo>
                        <a:pt x="3457" y="4675"/>
                      </a:lnTo>
                      <a:lnTo>
                        <a:pt x="3463" y="4686"/>
                      </a:lnTo>
                      <a:lnTo>
                        <a:pt x="3470" y="4697"/>
                      </a:lnTo>
                      <a:lnTo>
                        <a:pt x="3482" y="4716"/>
                      </a:lnTo>
                      <a:lnTo>
                        <a:pt x="3494" y="4735"/>
                      </a:lnTo>
                      <a:lnTo>
                        <a:pt x="3506" y="4754"/>
                      </a:lnTo>
                      <a:lnTo>
                        <a:pt x="3518" y="4774"/>
                      </a:lnTo>
                      <a:lnTo>
                        <a:pt x="3528" y="4791"/>
                      </a:lnTo>
                      <a:lnTo>
                        <a:pt x="3534" y="4799"/>
                      </a:lnTo>
                      <a:lnTo>
                        <a:pt x="3540" y="4808"/>
                      </a:lnTo>
                      <a:lnTo>
                        <a:pt x="3550" y="4825"/>
                      </a:lnTo>
                      <a:lnTo>
                        <a:pt x="3555" y="4833"/>
                      </a:lnTo>
                      <a:lnTo>
                        <a:pt x="3562" y="4843"/>
                      </a:lnTo>
                      <a:lnTo>
                        <a:pt x="3571" y="4857"/>
                      </a:lnTo>
                      <a:lnTo>
                        <a:pt x="3581" y="4873"/>
                      </a:lnTo>
                      <a:lnTo>
                        <a:pt x="3591" y="4887"/>
                      </a:lnTo>
                      <a:lnTo>
                        <a:pt x="3601" y="4902"/>
                      </a:lnTo>
                      <a:lnTo>
                        <a:pt x="3620" y="4928"/>
                      </a:lnTo>
                      <a:lnTo>
                        <a:pt x="3628" y="4940"/>
                      </a:lnTo>
                      <a:lnTo>
                        <a:pt x="3637" y="4953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8" name="Freeform 25">
                  <a:extLst>
                    <a:ext uri="{FF2B5EF4-FFF2-40B4-BE49-F238E27FC236}">
                      <a16:creationId xmlns:a16="http://schemas.microsoft.com/office/drawing/2014/main" id="{92AC02AC-5217-8B50-93A7-BF5D1091D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075" y="4978400"/>
                  <a:ext cx="642937" cy="874712"/>
                </a:xfrm>
                <a:custGeom>
                  <a:avLst/>
                  <a:gdLst>
                    <a:gd name="T0" fmla="*/ 2593 w 3638"/>
                    <a:gd name="T1" fmla="*/ 3113 h 4953"/>
                    <a:gd name="T2" fmla="*/ 2690 w 3638"/>
                    <a:gd name="T3" fmla="*/ 3295 h 4953"/>
                    <a:gd name="T4" fmla="*/ 2748 w 3638"/>
                    <a:gd name="T5" fmla="*/ 3405 h 4953"/>
                    <a:gd name="T6" fmla="*/ 2827 w 3638"/>
                    <a:gd name="T7" fmla="*/ 3553 h 4953"/>
                    <a:gd name="T8" fmla="*/ 2957 w 3638"/>
                    <a:gd name="T9" fmla="*/ 3791 h 4953"/>
                    <a:gd name="T10" fmla="*/ 3018 w 3638"/>
                    <a:gd name="T11" fmla="*/ 3902 h 4953"/>
                    <a:gd name="T12" fmla="*/ 3075 w 3638"/>
                    <a:gd name="T13" fmla="*/ 4008 h 4953"/>
                    <a:gd name="T14" fmla="*/ 3131 w 3638"/>
                    <a:gd name="T15" fmla="*/ 4109 h 4953"/>
                    <a:gd name="T16" fmla="*/ 3203 w 3638"/>
                    <a:gd name="T17" fmla="*/ 4237 h 4953"/>
                    <a:gd name="T18" fmla="*/ 3270 w 3638"/>
                    <a:gd name="T19" fmla="*/ 4355 h 4953"/>
                    <a:gd name="T20" fmla="*/ 3332 w 3638"/>
                    <a:gd name="T21" fmla="*/ 4463 h 4953"/>
                    <a:gd name="T22" fmla="*/ 3369 w 3638"/>
                    <a:gd name="T23" fmla="*/ 4527 h 4953"/>
                    <a:gd name="T24" fmla="*/ 3418 w 3638"/>
                    <a:gd name="T25" fmla="*/ 4610 h 4953"/>
                    <a:gd name="T26" fmla="*/ 3471 w 3638"/>
                    <a:gd name="T27" fmla="*/ 4697 h 4953"/>
                    <a:gd name="T28" fmla="*/ 3519 w 3638"/>
                    <a:gd name="T29" fmla="*/ 4774 h 4953"/>
                    <a:gd name="T30" fmla="*/ 3551 w 3638"/>
                    <a:gd name="T31" fmla="*/ 4825 h 4953"/>
                    <a:gd name="T32" fmla="*/ 3582 w 3638"/>
                    <a:gd name="T33" fmla="*/ 4873 h 4953"/>
                    <a:gd name="T34" fmla="*/ 3629 w 3638"/>
                    <a:gd name="T35" fmla="*/ 4940 h 4953"/>
                    <a:gd name="T36" fmla="*/ 3501 w 3638"/>
                    <a:gd name="T37" fmla="*/ 3732 h 4953"/>
                    <a:gd name="T38" fmla="*/ 3237 w 3638"/>
                    <a:gd name="T39" fmla="*/ 3217 h 4953"/>
                    <a:gd name="T40" fmla="*/ 2984 w 3638"/>
                    <a:gd name="T41" fmla="*/ 2676 h 4953"/>
                    <a:gd name="T42" fmla="*/ 2742 w 3638"/>
                    <a:gd name="T43" fmla="*/ 2112 h 4953"/>
                    <a:gd name="T44" fmla="*/ 2539 w 3638"/>
                    <a:gd name="T45" fmla="*/ 1609 h 4953"/>
                    <a:gd name="T46" fmla="*/ 2279 w 3638"/>
                    <a:gd name="T47" fmla="*/ 1016 h 4953"/>
                    <a:gd name="T48" fmla="*/ 2099 w 3638"/>
                    <a:gd name="T49" fmla="*/ 656 h 4953"/>
                    <a:gd name="T50" fmla="*/ 1883 w 3638"/>
                    <a:gd name="T51" fmla="*/ 283 h 4953"/>
                    <a:gd name="T52" fmla="*/ 1758 w 3638"/>
                    <a:gd name="T53" fmla="*/ 147 h 4953"/>
                    <a:gd name="T54" fmla="*/ 1641 w 3638"/>
                    <a:gd name="T55" fmla="*/ 54 h 4953"/>
                    <a:gd name="T56" fmla="*/ 1528 w 3638"/>
                    <a:gd name="T57" fmla="*/ 6 h 4953"/>
                    <a:gd name="T58" fmla="*/ 1421 w 3638"/>
                    <a:gd name="T59" fmla="*/ 3 h 4953"/>
                    <a:gd name="T60" fmla="*/ 1319 w 3638"/>
                    <a:gd name="T61" fmla="*/ 44 h 4953"/>
                    <a:gd name="T62" fmla="*/ 1223 w 3638"/>
                    <a:gd name="T63" fmla="*/ 130 h 4953"/>
                    <a:gd name="T64" fmla="*/ 1132 w 3638"/>
                    <a:gd name="T65" fmla="*/ 260 h 4953"/>
                    <a:gd name="T66" fmla="*/ 981 w 3638"/>
                    <a:gd name="T67" fmla="*/ 589 h 4953"/>
                    <a:gd name="T68" fmla="*/ 742 w 3638"/>
                    <a:gd name="T69" fmla="*/ 1248 h 4953"/>
                    <a:gd name="T70" fmla="*/ 678 w 3638"/>
                    <a:gd name="T71" fmla="*/ 1457 h 4953"/>
                    <a:gd name="T72" fmla="*/ 621 w 3638"/>
                    <a:gd name="T73" fmla="*/ 1620 h 4953"/>
                    <a:gd name="T74" fmla="*/ 547 w 3638"/>
                    <a:gd name="T75" fmla="*/ 1802 h 4953"/>
                    <a:gd name="T76" fmla="*/ 455 w 3638"/>
                    <a:gd name="T77" fmla="*/ 1993 h 4953"/>
                    <a:gd name="T78" fmla="*/ 385 w 3638"/>
                    <a:gd name="T79" fmla="*/ 2118 h 4953"/>
                    <a:gd name="T80" fmla="*/ 269 w 3638"/>
                    <a:gd name="T81" fmla="*/ 2310 h 4953"/>
                    <a:gd name="T82" fmla="*/ 165 w 3638"/>
                    <a:gd name="T83" fmla="*/ 2522 h 4953"/>
                    <a:gd name="T84" fmla="*/ 95 w 3638"/>
                    <a:gd name="T85" fmla="*/ 2729 h 4953"/>
                    <a:gd name="T86" fmla="*/ 21 w 3638"/>
                    <a:gd name="T87" fmla="*/ 3321 h 4953"/>
                    <a:gd name="T88" fmla="*/ 1 w 3638"/>
                    <a:gd name="T89" fmla="*/ 3722 h 4953"/>
                    <a:gd name="T90" fmla="*/ 780 w 3638"/>
                    <a:gd name="T91" fmla="*/ 2558 h 4953"/>
                    <a:gd name="T92" fmla="*/ 994 w 3638"/>
                    <a:gd name="T93" fmla="*/ 2080 h 4953"/>
                    <a:gd name="T94" fmla="*/ 1226 w 3638"/>
                    <a:gd name="T95" fmla="*/ 1670 h 4953"/>
                    <a:gd name="T96" fmla="*/ 1304 w 3638"/>
                    <a:gd name="T97" fmla="*/ 1587 h 4953"/>
                    <a:gd name="T98" fmla="*/ 1384 w 3638"/>
                    <a:gd name="T99" fmla="*/ 1533 h 4953"/>
                    <a:gd name="T100" fmla="*/ 1466 w 3638"/>
                    <a:gd name="T101" fmla="*/ 1508 h 4953"/>
                    <a:gd name="T102" fmla="*/ 1591 w 3638"/>
                    <a:gd name="T103" fmla="*/ 1526 h 4953"/>
                    <a:gd name="T104" fmla="*/ 1722 w 3638"/>
                    <a:gd name="T105" fmla="*/ 1612 h 4953"/>
                    <a:gd name="T106" fmla="*/ 1856 w 3638"/>
                    <a:gd name="T107" fmla="*/ 1761 h 4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38" h="4953">
                      <a:moveTo>
                        <a:pt x="1902" y="1827"/>
                      </a:moveTo>
                      <a:lnTo>
                        <a:pt x="2092" y="2106"/>
                      </a:lnTo>
                      <a:lnTo>
                        <a:pt x="2570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7" y="3251"/>
                      </a:lnTo>
                      <a:lnTo>
                        <a:pt x="2690" y="3295"/>
                      </a:lnTo>
                      <a:lnTo>
                        <a:pt x="2701" y="3316"/>
                      </a:lnTo>
                      <a:lnTo>
                        <a:pt x="2714" y="3339"/>
                      </a:lnTo>
                      <a:lnTo>
                        <a:pt x="2737" y="3383"/>
                      </a:lnTo>
                      <a:lnTo>
                        <a:pt x="2748" y="3405"/>
                      </a:lnTo>
                      <a:lnTo>
                        <a:pt x="2761" y="3428"/>
                      </a:lnTo>
                      <a:lnTo>
                        <a:pt x="2782" y="3469"/>
                      </a:lnTo>
                      <a:lnTo>
                        <a:pt x="2805" y="3512"/>
                      </a:lnTo>
                      <a:lnTo>
                        <a:pt x="2827" y="3553"/>
                      </a:lnTo>
                      <a:lnTo>
                        <a:pt x="2850" y="3595"/>
                      </a:lnTo>
                      <a:lnTo>
                        <a:pt x="2893" y="3675"/>
                      </a:lnTo>
                      <a:lnTo>
                        <a:pt x="2937" y="3754"/>
                      </a:lnTo>
                      <a:lnTo>
                        <a:pt x="2957" y="3791"/>
                      </a:lnTo>
                      <a:lnTo>
                        <a:pt x="2977" y="3829"/>
                      </a:lnTo>
                      <a:lnTo>
                        <a:pt x="2987" y="3846"/>
                      </a:lnTo>
                      <a:lnTo>
                        <a:pt x="2997" y="3865"/>
                      </a:lnTo>
                      <a:lnTo>
                        <a:pt x="3018" y="3902"/>
                      </a:lnTo>
                      <a:lnTo>
                        <a:pt x="3037" y="3938"/>
                      </a:lnTo>
                      <a:lnTo>
                        <a:pt x="3046" y="3955"/>
                      </a:lnTo>
                      <a:lnTo>
                        <a:pt x="3056" y="3974"/>
                      </a:lnTo>
                      <a:lnTo>
                        <a:pt x="3075" y="4008"/>
                      </a:lnTo>
                      <a:lnTo>
                        <a:pt x="3095" y="4044"/>
                      </a:lnTo>
                      <a:lnTo>
                        <a:pt x="3103" y="4059"/>
                      </a:lnTo>
                      <a:lnTo>
                        <a:pt x="3112" y="4076"/>
                      </a:lnTo>
                      <a:lnTo>
                        <a:pt x="3131" y="4109"/>
                      </a:lnTo>
                      <a:lnTo>
                        <a:pt x="3139" y="4125"/>
                      </a:lnTo>
                      <a:lnTo>
                        <a:pt x="3149" y="4141"/>
                      </a:lnTo>
                      <a:lnTo>
                        <a:pt x="3167" y="4174"/>
                      </a:lnTo>
                      <a:lnTo>
                        <a:pt x="3203" y="4237"/>
                      </a:lnTo>
                      <a:lnTo>
                        <a:pt x="3238" y="4298"/>
                      </a:lnTo>
                      <a:lnTo>
                        <a:pt x="3245" y="4312"/>
                      </a:lnTo>
                      <a:lnTo>
                        <a:pt x="3253" y="4326"/>
                      </a:lnTo>
                      <a:lnTo>
                        <a:pt x="3270" y="4355"/>
                      </a:lnTo>
                      <a:lnTo>
                        <a:pt x="3286" y="4382"/>
                      </a:lnTo>
                      <a:lnTo>
                        <a:pt x="3302" y="4410"/>
                      </a:lnTo>
                      <a:lnTo>
                        <a:pt x="3317" y="4436"/>
                      </a:lnTo>
                      <a:lnTo>
                        <a:pt x="3332" y="4463"/>
                      </a:lnTo>
                      <a:lnTo>
                        <a:pt x="3347" y="4489"/>
                      </a:lnTo>
                      <a:lnTo>
                        <a:pt x="3354" y="4502"/>
                      </a:lnTo>
                      <a:lnTo>
                        <a:pt x="3362" y="4515"/>
                      </a:lnTo>
                      <a:lnTo>
                        <a:pt x="3369" y="4527"/>
                      </a:lnTo>
                      <a:lnTo>
                        <a:pt x="3376" y="4539"/>
                      </a:lnTo>
                      <a:lnTo>
                        <a:pt x="3390" y="4563"/>
                      </a:lnTo>
                      <a:lnTo>
                        <a:pt x="3404" y="4586"/>
                      </a:lnTo>
                      <a:lnTo>
                        <a:pt x="3418" y="4610"/>
                      </a:lnTo>
                      <a:lnTo>
                        <a:pt x="3445" y="4654"/>
                      </a:lnTo>
                      <a:lnTo>
                        <a:pt x="3458" y="4675"/>
                      </a:lnTo>
                      <a:lnTo>
                        <a:pt x="3464" y="4686"/>
                      </a:lnTo>
                      <a:lnTo>
                        <a:pt x="3471" y="4697"/>
                      </a:lnTo>
                      <a:lnTo>
                        <a:pt x="3483" y="4716"/>
                      </a:lnTo>
                      <a:lnTo>
                        <a:pt x="3495" y="4735"/>
                      </a:lnTo>
                      <a:lnTo>
                        <a:pt x="3507" y="4754"/>
                      </a:lnTo>
                      <a:lnTo>
                        <a:pt x="3519" y="4774"/>
                      </a:lnTo>
                      <a:lnTo>
                        <a:pt x="3529" y="4791"/>
                      </a:lnTo>
                      <a:lnTo>
                        <a:pt x="3535" y="4799"/>
                      </a:lnTo>
                      <a:lnTo>
                        <a:pt x="3541" y="4808"/>
                      </a:lnTo>
                      <a:lnTo>
                        <a:pt x="3551" y="4825"/>
                      </a:lnTo>
                      <a:lnTo>
                        <a:pt x="3556" y="4833"/>
                      </a:lnTo>
                      <a:lnTo>
                        <a:pt x="3563" y="4843"/>
                      </a:lnTo>
                      <a:lnTo>
                        <a:pt x="3572" y="4857"/>
                      </a:lnTo>
                      <a:lnTo>
                        <a:pt x="3582" y="4873"/>
                      </a:lnTo>
                      <a:lnTo>
                        <a:pt x="3592" y="4887"/>
                      </a:lnTo>
                      <a:lnTo>
                        <a:pt x="3602" y="4902"/>
                      </a:lnTo>
                      <a:lnTo>
                        <a:pt x="3621" y="4928"/>
                      </a:lnTo>
                      <a:lnTo>
                        <a:pt x="3629" y="4940"/>
                      </a:lnTo>
                      <a:lnTo>
                        <a:pt x="3638" y="4953"/>
                      </a:lnTo>
                      <a:lnTo>
                        <a:pt x="3638" y="3981"/>
                      </a:lnTo>
                      <a:lnTo>
                        <a:pt x="3569" y="3857"/>
                      </a:lnTo>
                      <a:lnTo>
                        <a:pt x="3501" y="3732"/>
                      </a:lnTo>
                      <a:lnTo>
                        <a:pt x="3434" y="3605"/>
                      </a:lnTo>
                      <a:lnTo>
                        <a:pt x="3368" y="3477"/>
                      </a:lnTo>
                      <a:lnTo>
                        <a:pt x="3301" y="3348"/>
                      </a:lnTo>
                      <a:lnTo>
                        <a:pt x="3237" y="3217"/>
                      </a:lnTo>
                      <a:lnTo>
                        <a:pt x="3172" y="3084"/>
                      </a:lnTo>
                      <a:lnTo>
                        <a:pt x="3109" y="2950"/>
                      </a:lnTo>
                      <a:lnTo>
                        <a:pt x="3046" y="2814"/>
                      </a:lnTo>
                      <a:lnTo>
                        <a:pt x="2984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1" y="2256"/>
                      </a:lnTo>
                      <a:lnTo>
                        <a:pt x="2742" y="2112"/>
                      </a:lnTo>
                      <a:lnTo>
                        <a:pt x="2683" y="1968"/>
                      </a:lnTo>
                      <a:lnTo>
                        <a:pt x="2626" y="1822"/>
                      </a:lnTo>
                      <a:lnTo>
                        <a:pt x="2582" y="1714"/>
                      </a:lnTo>
                      <a:lnTo>
                        <a:pt x="2539" y="1609"/>
                      </a:lnTo>
                      <a:lnTo>
                        <a:pt x="2496" y="1506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9" y="1016"/>
                      </a:lnTo>
                      <a:lnTo>
                        <a:pt x="2233" y="923"/>
                      </a:lnTo>
                      <a:lnTo>
                        <a:pt x="2189" y="832"/>
                      </a:lnTo>
                      <a:lnTo>
                        <a:pt x="2143" y="742"/>
                      </a:lnTo>
                      <a:lnTo>
                        <a:pt x="2099" y="656"/>
                      </a:lnTo>
                      <a:lnTo>
                        <a:pt x="2007" y="486"/>
                      </a:lnTo>
                      <a:lnTo>
                        <a:pt x="1962" y="404"/>
                      </a:lnTo>
                      <a:lnTo>
                        <a:pt x="1916" y="324"/>
                      </a:lnTo>
                      <a:lnTo>
                        <a:pt x="1883" y="283"/>
                      </a:lnTo>
                      <a:lnTo>
                        <a:pt x="1852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7"/>
                      </a:lnTo>
                      <a:lnTo>
                        <a:pt x="1728" y="120"/>
                      </a:lnTo>
                      <a:lnTo>
                        <a:pt x="1699" y="95"/>
                      </a:lnTo>
                      <a:lnTo>
                        <a:pt x="1670" y="74"/>
                      </a:lnTo>
                      <a:lnTo>
                        <a:pt x="1641" y="54"/>
                      </a:lnTo>
                      <a:lnTo>
                        <a:pt x="1612" y="39"/>
                      </a:lnTo>
                      <a:lnTo>
                        <a:pt x="1583" y="25"/>
                      </a:lnTo>
                      <a:lnTo>
                        <a:pt x="1556" y="15"/>
                      </a:lnTo>
                      <a:lnTo>
                        <a:pt x="1528" y="6"/>
                      </a:lnTo>
                      <a:lnTo>
                        <a:pt x="1501" y="2"/>
                      </a:lnTo>
                      <a:lnTo>
                        <a:pt x="1474" y="0"/>
                      </a:lnTo>
                      <a:lnTo>
                        <a:pt x="1448" y="1"/>
                      </a:lnTo>
                      <a:lnTo>
                        <a:pt x="1421" y="3"/>
                      </a:lnTo>
                      <a:lnTo>
                        <a:pt x="1395" y="10"/>
                      </a:lnTo>
                      <a:lnTo>
                        <a:pt x="1369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8" y="105"/>
                      </a:lnTo>
                      <a:lnTo>
                        <a:pt x="1223" y="130"/>
                      </a:lnTo>
                      <a:lnTo>
                        <a:pt x="1200" y="158"/>
                      </a:lnTo>
                      <a:lnTo>
                        <a:pt x="1177" y="189"/>
                      </a:lnTo>
                      <a:lnTo>
                        <a:pt x="1155" y="224"/>
                      </a:lnTo>
                      <a:lnTo>
                        <a:pt x="1132" y="260"/>
                      </a:lnTo>
                      <a:lnTo>
                        <a:pt x="1112" y="299"/>
                      </a:lnTo>
                      <a:lnTo>
                        <a:pt x="1091" y="341"/>
                      </a:lnTo>
                      <a:lnTo>
                        <a:pt x="1070" y="387"/>
                      </a:lnTo>
                      <a:lnTo>
                        <a:pt x="981" y="589"/>
                      </a:lnTo>
                      <a:lnTo>
                        <a:pt x="899" y="795"/>
                      </a:lnTo>
                      <a:lnTo>
                        <a:pt x="823" y="1002"/>
                      </a:lnTo>
                      <a:lnTo>
                        <a:pt x="754" y="1213"/>
                      </a:lnTo>
                      <a:lnTo>
                        <a:pt x="742" y="1248"/>
                      </a:lnTo>
                      <a:lnTo>
                        <a:pt x="732" y="1284"/>
                      </a:lnTo>
                      <a:lnTo>
                        <a:pt x="711" y="1355"/>
                      </a:lnTo>
                      <a:lnTo>
                        <a:pt x="689" y="1423"/>
                      </a:lnTo>
                      <a:lnTo>
                        <a:pt x="678" y="1457"/>
                      </a:lnTo>
                      <a:lnTo>
                        <a:pt x="668" y="1491"/>
                      </a:lnTo>
                      <a:lnTo>
                        <a:pt x="655" y="1523"/>
                      </a:lnTo>
                      <a:lnTo>
                        <a:pt x="644" y="1556"/>
                      </a:lnTo>
                      <a:lnTo>
                        <a:pt x="621" y="1620"/>
                      </a:lnTo>
                      <a:lnTo>
                        <a:pt x="597" y="1682"/>
                      </a:lnTo>
                      <a:lnTo>
                        <a:pt x="585" y="1712"/>
                      </a:lnTo>
                      <a:lnTo>
                        <a:pt x="573" y="1743"/>
                      </a:lnTo>
                      <a:lnTo>
                        <a:pt x="547" y="1802"/>
                      </a:lnTo>
                      <a:lnTo>
                        <a:pt x="522" y="1859"/>
                      </a:lnTo>
                      <a:lnTo>
                        <a:pt x="495" y="1914"/>
                      </a:lnTo>
                      <a:lnTo>
                        <a:pt x="469" y="1968"/>
                      </a:lnTo>
                      <a:lnTo>
                        <a:pt x="455" y="1993"/>
                      </a:lnTo>
                      <a:lnTo>
                        <a:pt x="448" y="2005"/>
                      </a:lnTo>
                      <a:lnTo>
                        <a:pt x="441" y="2019"/>
                      </a:lnTo>
                      <a:lnTo>
                        <a:pt x="414" y="2070"/>
                      </a:lnTo>
                      <a:lnTo>
                        <a:pt x="385" y="2118"/>
                      </a:lnTo>
                      <a:lnTo>
                        <a:pt x="357" y="2166"/>
                      </a:lnTo>
                      <a:lnTo>
                        <a:pt x="311" y="2238"/>
                      </a:lnTo>
                      <a:lnTo>
                        <a:pt x="289" y="2273"/>
                      </a:lnTo>
                      <a:lnTo>
                        <a:pt x="269" y="2310"/>
                      </a:lnTo>
                      <a:lnTo>
                        <a:pt x="231" y="2380"/>
                      </a:lnTo>
                      <a:lnTo>
                        <a:pt x="213" y="2416"/>
                      </a:lnTo>
                      <a:lnTo>
                        <a:pt x="198" y="2452"/>
                      </a:lnTo>
                      <a:lnTo>
                        <a:pt x="165" y="2522"/>
                      </a:lnTo>
                      <a:lnTo>
                        <a:pt x="151" y="2556"/>
                      </a:lnTo>
                      <a:lnTo>
                        <a:pt x="138" y="2591"/>
                      </a:lnTo>
                      <a:lnTo>
                        <a:pt x="115" y="2660"/>
                      </a:lnTo>
                      <a:lnTo>
                        <a:pt x="95" y="2729"/>
                      </a:lnTo>
                      <a:lnTo>
                        <a:pt x="71" y="2871"/>
                      </a:lnTo>
                      <a:lnTo>
                        <a:pt x="51" y="3016"/>
                      </a:lnTo>
                      <a:lnTo>
                        <a:pt x="34" y="3166"/>
                      </a:lnTo>
                      <a:lnTo>
                        <a:pt x="21" y="3321"/>
                      </a:lnTo>
                      <a:lnTo>
                        <a:pt x="11" y="3477"/>
                      </a:lnTo>
                      <a:lnTo>
                        <a:pt x="7" y="3557"/>
                      </a:lnTo>
                      <a:lnTo>
                        <a:pt x="5" y="3639"/>
                      </a:lnTo>
                      <a:lnTo>
                        <a:pt x="1" y="3722"/>
                      </a:lnTo>
                      <a:lnTo>
                        <a:pt x="0" y="3806"/>
                      </a:lnTo>
                      <a:lnTo>
                        <a:pt x="1" y="3976"/>
                      </a:lnTo>
                      <a:lnTo>
                        <a:pt x="266" y="3431"/>
                      </a:lnTo>
                      <a:lnTo>
                        <a:pt x="780" y="2558"/>
                      </a:lnTo>
                      <a:lnTo>
                        <a:pt x="832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1" y="1970"/>
                      </a:lnTo>
                      <a:lnTo>
                        <a:pt x="1108" y="1866"/>
                      </a:lnTo>
                      <a:lnTo>
                        <a:pt x="1166" y="1765"/>
                      </a:lnTo>
                      <a:lnTo>
                        <a:pt x="1226" y="1670"/>
                      </a:lnTo>
                      <a:lnTo>
                        <a:pt x="1245" y="1646"/>
                      </a:lnTo>
                      <a:lnTo>
                        <a:pt x="1264" y="1624"/>
                      </a:lnTo>
                      <a:lnTo>
                        <a:pt x="1283" y="1604"/>
                      </a:lnTo>
                      <a:lnTo>
                        <a:pt x="1304" y="1587"/>
                      </a:lnTo>
                      <a:lnTo>
                        <a:pt x="1322" y="1569"/>
                      </a:lnTo>
                      <a:lnTo>
                        <a:pt x="1343" y="1555"/>
                      </a:lnTo>
                      <a:lnTo>
                        <a:pt x="1363" y="1542"/>
                      </a:lnTo>
                      <a:lnTo>
                        <a:pt x="1384" y="1533"/>
                      </a:lnTo>
                      <a:lnTo>
                        <a:pt x="1403" y="1523"/>
                      </a:lnTo>
                      <a:lnTo>
                        <a:pt x="1424" y="1516"/>
                      </a:lnTo>
                      <a:lnTo>
                        <a:pt x="1445" y="1511"/>
                      </a:lnTo>
                      <a:lnTo>
                        <a:pt x="1466" y="1508"/>
                      </a:lnTo>
                      <a:lnTo>
                        <a:pt x="1507" y="1507"/>
                      </a:lnTo>
                      <a:lnTo>
                        <a:pt x="1550" y="1514"/>
                      </a:lnTo>
                      <a:lnTo>
                        <a:pt x="1570" y="1519"/>
                      </a:lnTo>
                      <a:lnTo>
                        <a:pt x="1591" y="1526"/>
                      </a:lnTo>
                      <a:lnTo>
                        <a:pt x="1612" y="1536"/>
                      </a:lnTo>
                      <a:lnTo>
                        <a:pt x="1634" y="1547"/>
                      </a:lnTo>
                      <a:lnTo>
                        <a:pt x="1677" y="1575"/>
                      </a:lnTo>
                      <a:lnTo>
                        <a:pt x="1722" y="1612"/>
                      </a:lnTo>
                      <a:lnTo>
                        <a:pt x="1743" y="1631"/>
                      </a:lnTo>
                      <a:lnTo>
                        <a:pt x="1765" y="1653"/>
                      </a:lnTo>
                      <a:lnTo>
                        <a:pt x="1810" y="1704"/>
                      </a:lnTo>
                      <a:lnTo>
                        <a:pt x="1856" y="1761"/>
                      </a:lnTo>
                      <a:lnTo>
                        <a:pt x="1902" y="1827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9" name="Freeform 26">
                  <a:extLst>
                    <a:ext uri="{FF2B5EF4-FFF2-40B4-BE49-F238E27FC236}">
                      <a16:creationId xmlns:a16="http://schemas.microsoft.com/office/drawing/2014/main" id="{474E589B-5EAE-7874-C6AF-E12599473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713" y="4978400"/>
                  <a:ext cx="641350" cy="874712"/>
                </a:xfrm>
                <a:custGeom>
                  <a:avLst/>
                  <a:gdLst>
                    <a:gd name="T0" fmla="*/ 2593 w 3638"/>
                    <a:gd name="T1" fmla="*/ 3113 h 4953"/>
                    <a:gd name="T2" fmla="*/ 2690 w 3638"/>
                    <a:gd name="T3" fmla="*/ 3295 h 4953"/>
                    <a:gd name="T4" fmla="*/ 2748 w 3638"/>
                    <a:gd name="T5" fmla="*/ 3405 h 4953"/>
                    <a:gd name="T6" fmla="*/ 2827 w 3638"/>
                    <a:gd name="T7" fmla="*/ 3553 h 4953"/>
                    <a:gd name="T8" fmla="*/ 2956 w 3638"/>
                    <a:gd name="T9" fmla="*/ 3791 h 4953"/>
                    <a:gd name="T10" fmla="*/ 3018 w 3638"/>
                    <a:gd name="T11" fmla="*/ 3902 h 4953"/>
                    <a:gd name="T12" fmla="*/ 3075 w 3638"/>
                    <a:gd name="T13" fmla="*/ 4008 h 4953"/>
                    <a:gd name="T14" fmla="*/ 3131 w 3638"/>
                    <a:gd name="T15" fmla="*/ 4109 h 4953"/>
                    <a:gd name="T16" fmla="*/ 3202 w 3638"/>
                    <a:gd name="T17" fmla="*/ 4237 h 4953"/>
                    <a:gd name="T18" fmla="*/ 3270 w 3638"/>
                    <a:gd name="T19" fmla="*/ 4355 h 4953"/>
                    <a:gd name="T20" fmla="*/ 3332 w 3638"/>
                    <a:gd name="T21" fmla="*/ 4463 h 4953"/>
                    <a:gd name="T22" fmla="*/ 3368 w 3638"/>
                    <a:gd name="T23" fmla="*/ 4527 h 4953"/>
                    <a:gd name="T24" fmla="*/ 3418 w 3638"/>
                    <a:gd name="T25" fmla="*/ 4610 h 4953"/>
                    <a:gd name="T26" fmla="*/ 3471 w 3638"/>
                    <a:gd name="T27" fmla="*/ 4697 h 4953"/>
                    <a:gd name="T28" fmla="*/ 3519 w 3638"/>
                    <a:gd name="T29" fmla="*/ 4774 h 4953"/>
                    <a:gd name="T30" fmla="*/ 3551 w 3638"/>
                    <a:gd name="T31" fmla="*/ 4825 h 4953"/>
                    <a:gd name="T32" fmla="*/ 3582 w 3638"/>
                    <a:gd name="T33" fmla="*/ 4873 h 4953"/>
                    <a:gd name="T34" fmla="*/ 3629 w 3638"/>
                    <a:gd name="T35" fmla="*/ 4940 h 4953"/>
                    <a:gd name="T36" fmla="*/ 3501 w 3638"/>
                    <a:gd name="T37" fmla="*/ 3732 h 4953"/>
                    <a:gd name="T38" fmla="*/ 3236 w 3638"/>
                    <a:gd name="T39" fmla="*/ 3217 h 4953"/>
                    <a:gd name="T40" fmla="*/ 2983 w 3638"/>
                    <a:gd name="T41" fmla="*/ 2676 h 4953"/>
                    <a:gd name="T42" fmla="*/ 2742 w 3638"/>
                    <a:gd name="T43" fmla="*/ 2112 h 4953"/>
                    <a:gd name="T44" fmla="*/ 2539 w 3638"/>
                    <a:gd name="T45" fmla="*/ 1609 h 4953"/>
                    <a:gd name="T46" fmla="*/ 2279 w 3638"/>
                    <a:gd name="T47" fmla="*/ 1016 h 4953"/>
                    <a:gd name="T48" fmla="*/ 2098 w 3638"/>
                    <a:gd name="T49" fmla="*/ 656 h 4953"/>
                    <a:gd name="T50" fmla="*/ 1882 w 3638"/>
                    <a:gd name="T51" fmla="*/ 283 h 4953"/>
                    <a:gd name="T52" fmla="*/ 1758 w 3638"/>
                    <a:gd name="T53" fmla="*/ 147 h 4953"/>
                    <a:gd name="T54" fmla="*/ 1641 w 3638"/>
                    <a:gd name="T55" fmla="*/ 54 h 4953"/>
                    <a:gd name="T56" fmla="*/ 1528 w 3638"/>
                    <a:gd name="T57" fmla="*/ 6 h 4953"/>
                    <a:gd name="T58" fmla="*/ 1421 w 3638"/>
                    <a:gd name="T59" fmla="*/ 3 h 4953"/>
                    <a:gd name="T60" fmla="*/ 1319 w 3638"/>
                    <a:gd name="T61" fmla="*/ 44 h 4953"/>
                    <a:gd name="T62" fmla="*/ 1222 w 3638"/>
                    <a:gd name="T63" fmla="*/ 130 h 4953"/>
                    <a:gd name="T64" fmla="*/ 1132 w 3638"/>
                    <a:gd name="T65" fmla="*/ 260 h 4953"/>
                    <a:gd name="T66" fmla="*/ 981 w 3638"/>
                    <a:gd name="T67" fmla="*/ 589 h 4953"/>
                    <a:gd name="T68" fmla="*/ 742 w 3638"/>
                    <a:gd name="T69" fmla="*/ 1248 h 4953"/>
                    <a:gd name="T70" fmla="*/ 678 w 3638"/>
                    <a:gd name="T71" fmla="*/ 1457 h 4953"/>
                    <a:gd name="T72" fmla="*/ 621 w 3638"/>
                    <a:gd name="T73" fmla="*/ 1620 h 4953"/>
                    <a:gd name="T74" fmla="*/ 547 w 3638"/>
                    <a:gd name="T75" fmla="*/ 1802 h 4953"/>
                    <a:gd name="T76" fmla="*/ 455 w 3638"/>
                    <a:gd name="T77" fmla="*/ 1993 h 4953"/>
                    <a:gd name="T78" fmla="*/ 385 w 3638"/>
                    <a:gd name="T79" fmla="*/ 2118 h 4953"/>
                    <a:gd name="T80" fmla="*/ 269 w 3638"/>
                    <a:gd name="T81" fmla="*/ 2310 h 4953"/>
                    <a:gd name="T82" fmla="*/ 165 w 3638"/>
                    <a:gd name="T83" fmla="*/ 2522 h 4953"/>
                    <a:gd name="T84" fmla="*/ 95 w 3638"/>
                    <a:gd name="T85" fmla="*/ 2729 h 4953"/>
                    <a:gd name="T86" fmla="*/ 21 w 3638"/>
                    <a:gd name="T87" fmla="*/ 3321 h 4953"/>
                    <a:gd name="T88" fmla="*/ 1 w 3638"/>
                    <a:gd name="T89" fmla="*/ 3722 h 4953"/>
                    <a:gd name="T90" fmla="*/ 779 w 3638"/>
                    <a:gd name="T91" fmla="*/ 2558 h 4953"/>
                    <a:gd name="T92" fmla="*/ 994 w 3638"/>
                    <a:gd name="T93" fmla="*/ 2080 h 4953"/>
                    <a:gd name="T94" fmla="*/ 1226 w 3638"/>
                    <a:gd name="T95" fmla="*/ 1670 h 4953"/>
                    <a:gd name="T96" fmla="*/ 1303 w 3638"/>
                    <a:gd name="T97" fmla="*/ 1587 h 4953"/>
                    <a:gd name="T98" fmla="*/ 1383 w 3638"/>
                    <a:gd name="T99" fmla="*/ 1533 h 4953"/>
                    <a:gd name="T100" fmla="*/ 1465 w 3638"/>
                    <a:gd name="T101" fmla="*/ 1508 h 4953"/>
                    <a:gd name="T102" fmla="*/ 1591 w 3638"/>
                    <a:gd name="T103" fmla="*/ 1526 h 4953"/>
                    <a:gd name="T104" fmla="*/ 1722 w 3638"/>
                    <a:gd name="T105" fmla="*/ 1612 h 4953"/>
                    <a:gd name="T106" fmla="*/ 1855 w 3638"/>
                    <a:gd name="T107" fmla="*/ 1761 h 4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38" h="4953">
                      <a:moveTo>
                        <a:pt x="1902" y="1827"/>
                      </a:moveTo>
                      <a:lnTo>
                        <a:pt x="2092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7" y="3251"/>
                      </a:lnTo>
                      <a:lnTo>
                        <a:pt x="2690" y="3295"/>
                      </a:lnTo>
                      <a:lnTo>
                        <a:pt x="2701" y="3316"/>
                      </a:lnTo>
                      <a:lnTo>
                        <a:pt x="2714" y="3339"/>
                      </a:lnTo>
                      <a:lnTo>
                        <a:pt x="2736" y="3383"/>
                      </a:lnTo>
                      <a:lnTo>
                        <a:pt x="2748" y="3405"/>
                      </a:lnTo>
                      <a:lnTo>
                        <a:pt x="2760" y="3428"/>
                      </a:lnTo>
                      <a:lnTo>
                        <a:pt x="2782" y="3469"/>
                      </a:lnTo>
                      <a:lnTo>
                        <a:pt x="2805" y="3512"/>
                      </a:lnTo>
                      <a:lnTo>
                        <a:pt x="2827" y="3553"/>
                      </a:lnTo>
                      <a:lnTo>
                        <a:pt x="2849" y="3595"/>
                      </a:lnTo>
                      <a:lnTo>
                        <a:pt x="2893" y="3675"/>
                      </a:lnTo>
                      <a:lnTo>
                        <a:pt x="2937" y="3754"/>
                      </a:lnTo>
                      <a:lnTo>
                        <a:pt x="2956" y="3791"/>
                      </a:lnTo>
                      <a:lnTo>
                        <a:pt x="2977" y="3829"/>
                      </a:lnTo>
                      <a:lnTo>
                        <a:pt x="2986" y="3846"/>
                      </a:lnTo>
                      <a:lnTo>
                        <a:pt x="2997" y="3865"/>
                      </a:lnTo>
                      <a:lnTo>
                        <a:pt x="3018" y="3902"/>
                      </a:lnTo>
                      <a:lnTo>
                        <a:pt x="3036" y="3938"/>
                      </a:lnTo>
                      <a:lnTo>
                        <a:pt x="3046" y="3955"/>
                      </a:lnTo>
                      <a:lnTo>
                        <a:pt x="3056" y="3974"/>
                      </a:lnTo>
                      <a:lnTo>
                        <a:pt x="3075" y="4008"/>
                      </a:lnTo>
                      <a:lnTo>
                        <a:pt x="3094" y="4044"/>
                      </a:lnTo>
                      <a:lnTo>
                        <a:pt x="3103" y="4059"/>
                      </a:lnTo>
                      <a:lnTo>
                        <a:pt x="3112" y="4076"/>
                      </a:lnTo>
                      <a:lnTo>
                        <a:pt x="3131" y="4109"/>
                      </a:lnTo>
                      <a:lnTo>
                        <a:pt x="3139" y="4125"/>
                      </a:lnTo>
                      <a:lnTo>
                        <a:pt x="3148" y="4141"/>
                      </a:lnTo>
                      <a:lnTo>
                        <a:pt x="3167" y="4174"/>
                      </a:lnTo>
                      <a:lnTo>
                        <a:pt x="3202" y="4237"/>
                      </a:lnTo>
                      <a:lnTo>
                        <a:pt x="3238" y="4298"/>
                      </a:lnTo>
                      <a:lnTo>
                        <a:pt x="3245" y="4312"/>
                      </a:lnTo>
                      <a:lnTo>
                        <a:pt x="3253" y="4326"/>
                      </a:lnTo>
                      <a:lnTo>
                        <a:pt x="3270" y="4355"/>
                      </a:lnTo>
                      <a:lnTo>
                        <a:pt x="3285" y="4382"/>
                      </a:lnTo>
                      <a:lnTo>
                        <a:pt x="3302" y="4410"/>
                      </a:lnTo>
                      <a:lnTo>
                        <a:pt x="3316" y="4436"/>
                      </a:lnTo>
                      <a:lnTo>
                        <a:pt x="3332" y="4463"/>
                      </a:lnTo>
                      <a:lnTo>
                        <a:pt x="3346" y="4489"/>
                      </a:lnTo>
                      <a:lnTo>
                        <a:pt x="3354" y="4502"/>
                      </a:lnTo>
                      <a:lnTo>
                        <a:pt x="3362" y="4515"/>
                      </a:lnTo>
                      <a:lnTo>
                        <a:pt x="3368" y="4527"/>
                      </a:lnTo>
                      <a:lnTo>
                        <a:pt x="3376" y="4539"/>
                      </a:lnTo>
                      <a:lnTo>
                        <a:pt x="3390" y="4563"/>
                      </a:lnTo>
                      <a:lnTo>
                        <a:pt x="3404" y="4586"/>
                      </a:lnTo>
                      <a:lnTo>
                        <a:pt x="3418" y="4610"/>
                      </a:lnTo>
                      <a:lnTo>
                        <a:pt x="3445" y="4654"/>
                      </a:lnTo>
                      <a:lnTo>
                        <a:pt x="3457" y="4675"/>
                      </a:lnTo>
                      <a:lnTo>
                        <a:pt x="3464" y="4686"/>
                      </a:lnTo>
                      <a:lnTo>
                        <a:pt x="3471" y="4697"/>
                      </a:lnTo>
                      <a:lnTo>
                        <a:pt x="3482" y="4716"/>
                      </a:lnTo>
                      <a:lnTo>
                        <a:pt x="3495" y="4735"/>
                      </a:lnTo>
                      <a:lnTo>
                        <a:pt x="3506" y="4754"/>
                      </a:lnTo>
                      <a:lnTo>
                        <a:pt x="3519" y="4774"/>
                      </a:lnTo>
                      <a:lnTo>
                        <a:pt x="3529" y="4791"/>
                      </a:lnTo>
                      <a:lnTo>
                        <a:pt x="3534" y="4799"/>
                      </a:lnTo>
                      <a:lnTo>
                        <a:pt x="3540" y="4808"/>
                      </a:lnTo>
                      <a:lnTo>
                        <a:pt x="3551" y="4825"/>
                      </a:lnTo>
                      <a:lnTo>
                        <a:pt x="3556" y="4833"/>
                      </a:lnTo>
                      <a:lnTo>
                        <a:pt x="3562" y="4843"/>
                      </a:lnTo>
                      <a:lnTo>
                        <a:pt x="3572" y="4857"/>
                      </a:lnTo>
                      <a:lnTo>
                        <a:pt x="3582" y="4873"/>
                      </a:lnTo>
                      <a:lnTo>
                        <a:pt x="3591" y="4887"/>
                      </a:lnTo>
                      <a:lnTo>
                        <a:pt x="3602" y="4902"/>
                      </a:lnTo>
                      <a:lnTo>
                        <a:pt x="3620" y="4928"/>
                      </a:lnTo>
                      <a:lnTo>
                        <a:pt x="3629" y="4940"/>
                      </a:lnTo>
                      <a:lnTo>
                        <a:pt x="3638" y="4953"/>
                      </a:lnTo>
                      <a:lnTo>
                        <a:pt x="3638" y="3981"/>
                      </a:lnTo>
                      <a:lnTo>
                        <a:pt x="3569" y="3857"/>
                      </a:lnTo>
                      <a:lnTo>
                        <a:pt x="3501" y="3732"/>
                      </a:lnTo>
                      <a:lnTo>
                        <a:pt x="3434" y="3605"/>
                      </a:lnTo>
                      <a:lnTo>
                        <a:pt x="3367" y="3477"/>
                      </a:lnTo>
                      <a:lnTo>
                        <a:pt x="3301" y="3348"/>
                      </a:lnTo>
                      <a:lnTo>
                        <a:pt x="3236" y="3217"/>
                      </a:lnTo>
                      <a:lnTo>
                        <a:pt x="3172" y="3084"/>
                      </a:lnTo>
                      <a:lnTo>
                        <a:pt x="3109" y="2950"/>
                      </a:lnTo>
                      <a:lnTo>
                        <a:pt x="3046" y="2814"/>
                      </a:lnTo>
                      <a:lnTo>
                        <a:pt x="2983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1" y="2256"/>
                      </a:lnTo>
                      <a:lnTo>
                        <a:pt x="2742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2" y="1714"/>
                      </a:lnTo>
                      <a:lnTo>
                        <a:pt x="2539" y="1609"/>
                      </a:lnTo>
                      <a:lnTo>
                        <a:pt x="2496" y="1506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9" y="1016"/>
                      </a:lnTo>
                      <a:lnTo>
                        <a:pt x="2233" y="923"/>
                      </a:lnTo>
                      <a:lnTo>
                        <a:pt x="2188" y="832"/>
                      </a:lnTo>
                      <a:lnTo>
                        <a:pt x="2143" y="742"/>
                      </a:lnTo>
                      <a:lnTo>
                        <a:pt x="2098" y="656"/>
                      </a:lnTo>
                      <a:lnTo>
                        <a:pt x="2007" y="486"/>
                      </a:lnTo>
                      <a:lnTo>
                        <a:pt x="1961" y="404"/>
                      </a:lnTo>
                      <a:lnTo>
                        <a:pt x="1916" y="324"/>
                      </a:ln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7"/>
                      </a:lnTo>
                      <a:lnTo>
                        <a:pt x="1728" y="120"/>
                      </a:lnTo>
                      <a:lnTo>
                        <a:pt x="1699" y="95"/>
                      </a:lnTo>
                      <a:lnTo>
                        <a:pt x="1670" y="74"/>
                      </a:lnTo>
                      <a:lnTo>
                        <a:pt x="1641" y="54"/>
                      </a:lnTo>
                      <a:lnTo>
                        <a:pt x="1612" y="39"/>
                      </a:lnTo>
                      <a:lnTo>
                        <a:pt x="1582" y="25"/>
                      </a:lnTo>
                      <a:lnTo>
                        <a:pt x="1556" y="15"/>
                      </a:lnTo>
                      <a:lnTo>
                        <a:pt x="1528" y="6"/>
                      </a:lnTo>
                      <a:lnTo>
                        <a:pt x="1501" y="2"/>
                      </a:lnTo>
                      <a:lnTo>
                        <a:pt x="1474" y="0"/>
                      </a:lnTo>
                      <a:lnTo>
                        <a:pt x="1448" y="1"/>
                      </a:lnTo>
                      <a:lnTo>
                        <a:pt x="1421" y="3"/>
                      </a:lnTo>
                      <a:lnTo>
                        <a:pt x="1395" y="10"/>
                      </a:lnTo>
                      <a:lnTo>
                        <a:pt x="1369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200" y="158"/>
                      </a:lnTo>
                      <a:lnTo>
                        <a:pt x="1177" y="189"/>
                      </a:lnTo>
                      <a:lnTo>
                        <a:pt x="1155" y="224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1" y="341"/>
                      </a:lnTo>
                      <a:lnTo>
                        <a:pt x="1070" y="387"/>
                      </a:lnTo>
                      <a:lnTo>
                        <a:pt x="981" y="589"/>
                      </a:lnTo>
                      <a:lnTo>
                        <a:pt x="899" y="795"/>
                      </a:lnTo>
                      <a:lnTo>
                        <a:pt x="823" y="1002"/>
                      </a:lnTo>
                      <a:lnTo>
                        <a:pt x="753" y="1213"/>
                      </a:lnTo>
                      <a:lnTo>
                        <a:pt x="742" y="1248"/>
                      </a:lnTo>
                      <a:lnTo>
                        <a:pt x="732" y="1284"/>
                      </a:lnTo>
                      <a:lnTo>
                        <a:pt x="711" y="1355"/>
                      </a:lnTo>
                      <a:lnTo>
                        <a:pt x="689" y="1423"/>
                      </a:lnTo>
                      <a:lnTo>
                        <a:pt x="678" y="1457"/>
                      </a:lnTo>
                      <a:lnTo>
                        <a:pt x="667" y="1491"/>
                      </a:lnTo>
                      <a:lnTo>
                        <a:pt x="655" y="1523"/>
                      </a:lnTo>
                      <a:lnTo>
                        <a:pt x="643" y="1556"/>
                      </a:lnTo>
                      <a:lnTo>
                        <a:pt x="621" y="1620"/>
                      </a:lnTo>
                      <a:lnTo>
                        <a:pt x="597" y="1682"/>
                      </a:lnTo>
                      <a:lnTo>
                        <a:pt x="584" y="1712"/>
                      </a:lnTo>
                      <a:lnTo>
                        <a:pt x="573" y="1743"/>
                      </a:lnTo>
                      <a:lnTo>
                        <a:pt x="547" y="1802"/>
                      </a:lnTo>
                      <a:lnTo>
                        <a:pt x="522" y="1859"/>
                      </a:lnTo>
                      <a:lnTo>
                        <a:pt x="495" y="1914"/>
                      </a:lnTo>
                      <a:lnTo>
                        <a:pt x="469" y="1968"/>
                      </a:lnTo>
                      <a:lnTo>
                        <a:pt x="455" y="1993"/>
                      </a:lnTo>
                      <a:lnTo>
                        <a:pt x="447" y="2005"/>
                      </a:lnTo>
                      <a:lnTo>
                        <a:pt x="441" y="2019"/>
                      </a:lnTo>
                      <a:lnTo>
                        <a:pt x="414" y="2070"/>
                      </a:lnTo>
                      <a:lnTo>
                        <a:pt x="385" y="2118"/>
                      </a:lnTo>
                      <a:lnTo>
                        <a:pt x="357" y="2166"/>
                      </a:lnTo>
                      <a:lnTo>
                        <a:pt x="310" y="2238"/>
                      </a:lnTo>
                      <a:lnTo>
                        <a:pt x="289" y="2273"/>
                      </a:lnTo>
                      <a:lnTo>
                        <a:pt x="269" y="2310"/>
                      </a:lnTo>
                      <a:lnTo>
                        <a:pt x="230" y="2380"/>
                      </a:lnTo>
                      <a:lnTo>
                        <a:pt x="213" y="2416"/>
                      </a:lnTo>
                      <a:lnTo>
                        <a:pt x="197" y="2452"/>
                      </a:lnTo>
                      <a:lnTo>
                        <a:pt x="165" y="2522"/>
                      </a:lnTo>
                      <a:lnTo>
                        <a:pt x="151" y="2556"/>
                      </a:lnTo>
                      <a:lnTo>
                        <a:pt x="138" y="2591"/>
                      </a:lnTo>
                      <a:lnTo>
                        <a:pt x="114" y="2660"/>
                      </a:lnTo>
                      <a:lnTo>
                        <a:pt x="95" y="2729"/>
                      </a:lnTo>
                      <a:lnTo>
                        <a:pt x="71" y="2871"/>
                      </a:lnTo>
                      <a:lnTo>
                        <a:pt x="51" y="3016"/>
                      </a:lnTo>
                      <a:lnTo>
                        <a:pt x="33" y="3166"/>
                      </a:lnTo>
                      <a:lnTo>
                        <a:pt x="21" y="3321"/>
                      </a:lnTo>
                      <a:lnTo>
                        <a:pt x="10" y="3477"/>
                      </a:lnTo>
                      <a:lnTo>
                        <a:pt x="6" y="3557"/>
                      </a:lnTo>
                      <a:lnTo>
                        <a:pt x="4" y="3639"/>
                      </a:lnTo>
                      <a:lnTo>
                        <a:pt x="1" y="3722"/>
                      </a:lnTo>
                      <a:lnTo>
                        <a:pt x="0" y="3806"/>
                      </a:lnTo>
                      <a:lnTo>
                        <a:pt x="1" y="3976"/>
                      </a:lnTo>
                      <a:lnTo>
                        <a:pt x="266" y="3431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6" y="1670"/>
                      </a:lnTo>
                      <a:lnTo>
                        <a:pt x="1244" y="1646"/>
                      </a:lnTo>
                      <a:lnTo>
                        <a:pt x="1264" y="1624"/>
                      </a:lnTo>
                      <a:lnTo>
                        <a:pt x="1283" y="1604"/>
                      </a:lnTo>
                      <a:lnTo>
                        <a:pt x="1303" y="1587"/>
                      </a:lnTo>
                      <a:lnTo>
                        <a:pt x="1322" y="1569"/>
                      </a:lnTo>
                      <a:lnTo>
                        <a:pt x="1343" y="1555"/>
                      </a:lnTo>
                      <a:lnTo>
                        <a:pt x="1363" y="1542"/>
                      </a:lnTo>
                      <a:lnTo>
                        <a:pt x="1383" y="1533"/>
                      </a:lnTo>
                      <a:lnTo>
                        <a:pt x="1403" y="1523"/>
                      </a:lnTo>
                      <a:lnTo>
                        <a:pt x="1424" y="1516"/>
                      </a:lnTo>
                      <a:lnTo>
                        <a:pt x="1444" y="1511"/>
                      </a:lnTo>
                      <a:lnTo>
                        <a:pt x="1465" y="1508"/>
                      </a:lnTo>
                      <a:lnTo>
                        <a:pt x="1507" y="1507"/>
                      </a:lnTo>
                      <a:lnTo>
                        <a:pt x="1549" y="1514"/>
                      </a:lnTo>
                      <a:lnTo>
                        <a:pt x="1570" y="1519"/>
                      </a:lnTo>
                      <a:lnTo>
                        <a:pt x="1591" y="1526"/>
                      </a:lnTo>
                      <a:lnTo>
                        <a:pt x="1612" y="1536"/>
                      </a:lnTo>
                      <a:lnTo>
                        <a:pt x="1633" y="1547"/>
                      </a:lnTo>
                      <a:lnTo>
                        <a:pt x="1677" y="1575"/>
                      </a:lnTo>
                      <a:lnTo>
                        <a:pt x="1722" y="1612"/>
                      </a:lnTo>
                      <a:lnTo>
                        <a:pt x="1742" y="1631"/>
                      </a:lnTo>
                      <a:lnTo>
                        <a:pt x="1765" y="1653"/>
                      </a:lnTo>
                      <a:lnTo>
                        <a:pt x="1810" y="1704"/>
                      </a:lnTo>
                      <a:lnTo>
                        <a:pt x="1855" y="1761"/>
                      </a:lnTo>
                      <a:lnTo>
                        <a:pt x="1902" y="1827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0" name="Freeform 27">
                  <a:extLst>
                    <a:ext uri="{FF2B5EF4-FFF2-40B4-BE49-F238E27FC236}">
                      <a16:creationId xmlns:a16="http://schemas.microsoft.com/office/drawing/2014/main" id="{F5D8D00A-CCA4-4CC9-66D9-C5EC4EF97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463" y="5156200"/>
                  <a:ext cx="671512" cy="739775"/>
                </a:xfrm>
                <a:custGeom>
                  <a:avLst/>
                  <a:gdLst>
                    <a:gd name="T0" fmla="*/ 750 w 3808"/>
                    <a:gd name="T1" fmla="*/ 2076 h 4199"/>
                    <a:gd name="T2" fmla="*/ 680 w 3808"/>
                    <a:gd name="T3" fmla="*/ 2284 h 4199"/>
                    <a:gd name="T4" fmla="*/ 625 w 3808"/>
                    <a:gd name="T5" fmla="*/ 2434 h 4199"/>
                    <a:gd name="T6" fmla="*/ 548 w 3808"/>
                    <a:gd name="T7" fmla="*/ 2628 h 4199"/>
                    <a:gd name="T8" fmla="*/ 487 w 3808"/>
                    <a:gd name="T9" fmla="*/ 2770 h 4199"/>
                    <a:gd name="T10" fmla="*/ 412 w 3808"/>
                    <a:gd name="T11" fmla="*/ 2861 h 4199"/>
                    <a:gd name="T12" fmla="*/ 340 w 3808"/>
                    <a:gd name="T13" fmla="*/ 2918 h 4199"/>
                    <a:gd name="T14" fmla="*/ 271 w 3808"/>
                    <a:gd name="T15" fmla="*/ 2944 h 4199"/>
                    <a:gd name="T16" fmla="*/ 204 w 3808"/>
                    <a:gd name="T17" fmla="*/ 2937 h 4199"/>
                    <a:gd name="T18" fmla="*/ 140 w 3808"/>
                    <a:gd name="T19" fmla="*/ 2896 h 4199"/>
                    <a:gd name="T20" fmla="*/ 76 w 3808"/>
                    <a:gd name="T21" fmla="*/ 2817 h 4199"/>
                    <a:gd name="T22" fmla="*/ 41 w 3808"/>
                    <a:gd name="T23" fmla="*/ 2744 h 4199"/>
                    <a:gd name="T24" fmla="*/ 7 w 3808"/>
                    <a:gd name="T25" fmla="*/ 2609 h 4199"/>
                    <a:gd name="T26" fmla="*/ 150 w 3808"/>
                    <a:gd name="T27" fmla="*/ 3482 h 4199"/>
                    <a:gd name="T28" fmla="*/ 240 w 3808"/>
                    <a:gd name="T29" fmla="*/ 3483 h 4199"/>
                    <a:gd name="T30" fmla="*/ 328 w 3808"/>
                    <a:gd name="T31" fmla="*/ 3468 h 4199"/>
                    <a:gd name="T32" fmla="*/ 378 w 3808"/>
                    <a:gd name="T33" fmla="*/ 3446 h 4199"/>
                    <a:gd name="T34" fmla="*/ 449 w 3808"/>
                    <a:gd name="T35" fmla="*/ 3406 h 4199"/>
                    <a:gd name="T36" fmla="*/ 533 w 3808"/>
                    <a:gd name="T37" fmla="*/ 3306 h 4199"/>
                    <a:gd name="T38" fmla="*/ 676 w 3808"/>
                    <a:gd name="T39" fmla="*/ 3070 h 4199"/>
                    <a:gd name="T40" fmla="*/ 771 w 3808"/>
                    <a:gd name="T41" fmla="*/ 2893 h 4199"/>
                    <a:gd name="T42" fmla="*/ 1271 w 3808"/>
                    <a:gd name="T43" fmla="*/ 1716 h 4199"/>
                    <a:gd name="T44" fmla="*/ 1360 w 3808"/>
                    <a:gd name="T45" fmla="*/ 1616 h 4199"/>
                    <a:gd name="T46" fmla="*/ 1378 w 3808"/>
                    <a:gd name="T47" fmla="*/ 1597 h 4199"/>
                    <a:gd name="T48" fmla="*/ 1407 w 3808"/>
                    <a:gd name="T49" fmla="*/ 1560 h 4199"/>
                    <a:gd name="T50" fmla="*/ 1475 w 3808"/>
                    <a:gd name="T51" fmla="*/ 1469 h 4199"/>
                    <a:gd name="T52" fmla="*/ 1497 w 3808"/>
                    <a:gd name="T53" fmla="*/ 1434 h 4199"/>
                    <a:gd name="T54" fmla="*/ 1574 w 3808"/>
                    <a:gd name="T55" fmla="*/ 1344 h 4199"/>
                    <a:gd name="T56" fmla="*/ 1655 w 3808"/>
                    <a:gd name="T57" fmla="*/ 1299 h 4199"/>
                    <a:gd name="T58" fmla="*/ 1784 w 3808"/>
                    <a:gd name="T59" fmla="*/ 1292 h 4199"/>
                    <a:gd name="T60" fmla="*/ 1877 w 3808"/>
                    <a:gd name="T61" fmla="*/ 1326 h 4199"/>
                    <a:gd name="T62" fmla="*/ 1972 w 3808"/>
                    <a:gd name="T63" fmla="*/ 1390 h 4199"/>
                    <a:gd name="T64" fmla="*/ 2046 w 3808"/>
                    <a:gd name="T65" fmla="*/ 1457 h 4199"/>
                    <a:gd name="T66" fmla="*/ 2124 w 3808"/>
                    <a:gd name="T67" fmla="*/ 1544 h 4199"/>
                    <a:gd name="T68" fmla="*/ 2259 w 3808"/>
                    <a:gd name="T69" fmla="*/ 1725 h 4199"/>
                    <a:gd name="T70" fmla="*/ 2655 w 3808"/>
                    <a:gd name="T71" fmla="*/ 2433 h 4199"/>
                    <a:gd name="T72" fmla="*/ 2885 w 3808"/>
                    <a:gd name="T73" fmla="*/ 2814 h 4199"/>
                    <a:gd name="T74" fmla="*/ 3116 w 3808"/>
                    <a:gd name="T75" fmla="*/ 3182 h 4199"/>
                    <a:gd name="T76" fmla="*/ 3346 w 3808"/>
                    <a:gd name="T77" fmla="*/ 3535 h 4199"/>
                    <a:gd name="T78" fmla="*/ 3576 w 3808"/>
                    <a:gd name="T79" fmla="*/ 3874 h 4199"/>
                    <a:gd name="T80" fmla="*/ 3749 w 3808"/>
                    <a:gd name="T81" fmla="*/ 4118 h 4199"/>
                    <a:gd name="T82" fmla="*/ 3730 w 3808"/>
                    <a:gd name="T83" fmla="*/ 3389 h 4199"/>
                    <a:gd name="T84" fmla="*/ 2822 w 3808"/>
                    <a:gd name="T85" fmla="*/ 1561 h 4199"/>
                    <a:gd name="T86" fmla="*/ 2665 w 3808"/>
                    <a:gd name="T87" fmla="*/ 1247 h 4199"/>
                    <a:gd name="T88" fmla="*/ 2519 w 3808"/>
                    <a:gd name="T89" fmla="*/ 959 h 4199"/>
                    <a:gd name="T90" fmla="*/ 2378 w 3808"/>
                    <a:gd name="T91" fmla="*/ 690 h 4199"/>
                    <a:gd name="T92" fmla="*/ 2246 w 3808"/>
                    <a:gd name="T93" fmla="*/ 443 h 4199"/>
                    <a:gd name="T94" fmla="*/ 2134 w 3808"/>
                    <a:gd name="T95" fmla="*/ 255 h 4199"/>
                    <a:gd name="T96" fmla="*/ 2053 w 3808"/>
                    <a:gd name="T97" fmla="*/ 161 h 4199"/>
                    <a:gd name="T98" fmla="*/ 1974 w 3808"/>
                    <a:gd name="T99" fmla="*/ 87 h 4199"/>
                    <a:gd name="T100" fmla="*/ 1898 w 3808"/>
                    <a:gd name="T101" fmla="*/ 36 h 4199"/>
                    <a:gd name="T102" fmla="*/ 1823 w 3808"/>
                    <a:gd name="T103" fmla="*/ 7 h 4199"/>
                    <a:gd name="T104" fmla="*/ 1752 w 3808"/>
                    <a:gd name="T105" fmla="*/ 1 h 4199"/>
                    <a:gd name="T106" fmla="*/ 1682 w 3808"/>
                    <a:gd name="T107" fmla="*/ 14 h 4199"/>
                    <a:gd name="T108" fmla="*/ 1613 w 3808"/>
                    <a:gd name="T109" fmla="*/ 52 h 4199"/>
                    <a:gd name="T110" fmla="*/ 1547 w 3808"/>
                    <a:gd name="T111" fmla="*/ 111 h 4199"/>
                    <a:gd name="T112" fmla="*/ 1485 w 3808"/>
                    <a:gd name="T113" fmla="*/ 191 h 4199"/>
                    <a:gd name="T114" fmla="*/ 1422 w 3808"/>
                    <a:gd name="T115" fmla="*/ 293 h 4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808" h="4199">
                      <a:moveTo>
                        <a:pt x="1224" y="698"/>
                      </a:moveTo>
                      <a:lnTo>
                        <a:pt x="783" y="1971"/>
                      </a:lnTo>
                      <a:lnTo>
                        <a:pt x="750" y="2076"/>
                      </a:lnTo>
                      <a:lnTo>
                        <a:pt x="732" y="2128"/>
                      </a:lnTo>
                      <a:lnTo>
                        <a:pt x="716" y="2181"/>
                      </a:lnTo>
                      <a:lnTo>
                        <a:pt x="680" y="2284"/>
                      </a:lnTo>
                      <a:lnTo>
                        <a:pt x="645" y="2385"/>
                      </a:lnTo>
                      <a:lnTo>
                        <a:pt x="635" y="2409"/>
                      </a:lnTo>
                      <a:lnTo>
                        <a:pt x="625" y="2434"/>
                      </a:lnTo>
                      <a:lnTo>
                        <a:pt x="607" y="2484"/>
                      </a:lnTo>
                      <a:lnTo>
                        <a:pt x="568" y="2581"/>
                      </a:lnTo>
                      <a:lnTo>
                        <a:pt x="548" y="2628"/>
                      </a:lnTo>
                      <a:lnTo>
                        <a:pt x="528" y="2676"/>
                      </a:lnTo>
                      <a:lnTo>
                        <a:pt x="507" y="2723"/>
                      </a:lnTo>
                      <a:lnTo>
                        <a:pt x="487" y="2770"/>
                      </a:lnTo>
                      <a:lnTo>
                        <a:pt x="462" y="2804"/>
                      </a:lnTo>
                      <a:lnTo>
                        <a:pt x="437" y="2834"/>
                      </a:lnTo>
                      <a:lnTo>
                        <a:pt x="412" y="2861"/>
                      </a:lnTo>
                      <a:lnTo>
                        <a:pt x="388" y="2884"/>
                      </a:lnTo>
                      <a:lnTo>
                        <a:pt x="363" y="2902"/>
                      </a:lnTo>
                      <a:lnTo>
                        <a:pt x="340" y="2918"/>
                      </a:lnTo>
                      <a:lnTo>
                        <a:pt x="317" y="2930"/>
                      </a:lnTo>
                      <a:lnTo>
                        <a:pt x="294" y="2940"/>
                      </a:lnTo>
                      <a:lnTo>
                        <a:pt x="271" y="2944"/>
                      </a:lnTo>
                      <a:lnTo>
                        <a:pt x="248" y="2945"/>
                      </a:lnTo>
                      <a:lnTo>
                        <a:pt x="225" y="2943"/>
                      </a:lnTo>
                      <a:lnTo>
                        <a:pt x="204" y="2937"/>
                      </a:lnTo>
                      <a:lnTo>
                        <a:pt x="181" y="2926"/>
                      </a:lnTo>
                      <a:lnTo>
                        <a:pt x="161" y="2913"/>
                      </a:lnTo>
                      <a:lnTo>
                        <a:pt x="140" y="2896"/>
                      </a:lnTo>
                      <a:lnTo>
                        <a:pt x="119" y="2876"/>
                      </a:lnTo>
                      <a:lnTo>
                        <a:pt x="95" y="2848"/>
                      </a:lnTo>
                      <a:lnTo>
                        <a:pt x="76" y="2817"/>
                      </a:lnTo>
                      <a:lnTo>
                        <a:pt x="65" y="2800"/>
                      </a:lnTo>
                      <a:lnTo>
                        <a:pt x="57" y="2782"/>
                      </a:lnTo>
                      <a:lnTo>
                        <a:pt x="41" y="2744"/>
                      </a:lnTo>
                      <a:lnTo>
                        <a:pt x="28" y="2703"/>
                      </a:lnTo>
                      <a:lnTo>
                        <a:pt x="16" y="2658"/>
                      </a:lnTo>
                      <a:lnTo>
                        <a:pt x="7" y="2609"/>
                      </a:lnTo>
                      <a:lnTo>
                        <a:pt x="0" y="2557"/>
                      </a:lnTo>
                      <a:lnTo>
                        <a:pt x="0" y="3560"/>
                      </a:lnTo>
                      <a:lnTo>
                        <a:pt x="150" y="3482"/>
                      </a:lnTo>
                      <a:lnTo>
                        <a:pt x="196" y="3484"/>
                      </a:lnTo>
                      <a:lnTo>
                        <a:pt x="218" y="3484"/>
                      </a:lnTo>
                      <a:lnTo>
                        <a:pt x="240" y="3483"/>
                      </a:lnTo>
                      <a:lnTo>
                        <a:pt x="284" y="3477"/>
                      </a:lnTo>
                      <a:lnTo>
                        <a:pt x="305" y="3473"/>
                      </a:lnTo>
                      <a:lnTo>
                        <a:pt x="328" y="3468"/>
                      </a:lnTo>
                      <a:lnTo>
                        <a:pt x="369" y="3451"/>
                      </a:lnTo>
                      <a:lnTo>
                        <a:pt x="373" y="3448"/>
                      </a:lnTo>
                      <a:lnTo>
                        <a:pt x="378" y="3446"/>
                      </a:lnTo>
                      <a:lnTo>
                        <a:pt x="389" y="3442"/>
                      </a:lnTo>
                      <a:lnTo>
                        <a:pt x="410" y="3431"/>
                      </a:lnTo>
                      <a:lnTo>
                        <a:pt x="449" y="3406"/>
                      </a:lnTo>
                      <a:lnTo>
                        <a:pt x="468" y="3393"/>
                      </a:lnTo>
                      <a:lnTo>
                        <a:pt x="487" y="3378"/>
                      </a:lnTo>
                      <a:lnTo>
                        <a:pt x="533" y="3306"/>
                      </a:lnTo>
                      <a:lnTo>
                        <a:pt x="581" y="3231"/>
                      </a:lnTo>
                      <a:lnTo>
                        <a:pt x="629" y="3152"/>
                      </a:lnTo>
                      <a:lnTo>
                        <a:pt x="676" y="3070"/>
                      </a:lnTo>
                      <a:lnTo>
                        <a:pt x="699" y="3026"/>
                      </a:lnTo>
                      <a:lnTo>
                        <a:pt x="723" y="2982"/>
                      </a:lnTo>
                      <a:lnTo>
                        <a:pt x="771" y="2893"/>
                      </a:lnTo>
                      <a:lnTo>
                        <a:pt x="818" y="2800"/>
                      </a:lnTo>
                      <a:lnTo>
                        <a:pt x="866" y="2703"/>
                      </a:lnTo>
                      <a:lnTo>
                        <a:pt x="1271" y="1716"/>
                      </a:lnTo>
                      <a:lnTo>
                        <a:pt x="1307" y="1677"/>
                      </a:lnTo>
                      <a:lnTo>
                        <a:pt x="1343" y="1637"/>
                      </a:lnTo>
                      <a:lnTo>
                        <a:pt x="1360" y="1616"/>
                      </a:lnTo>
                      <a:lnTo>
                        <a:pt x="1368" y="1606"/>
                      </a:lnTo>
                      <a:lnTo>
                        <a:pt x="1373" y="1601"/>
                      </a:lnTo>
                      <a:lnTo>
                        <a:pt x="1378" y="1597"/>
                      </a:lnTo>
                      <a:lnTo>
                        <a:pt x="1394" y="1576"/>
                      </a:lnTo>
                      <a:lnTo>
                        <a:pt x="1403" y="1565"/>
                      </a:lnTo>
                      <a:lnTo>
                        <a:pt x="1407" y="1560"/>
                      </a:lnTo>
                      <a:lnTo>
                        <a:pt x="1412" y="1556"/>
                      </a:lnTo>
                      <a:lnTo>
                        <a:pt x="1444" y="1512"/>
                      </a:lnTo>
                      <a:lnTo>
                        <a:pt x="1475" y="1469"/>
                      </a:lnTo>
                      <a:lnTo>
                        <a:pt x="1490" y="1446"/>
                      </a:lnTo>
                      <a:lnTo>
                        <a:pt x="1493" y="1440"/>
                      </a:lnTo>
                      <a:lnTo>
                        <a:pt x="1497" y="1434"/>
                      </a:lnTo>
                      <a:lnTo>
                        <a:pt x="1505" y="1424"/>
                      </a:lnTo>
                      <a:lnTo>
                        <a:pt x="1535" y="1378"/>
                      </a:lnTo>
                      <a:lnTo>
                        <a:pt x="1574" y="1344"/>
                      </a:lnTo>
                      <a:lnTo>
                        <a:pt x="1614" y="1318"/>
                      </a:lnTo>
                      <a:lnTo>
                        <a:pt x="1634" y="1307"/>
                      </a:lnTo>
                      <a:lnTo>
                        <a:pt x="1655" y="1299"/>
                      </a:lnTo>
                      <a:lnTo>
                        <a:pt x="1697" y="1290"/>
                      </a:lnTo>
                      <a:lnTo>
                        <a:pt x="1740" y="1287"/>
                      </a:lnTo>
                      <a:lnTo>
                        <a:pt x="1784" y="1292"/>
                      </a:lnTo>
                      <a:lnTo>
                        <a:pt x="1806" y="1297"/>
                      </a:lnTo>
                      <a:lnTo>
                        <a:pt x="1829" y="1305"/>
                      </a:lnTo>
                      <a:lnTo>
                        <a:pt x="1877" y="1326"/>
                      </a:lnTo>
                      <a:lnTo>
                        <a:pt x="1900" y="1338"/>
                      </a:lnTo>
                      <a:lnTo>
                        <a:pt x="1924" y="1353"/>
                      </a:lnTo>
                      <a:lnTo>
                        <a:pt x="1972" y="1390"/>
                      </a:lnTo>
                      <a:lnTo>
                        <a:pt x="1996" y="1410"/>
                      </a:lnTo>
                      <a:lnTo>
                        <a:pt x="2021" y="1433"/>
                      </a:lnTo>
                      <a:lnTo>
                        <a:pt x="2046" y="1457"/>
                      </a:lnTo>
                      <a:lnTo>
                        <a:pt x="2073" y="1485"/>
                      </a:lnTo>
                      <a:lnTo>
                        <a:pt x="2098" y="1513"/>
                      </a:lnTo>
                      <a:lnTo>
                        <a:pt x="2124" y="1544"/>
                      </a:lnTo>
                      <a:lnTo>
                        <a:pt x="2178" y="1611"/>
                      </a:lnTo>
                      <a:lnTo>
                        <a:pt x="2232" y="1685"/>
                      </a:lnTo>
                      <a:lnTo>
                        <a:pt x="2259" y="1725"/>
                      </a:lnTo>
                      <a:lnTo>
                        <a:pt x="2288" y="1768"/>
                      </a:lnTo>
                      <a:lnTo>
                        <a:pt x="2578" y="2303"/>
                      </a:lnTo>
                      <a:lnTo>
                        <a:pt x="2655" y="2433"/>
                      </a:lnTo>
                      <a:lnTo>
                        <a:pt x="2732" y="2562"/>
                      </a:lnTo>
                      <a:lnTo>
                        <a:pt x="2809" y="2688"/>
                      </a:lnTo>
                      <a:lnTo>
                        <a:pt x="2885" y="2814"/>
                      </a:lnTo>
                      <a:lnTo>
                        <a:pt x="2962" y="2938"/>
                      </a:lnTo>
                      <a:lnTo>
                        <a:pt x="3039" y="3060"/>
                      </a:lnTo>
                      <a:lnTo>
                        <a:pt x="3116" y="3182"/>
                      </a:lnTo>
                      <a:lnTo>
                        <a:pt x="3193" y="3301"/>
                      </a:lnTo>
                      <a:lnTo>
                        <a:pt x="3269" y="3419"/>
                      </a:lnTo>
                      <a:lnTo>
                        <a:pt x="3346" y="3535"/>
                      </a:lnTo>
                      <a:lnTo>
                        <a:pt x="3423" y="3649"/>
                      </a:lnTo>
                      <a:lnTo>
                        <a:pt x="3500" y="3763"/>
                      </a:lnTo>
                      <a:lnTo>
                        <a:pt x="3576" y="3874"/>
                      </a:lnTo>
                      <a:lnTo>
                        <a:pt x="3653" y="3984"/>
                      </a:lnTo>
                      <a:lnTo>
                        <a:pt x="3730" y="4092"/>
                      </a:lnTo>
                      <a:lnTo>
                        <a:pt x="3749" y="4118"/>
                      </a:lnTo>
                      <a:lnTo>
                        <a:pt x="3768" y="4145"/>
                      </a:lnTo>
                      <a:lnTo>
                        <a:pt x="3808" y="4199"/>
                      </a:lnTo>
                      <a:lnTo>
                        <a:pt x="3730" y="3389"/>
                      </a:lnTo>
                      <a:lnTo>
                        <a:pt x="2931" y="1784"/>
                      </a:lnTo>
                      <a:lnTo>
                        <a:pt x="2876" y="1670"/>
                      </a:lnTo>
                      <a:lnTo>
                        <a:pt x="2822" y="1561"/>
                      </a:lnTo>
                      <a:lnTo>
                        <a:pt x="2769" y="1454"/>
                      </a:lnTo>
                      <a:lnTo>
                        <a:pt x="2717" y="1350"/>
                      </a:lnTo>
                      <a:lnTo>
                        <a:pt x="2665" y="1247"/>
                      </a:lnTo>
                      <a:lnTo>
                        <a:pt x="2616" y="1149"/>
                      </a:lnTo>
                      <a:lnTo>
                        <a:pt x="2567" y="1052"/>
                      </a:lnTo>
                      <a:lnTo>
                        <a:pt x="2519" y="959"/>
                      </a:lnTo>
                      <a:lnTo>
                        <a:pt x="2470" y="866"/>
                      </a:lnTo>
                      <a:lnTo>
                        <a:pt x="2424" y="777"/>
                      </a:lnTo>
                      <a:lnTo>
                        <a:pt x="2378" y="690"/>
                      </a:lnTo>
                      <a:lnTo>
                        <a:pt x="2333" y="605"/>
                      </a:lnTo>
                      <a:lnTo>
                        <a:pt x="2289" y="523"/>
                      </a:lnTo>
                      <a:lnTo>
                        <a:pt x="2246" y="443"/>
                      </a:lnTo>
                      <a:lnTo>
                        <a:pt x="2204" y="366"/>
                      </a:lnTo>
                      <a:lnTo>
                        <a:pt x="2163" y="293"/>
                      </a:lnTo>
                      <a:lnTo>
                        <a:pt x="2134" y="255"/>
                      </a:lnTo>
                      <a:lnTo>
                        <a:pt x="2107" y="221"/>
                      </a:lnTo>
                      <a:lnTo>
                        <a:pt x="2080" y="189"/>
                      </a:lnTo>
                      <a:lnTo>
                        <a:pt x="2053" y="161"/>
                      </a:lnTo>
                      <a:lnTo>
                        <a:pt x="2026" y="133"/>
                      </a:lnTo>
                      <a:lnTo>
                        <a:pt x="2000" y="109"/>
                      </a:lnTo>
                      <a:lnTo>
                        <a:pt x="1974" y="87"/>
                      </a:lnTo>
                      <a:lnTo>
                        <a:pt x="1949" y="68"/>
                      </a:lnTo>
                      <a:lnTo>
                        <a:pt x="1922" y="51"/>
                      </a:lnTo>
                      <a:lnTo>
                        <a:pt x="1898" y="36"/>
                      </a:lnTo>
                      <a:lnTo>
                        <a:pt x="1873" y="24"/>
                      </a:lnTo>
                      <a:lnTo>
                        <a:pt x="1848" y="14"/>
                      </a:lnTo>
                      <a:lnTo>
                        <a:pt x="1823" y="7"/>
                      </a:lnTo>
                      <a:lnTo>
                        <a:pt x="1799" y="2"/>
                      </a:lnTo>
                      <a:lnTo>
                        <a:pt x="1775" y="0"/>
                      </a:lnTo>
                      <a:lnTo>
                        <a:pt x="1752" y="1"/>
                      </a:lnTo>
                      <a:lnTo>
                        <a:pt x="1727" y="2"/>
                      </a:lnTo>
                      <a:lnTo>
                        <a:pt x="1705" y="7"/>
                      </a:lnTo>
                      <a:lnTo>
                        <a:pt x="1682" y="14"/>
                      </a:lnTo>
                      <a:lnTo>
                        <a:pt x="1659" y="25"/>
                      </a:lnTo>
                      <a:lnTo>
                        <a:pt x="1636" y="36"/>
                      </a:lnTo>
                      <a:lnTo>
                        <a:pt x="1613" y="52"/>
                      </a:lnTo>
                      <a:lnTo>
                        <a:pt x="1590" y="69"/>
                      </a:lnTo>
                      <a:lnTo>
                        <a:pt x="1570" y="89"/>
                      </a:lnTo>
                      <a:lnTo>
                        <a:pt x="1547" y="111"/>
                      </a:lnTo>
                      <a:lnTo>
                        <a:pt x="1526" y="135"/>
                      </a:lnTo>
                      <a:lnTo>
                        <a:pt x="1505" y="161"/>
                      </a:lnTo>
                      <a:lnTo>
                        <a:pt x="1485" y="191"/>
                      </a:lnTo>
                      <a:lnTo>
                        <a:pt x="1464" y="222"/>
                      </a:lnTo>
                      <a:lnTo>
                        <a:pt x="1443" y="256"/>
                      </a:lnTo>
                      <a:lnTo>
                        <a:pt x="1422" y="293"/>
                      </a:lnTo>
                      <a:lnTo>
                        <a:pt x="1404" y="333"/>
                      </a:lnTo>
                      <a:lnTo>
                        <a:pt x="1224" y="698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1" name="Freeform 28">
                  <a:extLst>
                    <a:ext uri="{FF2B5EF4-FFF2-40B4-BE49-F238E27FC236}">
                      <a16:creationId xmlns:a16="http://schemas.microsoft.com/office/drawing/2014/main" id="{6B85B8A9-BF6E-7F77-9C3A-67F01466F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2263" y="5008563"/>
                  <a:ext cx="647700" cy="841375"/>
                </a:xfrm>
                <a:custGeom>
                  <a:avLst/>
                  <a:gdLst>
                    <a:gd name="T0" fmla="*/ 3320 w 3673"/>
                    <a:gd name="T1" fmla="*/ 3356 h 4769"/>
                    <a:gd name="T2" fmla="*/ 2511 w 3673"/>
                    <a:gd name="T3" fmla="*/ 1542 h 4769"/>
                    <a:gd name="T4" fmla="*/ 2357 w 3673"/>
                    <a:gd name="T5" fmla="*/ 1208 h 4769"/>
                    <a:gd name="T6" fmla="*/ 2217 w 3673"/>
                    <a:gd name="T7" fmla="*/ 911 h 4769"/>
                    <a:gd name="T8" fmla="*/ 2086 w 3673"/>
                    <a:gd name="T9" fmla="*/ 649 h 4769"/>
                    <a:gd name="T10" fmla="*/ 1969 w 3673"/>
                    <a:gd name="T11" fmla="*/ 425 h 4769"/>
                    <a:gd name="T12" fmla="*/ 1869 w 3673"/>
                    <a:gd name="T13" fmla="*/ 254 h 4769"/>
                    <a:gd name="T14" fmla="*/ 1781 w 3673"/>
                    <a:gd name="T15" fmla="*/ 148 h 4769"/>
                    <a:gd name="T16" fmla="*/ 1694 w 3673"/>
                    <a:gd name="T17" fmla="*/ 70 h 4769"/>
                    <a:gd name="T18" fmla="*/ 1610 w 3673"/>
                    <a:gd name="T19" fmla="*/ 21 h 4769"/>
                    <a:gd name="T20" fmla="*/ 1526 w 3673"/>
                    <a:gd name="T21" fmla="*/ 0 h 4769"/>
                    <a:gd name="T22" fmla="*/ 1445 w 3673"/>
                    <a:gd name="T23" fmla="*/ 10 h 4769"/>
                    <a:gd name="T24" fmla="*/ 1363 w 3673"/>
                    <a:gd name="T25" fmla="*/ 45 h 4769"/>
                    <a:gd name="T26" fmla="*/ 1282 w 3673"/>
                    <a:gd name="T27" fmla="*/ 113 h 4769"/>
                    <a:gd name="T28" fmla="*/ 1202 w 3673"/>
                    <a:gd name="T29" fmla="*/ 207 h 4769"/>
                    <a:gd name="T30" fmla="*/ 1125 w 3673"/>
                    <a:gd name="T31" fmla="*/ 331 h 4769"/>
                    <a:gd name="T32" fmla="*/ 1047 w 3673"/>
                    <a:gd name="T33" fmla="*/ 483 h 4769"/>
                    <a:gd name="T34" fmla="*/ 321 w 3673"/>
                    <a:gd name="T35" fmla="*/ 2307 h 4769"/>
                    <a:gd name="T36" fmla="*/ 200 w 3673"/>
                    <a:gd name="T37" fmla="*/ 2579 h 4769"/>
                    <a:gd name="T38" fmla="*/ 113 w 3673"/>
                    <a:gd name="T39" fmla="*/ 2851 h 4769"/>
                    <a:gd name="T40" fmla="*/ 57 w 3673"/>
                    <a:gd name="T41" fmla="*/ 3135 h 4769"/>
                    <a:gd name="T42" fmla="*/ 22 w 3673"/>
                    <a:gd name="T43" fmla="*/ 3456 h 4769"/>
                    <a:gd name="T44" fmla="*/ 2 w 3673"/>
                    <a:gd name="T45" fmla="*/ 3795 h 4769"/>
                    <a:gd name="T46" fmla="*/ 43 w 3673"/>
                    <a:gd name="T47" fmla="*/ 3785 h 4769"/>
                    <a:gd name="T48" fmla="*/ 128 w 3673"/>
                    <a:gd name="T49" fmla="*/ 3608 h 4769"/>
                    <a:gd name="T50" fmla="*/ 238 w 3673"/>
                    <a:gd name="T51" fmla="*/ 3444 h 4769"/>
                    <a:gd name="T52" fmla="*/ 304 w 3673"/>
                    <a:gd name="T53" fmla="*/ 3354 h 4769"/>
                    <a:gd name="T54" fmla="*/ 370 w 3673"/>
                    <a:gd name="T55" fmla="*/ 3241 h 4769"/>
                    <a:gd name="T56" fmla="*/ 437 w 3673"/>
                    <a:gd name="T57" fmla="*/ 3105 h 4769"/>
                    <a:gd name="T58" fmla="*/ 503 w 3673"/>
                    <a:gd name="T59" fmla="*/ 2946 h 4769"/>
                    <a:gd name="T60" fmla="*/ 1060 w 3673"/>
                    <a:gd name="T61" fmla="*/ 1916 h 4769"/>
                    <a:gd name="T62" fmla="*/ 1174 w 3673"/>
                    <a:gd name="T63" fmla="*/ 1761 h 4769"/>
                    <a:gd name="T64" fmla="*/ 1302 w 3673"/>
                    <a:gd name="T65" fmla="*/ 1621 h 4769"/>
                    <a:gd name="T66" fmla="*/ 1357 w 3673"/>
                    <a:gd name="T67" fmla="*/ 1556 h 4769"/>
                    <a:gd name="T68" fmla="*/ 1414 w 3673"/>
                    <a:gd name="T69" fmla="*/ 1509 h 4769"/>
                    <a:gd name="T70" fmla="*/ 1494 w 3673"/>
                    <a:gd name="T71" fmla="*/ 1477 h 4769"/>
                    <a:gd name="T72" fmla="*/ 1556 w 3673"/>
                    <a:gd name="T73" fmla="*/ 1474 h 4769"/>
                    <a:gd name="T74" fmla="*/ 1665 w 3673"/>
                    <a:gd name="T75" fmla="*/ 1510 h 4769"/>
                    <a:gd name="T76" fmla="*/ 1734 w 3673"/>
                    <a:gd name="T77" fmla="*/ 1557 h 4769"/>
                    <a:gd name="T78" fmla="*/ 1804 w 3673"/>
                    <a:gd name="T79" fmla="*/ 1622 h 4769"/>
                    <a:gd name="T80" fmla="*/ 1876 w 3673"/>
                    <a:gd name="T81" fmla="*/ 1704 h 4769"/>
                    <a:gd name="T82" fmla="*/ 1951 w 3673"/>
                    <a:gd name="T83" fmla="*/ 1807 h 4769"/>
                    <a:gd name="T84" fmla="*/ 2630 w 3673"/>
                    <a:gd name="T85" fmla="*/ 3070 h 4769"/>
                    <a:gd name="T86" fmla="*/ 2823 w 3673"/>
                    <a:gd name="T87" fmla="*/ 3448 h 4769"/>
                    <a:gd name="T88" fmla="*/ 3020 w 3673"/>
                    <a:gd name="T89" fmla="*/ 3799 h 4769"/>
                    <a:gd name="T90" fmla="*/ 3215 w 3673"/>
                    <a:gd name="T91" fmla="*/ 4122 h 4769"/>
                    <a:gd name="T92" fmla="*/ 3281 w 3673"/>
                    <a:gd name="T93" fmla="*/ 4224 h 4769"/>
                    <a:gd name="T94" fmla="*/ 3476 w 3673"/>
                    <a:gd name="T95" fmla="*/ 4509 h 4769"/>
                    <a:gd name="T96" fmla="*/ 3673 w 3673"/>
                    <a:gd name="T97" fmla="*/ 4769 h 4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769">
                      <a:moveTo>
                        <a:pt x="3673" y="4769"/>
                      </a:moveTo>
                      <a:lnTo>
                        <a:pt x="3673" y="4026"/>
                      </a:lnTo>
                      <a:lnTo>
                        <a:pt x="3320" y="3356"/>
                      </a:lnTo>
                      <a:lnTo>
                        <a:pt x="2620" y="1787"/>
                      </a:lnTo>
                      <a:lnTo>
                        <a:pt x="2564" y="1663"/>
                      </a:lnTo>
                      <a:lnTo>
                        <a:pt x="2511" y="1542"/>
                      </a:lnTo>
                      <a:lnTo>
                        <a:pt x="2458" y="1426"/>
                      </a:lnTo>
                      <a:lnTo>
                        <a:pt x="2408" y="1316"/>
                      </a:lnTo>
                      <a:lnTo>
                        <a:pt x="2357" y="1208"/>
                      </a:lnTo>
                      <a:lnTo>
                        <a:pt x="2310" y="1104"/>
                      </a:lnTo>
                      <a:lnTo>
                        <a:pt x="2262" y="1004"/>
                      </a:lnTo>
                      <a:lnTo>
                        <a:pt x="2217" y="911"/>
                      </a:lnTo>
                      <a:lnTo>
                        <a:pt x="2172" y="819"/>
                      </a:lnTo>
                      <a:lnTo>
                        <a:pt x="2129" y="732"/>
                      </a:lnTo>
                      <a:lnTo>
                        <a:pt x="2086" y="649"/>
                      </a:lnTo>
                      <a:lnTo>
                        <a:pt x="2047" y="571"/>
                      </a:lnTo>
                      <a:lnTo>
                        <a:pt x="2007" y="496"/>
                      </a:lnTo>
                      <a:lnTo>
                        <a:pt x="1969" y="425"/>
                      </a:lnTo>
                      <a:lnTo>
                        <a:pt x="1933" y="359"/>
                      </a:lnTo>
                      <a:lnTo>
                        <a:pt x="1899" y="297"/>
                      </a:lnTo>
                      <a:lnTo>
                        <a:pt x="1869" y="254"/>
                      </a:lnTo>
                      <a:lnTo>
                        <a:pt x="1840" y="216"/>
                      </a:lnTo>
                      <a:lnTo>
                        <a:pt x="1810" y="179"/>
                      </a:lnTo>
                      <a:lnTo>
                        <a:pt x="1781" y="148"/>
                      </a:lnTo>
                      <a:lnTo>
                        <a:pt x="1752" y="118"/>
                      </a:lnTo>
                      <a:lnTo>
                        <a:pt x="1723" y="93"/>
                      </a:lnTo>
                      <a:lnTo>
                        <a:pt x="1694" y="70"/>
                      </a:lnTo>
                      <a:lnTo>
                        <a:pt x="1667" y="51"/>
                      </a:lnTo>
                      <a:lnTo>
                        <a:pt x="1638" y="34"/>
                      </a:lnTo>
                      <a:lnTo>
                        <a:pt x="1610" y="21"/>
                      </a:lnTo>
                      <a:lnTo>
                        <a:pt x="1581" y="11"/>
                      </a:lnTo>
                      <a:lnTo>
                        <a:pt x="1554" y="5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3"/>
                      </a:lnTo>
                      <a:lnTo>
                        <a:pt x="1445" y="10"/>
                      </a:lnTo>
                      <a:lnTo>
                        <a:pt x="1417" y="18"/>
                      </a:lnTo>
                      <a:lnTo>
                        <a:pt x="1390" y="31"/>
                      </a:lnTo>
                      <a:lnTo>
                        <a:pt x="1363" y="45"/>
                      </a:lnTo>
                      <a:lnTo>
                        <a:pt x="1336" y="65"/>
                      </a:lnTo>
                      <a:lnTo>
                        <a:pt x="1309" y="87"/>
                      </a:lnTo>
                      <a:lnTo>
                        <a:pt x="1282" y="113"/>
                      </a:lnTo>
                      <a:lnTo>
                        <a:pt x="1255" y="141"/>
                      </a:lnTo>
                      <a:lnTo>
                        <a:pt x="1229" y="173"/>
                      </a:lnTo>
                      <a:lnTo>
                        <a:pt x="1202" y="207"/>
                      </a:lnTo>
                      <a:lnTo>
                        <a:pt x="1176" y="246"/>
                      </a:lnTo>
                      <a:lnTo>
                        <a:pt x="1150" y="286"/>
                      </a:lnTo>
                      <a:lnTo>
                        <a:pt x="1125" y="331"/>
                      </a:lnTo>
                      <a:lnTo>
                        <a:pt x="1098" y="378"/>
                      </a:lnTo>
                      <a:lnTo>
                        <a:pt x="1073" y="429"/>
                      </a:lnTo>
                      <a:lnTo>
                        <a:pt x="1047" y="483"/>
                      </a:lnTo>
                      <a:lnTo>
                        <a:pt x="1022" y="541"/>
                      </a:lnTo>
                      <a:lnTo>
                        <a:pt x="638" y="1445"/>
                      </a:lnTo>
                      <a:lnTo>
                        <a:pt x="321" y="2307"/>
                      </a:lnTo>
                      <a:lnTo>
                        <a:pt x="277" y="2396"/>
                      </a:lnTo>
                      <a:lnTo>
                        <a:pt x="237" y="2488"/>
                      </a:lnTo>
                      <a:lnTo>
                        <a:pt x="200" y="2579"/>
                      </a:lnTo>
                      <a:lnTo>
                        <a:pt x="168" y="2670"/>
                      </a:lnTo>
                      <a:lnTo>
                        <a:pt x="138" y="2760"/>
                      </a:lnTo>
                      <a:lnTo>
                        <a:pt x="113" y="2851"/>
                      </a:lnTo>
                      <a:lnTo>
                        <a:pt x="90" y="2943"/>
                      </a:lnTo>
                      <a:lnTo>
                        <a:pt x="72" y="3034"/>
                      </a:lnTo>
                      <a:lnTo>
                        <a:pt x="57" y="3135"/>
                      </a:lnTo>
                      <a:lnTo>
                        <a:pt x="43" y="3240"/>
                      </a:lnTo>
                      <a:lnTo>
                        <a:pt x="31" y="3347"/>
                      </a:lnTo>
                      <a:lnTo>
                        <a:pt x="22" y="3456"/>
                      </a:lnTo>
                      <a:lnTo>
                        <a:pt x="12" y="3566"/>
                      </a:lnTo>
                      <a:lnTo>
                        <a:pt x="7" y="3679"/>
                      </a:lnTo>
                      <a:lnTo>
                        <a:pt x="2" y="3795"/>
                      </a:lnTo>
                      <a:lnTo>
                        <a:pt x="0" y="3912"/>
                      </a:lnTo>
                      <a:lnTo>
                        <a:pt x="20" y="3848"/>
                      </a:lnTo>
                      <a:lnTo>
                        <a:pt x="43" y="3785"/>
                      </a:lnTo>
                      <a:lnTo>
                        <a:pt x="69" y="3724"/>
                      </a:lnTo>
                      <a:lnTo>
                        <a:pt x="98" y="3666"/>
                      </a:lnTo>
                      <a:lnTo>
                        <a:pt x="128" y="3608"/>
                      </a:lnTo>
                      <a:lnTo>
                        <a:pt x="163" y="3551"/>
                      </a:lnTo>
                      <a:lnTo>
                        <a:pt x="199" y="3496"/>
                      </a:lnTo>
                      <a:lnTo>
                        <a:pt x="238" y="3444"/>
                      </a:lnTo>
                      <a:lnTo>
                        <a:pt x="254" y="3424"/>
                      </a:lnTo>
                      <a:lnTo>
                        <a:pt x="271" y="3402"/>
                      </a:lnTo>
                      <a:lnTo>
                        <a:pt x="304" y="3354"/>
                      </a:lnTo>
                      <a:lnTo>
                        <a:pt x="337" y="3300"/>
                      </a:lnTo>
                      <a:lnTo>
                        <a:pt x="354" y="3271"/>
                      </a:lnTo>
                      <a:lnTo>
                        <a:pt x="370" y="3241"/>
                      </a:lnTo>
                      <a:lnTo>
                        <a:pt x="387" y="3209"/>
                      </a:lnTo>
                      <a:lnTo>
                        <a:pt x="403" y="3175"/>
                      </a:lnTo>
                      <a:lnTo>
                        <a:pt x="437" y="3105"/>
                      </a:lnTo>
                      <a:lnTo>
                        <a:pt x="470" y="3028"/>
                      </a:lnTo>
                      <a:lnTo>
                        <a:pt x="486" y="2987"/>
                      </a:lnTo>
                      <a:lnTo>
                        <a:pt x="503" y="2946"/>
                      </a:lnTo>
                      <a:lnTo>
                        <a:pt x="991" y="2026"/>
                      </a:lnTo>
                      <a:lnTo>
                        <a:pt x="1024" y="1970"/>
                      </a:lnTo>
                      <a:lnTo>
                        <a:pt x="1060" y="1916"/>
                      </a:lnTo>
                      <a:lnTo>
                        <a:pt x="1097" y="1863"/>
                      </a:lnTo>
                      <a:lnTo>
                        <a:pt x="1136" y="1812"/>
                      </a:lnTo>
                      <a:lnTo>
                        <a:pt x="1174" y="1761"/>
                      </a:lnTo>
                      <a:lnTo>
                        <a:pt x="1216" y="1714"/>
                      </a:lnTo>
                      <a:lnTo>
                        <a:pt x="1257" y="1666"/>
                      </a:lnTo>
                      <a:lnTo>
                        <a:pt x="1302" y="1621"/>
                      </a:lnTo>
                      <a:lnTo>
                        <a:pt x="1320" y="1597"/>
                      </a:lnTo>
                      <a:lnTo>
                        <a:pt x="1338" y="1575"/>
                      </a:lnTo>
                      <a:lnTo>
                        <a:pt x="1357" y="1556"/>
                      </a:lnTo>
                      <a:lnTo>
                        <a:pt x="1376" y="1538"/>
                      </a:lnTo>
                      <a:lnTo>
                        <a:pt x="1394" y="1522"/>
                      </a:lnTo>
                      <a:lnTo>
                        <a:pt x="1414" y="1509"/>
                      </a:lnTo>
                      <a:lnTo>
                        <a:pt x="1455" y="1489"/>
                      </a:lnTo>
                      <a:lnTo>
                        <a:pt x="1473" y="1482"/>
                      </a:lnTo>
                      <a:lnTo>
                        <a:pt x="1494" y="1477"/>
                      </a:lnTo>
                      <a:lnTo>
                        <a:pt x="1515" y="1474"/>
                      </a:lnTo>
                      <a:lnTo>
                        <a:pt x="1535" y="1473"/>
                      </a:lnTo>
                      <a:lnTo>
                        <a:pt x="1556" y="1474"/>
                      </a:lnTo>
                      <a:lnTo>
                        <a:pt x="1578" y="1477"/>
                      </a:lnTo>
                      <a:lnTo>
                        <a:pt x="1622" y="1490"/>
                      </a:lnTo>
                      <a:lnTo>
                        <a:pt x="1665" y="1510"/>
                      </a:lnTo>
                      <a:lnTo>
                        <a:pt x="1688" y="1524"/>
                      </a:lnTo>
                      <a:lnTo>
                        <a:pt x="1711" y="1539"/>
                      </a:lnTo>
                      <a:lnTo>
                        <a:pt x="1734" y="1557"/>
                      </a:lnTo>
                      <a:lnTo>
                        <a:pt x="1757" y="1576"/>
                      </a:lnTo>
                      <a:lnTo>
                        <a:pt x="1779" y="1598"/>
                      </a:lnTo>
                      <a:lnTo>
                        <a:pt x="1804" y="1622"/>
                      </a:lnTo>
                      <a:lnTo>
                        <a:pt x="1827" y="1646"/>
                      </a:lnTo>
                      <a:lnTo>
                        <a:pt x="1852" y="1674"/>
                      </a:lnTo>
                      <a:lnTo>
                        <a:pt x="1876" y="1704"/>
                      </a:lnTo>
                      <a:lnTo>
                        <a:pt x="1901" y="1736"/>
                      </a:lnTo>
                      <a:lnTo>
                        <a:pt x="1926" y="1771"/>
                      </a:lnTo>
                      <a:lnTo>
                        <a:pt x="1951" y="1807"/>
                      </a:lnTo>
                      <a:lnTo>
                        <a:pt x="1975" y="1846"/>
                      </a:lnTo>
                      <a:lnTo>
                        <a:pt x="2002" y="1886"/>
                      </a:lnTo>
                      <a:lnTo>
                        <a:pt x="2630" y="3070"/>
                      </a:lnTo>
                      <a:lnTo>
                        <a:pt x="2695" y="3198"/>
                      </a:lnTo>
                      <a:lnTo>
                        <a:pt x="2759" y="3325"/>
                      </a:lnTo>
                      <a:lnTo>
                        <a:pt x="2823" y="3448"/>
                      </a:lnTo>
                      <a:lnTo>
                        <a:pt x="2890" y="3568"/>
                      </a:lnTo>
                      <a:lnTo>
                        <a:pt x="2954" y="3684"/>
                      </a:lnTo>
                      <a:lnTo>
                        <a:pt x="3020" y="3799"/>
                      </a:lnTo>
                      <a:lnTo>
                        <a:pt x="3085" y="3909"/>
                      </a:lnTo>
                      <a:lnTo>
                        <a:pt x="3151" y="4018"/>
                      </a:lnTo>
                      <a:lnTo>
                        <a:pt x="3215" y="4122"/>
                      </a:lnTo>
                      <a:lnTo>
                        <a:pt x="3231" y="4147"/>
                      </a:lnTo>
                      <a:lnTo>
                        <a:pt x="3248" y="4173"/>
                      </a:lnTo>
                      <a:lnTo>
                        <a:pt x="3281" y="4224"/>
                      </a:lnTo>
                      <a:lnTo>
                        <a:pt x="3345" y="4321"/>
                      </a:lnTo>
                      <a:lnTo>
                        <a:pt x="3412" y="4418"/>
                      </a:lnTo>
                      <a:lnTo>
                        <a:pt x="3476" y="4509"/>
                      </a:lnTo>
                      <a:lnTo>
                        <a:pt x="3542" y="4599"/>
                      </a:lnTo>
                      <a:lnTo>
                        <a:pt x="3607" y="4685"/>
                      </a:lnTo>
                      <a:lnTo>
                        <a:pt x="3673" y="4769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2" name="Freeform 29">
                  <a:extLst>
                    <a:ext uri="{FF2B5EF4-FFF2-40B4-BE49-F238E27FC236}">
                      <a16:creationId xmlns:a16="http://schemas.microsoft.com/office/drawing/2014/main" id="{4934914D-F200-9852-4241-2C4AF1A85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900" y="4984750"/>
                  <a:ext cx="649287" cy="863600"/>
                </a:xfrm>
                <a:custGeom>
                  <a:avLst/>
                  <a:gdLst>
                    <a:gd name="T0" fmla="*/ 2564 w 3673"/>
                    <a:gd name="T1" fmla="*/ 1662 h 4889"/>
                    <a:gd name="T2" fmla="*/ 2408 w 3673"/>
                    <a:gd name="T3" fmla="*/ 1315 h 4889"/>
                    <a:gd name="T4" fmla="*/ 2262 w 3673"/>
                    <a:gd name="T5" fmla="*/ 1003 h 4889"/>
                    <a:gd name="T6" fmla="*/ 2129 w 3673"/>
                    <a:gd name="T7" fmla="*/ 731 h 4889"/>
                    <a:gd name="T8" fmla="*/ 2006 w 3673"/>
                    <a:gd name="T9" fmla="*/ 495 h 4889"/>
                    <a:gd name="T10" fmla="*/ 1899 w 3673"/>
                    <a:gd name="T11" fmla="*/ 296 h 4889"/>
                    <a:gd name="T12" fmla="*/ 1810 w 3673"/>
                    <a:gd name="T13" fmla="*/ 178 h 4889"/>
                    <a:gd name="T14" fmla="*/ 1723 w 3673"/>
                    <a:gd name="T15" fmla="*/ 92 h 4889"/>
                    <a:gd name="T16" fmla="*/ 1638 w 3673"/>
                    <a:gd name="T17" fmla="*/ 33 h 4889"/>
                    <a:gd name="T18" fmla="*/ 1554 w 3673"/>
                    <a:gd name="T19" fmla="*/ 4 h 4889"/>
                    <a:gd name="T20" fmla="*/ 1472 w 3673"/>
                    <a:gd name="T21" fmla="*/ 2 h 4889"/>
                    <a:gd name="T22" fmla="*/ 1390 w 3673"/>
                    <a:gd name="T23" fmla="*/ 30 h 4889"/>
                    <a:gd name="T24" fmla="*/ 1309 w 3673"/>
                    <a:gd name="T25" fmla="*/ 86 h 4889"/>
                    <a:gd name="T26" fmla="*/ 1229 w 3673"/>
                    <a:gd name="T27" fmla="*/ 172 h 4889"/>
                    <a:gd name="T28" fmla="*/ 1149 w 3673"/>
                    <a:gd name="T29" fmla="*/ 285 h 4889"/>
                    <a:gd name="T30" fmla="*/ 1073 w 3673"/>
                    <a:gd name="T31" fmla="*/ 428 h 4889"/>
                    <a:gd name="T32" fmla="*/ 638 w 3673"/>
                    <a:gd name="T33" fmla="*/ 1444 h 4889"/>
                    <a:gd name="T34" fmla="*/ 237 w 3673"/>
                    <a:gd name="T35" fmla="*/ 2487 h 4889"/>
                    <a:gd name="T36" fmla="*/ 138 w 3673"/>
                    <a:gd name="T37" fmla="*/ 2759 h 4889"/>
                    <a:gd name="T38" fmla="*/ 72 w 3673"/>
                    <a:gd name="T39" fmla="*/ 3033 h 4889"/>
                    <a:gd name="T40" fmla="*/ 31 w 3673"/>
                    <a:gd name="T41" fmla="*/ 3346 h 4889"/>
                    <a:gd name="T42" fmla="*/ 7 w 3673"/>
                    <a:gd name="T43" fmla="*/ 3678 h 4889"/>
                    <a:gd name="T44" fmla="*/ 19 w 3673"/>
                    <a:gd name="T45" fmla="*/ 3847 h 4889"/>
                    <a:gd name="T46" fmla="*/ 98 w 3673"/>
                    <a:gd name="T47" fmla="*/ 3665 h 4889"/>
                    <a:gd name="T48" fmla="*/ 199 w 3673"/>
                    <a:gd name="T49" fmla="*/ 3495 h 4889"/>
                    <a:gd name="T50" fmla="*/ 271 w 3673"/>
                    <a:gd name="T51" fmla="*/ 3401 h 4889"/>
                    <a:gd name="T52" fmla="*/ 354 w 3673"/>
                    <a:gd name="T53" fmla="*/ 3270 h 4889"/>
                    <a:gd name="T54" fmla="*/ 403 w 3673"/>
                    <a:gd name="T55" fmla="*/ 3174 h 4889"/>
                    <a:gd name="T56" fmla="*/ 486 w 3673"/>
                    <a:gd name="T57" fmla="*/ 2986 h 4889"/>
                    <a:gd name="T58" fmla="*/ 1024 w 3673"/>
                    <a:gd name="T59" fmla="*/ 1969 h 4889"/>
                    <a:gd name="T60" fmla="*/ 1136 w 3673"/>
                    <a:gd name="T61" fmla="*/ 1811 h 4889"/>
                    <a:gd name="T62" fmla="*/ 1257 w 3673"/>
                    <a:gd name="T63" fmla="*/ 1665 h 4889"/>
                    <a:gd name="T64" fmla="*/ 1338 w 3673"/>
                    <a:gd name="T65" fmla="*/ 1575 h 4889"/>
                    <a:gd name="T66" fmla="*/ 1394 w 3673"/>
                    <a:gd name="T67" fmla="*/ 1522 h 4889"/>
                    <a:gd name="T68" fmla="*/ 1473 w 3673"/>
                    <a:gd name="T69" fmla="*/ 1481 h 4889"/>
                    <a:gd name="T70" fmla="*/ 1535 w 3673"/>
                    <a:gd name="T71" fmla="*/ 1472 h 4889"/>
                    <a:gd name="T72" fmla="*/ 1622 w 3673"/>
                    <a:gd name="T73" fmla="*/ 1489 h 4889"/>
                    <a:gd name="T74" fmla="*/ 1711 w 3673"/>
                    <a:gd name="T75" fmla="*/ 1538 h 4889"/>
                    <a:gd name="T76" fmla="*/ 1779 w 3673"/>
                    <a:gd name="T77" fmla="*/ 1597 h 4889"/>
                    <a:gd name="T78" fmla="*/ 1852 w 3673"/>
                    <a:gd name="T79" fmla="*/ 1673 h 4889"/>
                    <a:gd name="T80" fmla="*/ 1926 w 3673"/>
                    <a:gd name="T81" fmla="*/ 1770 h 4889"/>
                    <a:gd name="T82" fmla="*/ 2002 w 3673"/>
                    <a:gd name="T83" fmla="*/ 1885 h 4889"/>
                    <a:gd name="T84" fmla="*/ 2759 w 3673"/>
                    <a:gd name="T85" fmla="*/ 3325 h 4889"/>
                    <a:gd name="T86" fmla="*/ 2954 w 3673"/>
                    <a:gd name="T87" fmla="*/ 3695 h 4889"/>
                    <a:gd name="T88" fmla="*/ 3151 w 3673"/>
                    <a:gd name="T89" fmla="*/ 4047 h 4889"/>
                    <a:gd name="T90" fmla="*/ 3247 w 3673"/>
                    <a:gd name="T91" fmla="*/ 4213 h 4889"/>
                    <a:gd name="T92" fmla="*/ 3411 w 3673"/>
                    <a:gd name="T93" fmla="*/ 4485 h 4889"/>
                    <a:gd name="T94" fmla="*/ 3607 w 3673"/>
                    <a:gd name="T95" fmla="*/ 4790 h 4889"/>
                    <a:gd name="T96" fmla="*/ 3320 w 3673"/>
                    <a:gd name="T97" fmla="*/ 3355 h 4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889">
                      <a:moveTo>
                        <a:pt x="3320" y="3355"/>
                      </a:moveTo>
                      <a:lnTo>
                        <a:pt x="2620" y="1786"/>
                      </a:lnTo>
                      <a:lnTo>
                        <a:pt x="2564" y="1662"/>
                      </a:lnTo>
                      <a:lnTo>
                        <a:pt x="2511" y="1541"/>
                      </a:lnTo>
                      <a:lnTo>
                        <a:pt x="2458" y="1425"/>
                      </a:lnTo>
                      <a:lnTo>
                        <a:pt x="2408" y="1315"/>
                      </a:lnTo>
                      <a:lnTo>
                        <a:pt x="2357" y="1207"/>
                      </a:lnTo>
                      <a:lnTo>
                        <a:pt x="2309" y="1103"/>
                      </a:lnTo>
                      <a:lnTo>
                        <a:pt x="2262" y="1003"/>
                      </a:lnTo>
                      <a:lnTo>
                        <a:pt x="2217" y="910"/>
                      </a:lnTo>
                      <a:lnTo>
                        <a:pt x="2171" y="818"/>
                      </a:lnTo>
                      <a:lnTo>
                        <a:pt x="2129" y="731"/>
                      </a:lnTo>
                      <a:lnTo>
                        <a:pt x="2086" y="648"/>
                      </a:lnTo>
                      <a:lnTo>
                        <a:pt x="2047" y="570"/>
                      </a:lnTo>
                      <a:lnTo>
                        <a:pt x="2006" y="495"/>
                      </a:lnTo>
                      <a:lnTo>
                        <a:pt x="1969" y="424"/>
                      </a:lnTo>
                      <a:lnTo>
                        <a:pt x="1933" y="358"/>
                      </a:lnTo>
                      <a:lnTo>
                        <a:pt x="1899" y="296"/>
                      </a:lnTo>
                      <a:lnTo>
                        <a:pt x="1868" y="253"/>
                      </a:lnTo>
                      <a:lnTo>
                        <a:pt x="1839" y="215"/>
                      </a:lnTo>
                      <a:lnTo>
                        <a:pt x="1810" y="178"/>
                      </a:lnTo>
                      <a:lnTo>
                        <a:pt x="1781" y="147"/>
                      </a:lnTo>
                      <a:lnTo>
                        <a:pt x="1752" y="117"/>
                      </a:lnTo>
                      <a:lnTo>
                        <a:pt x="1723" y="92"/>
                      </a:lnTo>
                      <a:lnTo>
                        <a:pt x="1694" y="69"/>
                      </a:lnTo>
                      <a:lnTo>
                        <a:pt x="1667" y="50"/>
                      </a:lnTo>
                      <a:lnTo>
                        <a:pt x="1638" y="33"/>
                      </a:lnTo>
                      <a:lnTo>
                        <a:pt x="1610" y="20"/>
                      </a:lnTo>
                      <a:lnTo>
                        <a:pt x="1581" y="10"/>
                      </a:lnTo>
                      <a:lnTo>
                        <a:pt x="1554" y="4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2"/>
                      </a:lnTo>
                      <a:lnTo>
                        <a:pt x="1445" y="9"/>
                      </a:lnTo>
                      <a:lnTo>
                        <a:pt x="1417" y="17"/>
                      </a:lnTo>
                      <a:lnTo>
                        <a:pt x="1390" y="30"/>
                      </a:lnTo>
                      <a:lnTo>
                        <a:pt x="1363" y="44"/>
                      </a:lnTo>
                      <a:lnTo>
                        <a:pt x="1336" y="64"/>
                      </a:lnTo>
                      <a:lnTo>
                        <a:pt x="1309" y="86"/>
                      </a:lnTo>
                      <a:lnTo>
                        <a:pt x="1282" y="112"/>
                      </a:lnTo>
                      <a:lnTo>
                        <a:pt x="1255" y="140"/>
                      </a:lnTo>
                      <a:lnTo>
                        <a:pt x="1229" y="172"/>
                      </a:lnTo>
                      <a:lnTo>
                        <a:pt x="1202" y="206"/>
                      </a:lnTo>
                      <a:lnTo>
                        <a:pt x="1176" y="245"/>
                      </a:lnTo>
                      <a:lnTo>
                        <a:pt x="1149" y="285"/>
                      </a:lnTo>
                      <a:lnTo>
                        <a:pt x="1125" y="330"/>
                      </a:lnTo>
                      <a:lnTo>
                        <a:pt x="1098" y="377"/>
                      </a:lnTo>
                      <a:lnTo>
                        <a:pt x="1073" y="428"/>
                      </a:lnTo>
                      <a:lnTo>
                        <a:pt x="1047" y="482"/>
                      </a:lnTo>
                      <a:lnTo>
                        <a:pt x="1022" y="540"/>
                      </a:lnTo>
                      <a:lnTo>
                        <a:pt x="638" y="1444"/>
                      </a:lnTo>
                      <a:lnTo>
                        <a:pt x="321" y="2306"/>
                      </a:lnTo>
                      <a:lnTo>
                        <a:pt x="277" y="2395"/>
                      </a:lnTo>
                      <a:lnTo>
                        <a:pt x="237" y="2487"/>
                      </a:lnTo>
                      <a:lnTo>
                        <a:pt x="200" y="2578"/>
                      </a:lnTo>
                      <a:lnTo>
                        <a:pt x="168" y="2670"/>
                      </a:lnTo>
                      <a:lnTo>
                        <a:pt x="138" y="2759"/>
                      </a:lnTo>
                      <a:lnTo>
                        <a:pt x="113" y="2850"/>
                      </a:lnTo>
                      <a:lnTo>
                        <a:pt x="90" y="2942"/>
                      </a:lnTo>
                      <a:lnTo>
                        <a:pt x="72" y="3033"/>
                      </a:lnTo>
                      <a:lnTo>
                        <a:pt x="57" y="3134"/>
                      </a:lnTo>
                      <a:lnTo>
                        <a:pt x="43" y="3239"/>
                      </a:lnTo>
                      <a:lnTo>
                        <a:pt x="31" y="3346"/>
                      </a:lnTo>
                      <a:lnTo>
                        <a:pt x="22" y="3455"/>
                      </a:lnTo>
                      <a:lnTo>
                        <a:pt x="12" y="3565"/>
                      </a:lnTo>
                      <a:lnTo>
                        <a:pt x="7" y="3678"/>
                      </a:lnTo>
                      <a:lnTo>
                        <a:pt x="2" y="3794"/>
                      </a:lnTo>
                      <a:lnTo>
                        <a:pt x="0" y="3911"/>
                      </a:lnTo>
                      <a:lnTo>
                        <a:pt x="19" y="3847"/>
                      </a:lnTo>
                      <a:lnTo>
                        <a:pt x="43" y="3784"/>
                      </a:lnTo>
                      <a:lnTo>
                        <a:pt x="69" y="3723"/>
                      </a:lnTo>
                      <a:lnTo>
                        <a:pt x="98" y="3665"/>
                      </a:lnTo>
                      <a:lnTo>
                        <a:pt x="128" y="3607"/>
                      </a:lnTo>
                      <a:lnTo>
                        <a:pt x="163" y="3551"/>
                      </a:lnTo>
                      <a:lnTo>
                        <a:pt x="199" y="3495"/>
                      </a:lnTo>
                      <a:lnTo>
                        <a:pt x="238" y="3444"/>
                      </a:lnTo>
                      <a:lnTo>
                        <a:pt x="254" y="3423"/>
                      </a:lnTo>
                      <a:lnTo>
                        <a:pt x="271" y="3401"/>
                      </a:lnTo>
                      <a:lnTo>
                        <a:pt x="304" y="3353"/>
                      </a:lnTo>
                      <a:lnTo>
                        <a:pt x="337" y="3299"/>
                      </a:lnTo>
                      <a:lnTo>
                        <a:pt x="354" y="3270"/>
                      </a:lnTo>
                      <a:lnTo>
                        <a:pt x="370" y="3240"/>
                      </a:lnTo>
                      <a:lnTo>
                        <a:pt x="387" y="3208"/>
                      </a:lnTo>
                      <a:lnTo>
                        <a:pt x="403" y="3174"/>
                      </a:lnTo>
                      <a:lnTo>
                        <a:pt x="437" y="3104"/>
                      </a:lnTo>
                      <a:lnTo>
                        <a:pt x="470" y="3027"/>
                      </a:lnTo>
                      <a:lnTo>
                        <a:pt x="486" y="2986"/>
                      </a:lnTo>
                      <a:lnTo>
                        <a:pt x="503" y="2945"/>
                      </a:lnTo>
                      <a:lnTo>
                        <a:pt x="991" y="2025"/>
                      </a:lnTo>
                      <a:lnTo>
                        <a:pt x="1024" y="1969"/>
                      </a:lnTo>
                      <a:lnTo>
                        <a:pt x="1060" y="1915"/>
                      </a:lnTo>
                      <a:lnTo>
                        <a:pt x="1096" y="1862"/>
                      </a:lnTo>
                      <a:lnTo>
                        <a:pt x="1136" y="1811"/>
                      </a:lnTo>
                      <a:lnTo>
                        <a:pt x="1174" y="1761"/>
                      </a:lnTo>
                      <a:lnTo>
                        <a:pt x="1216" y="1713"/>
                      </a:lnTo>
                      <a:lnTo>
                        <a:pt x="1257" y="1665"/>
                      </a:lnTo>
                      <a:lnTo>
                        <a:pt x="1302" y="1620"/>
                      </a:lnTo>
                      <a:lnTo>
                        <a:pt x="1320" y="1596"/>
                      </a:lnTo>
                      <a:lnTo>
                        <a:pt x="1338" y="1575"/>
                      </a:lnTo>
                      <a:lnTo>
                        <a:pt x="1357" y="1555"/>
                      </a:lnTo>
                      <a:lnTo>
                        <a:pt x="1376" y="1537"/>
                      </a:lnTo>
                      <a:lnTo>
                        <a:pt x="1394" y="1522"/>
                      </a:lnTo>
                      <a:lnTo>
                        <a:pt x="1414" y="1508"/>
                      </a:lnTo>
                      <a:lnTo>
                        <a:pt x="1454" y="1488"/>
                      </a:lnTo>
                      <a:lnTo>
                        <a:pt x="1473" y="1481"/>
                      </a:lnTo>
                      <a:lnTo>
                        <a:pt x="1494" y="1476"/>
                      </a:lnTo>
                      <a:lnTo>
                        <a:pt x="1515" y="1473"/>
                      </a:lnTo>
                      <a:lnTo>
                        <a:pt x="1535" y="1472"/>
                      </a:lnTo>
                      <a:lnTo>
                        <a:pt x="1556" y="1473"/>
                      </a:lnTo>
                      <a:lnTo>
                        <a:pt x="1578" y="1476"/>
                      </a:lnTo>
                      <a:lnTo>
                        <a:pt x="1622" y="1489"/>
                      </a:lnTo>
                      <a:lnTo>
                        <a:pt x="1665" y="1509"/>
                      </a:lnTo>
                      <a:lnTo>
                        <a:pt x="1688" y="1523"/>
                      </a:lnTo>
                      <a:lnTo>
                        <a:pt x="1711" y="1538"/>
                      </a:lnTo>
                      <a:lnTo>
                        <a:pt x="1734" y="1556"/>
                      </a:lnTo>
                      <a:lnTo>
                        <a:pt x="1756" y="1576"/>
                      </a:lnTo>
                      <a:lnTo>
                        <a:pt x="1779" y="1597"/>
                      </a:lnTo>
                      <a:lnTo>
                        <a:pt x="1804" y="1621"/>
                      </a:lnTo>
                      <a:lnTo>
                        <a:pt x="1827" y="1645"/>
                      </a:lnTo>
                      <a:lnTo>
                        <a:pt x="1852" y="1673"/>
                      </a:lnTo>
                      <a:lnTo>
                        <a:pt x="1876" y="1703"/>
                      </a:lnTo>
                      <a:lnTo>
                        <a:pt x="1901" y="1736"/>
                      </a:lnTo>
                      <a:lnTo>
                        <a:pt x="1926" y="1770"/>
                      </a:lnTo>
                      <a:lnTo>
                        <a:pt x="1950" y="1806"/>
                      </a:lnTo>
                      <a:lnTo>
                        <a:pt x="1975" y="1845"/>
                      </a:lnTo>
                      <a:lnTo>
                        <a:pt x="2002" y="1885"/>
                      </a:lnTo>
                      <a:lnTo>
                        <a:pt x="2630" y="3070"/>
                      </a:lnTo>
                      <a:lnTo>
                        <a:pt x="2694" y="3197"/>
                      </a:lnTo>
                      <a:lnTo>
                        <a:pt x="2759" y="3325"/>
                      </a:lnTo>
                      <a:lnTo>
                        <a:pt x="2823" y="3451"/>
                      </a:lnTo>
                      <a:lnTo>
                        <a:pt x="2890" y="3574"/>
                      </a:lnTo>
                      <a:lnTo>
                        <a:pt x="2954" y="3695"/>
                      </a:lnTo>
                      <a:lnTo>
                        <a:pt x="3020" y="3814"/>
                      </a:lnTo>
                      <a:lnTo>
                        <a:pt x="3085" y="3932"/>
                      </a:lnTo>
                      <a:lnTo>
                        <a:pt x="3151" y="4047"/>
                      </a:lnTo>
                      <a:lnTo>
                        <a:pt x="3215" y="4158"/>
                      </a:lnTo>
                      <a:lnTo>
                        <a:pt x="3231" y="4185"/>
                      </a:lnTo>
                      <a:lnTo>
                        <a:pt x="3247" y="4213"/>
                      </a:lnTo>
                      <a:lnTo>
                        <a:pt x="3281" y="4269"/>
                      </a:lnTo>
                      <a:lnTo>
                        <a:pt x="3345" y="4378"/>
                      </a:lnTo>
                      <a:lnTo>
                        <a:pt x="3411" y="4485"/>
                      </a:lnTo>
                      <a:lnTo>
                        <a:pt x="3476" y="4587"/>
                      </a:lnTo>
                      <a:lnTo>
                        <a:pt x="3542" y="4690"/>
                      </a:lnTo>
                      <a:lnTo>
                        <a:pt x="3607" y="4790"/>
                      </a:lnTo>
                      <a:lnTo>
                        <a:pt x="3673" y="4889"/>
                      </a:lnTo>
                      <a:lnTo>
                        <a:pt x="3673" y="4025"/>
                      </a:lnTo>
                      <a:lnTo>
                        <a:pt x="3320" y="3355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3" name="Freeform 30">
                  <a:extLst>
                    <a:ext uri="{FF2B5EF4-FFF2-40B4-BE49-F238E27FC236}">
                      <a16:creationId xmlns:a16="http://schemas.microsoft.com/office/drawing/2014/main" id="{0724868B-5C57-6128-7B8B-41DDE67DE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3" y="4981575"/>
                  <a:ext cx="647700" cy="863600"/>
                </a:xfrm>
                <a:custGeom>
                  <a:avLst/>
                  <a:gdLst>
                    <a:gd name="T0" fmla="*/ 2695 w 3673"/>
                    <a:gd name="T1" fmla="*/ 3208 h 4899"/>
                    <a:gd name="T2" fmla="*/ 2890 w 3673"/>
                    <a:gd name="T3" fmla="*/ 3585 h 4899"/>
                    <a:gd name="T4" fmla="*/ 3085 w 3673"/>
                    <a:gd name="T5" fmla="*/ 3942 h 4899"/>
                    <a:gd name="T6" fmla="*/ 3231 w 3673"/>
                    <a:gd name="T7" fmla="*/ 4196 h 4899"/>
                    <a:gd name="T8" fmla="*/ 3345 w 3673"/>
                    <a:gd name="T9" fmla="*/ 4388 h 4899"/>
                    <a:gd name="T10" fmla="*/ 3542 w 3673"/>
                    <a:gd name="T11" fmla="*/ 4701 h 4899"/>
                    <a:gd name="T12" fmla="*/ 3673 w 3673"/>
                    <a:gd name="T13" fmla="*/ 4036 h 4899"/>
                    <a:gd name="T14" fmla="*/ 2564 w 3673"/>
                    <a:gd name="T15" fmla="*/ 1672 h 4899"/>
                    <a:gd name="T16" fmla="*/ 2408 w 3673"/>
                    <a:gd name="T17" fmla="*/ 1325 h 4899"/>
                    <a:gd name="T18" fmla="*/ 2262 w 3673"/>
                    <a:gd name="T19" fmla="*/ 1014 h 4899"/>
                    <a:gd name="T20" fmla="*/ 2129 w 3673"/>
                    <a:gd name="T21" fmla="*/ 742 h 4899"/>
                    <a:gd name="T22" fmla="*/ 2007 w 3673"/>
                    <a:gd name="T23" fmla="*/ 506 h 4899"/>
                    <a:gd name="T24" fmla="*/ 1899 w 3673"/>
                    <a:gd name="T25" fmla="*/ 306 h 4899"/>
                    <a:gd name="T26" fmla="*/ 1811 w 3673"/>
                    <a:gd name="T27" fmla="*/ 186 h 4899"/>
                    <a:gd name="T28" fmla="*/ 1724 w 3673"/>
                    <a:gd name="T29" fmla="*/ 96 h 4899"/>
                    <a:gd name="T30" fmla="*/ 1638 w 3673"/>
                    <a:gd name="T31" fmla="*/ 35 h 4899"/>
                    <a:gd name="T32" fmla="*/ 1554 w 3673"/>
                    <a:gd name="T33" fmla="*/ 4 h 4899"/>
                    <a:gd name="T34" fmla="*/ 1472 w 3673"/>
                    <a:gd name="T35" fmla="*/ 2 h 4899"/>
                    <a:gd name="T36" fmla="*/ 1390 w 3673"/>
                    <a:gd name="T37" fmla="*/ 30 h 4899"/>
                    <a:gd name="T38" fmla="*/ 1310 w 3673"/>
                    <a:gd name="T39" fmla="*/ 87 h 4899"/>
                    <a:gd name="T40" fmla="*/ 1230 w 3673"/>
                    <a:gd name="T41" fmla="*/ 174 h 4899"/>
                    <a:gd name="T42" fmla="*/ 1150 w 3673"/>
                    <a:gd name="T43" fmla="*/ 290 h 4899"/>
                    <a:gd name="T44" fmla="*/ 1073 w 3673"/>
                    <a:gd name="T45" fmla="*/ 436 h 4899"/>
                    <a:gd name="T46" fmla="*/ 638 w 3673"/>
                    <a:gd name="T47" fmla="*/ 1454 h 4899"/>
                    <a:gd name="T48" fmla="*/ 238 w 3673"/>
                    <a:gd name="T49" fmla="*/ 2497 h 4899"/>
                    <a:gd name="T50" fmla="*/ 138 w 3673"/>
                    <a:gd name="T51" fmla="*/ 2770 h 4899"/>
                    <a:gd name="T52" fmla="*/ 73 w 3673"/>
                    <a:gd name="T53" fmla="*/ 3044 h 4899"/>
                    <a:gd name="T54" fmla="*/ 31 w 3673"/>
                    <a:gd name="T55" fmla="*/ 3356 h 4899"/>
                    <a:gd name="T56" fmla="*/ 7 w 3673"/>
                    <a:gd name="T57" fmla="*/ 3689 h 4899"/>
                    <a:gd name="T58" fmla="*/ 20 w 3673"/>
                    <a:gd name="T59" fmla="*/ 3857 h 4899"/>
                    <a:gd name="T60" fmla="*/ 99 w 3673"/>
                    <a:gd name="T61" fmla="*/ 3675 h 4899"/>
                    <a:gd name="T62" fmla="*/ 199 w 3673"/>
                    <a:gd name="T63" fmla="*/ 3506 h 4899"/>
                    <a:gd name="T64" fmla="*/ 271 w 3673"/>
                    <a:gd name="T65" fmla="*/ 3412 h 4899"/>
                    <a:gd name="T66" fmla="*/ 354 w 3673"/>
                    <a:gd name="T67" fmla="*/ 3281 h 4899"/>
                    <a:gd name="T68" fmla="*/ 404 w 3673"/>
                    <a:gd name="T69" fmla="*/ 3185 h 4899"/>
                    <a:gd name="T70" fmla="*/ 487 w 3673"/>
                    <a:gd name="T71" fmla="*/ 2997 h 4899"/>
                    <a:gd name="T72" fmla="*/ 1024 w 3673"/>
                    <a:gd name="T73" fmla="*/ 1980 h 4899"/>
                    <a:gd name="T74" fmla="*/ 1136 w 3673"/>
                    <a:gd name="T75" fmla="*/ 1822 h 4899"/>
                    <a:gd name="T76" fmla="*/ 1258 w 3673"/>
                    <a:gd name="T77" fmla="*/ 1676 h 4899"/>
                    <a:gd name="T78" fmla="*/ 1339 w 3673"/>
                    <a:gd name="T79" fmla="*/ 1585 h 4899"/>
                    <a:gd name="T80" fmla="*/ 1395 w 3673"/>
                    <a:gd name="T81" fmla="*/ 1532 h 4899"/>
                    <a:gd name="T82" fmla="*/ 1473 w 3673"/>
                    <a:gd name="T83" fmla="*/ 1492 h 4899"/>
                    <a:gd name="T84" fmla="*/ 1536 w 3673"/>
                    <a:gd name="T85" fmla="*/ 1482 h 4899"/>
                    <a:gd name="T86" fmla="*/ 1622 w 3673"/>
                    <a:gd name="T87" fmla="*/ 1500 h 4899"/>
                    <a:gd name="T88" fmla="*/ 1711 w 3673"/>
                    <a:gd name="T89" fmla="*/ 1549 h 4899"/>
                    <a:gd name="T90" fmla="*/ 1780 w 3673"/>
                    <a:gd name="T91" fmla="*/ 1608 h 4899"/>
                    <a:gd name="T92" fmla="*/ 1852 w 3673"/>
                    <a:gd name="T93" fmla="*/ 1684 h 4899"/>
                    <a:gd name="T94" fmla="*/ 1926 w 3673"/>
                    <a:gd name="T95" fmla="*/ 1780 h 4899"/>
                    <a:gd name="T96" fmla="*/ 2003 w 3673"/>
                    <a:gd name="T97" fmla="*/ 1896 h 4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899">
                      <a:moveTo>
                        <a:pt x="2003" y="1896"/>
                      </a:moveTo>
                      <a:lnTo>
                        <a:pt x="2630" y="3080"/>
                      </a:lnTo>
                      <a:lnTo>
                        <a:pt x="2695" y="3208"/>
                      </a:lnTo>
                      <a:lnTo>
                        <a:pt x="2759" y="3336"/>
                      </a:lnTo>
                      <a:lnTo>
                        <a:pt x="2823" y="3461"/>
                      </a:lnTo>
                      <a:lnTo>
                        <a:pt x="2890" y="3585"/>
                      </a:lnTo>
                      <a:lnTo>
                        <a:pt x="2954" y="3706"/>
                      </a:lnTo>
                      <a:lnTo>
                        <a:pt x="3021" y="3825"/>
                      </a:lnTo>
                      <a:lnTo>
                        <a:pt x="3085" y="3942"/>
                      </a:lnTo>
                      <a:lnTo>
                        <a:pt x="3151" y="4058"/>
                      </a:lnTo>
                      <a:lnTo>
                        <a:pt x="3216" y="4169"/>
                      </a:lnTo>
                      <a:lnTo>
                        <a:pt x="3231" y="4196"/>
                      </a:lnTo>
                      <a:lnTo>
                        <a:pt x="3248" y="4224"/>
                      </a:lnTo>
                      <a:lnTo>
                        <a:pt x="3281" y="4280"/>
                      </a:lnTo>
                      <a:lnTo>
                        <a:pt x="3345" y="4388"/>
                      </a:lnTo>
                      <a:lnTo>
                        <a:pt x="3412" y="4495"/>
                      </a:lnTo>
                      <a:lnTo>
                        <a:pt x="3476" y="4598"/>
                      </a:lnTo>
                      <a:lnTo>
                        <a:pt x="3542" y="4701"/>
                      </a:lnTo>
                      <a:lnTo>
                        <a:pt x="3607" y="4801"/>
                      </a:lnTo>
                      <a:lnTo>
                        <a:pt x="3673" y="4899"/>
                      </a:lnTo>
                      <a:lnTo>
                        <a:pt x="3673" y="4036"/>
                      </a:lnTo>
                      <a:lnTo>
                        <a:pt x="3320" y="3366"/>
                      </a:lnTo>
                      <a:lnTo>
                        <a:pt x="2620" y="1797"/>
                      </a:lnTo>
                      <a:lnTo>
                        <a:pt x="2564" y="1672"/>
                      </a:lnTo>
                      <a:lnTo>
                        <a:pt x="2511" y="1552"/>
                      </a:lnTo>
                      <a:lnTo>
                        <a:pt x="2458" y="1436"/>
                      </a:lnTo>
                      <a:lnTo>
                        <a:pt x="2408" y="1325"/>
                      </a:lnTo>
                      <a:lnTo>
                        <a:pt x="2358" y="1217"/>
                      </a:lnTo>
                      <a:lnTo>
                        <a:pt x="2310" y="1113"/>
                      </a:lnTo>
                      <a:lnTo>
                        <a:pt x="2262" y="1014"/>
                      </a:lnTo>
                      <a:lnTo>
                        <a:pt x="2217" y="920"/>
                      </a:lnTo>
                      <a:lnTo>
                        <a:pt x="2172" y="829"/>
                      </a:lnTo>
                      <a:lnTo>
                        <a:pt x="2129" y="742"/>
                      </a:lnTo>
                      <a:lnTo>
                        <a:pt x="2087" y="658"/>
                      </a:lnTo>
                      <a:lnTo>
                        <a:pt x="2047" y="581"/>
                      </a:lnTo>
                      <a:lnTo>
                        <a:pt x="2007" y="506"/>
                      </a:lnTo>
                      <a:lnTo>
                        <a:pt x="1969" y="435"/>
                      </a:lnTo>
                      <a:lnTo>
                        <a:pt x="1933" y="369"/>
                      </a:lnTo>
                      <a:lnTo>
                        <a:pt x="1899" y="306"/>
                      </a:lnTo>
                      <a:lnTo>
                        <a:pt x="1869" y="263"/>
                      </a:lnTo>
                      <a:lnTo>
                        <a:pt x="1840" y="223"/>
                      </a:lnTo>
                      <a:lnTo>
                        <a:pt x="1811" y="186"/>
                      </a:lnTo>
                      <a:lnTo>
                        <a:pt x="1782" y="154"/>
                      </a:lnTo>
                      <a:lnTo>
                        <a:pt x="1753" y="122"/>
                      </a:lnTo>
                      <a:lnTo>
                        <a:pt x="1724" y="96"/>
                      </a:lnTo>
                      <a:lnTo>
                        <a:pt x="1694" y="73"/>
                      </a:lnTo>
                      <a:lnTo>
                        <a:pt x="1667" y="53"/>
                      </a:lnTo>
                      <a:lnTo>
                        <a:pt x="1638" y="35"/>
                      </a:lnTo>
                      <a:lnTo>
                        <a:pt x="1610" y="22"/>
                      </a:lnTo>
                      <a:lnTo>
                        <a:pt x="1581" y="10"/>
                      </a:lnTo>
                      <a:lnTo>
                        <a:pt x="1554" y="4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2"/>
                      </a:lnTo>
                      <a:lnTo>
                        <a:pt x="1445" y="9"/>
                      </a:lnTo>
                      <a:lnTo>
                        <a:pt x="1417" y="17"/>
                      </a:lnTo>
                      <a:lnTo>
                        <a:pt x="1390" y="30"/>
                      </a:lnTo>
                      <a:lnTo>
                        <a:pt x="1363" y="46"/>
                      </a:lnTo>
                      <a:lnTo>
                        <a:pt x="1336" y="65"/>
                      </a:lnTo>
                      <a:lnTo>
                        <a:pt x="1310" y="87"/>
                      </a:lnTo>
                      <a:lnTo>
                        <a:pt x="1283" y="113"/>
                      </a:lnTo>
                      <a:lnTo>
                        <a:pt x="1256" y="141"/>
                      </a:lnTo>
                      <a:lnTo>
                        <a:pt x="1230" y="174"/>
                      </a:lnTo>
                      <a:lnTo>
                        <a:pt x="1203" y="209"/>
                      </a:lnTo>
                      <a:lnTo>
                        <a:pt x="1177" y="248"/>
                      </a:lnTo>
                      <a:lnTo>
                        <a:pt x="1150" y="290"/>
                      </a:lnTo>
                      <a:lnTo>
                        <a:pt x="1125" y="335"/>
                      </a:lnTo>
                      <a:lnTo>
                        <a:pt x="1098" y="383"/>
                      </a:lnTo>
                      <a:lnTo>
                        <a:pt x="1073" y="436"/>
                      </a:lnTo>
                      <a:lnTo>
                        <a:pt x="1047" y="491"/>
                      </a:lnTo>
                      <a:lnTo>
                        <a:pt x="1022" y="550"/>
                      </a:lnTo>
                      <a:lnTo>
                        <a:pt x="638" y="1454"/>
                      </a:lnTo>
                      <a:lnTo>
                        <a:pt x="322" y="2317"/>
                      </a:lnTo>
                      <a:lnTo>
                        <a:pt x="277" y="2406"/>
                      </a:lnTo>
                      <a:lnTo>
                        <a:pt x="238" y="2497"/>
                      </a:lnTo>
                      <a:lnTo>
                        <a:pt x="200" y="2589"/>
                      </a:lnTo>
                      <a:lnTo>
                        <a:pt x="168" y="2680"/>
                      </a:lnTo>
                      <a:lnTo>
                        <a:pt x="138" y="2770"/>
                      </a:lnTo>
                      <a:lnTo>
                        <a:pt x="113" y="2861"/>
                      </a:lnTo>
                      <a:lnTo>
                        <a:pt x="90" y="2952"/>
                      </a:lnTo>
                      <a:lnTo>
                        <a:pt x="73" y="3044"/>
                      </a:lnTo>
                      <a:lnTo>
                        <a:pt x="57" y="3145"/>
                      </a:lnTo>
                      <a:lnTo>
                        <a:pt x="44" y="3249"/>
                      </a:lnTo>
                      <a:lnTo>
                        <a:pt x="31" y="3356"/>
                      </a:lnTo>
                      <a:lnTo>
                        <a:pt x="22" y="3466"/>
                      </a:lnTo>
                      <a:lnTo>
                        <a:pt x="12" y="3576"/>
                      </a:lnTo>
                      <a:lnTo>
                        <a:pt x="7" y="3689"/>
                      </a:lnTo>
                      <a:lnTo>
                        <a:pt x="2" y="3804"/>
                      </a:lnTo>
                      <a:lnTo>
                        <a:pt x="0" y="3922"/>
                      </a:lnTo>
                      <a:lnTo>
                        <a:pt x="20" y="3857"/>
                      </a:lnTo>
                      <a:lnTo>
                        <a:pt x="44" y="3795"/>
                      </a:lnTo>
                      <a:lnTo>
                        <a:pt x="70" y="3734"/>
                      </a:lnTo>
                      <a:lnTo>
                        <a:pt x="99" y="3675"/>
                      </a:lnTo>
                      <a:lnTo>
                        <a:pt x="129" y="3617"/>
                      </a:lnTo>
                      <a:lnTo>
                        <a:pt x="163" y="3561"/>
                      </a:lnTo>
                      <a:lnTo>
                        <a:pt x="199" y="3506"/>
                      </a:lnTo>
                      <a:lnTo>
                        <a:pt x="239" y="3454"/>
                      </a:lnTo>
                      <a:lnTo>
                        <a:pt x="254" y="3433"/>
                      </a:lnTo>
                      <a:lnTo>
                        <a:pt x="271" y="3412"/>
                      </a:lnTo>
                      <a:lnTo>
                        <a:pt x="304" y="3364"/>
                      </a:lnTo>
                      <a:lnTo>
                        <a:pt x="337" y="3310"/>
                      </a:lnTo>
                      <a:lnTo>
                        <a:pt x="354" y="3281"/>
                      </a:lnTo>
                      <a:lnTo>
                        <a:pt x="370" y="3251"/>
                      </a:lnTo>
                      <a:lnTo>
                        <a:pt x="387" y="3218"/>
                      </a:lnTo>
                      <a:lnTo>
                        <a:pt x="404" y="3185"/>
                      </a:lnTo>
                      <a:lnTo>
                        <a:pt x="437" y="3114"/>
                      </a:lnTo>
                      <a:lnTo>
                        <a:pt x="470" y="3038"/>
                      </a:lnTo>
                      <a:lnTo>
                        <a:pt x="487" y="2997"/>
                      </a:lnTo>
                      <a:lnTo>
                        <a:pt x="503" y="2955"/>
                      </a:lnTo>
                      <a:lnTo>
                        <a:pt x="991" y="2036"/>
                      </a:lnTo>
                      <a:lnTo>
                        <a:pt x="1024" y="1980"/>
                      </a:lnTo>
                      <a:lnTo>
                        <a:pt x="1060" y="1926"/>
                      </a:lnTo>
                      <a:lnTo>
                        <a:pt x="1097" y="1873"/>
                      </a:lnTo>
                      <a:lnTo>
                        <a:pt x="1136" y="1822"/>
                      </a:lnTo>
                      <a:lnTo>
                        <a:pt x="1175" y="1771"/>
                      </a:lnTo>
                      <a:lnTo>
                        <a:pt x="1216" y="1723"/>
                      </a:lnTo>
                      <a:lnTo>
                        <a:pt x="1258" y="1676"/>
                      </a:lnTo>
                      <a:lnTo>
                        <a:pt x="1302" y="1631"/>
                      </a:lnTo>
                      <a:lnTo>
                        <a:pt x="1320" y="1607"/>
                      </a:lnTo>
                      <a:lnTo>
                        <a:pt x="1339" y="1585"/>
                      </a:lnTo>
                      <a:lnTo>
                        <a:pt x="1357" y="1565"/>
                      </a:lnTo>
                      <a:lnTo>
                        <a:pt x="1376" y="1548"/>
                      </a:lnTo>
                      <a:lnTo>
                        <a:pt x="1395" y="1532"/>
                      </a:lnTo>
                      <a:lnTo>
                        <a:pt x="1414" y="1519"/>
                      </a:lnTo>
                      <a:lnTo>
                        <a:pt x="1455" y="1499"/>
                      </a:lnTo>
                      <a:lnTo>
                        <a:pt x="1473" y="1492"/>
                      </a:lnTo>
                      <a:lnTo>
                        <a:pt x="1494" y="1486"/>
                      </a:lnTo>
                      <a:lnTo>
                        <a:pt x="1515" y="1483"/>
                      </a:lnTo>
                      <a:lnTo>
                        <a:pt x="1536" y="1482"/>
                      </a:lnTo>
                      <a:lnTo>
                        <a:pt x="1556" y="1483"/>
                      </a:lnTo>
                      <a:lnTo>
                        <a:pt x="1578" y="1486"/>
                      </a:lnTo>
                      <a:lnTo>
                        <a:pt x="1622" y="1500"/>
                      </a:lnTo>
                      <a:lnTo>
                        <a:pt x="1665" y="1520"/>
                      </a:lnTo>
                      <a:lnTo>
                        <a:pt x="1688" y="1533"/>
                      </a:lnTo>
                      <a:lnTo>
                        <a:pt x="1711" y="1549"/>
                      </a:lnTo>
                      <a:lnTo>
                        <a:pt x="1734" y="1566"/>
                      </a:lnTo>
                      <a:lnTo>
                        <a:pt x="1757" y="1586"/>
                      </a:lnTo>
                      <a:lnTo>
                        <a:pt x="1780" y="1608"/>
                      </a:lnTo>
                      <a:lnTo>
                        <a:pt x="1804" y="1632"/>
                      </a:lnTo>
                      <a:lnTo>
                        <a:pt x="1827" y="1656"/>
                      </a:lnTo>
                      <a:lnTo>
                        <a:pt x="1852" y="1684"/>
                      </a:lnTo>
                      <a:lnTo>
                        <a:pt x="1876" y="1714"/>
                      </a:lnTo>
                      <a:lnTo>
                        <a:pt x="1901" y="1746"/>
                      </a:lnTo>
                      <a:lnTo>
                        <a:pt x="1926" y="1780"/>
                      </a:lnTo>
                      <a:lnTo>
                        <a:pt x="1951" y="1817"/>
                      </a:lnTo>
                      <a:lnTo>
                        <a:pt x="1976" y="1855"/>
                      </a:lnTo>
                      <a:lnTo>
                        <a:pt x="2003" y="1896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4" name="Freeform 31">
                  <a:extLst>
                    <a:ext uri="{FF2B5EF4-FFF2-40B4-BE49-F238E27FC236}">
                      <a16:creationId xmlns:a16="http://schemas.microsoft.com/office/drawing/2014/main" id="{3AD3419A-7E18-A43D-C2DB-E3CEF9AD9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525" y="4979988"/>
                  <a:ext cx="647700" cy="863600"/>
                </a:xfrm>
                <a:custGeom>
                  <a:avLst/>
                  <a:gdLst>
                    <a:gd name="T0" fmla="*/ 2695 w 3674"/>
                    <a:gd name="T1" fmla="*/ 3209 h 4900"/>
                    <a:gd name="T2" fmla="*/ 2890 w 3674"/>
                    <a:gd name="T3" fmla="*/ 3586 h 4900"/>
                    <a:gd name="T4" fmla="*/ 3085 w 3674"/>
                    <a:gd name="T5" fmla="*/ 3943 h 4900"/>
                    <a:gd name="T6" fmla="*/ 3232 w 3674"/>
                    <a:gd name="T7" fmla="*/ 4197 h 4900"/>
                    <a:gd name="T8" fmla="*/ 3346 w 3674"/>
                    <a:gd name="T9" fmla="*/ 4389 h 4900"/>
                    <a:gd name="T10" fmla="*/ 3543 w 3674"/>
                    <a:gd name="T11" fmla="*/ 4701 h 4900"/>
                    <a:gd name="T12" fmla="*/ 3674 w 3674"/>
                    <a:gd name="T13" fmla="*/ 4037 h 4900"/>
                    <a:gd name="T14" fmla="*/ 2564 w 3674"/>
                    <a:gd name="T15" fmla="*/ 1673 h 4900"/>
                    <a:gd name="T16" fmla="*/ 2409 w 3674"/>
                    <a:gd name="T17" fmla="*/ 1326 h 4900"/>
                    <a:gd name="T18" fmla="*/ 2262 w 3674"/>
                    <a:gd name="T19" fmla="*/ 1014 h 4900"/>
                    <a:gd name="T20" fmla="*/ 2130 w 3674"/>
                    <a:gd name="T21" fmla="*/ 742 h 4900"/>
                    <a:gd name="T22" fmla="*/ 2007 w 3674"/>
                    <a:gd name="T23" fmla="*/ 506 h 4900"/>
                    <a:gd name="T24" fmla="*/ 1899 w 3674"/>
                    <a:gd name="T25" fmla="*/ 307 h 4900"/>
                    <a:gd name="T26" fmla="*/ 1811 w 3674"/>
                    <a:gd name="T27" fmla="*/ 186 h 4900"/>
                    <a:gd name="T28" fmla="*/ 1724 w 3674"/>
                    <a:gd name="T29" fmla="*/ 97 h 4900"/>
                    <a:gd name="T30" fmla="*/ 1639 w 3674"/>
                    <a:gd name="T31" fmla="*/ 36 h 4900"/>
                    <a:gd name="T32" fmla="*/ 1555 w 3674"/>
                    <a:gd name="T33" fmla="*/ 5 h 4900"/>
                    <a:gd name="T34" fmla="*/ 1473 w 3674"/>
                    <a:gd name="T35" fmla="*/ 2 h 4900"/>
                    <a:gd name="T36" fmla="*/ 1391 w 3674"/>
                    <a:gd name="T37" fmla="*/ 31 h 4900"/>
                    <a:gd name="T38" fmla="*/ 1310 w 3674"/>
                    <a:gd name="T39" fmla="*/ 88 h 4900"/>
                    <a:gd name="T40" fmla="*/ 1230 w 3674"/>
                    <a:gd name="T41" fmla="*/ 175 h 4900"/>
                    <a:gd name="T42" fmla="*/ 1150 w 3674"/>
                    <a:gd name="T43" fmla="*/ 290 h 4900"/>
                    <a:gd name="T44" fmla="*/ 1073 w 3674"/>
                    <a:gd name="T45" fmla="*/ 437 h 4900"/>
                    <a:gd name="T46" fmla="*/ 638 w 3674"/>
                    <a:gd name="T47" fmla="*/ 1455 h 4900"/>
                    <a:gd name="T48" fmla="*/ 238 w 3674"/>
                    <a:gd name="T49" fmla="*/ 2498 h 4900"/>
                    <a:gd name="T50" fmla="*/ 138 w 3674"/>
                    <a:gd name="T51" fmla="*/ 2770 h 4900"/>
                    <a:gd name="T52" fmla="*/ 73 w 3674"/>
                    <a:gd name="T53" fmla="*/ 3044 h 4900"/>
                    <a:gd name="T54" fmla="*/ 31 w 3674"/>
                    <a:gd name="T55" fmla="*/ 3357 h 4900"/>
                    <a:gd name="T56" fmla="*/ 8 w 3674"/>
                    <a:gd name="T57" fmla="*/ 3690 h 4900"/>
                    <a:gd name="T58" fmla="*/ 20 w 3674"/>
                    <a:gd name="T59" fmla="*/ 3858 h 4900"/>
                    <a:gd name="T60" fmla="*/ 99 w 3674"/>
                    <a:gd name="T61" fmla="*/ 3676 h 4900"/>
                    <a:gd name="T62" fmla="*/ 200 w 3674"/>
                    <a:gd name="T63" fmla="*/ 3507 h 4900"/>
                    <a:gd name="T64" fmla="*/ 271 w 3674"/>
                    <a:gd name="T65" fmla="*/ 3412 h 4900"/>
                    <a:gd name="T66" fmla="*/ 354 w 3674"/>
                    <a:gd name="T67" fmla="*/ 3281 h 4900"/>
                    <a:gd name="T68" fmla="*/ 404 w 3674"/>
                    <a:gd name="T69" fmla="*/ 3186 h 4900"/>
                    <a:gd name="T70" fmla="*/ 487 w 3674"/>
                    <a:gd name="T71" fmla="*/ 2998 h 4900"/>
                    <a:gd name="T72" fmla="*/ 1024 w 3674"/>
                    <a:gd name="T73" fmla="*/ 1981 h 4900"/>
                    <a:gd name="T74" fmla="*/ 1137 w 3674"/>
                    <a:gd name="T75" fmla="*/ 1823 h 4900"/>
                    <a:gd name="T76" fmla="*/ 1258 w 3674"/>
                    <a:gd name="T77" fmla="*/ 1676 h 4900"/>
                    <a:gd name="T78" fmla="*/ 1339 w 3674"/>
                    <a:gd name="T79" fmla="*/ 1586 h 4900"/>
                    <a:gd name="T80" fmla="*/ 1395 w 3674"/>
                    <a:gd name="T81" fmla="*/ 1533 h 4900"/>
                    <a:gd name="T82" fmla="*/ 1474 w 3674"/>
                    <a:gd name="T83" fmla="*/ 1492 h 4900"/>
                    <a:gd name="T84" fmla="*/ 1536 w 3674"/>
                    <a:gd name="T85" fmla="*/ 1483 h 4900"/>
                    <a:gd name="T86" fmla="*/ 1622 w 3674"/>
                    <a:gd name="T87" fmla="*/ 1501 h 4900"/>
                    <a:gd name="T88" fmla="*/ 1711 w 3674"/>
                    <a:gd name="T89" fmla="*/ 1549 h 4900"/>
                    <a:gd name="T90" fmla="*/ 1780 w 3674"/>
                    <a:gd name="T91" fmla="*/ 1609 h 4900"/>
                    <a:gd name="T92" fmla="*/ 1853 w 3674"/>
                    <a:gd name="T93" fmla="*/ 1684 h 4900"/>
                    <a:gd name="T94" fmla="*/ 1926 w 3674"/>
                    <a:gd name="T95" fmla="*/ 1781 h 4900"/>
                    <a:gd name="T96" fmla="*/ 2003 w 3674"/>
                    <a:gd name="T97" fmla="*/ 1896 h 4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4" h="4900">
                      <a:moveTo>
                        <a:pt x="2003" y="1896"/>
                      </a:moveTo>
                      <a:lnTo>
                        <a:pt x="2631" y="3081"/>
                      </a:lnTo>
                      <a:lnTo>
                        <a:pt x="2695" y="3209"/>
                      </a:lnTo>
                      <a:lnTo>
                        <a:pt x="2759" y="3336"/>
                      </a:lnTo>
                      <a:lnTo>
                        <a:pt x="2824" y="3462"/>
                      </a:lnTo>
                      <a:lnTo>
                        <a:pt x="2890" y="3586"/>
                      </a:lnTo>
                      <a:lnTo>
                        <a:pt x="2954" y="3706"/>
                      </a:lnTo>
                      <a:lnTo>
                        <a:pt x="3021" y="3826"/>
                      </a:lnTo>
                      <a:lnTo>
                        <a:pt x="3085" y="3943"/>
                      </a:lnTo>
                      <a:lnTo>
                        <a:pt x="3152" y="4058"/>
                      </a:lnTo>
                      <a:lnTo>
                        <a:pt x="3216" y="4170"/>
                      </a:lnTo>
                      <a:lnTo>
                        <a:pt x="3232" y="4197"/>
                      </a:lnTo>
                      <a:lnTo>
                        <a:pt x="3248" y="4225"/>
                      </a:lnTo>
                      <a:lnTo>
                        <a:pt x="3281" y="4281"/>
                      </a:lnTo>
                      <a:lnTo>
                        <a:pt x="3346" y="4389"/>
                      </a:lnTo>
                      <a:lnTo>
                        <a:pt x="3412" y="4496"/>
                      </a:lnTo>
                      <a:lnTo>
                        <a:pt x="3476" y="4599"/>
                      </a:lnTo>
                      <a:lnTo>
                        <a:pt x="3543" y="4701"/>
                      </a:lnTo>
                      <a:lnTo>
                        <a:pt x="3607" y="4801"/>
                      </a:lnTo>
                      <a:lnTo>
                        <a:pt x="3674" y="4900"/>
                      </a:lnTo>
                      <a:lnTo>
                        <a:pt x="3674" y="4037"/>
                      </a:lnTo>
                      <a:lnTo>
                        <a:pt x="3321" y="3366"/>
                      </a:lnTo>
                      <a:lnTo>
                        <a:pt x="2620" y="1798"/>
                      </a:lnTo>
                      <a:lnTo>
                        <a:pt x="2564" y="1673"/>
                      </a:lnTo>
                      <a:lnTo>
                        <a:pt x="2511" y="1553"/>
                      </a:lnTo>
                      <a:lnTo>
                        <a:pt x="2458" y="1436"/>
                      </a:lnTo>
                      <a:lnTo>
                        <a:pt x="2409" y="1326"/>
                      </a:lnTo>
                      <a:lnTo>
                        <a:pt x="2358" y="1218"/>
                      </a:lnTo>
                      <a:lnTo>
                        <a:pt x="2310" y="1114"/>
                      </a:lnTo>
                      <a:lnTo>
                        <a:pt x="2262" y="1014"/>
                      </a:lnTo>
                      <a:lnTo>
                        <a:pt x="2218" y="921"/>
                      </a:lnTo>
                      <a:lnTo>
                        <a:pt x="2172" y="829"/>
                      </a:lnTo>
                      <a:lnTo>
                        <a:pt x="2130" y="742"/>
                      </a:lnTo>
                      <a:lnTo>
                        <a:pt x="2087" y="659"/>
                      </a:lnTo>
                      <a:lnTo>
                        <a:pt x="2048" y="581"/>
                      </a:lnTo>
                      <a:lnTo>
                        <a:pt x="2007" y="506"/>
                      </a:lnTo>
                      <a:lnTo>
                        <a:pt x="1970" y="436"/>
                      </a:lnTo>
                      <a:lnTo>
                        <a:pt x="1933" y="369"/>
                      </a:lnTo>
                      <a:lnTo>
                        <a:pt x="1899" y="307"/>
                      </a:lnTo>
                      <a:lnTo>
                        <a:pt x="1869" y="263"/>
                      </a:lnTo>
                      <a:lnTo>
                        <a:pt x="1840" y="224"/>
                      </a:lnTo>
                      <a:lnTo>
                        <a:pt x="1811" y="186"/>
                      </a:lnTo>
                      <a:lnTo>
                        <a:pt x="1782" y="154"/>
                      </a:lnTo>
                      <a:lnTo>
                        <a:pt x="1753" y="123"/>
                      </a:lnTo>
                      <a:lnTo>
                        <a:pt x="1724" y="97"/>
                      </a:lnTo>
                      <a:lnTo>
                        <a:pt x="1695" y="73"/>
                      </a:lnTo>
                      <a:lnTo>
                        <a:pt x="1668" y="53"/>
                      </a:lnTo>
                      <a:lnTo>
                        <a:pt x="1639" y="36"/>
                      </a:lnTo>
                      <a:lnTo>
                        <a:pt x="1611" y="22"/>
                      </a:lnTo>
                      <a:lnTo>
                        <a:pt x="1582" y="11"/>
                      </a:lnTo>
                      <a:lnTo>
                        <a:pt x="1555" y="5"/>
                      </a:lnTo>
                      <a:lnTo>
                        <a:pt x="1527" y="0"/>
                      </a:lnTo>
                      <a:lnTo>
                        <a:pt x="1500" y="0"/>
                      </a:lnTo>
                      <a:lnTo>
                        <a:pt x="1473" y="2"/>
                      </a:lnTo>
                      <a:lnTo>
                        <a:pt x="1446" y="10"/>
                      </a:lnTo>
                      <a:lnTo>
                        <a:pt x="1418" y="18"/>
                      </a:lnTo>
                      <a:lnTo>
                        <a:pt x="1391" y="31"/>
                      </a:lnTo>
                      <a:lnTo>
                        <a:pt x="1364" y="46"/>
                      </a:lnTo>
                      <a:lnTo>
                        <a:pt x="1337" y="66"/>
                      </a:lnTo>
                      <a:lnTo>
                        <a:pt x="1310" y="88"/>
                      </a:lnTo>
                      <a:lnTo>
                        <a:pt x="1283" y="114"/>
                      </a:lnTo>
                      <a:lnTo>
                        <a:pt x="1256" y="142"/>
                      </a:lnTo>
                      <a:lnTo>
                        <a:pt x="1230" y="175"/>
                      </a:lnTo>
                      <a:lnTo>
                        <a:pt x="1203" y="209"/>
                      </a:lnTo>
                      <a:lnTo>
                        <a:pt x="1177" y="249"/>
                      </a:lnTo>
                      <a:lnTo>
                        <a:pt x="1150" y="290"/>
                      </a:lnTo>
                      <a:lnTo>
                        <a:pt x="1125" y="336"/>
                      </a:lnTo>
                      <a:lnTo>
                        <a:pt x="1098" y="384"/>
                      </a:lnTo>
                      <a:lnTo>
                        <a:pt x="1073" y="437"/>
                      </a:lnTo>
                      <a:lnTo>
                        <a:pt x="1047" y="492"/>
                      </a:lnTo>
                      <a:lnTo>
                        <a:pt x="1022" y="551"/>
                      </a:lnTo>
                      <a:lnTo>
                        <a:pt x="638" y="1455"/>
                      </a:lnTo>
                      <a:lnTo>
                        <a:pt x="322" y="2317"/>
                      </a:lnTo>
                      <a:lnTo>
                        <a:pt x="277" y="2407"/>
                      </a:lnTo>
                      <a:lnTo>
                        <a:pt x="238" y="2498"/>
                      </a:lnTo>
                      <a:lnTo>
                        <a:pt x="201" y="2589"/>
                      </a:lnTo>
                      <a:lnTo>
                        <a:pt x="168" y="2681"/>
                      </a:lnTo>
                      <a:lnTo>
                        <a:pt x="138" y="2770"/>
                      </a:lnTo>
                      <a:lnTo>
                        <a:pt x="113" y="2862"/>
                      </a:lnTo>
                      <a:lnTo>
                        <a:pt x="91" y="2953"/>
                      </a:lnTo>
                      <a:lnTo>
                        <a:pt x="73" y="3044"/>
                      </a:lnTo>
                      <a:lnTo>
                        <a:pt x="57" y="3145"/>
                      </a:lnTo>
                      <a:lnTo>
                        <a:pt x="44" y="3250"/>
                      </a:lnTo>
                      <a:lnTo>
                        <a:pt x="31" y="3357"/>
                      </a:lnTo>
                      <a:lnTo>
                        <a:pt x="22" y="3466"/>
                      </a:lnTo>
                      <a:lnTo>
                        <a:pt x="13" y="3576"/>
                      </a:lnTo>
                      <a:lnTo>
                        <a:pt x="8" y="3690"/>
                      </a:lnTo>
                      <a:lnTo>
                        <a:pt x="2" y="3805"/>
                      </a:lnTo>
                      <a:lnTo>
                        <a:pt x="0" y="3922"/>
                      </a:lnTo>
                      <a:lnTo>
                        <a:pt x="20" y="3858"/>
                      </a:lnTo>
                      <a:lnTo>
                        <a:pt x="44" y="3796"/>
                      </a:lnTo>
                      <a:lnTo>
                        <a:pt x="70" y="3734"/>
                      </a:lnTo>
                      <a:lnTo>
                        <a:pt x="99" y="3676"/>
                      </a:lnTo>
                      <a:lnTo>
                        <a:pt x="129" y="3618"/>
                      </a:lnTo>
                      <a:lnTo>
                        <a:pt x="163" y="3562"/>
                      </a:lnTo>
                      <a:lnTo>
                        <a:pt x="200" y="3507"/>
                      </a:lnTo>
                      <a:lnTo>
                        <a:pt x="239" y="3455"/>
                      </a:lnTo>
                      <a:lnTo>
                        <a:pt x="255" y="3434"/>
                      </a:lnTo>
                      <a:lnTo>
                        <a:pt x="271" y="3412"/>
                      </a:lnTo>
                      <a:lnTo>
                        <a:pt x="304" y="3364"/>
                      </a:lnTo>
                      <a:lnTo>
                        <a:pt x="338" y="3310"/>
                      </a:lnTo>
                      <a:lnTo>
                        <a:pt x="354" y="3281"/>
                      </a:lnTo>
                      <a:lnTo>
                        <a:pt x="371" y="3251"/>
                      </a:lnTo>
                      <a:lnTo>
                        <a:pt x="387" y="3219"/>
                      </a:lnTo>
                      <a:lnTo>
                        <a:pt x="404" y="3186"/>
                      </a:lnTo>
                      <a:lnTo>
                        <a:pt x="437" y="3115"/>
                      </a:lnTo>
                      <a:lnTo>
                        <a:pt x="470" y="3038"/>
                      </a:lnTo>
                      <a:lnTo>
                        <a:pt x="487" y="2998"/>
                      </a:lnTo>
                      <a:lnTo>
                        <a:pt x="504" y="2956"/>
                      </a:lnTo>
                      <a:lnTo>
                        <a:pt x="991" y="2037"/>
                      </a:lnTo>
                      <a:lnTo>
                        <a:pt x="1024" y="1981"/>
                      </a:lnTo>
                      <a:lnTo>
                        <a:pt x="1061" y="1927"/>
                      </a:lnTo>
                      <a:lnTo>
                        <a:pt x="1097" y="1874"/>
                      </a:lnTo>
                      <a:lnTo>
                        <a:pt x="1137" y="1823"/>
                      </a:lnTo>
                      <a:lnTo>
                        <a:pt x="1175" y="1772"/>
                      </a:lnTo>
                      <a:lnTo>
                        <a:pt x="1216" y="1724"/>
                      </a:lnTo>
                      <a:lnTo>
                        <a:pt x="1258" y="1676"/>
                      </a:lnTo>
                      <a:lnTo>
                        <a:pt x="1303" y="1631"/>
                      </a:lnTo>
                      <a:lnTo>
                        <a:pt x="1320" y="1608"/>
                      </a:lnTo>
                      <a:lnTo>
                        <a:pt x="1339" y="1586"/>
                      </a:lnTo>
                      <a:lnTo>
                        <a:pt x="1358" y="1566"/>
                      </a:lnTo>
                      <a:lnTo>
                        <a:pt x="1376" y="1548"/>
                      </a:lnTo>
                      <a:lnTo>
                        <a:pt x="1395" y="1533"/>
                      </a:lnTo>
                      <a:lnTo>
                        <a:pt x="1415" y="1519"/>
                      </a:lnTo>
                      <a:lnTo>
                        <a:pt x="1455" y="1500"/>
                      </a:lnTo>
                      <a:lnTo>
                        <a:pt x="1474" y="1492"/>
                      </a:lnTo>
                      <a:lnTo>
                        <a:pt x="1495" y="1487"/>
                      </a:lnTo>
                      <a:lnTo>
                        <a:pt x="1515" y="1484"/>
                      </a:lnTo>
                      <a:lnTo>
                        <a:pt x="1536" y="1483"/>
                      </a:lnTo>
                      <a:lnTo>
                        <a:pt x="1557" y="1484"/>
                      </a:lnTo>
                      <a:lnTo>
                        <a:pt x="1579" y="1487"/>
                      </a:lnTo>
                      <a:lnTo>
                        <a:pt x="1622" y="1501"/>
                      </a:lnTo>
                      <a:lnTo>
                        <a:pt x="1666" y="1520"/>
                      </a:lnTo>
                      <a:lnTo>
                        <a:pt x="1689" y="1534"/>
                      </a:lnTo>
                      <a:lnTo>
                        <a:pt x="1711" y="1549"/>
                      </a:lnTo>
                      <a:lnTo>
                        <a:pt x="1734" y="1567"/>
                      </a:lnTo>
                      <a:lnTo>
                        <a:pt x="1757" y="1587"/>
                      </a:lnTo>
                      <a:lnTo>
                        <a:pt x="1780" y="1609"/>
                      </a:lnTo>
                      <a:lnTo>
                        <a:pt x="1805" y="1633"/>
                      </a:lnTo>
                      <a:lnTo>
                        <a:pt x="1828" y="1656"/>
                      </a:lnTo>
                      <a:lnTo>
                        <a:pt x="1853" y="1684"/>
                      </a:lnTo>
                      <a:lnTo>
                        <a:pt x="1876" y="1715"/>
                      </a:lnTo>
                      <a:lnTo>
                        <a:pt x="1901" y="1747"/>
                      </a:lnTo>
                      <a:lnTo>
                        <a:pt x="1926" y="1781"/>
                      </a:lnTo>
                      <a:lnTo>
                        <a:pt x="1951" y="1817"/>
                      </a:lnTo>
                      <a:lnTo>
                        <a:pt x="1976" y="1856"/>
                      </a:lnTo>
                      <a:lnTo>
                        <a:pt x="2003" y="1896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5" name="Freeform 32">
                  <a:extLst>
                    <a:ext uri="{FF2B5EF4-FFF2-40B4-BE49-F238E27FC236}">
                      <a16:creationId xmlns:a16="http://schemas.microsoft.com/office/drawing/2014/main" id="{642479FE-71BE-4556-C946-73F772575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4338" y="4979988"/>
                  <a:ext cx="647700" cy="863600"/>
                </a:xfrm>
                <a:custGeom>
                  <a:avLst/>
                  <a:gdLst>
                    <a:gd name="T0" fmla="*/ 2694 w 3673"/>
                    <a:gd name="T1" fmla="*/ 3209 h 4900"/>
                    <a:gd name="T2" fmla="*/ 2889 w 3673"/>
                    <a:gd name="T3" fmla="*/ 3586 h 4900"/>
                    <a:gd name="T4" fmla="*/ 3085 w 3673"/>
                    <a:gd name="T5" fmla="*/ 3943 h 4900"/>
                    <a:gd name="T6" fmla="*/ 3231 w 3673"/>
                    <a:gd name="T7" fmla="*/ 4197 h 4900"/>
                    <a:gd name="T8" fmla="*/ 3345 w 3673"/>
                    <a:gd name="T9" fmla="*/ 4389 h 4900"/>
                    <a:gd name="T10" fmla="*/ 3542 w 3673"/>
                    <a:gd name="T11" fmla="*/ 4701 h 4900"/>
                    <a:gd name="T12" fmla="*/ 3673 w 3673"/>
                    <a:gd name="T13" fmla="*/ 4037 h 4900"/>
                    <a:gd name="T14" fmla="*/ 2564 w 3673"/>
                    <a:gd name="T15" fmla="*/ 1673 h 4900"/>
                    <a:gd name="T16" fmla="*/ 2408 w 3673"/>
                    <a:gd name="T17" fmla="*/ 1326 h 4900"/>
                    <a:gd name="T18" fmla="*/ 2262 w 3673"/>
                    <a:gd name="T19" fmla="*/ 1014 h 4900"/>
                    <a:gd name="T20" fmla="*/ 2129 w 3673"/>
                    <a:gd name="T21" fmla="*/ 742 h 4900"/>
                    <a:gd name="T22" fmla="*/ 2006 w 3673"/>
                    <a:gd name="T23" fmla="*/ 506 h 4900"/>
                    <a:gd name="T24" fmla="*/ 1899 w 3673"/>
                    <a:gd name="T25" fmla="*/ 307 h 4900"/>
                    <a:gd name="T26" fmla="*/ 1810 w 3673"/>
                    <a:gd name="T27" fmla="*/ 186 h 4900"/>
                    <a:gd name="T28" fmla="*/ 1723 w 3673"/>
                    <a:gd name="T29" fmla="*/ 97 h 4900"/>
                    <a:gd name="T30" fmla="*/ 1638 w 3673"/>
                    <a:gd name="T31" fmla="*/ 36 h 4900"/>
                    <a:gd name="T32" fmla="*/ 1554 w 3673"/>
                    <a:gd name="T33" fmla="*/ 5 h 4900"/>
                    <a:gd name="T34" fmla="*/ 1472 w 3673"/>
                    <a:gd name="T35" fmla="*/ 2 h 4900"/>
                    <a:gd name="T36" fmla="*/ 1390 w 3673"/>
                    <a:gd name="T37" fmla="*/ 31 h 4900"/>
                    <a:gd name="T38" fmla="*/ 1309 w 3673"/>
                    <a:gd name="T39" fmla="*/ 88 h 4900"/>
                    <a:gd name="T40" fmla="*/ 1229 w 3673"/>
                    <a:gd name="T41" fmla="*/ 175 h 4900"/>
                    <a:gd name="T42" fmla="*/ 1149 w 3673"/>
                    <a:gd name="T43" fmla="*/ 290 h 4900"/>
                    <a:gd name="T44" fmla="*/ 1073 w 3673"/>
                    <a:gd name="T45" fmla="*/ 437 h 4900"/>
                    <a:gd name="T46" fmla="*/ 638 w 3673"/>
                    <a:gd name="T47" fmla="*/ 1455 h 4900"/>
                    <a:gd name="T48" fmla="*/ 237 w 3673"/>
                    <a:gd name="T49" fmla="*/ 2498 h 4900"/>
                    <a:gd name="T50" fmla="*/ 138 w 3673"/>
                    <a:gd name="T51" fmla="*/ 2770 h 4900"/>
                    <a:gd name="T52" fmla="*/ 72 w 3673"/>
                    <a:gd name="T53" fmla="*/ 3044 h 4900"/>
                    <a:gd name="T54" fmla="*/ 31 w 3673"/>
                    <a:gd name="T55" fmla="*/ 3357 h 4900"/>
                    <a:gd name="T56" fmla="*/ 7 w 3673"/>
                    <a:gd name="T57" fmla="*/ 3690 h 4900"/>
                    <a:gd name="T58" fmla="*/ 19 w 3673"/>
                    <a:gd name="T59" fmla="*/ 3858 h 4900"/>
                    <a:gd name="T60" fmla="*/ 98 w 3673"/>
                    <a:gd name="T61" fmla="*/ 3676 h 4900"/>
                    <a:gd name="T62" fmla="*/ 199 w 3673"/>
                    <a:gd name="T63" fmla="*/ 3507 h 4900"/>
                    <a:gd name="T64" fmla="*/ 271 w 3673"/>
                    <a:gd name="T65" fmla="*/ 3412 h 4900"/>
                    <a:gd name="T66" fmla="*/ 354 w 3673"/>
                    <a:gd name="T67" fmla="*/ 3281 h 4900"/>
                    <a:gd name="T68" fmla="*/ 403 w 3673"/>
                    <a:gd name="T69" fmla="*/ 3186 h 4900"/>
                    <a:gd name="T70" fmla="*/ 486 w 3673"/>
                    <a:gd name="T71" fmla="*/ 2998 h 4900"/>
                    <a:gd name="T72" fmla="*/ 1024 w 3673"/>
                    <a:gd name="T73" fmla="*/ 1981 h 4900"/>
                    <a:gd name="T74" fmla="*/ 1136 w 3673"/>
                    <a:gd name="T75" fmla="*/ 1823 h 4900"/>
                    <a:gd name="T76" fmla="*/ 1257 w 3673"/>
                    <a:gd name="T77" fmla="*/ 1676 h 4900"/>
                    <a:gd name="T78" fmla="*/ 1338 w 3673"/>
                    <a:gd name="T79" fmla="*/ 1586 h 4900"/>
                    <a:gd name="T80" fmla="*/ 1394 w 3673"/>
                    <a:gd name="T81" fmla="*/ 1533 h 4900"/>
                    <a:gd name="T82" fmla="*/ 1473 w 3673"/>
                    <a:gd name="T83" fmla="*/ 1492 h 4900"/>
                    <a:gd name="T84" fmla="*/ 1535 w 3673"/>
                    <a:gd name="T85" fmla="*/ 1483 h 4900"/>
                    <a:gd name="T86" fmla="*/ 1622 w 3673"/>
                    <a:gd name="T87" fmla="*/ 1501 h 4900"/>
                    <a:gd name="T88" fmla="*/ 1711 w 3673"/>
                    <a:gd name="T89" fmla="*/ 1549 h 4900"/>
                    <a:gd name="T90" fmla="*/ 1779 w 3673"/>
                    <a:gd name="T91" fmla="*/ 1609 h 4900"/>
                    <a:gd name="T92" fmla="*/ 1852 w 3673"/>
                    <a:gd name="T93" fmla="*/ 1684 h 4900"/>
                    <a:gd name="T94" fmla="*/ 1926 w 3673"/>
                    <a:gd name="T95" fmla="*/ 1781 h 4900"/>
                    <a:gd name="T96" fmla="*/ 2002 w 3673"/>
                    <a:gd name="T97" fmla="*/ 1896 h 4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900">
                      <a:moveTo>
                        <a:pt x="2002" y="1896"/>
                      </a:moveTo>
                      <a:lnTo>
                        <a:pt x="2630" y="3081"/>
                      </a:lnTo>
                      <a:lnTo>
                        <a:pt x="2694" y="3209"/>
                      </a:lnTo>
                      <a:lnTo>
                        <a:pt x="2759" y="3336"/>
                      </a:lnTo>
                      <a:lnTo>
                        <a:pt x="2823" y="3462"/>
                      </a:lnTo>
                      <a:lnTo>
                        <a:pt x="2889" y="3586"/>
                      </a:lnTo>
                      <a:lnTo>
                        <a:pt x="2954" y="3706"/>
                      </a:lnTo>
                      <a:lnTo>
                        <a:pt x="3020" y="3826"/>
                      </a:lnTo>
                      <a:lnTo>
                        <a:pt x="3085" y="3943"/>
                      </a:lnTo>
                      <a:lnTo>
                        <a:pt x="3151" y="4058"/>
                      </a:lnTo>
                      <a:lnTo>
                        <a:pt x="3215" y="4170"/>
                      </a:lnTo>
                      <a:lnTo>
                        <a:pt x="3231" y="4197"/>
                      </a:lnTo>
                      <a:lnTo>
                        <a:pt x="3247" y="4225"/>
                      </a:lnTo>
                      <a:lnTo>
                        <a:pt x="3281" y="4281"/>
                      </a:lnTo>
                      <a:lnTo>
                        <a:pt x="3345" y="4389"/>
                      </a:lnTo>
                      <a:lnTo>
                        <a:pt x="3411" y="4496"/>
                      </a:lnTo>
                      <a:lnTo>
                        <a:pt x="3476" y="4599"/>
                      </a:lnTo>
                      <a:lnTo>
                        <a:pt x="3542" y="4701"/>
                      </a:lnTo>
                      <a:lnTo>
                        <a:pt x="3606" y="4801"/>
                      </a:lnTo>
                      <a:lnTo>
                        <a:pt x="3673" y="4900"/>
                      </a:lnTo>
                      <a:lnTo>
                        <a:pt x="3673" y="4037"/>
                      </a:lnTo>
                      <a:lnTo>
                        <a:pt x="3320" y="3366"/>
                      </a:lnTo>
                      <a:lnTo>
                        <a:pt x="2620" y="1798"/>
                      </a:lnTo>
                      <a:lnTo>
                        <a:pt x="2564" y="1673"/>
                      </a:lnTo>
                      <a:lnTo>
                        <a:pt x="2511" y="1553"/>
                      </a:lnTo>
                      <a:lnTo>
                        <a:pt x="2458" y="1436"/>
                      </a:lnTo>
                      <a:lnTo>
                        <a:pt x="2408" y="1326"/>
                      </a:lnTo>
                      <a:lnTo>
                        <a:pt x="2357" y="1218"/>
                      </a:lnTo>
                      <a:lnTo>
                        <a:pt x="2309" y="1114"/>
                      </a:lnTo>
                      <a:lnTo>
                        <a:pt x="2262" y="1014"/>
                      </a:lnTo>
                      <a:lnTo>
                        <a:pt x="2217" y="921"/>
                      </a:lnTo>
                      <a:lnTo>
                        <a:pt x="2171" y="829"/>
                      </a:lnTo>
                      <a:lnTo>
                        <a:pt x="2129" y="742"/>
                      </a:lnTo>
                      <a:lnTo>
                        <a:pt x="2086" y="659"/>
                      </a:lnTo>
                      <a:lnTo>
                        <a:pt x="2047" y="581"/>
                      </a:lnTo>
                      <a:lnTo>
                        <a:pt x="2006" y="506"/>
                      </a:lnTo>
                      <a:lnTo>
                        <a:pt x="1969" y="436"/>
                      </a:lnTo>
                      <a:lnTo>
                        <a:pt x="1933" y="369"/>
                      </a:lnTo>
                      <a:lnTo>
                        <a:pt x="1899" y="307"/>
                      </a:lnTo>
                      <a:lnTo>
                        <a:pt x="1868" y="263"/>
                      </a:lnTo>
                      <a:lnTo>
                        <a:pt x="1839" y="224"/>
                      </a:lnTo>
                      <a:lnTo>
                        <a:pt x="1810" y="186"/>
                      </a:lnTo>
                      <a:lnTo>
                        <a:pt x="1781" y="154"/>
                      </a:lnTo>
                      <a:lnTo>
                        <a:pt x="1752" y="123"/>
                      </a:lnTo>
                      <a:lnTo>
                        <a:pt x="1723" y="97"/>
                      </a:lnTo>
                      <a:lnTo>
                        <a:pt x="1694" y="73"/>
                      </a:lnTo>
                      <a:lnTo>
                        <a:pt x="1667" y="53"/>
                      </a:lnTo>
                      <a:lnTo>
                        <a:pt x="1638" y="36"/>
                      </a:lnTo>
                      <a:lnTo>
                        <a:pt x="1610" y="22"/>
                      </a:lnTo>
                      <a:lnTo>
                        <a:pt x="1581" y="11"/>
                      </a:lnTo>
                      <a:lnTo>
                        <a:pt x="1554" y="5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2"/>
                      </a:lnTo>
                      <a:lnTo>
                        <a:pt x="1445" y="10"/>
                      </a:lnTo>
                      <a:lnTo>
                        <a:pt x="1417" y="18"/>
                      </a:lnTo>
                      <a:lnTo>
                        <a:pt x="1390" y="31"/>
                      </a:lnTo>
                      <a:lnTo>
                        <a:pt x="1363" y="46"/>
                      </a:lnTo>
                      <a:lnTo>
                        <a:pt x="1336" y="66"/>
                      </a:lnTo>
                      <a:lnTo>
                        <a:pt x="1309" y="88"/>
                      </a:lnTo>
                      <a:lnTo>
                        <a:pt x="1282" y="114"/>
                      </a:lnTo>
                      <a:lnTo>
                        <a:pt x="1255" y="142"/>
                      </a:lnTo>
                      <a:lnTo>
                        <a:pt x="1229" y="175"/>
                      </a:lnTo>
                      <a:lnTo>
                        <a:pt x="1202" y="209"/>
                      </a:lnTo>
                      <a:lnTo>
                        <a:pt x="1176" y="249"/>
                      </a:lnTo>
                      <a:lnTo>
                        <a:pt x="1149" y="290"/>
                      </a:lnTo>
                      <a:lnTo>
                        <a:pt x="1125" y="336"/>
                      </a:lnTo>
                      <a:lnTo>
                        <a:pt x="1098" y="384"/>
                      </a:lnTo>
                      <a:lnTo>
                        <a:pt x="1073" y="437"/>
                      </a:lnTo>
                      <a:lnTo>
                        <a:pt x="1047" y="492"/>
                      </a:lnTo>
                      <a:lnTo>
                        <a:pt x="1022" y="551"/>
                      </a:lnTo>
                      <a:lnTo>
                        <a:pt x="638" y="1455"/>
                      </a:lnTo>
                      <a:lnTo>
                        <a:pt x="321" y="2317"/>
                      </a:lnTo>
                      <a:lnTo>
                        <a:pt x="277" y="2407"/>
                      </a:lnTo>
                      <a:lnTo>
                        <a:pt x="237" y="2498"/>
                      </a:lnTo>
                      <a:lnTo>
                        <a:pt x="200" y="2589"/>
                      </a:lnTo>
                      <a:lnTo>
                        <a:pt x="168" y="2681"/>
                      </a:lnTo>
                      <a:lnTo>
                        <a:pt x="138" y="2770"/>
                      </a:lnTo>
                      <a:lnTo>
                        <a:pt x="113" y="2862"/>
                      </a:lnTo>
                      <a:lnTo>
                        <a:pt x="90" y="2953"/>
                      </a:lnTo>
                      <a:lnTo>
                        <a:pt x="72" y="3044"/>
                      </a:lnTo>
                      <a:lnTo>
                        <a:pt x="57" y="3145"/>
                      </a:lnTo>
                      <a:lnTo>
                        <a:pt x="43" y="3250"/>
                      </a:lnTo>
                      <a:lnTo>
                        <a:pt x="31" y="3357"/>
                      </a:lnTo>
                      <a:lnTo>
                        <a:pt x="22" y="3466"/>
                      </a:lnTo>
                      <a:lnTo>
                        <a:pt x="12" y="3576"/>
                      </a:lnTo>
                      <a:lnTo>
                        <a:pt x="7" y="3690"/>
                      </a:lnTo>
                      <a:lnTo>
                        <a:pt x="2" y="3805"/>
                      </a:lnTo>
                      <a:lnTo>
                        <a:pt x="0" y="3922"/>
                      </a:lnTo>
                      <a:lnTo>
                        <a:pt x="19" y="3858"/>
                      </a:lnTo>
                      <a:lnTo>
                        <a:pt x="43" y="3796"/>
                      </a:lnTo>
                      <a:lnTo>
                        <a:pt x="69" y="3734"/>
                      </a:lnTo>
                      <a:lnTo>
                        <a:pt x="98" y="3676"/>
                      </a:lnTo>
                      <a:lnTo>
                        <a:pt x="128" y="3618"/>
                      </a:lnTo>
                      <a:lnTo>
                        <a:pt x="163" y="3562"/>
                      </a:lnTo>
                      <a:lnTo>
                        <a:pt x="199" y="3507"/>
                      </a:lnTo>
                      <a:lnTo>
                        <a:pt x="238" y="3455"/>
                      </a:lnTo>
                      <a:lnTo>
                        <a:pt x="254" y="3434"/>
                      </a:lnTo>
                      <a:lnTo>
                        <a:pt x="271" y="3412"/>
                      </a:lnTo>
                      <a:lnTo>
                        <a:pt x="304" y="3364"/>
                      </a:lnTo>
                      <a:lnTo>
                        <a:pt x="337" y="3310"/>
                      </a:lnTo>
                      <a:lnTo>
                        <a:pt x="354" y="3281"/>
                      </a:lnTo>
                      <a:lnTo>
                        <a:pt x="370" y="3251"/>
                      </a:lnTo>
                      <a:lnTo>
                        <a:pt x="387" y="3219"/>
                      </a:lnTo>
                      <a:lnTo>
                        <a:pt x="403" y="3186"/>
                      </a:lnTo>
                      <a:lnTo>
                        <a:pt x="437" y="3115"/>
                      </a:lnTo>
                      <a:lnTo>
                        <a:pt x="470" y="3038"/>
                      </a:lnTo>
                      <a:lnTo>
                        <a:pt x="486" y="2998"/>
                      </a:lnTo>
                      <a:lnTo>
                        <a:pt x="503" y="2956"/>
                      </a:lnTo>
                      <a:lnTo>
                        <a:pt x="991" y="2037"/>
                      </a:lnTo>
                      <a:lnTo>
                        <a:pt x="1024" y="1981"/>
                      </a:lnTo>
                      <a:lnTo>
                        <a:pt x="1060" y="1927"/>
                      </a:lnTo>
                      <a:lnTo>
                        <a:pt x="1096" y="1874"/>
                      </a:lnTo>
                      <a:lnTo>
                        <a:pt x="1136" y="1823"/>
                      </a:lnTo>
                      <a:lnTo>
                        <a:pt x="1174" y="1772"/>
                      </a:lnTo>
                      <a:lnTo>
                        <a:pt x="1216" y="1724"/>
                      </a:lnTo>
                      <a:lnTo>
                        <a:pt x="1257" y="1676"/>
                      </a:lnTo>
                      <a:lnTo>
                        <a:pt x="1302" y="1631"/>
                      </a:lnTo>
                      <a:lnTo>
                        <a:pt x="1320" y="1608"/>
                      </a:lnTo>
                      <a:lnTo>
                        <a:pt x="1338" y="1586"/>
                      </a:lnTo>
                      <a:lnTo>
                        <a:pt x="1357" y="1566"/>
                      </a:lnTo>
                      <a:lnTo>
                        <a:pt x="1376" y="1548"/>
                      </a:lnTo>
                      <a:lnTo>
                        <a:pt x="1394" y="1533"/>
                      </a:lnTo>
                      <a:lnTo>
                        <a:pt x="1414" y="1519"/>
                      </a:lnTo>
                      <a:lnTo>
                        <a:pt x="1454" y="1500"/>
                      </a:lnTo>
                      <a:lnTo>
                        <a:pt x="1473" y="1492"/>
                      </a:lnTo>
                      <a:lnTo>
                        <a:pt x="1494" y="1487"/>
                      </a:lnTo>
                      <a:lnTo>
                        <a:pt x="1515" y="1484"/>
                      </a:lnTo>
                      <a:lnTo>
                        <a:pt x="1535" y="1483"/>
                      </a:lnTo>
                      <a:lnTo>
                        <a:pt x="1556" y="1484"/>
                      </a:lnTo>
                      <a:lnTo>
                        <a:pt x="1578" y="1487"/>
                      </a:lnTo>
                      <a:lnTo>
                        <a:pt x="1622" y="1501"/>
                      </a:lnTo>
                      <a:lnTo>
                        <a:pt x="1665" y="1520"/>
                      </a:lnTo>
                      <a:lnTo>
                        <a:pt x="1688" y="1534"/>
                      </a:lnTo>
                      <a:lnTo>
                        <a:pt x="1711" y="1549"/>
                      </a:lnTo>
                      <a:lnTo>
                        <a:pt x="1734" y="1567"/>
                      </a:lnTo>
                      <a:lnTo>
                        <a:pt x="1756" y="1587"/>
                      </a:lnTo>
                      <a:lnTo>
                        <a:pt x="1779" y="1609"/>
                      </a:lnTo>
                      <a:lnTo>
                        <a:pt x="1804" y="1633"/>
                      </a:lnTo>
                      <a:lnTo>
                        <a:pt x="1827" y="1656"/>
                      </a:lnTo>
                      <a:lnTo>
                        <a:pt x="1852" y="1684"/>
                      </a:lnTo>
                      <a:lnTo>
                        <a:pt x="1876" y="1715"/>
                      </a:lnTo>
                      <a:lnTo>
                        <a:pt x="1901" y="1747"/>
                      </a:lnTo>
                      <a:lnTo>
                        <a:pt x="1926" y="1781"/>
                      </a:lnTo>
                      <a:lnTo>
                        <a:pt x="1950" y="1817"/>
                      </a:lnTo>
                      <a:lnTo>
                        <a:pt x="1975" y="1856"/>
                      </a:lnTo>
                      <a:lnTo>
                        <a:pt x="2002" y="1896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6" name="Freeform 33">
                  <a:extLst>
                    <a:ext uri="{FF2B5EF4-FFF2-40B4-BE49-F238E27FC236}">
                      <a16:creationId xmlns:a16="http://schemas.microsoft.com/office/drawing/2014/main" id="{986B8A47-CA7E-C022-AD72-DFB8B08FE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950" y="5119688"/>
                  <a:ext cx="3948112" cy="720725"/>
                </a:xfrm>
                <a:custGeom>
                  <a:avLst/>
                  <a:gdLst>
                    <a:gd name="T0" fmla="*/ 21824 w 22390"/>
                    <a:gd name="T1" fmla="*/ 2756 h 4084"/>
                    <a:gd name="T2" fmla="*/ 21239 w 22390"/>
                    <a:gd name="T3" fmla="*/ 1550 h 4084"/>
                    <a:gd name="T4" fmla="*/ 20917 w 22390"/>
                    <a:gd name="T5" fmla="*/ 844 h 4084"/>
                    <a:gd name="T6" fmla="*/ 20626 w 22390"/>
                    <a:gd name="T7" fmla="*/ 326 h 4084"/>
                    <a:gd name="T8" fmla="*/ 20380 w 22390"/>
                    <a:gd name="T9" fmla="*/ 72 h 4084"/>
                    <a:gd name="T10" fmla="*/ 20164 w 22390"/>
                    <a:gd name="T11" fmla="*/ 6 h 4084"/>
                    <a:gd name="T12" fmla="*/ 19969 w 22390"/>
                    <a:gd name="T13" fmla="*/ 109 h 4084"/>
                    <a:gd name="T14" fmla="*/ 19795 w 22390"/>
                    <a:gd name="T15" fmla="*/ 386 h 4084"/>
                    <a:gd name="T16" fmla="*/ 19143 w 22390"/>
                    <a:gd name="T17" fmla="*/ 1926 h 4084"/>
                    <a:gd name="T18" fmla="*/ 18926 w 22390"/>
                    <a:gd name="T19" fmla="*/ 2305 h 4084"/>
                    <a:gd name="T20" fmla="*/ 18311 w 22390"/>
                    <a:gd name="T21" fmla="*/ 3204 h 4084"/>
                    <a:gd name="T22" fmla="*/ 17275 w 22390"/>
                    <a:gd name="T23" fmla="*/ 1043 h 4084"/>
                    <a:gd name="T24" fmla="*/ 16986 w 22390"/>
                    <a:gd name="T25" fmla="*/ 476 h 4084"/>
                    <a:gd name="T26" fmla="*/ 16671 w 22390"/>
                    <a:gd name="T27" fmla="*/ 77 h 4084"/>
                    <a:gd name="T28" fmla="*/ 16454 w 22390"/>
                    <a:gd name="T29" fmla="*/ 0 h 4084"/>
                    <a:gd name="T30" fmla="*/ 16251 w 22390"/>
                    <a:gd name="T31" fmla="*/ 90 h 4084"/>
                    <a:gd name="T32" fmla="*/ 16064 w 22390"/>
                    <a:gd name="T33" fmla="*/ 347 h 4084"/>
                    <a:gd name="T34" fmla="*/ 15606 w 22390"/>
                    <a:gd name="T35" fmla="*/ 1525 h 4084"/>
                    <a:gd name="T36" fmla="*/ 15482 w 22390"/>
                    <a:gd name="T37" fmla="*/ 1800 h 4084"/>
                    <a:gd name="T38" fmla="*/ 15319 w 22390"/>
                    <a:gd name="T39" fmla="*/ 2086 h 4084"/>
                    <a:gd name="T40" fmla="*/ 13844 w 22390"/>
                    <a:gd name="T41" fmla="*/ 1706 h 4084"/>
                    <a:gd name="T42" fmla="*/ 13419 w 22390"/>
                    <a:gd name="T43" fmla="*/ 806 h 4084"/>
                    <a:gd name="T44" fmla="*/ 13068 w 22390"/>
                    <a:gd name="T45" fmla="*/ 236 h 4084"/>
                    <a:gd name="T46" fmla="*/ 12819 w 22390"/>
                    <a:gd name="T47" fmla="*/ 47 h 4084"/>
                    <a:gd name="T48" fmla="*/ 12600 w 22390"/>
                    <a:gd name="T49" fmla="*/ 46 h 4084"/>
                    <a:gd name="T50" fmla="*/ 12408 w 22390"/>
                    <a:gd name="T51" fmla="*/ 232 h 4084"/>
                    <a:gd name="T52" fmla="*/ 11773 w 22390"/>
                    <a:gd name="T53" fmla="*/ 1764 h 4084"/>
                    <a:gd name="T54" fmla="*/ 11436 w 22390"/>
                    <a:gd name="T55" fmla="*/ 2361 h 4084"/>
                    <a:gd name="T56" fmla="*/ 11174 w 22390"/>
                    <a:gd name="T57" fmla="*/ 3741 h 4084"/>
                    <a:gd name="T58" fmla="*/ 9638 w 22390"/>
                    <a:gd name="T59" fmla="*/ 736 h 4084"/>
                    <a:gd name="T60" fmla="*/ 9427 w 22390"/>
                    <a:gd name="T61" fmla="*/ 359 h 4084"/>
                    <a:gd name="T62" fmla="*/ 9208 w 22390"/>
                    <a:gd name="T63" fmla="*/ 130 h 4084"/>
                    <a:gd name="T64" fmla="*/ 8995 w 22390"/>
                    <a:gd name="T65" fmla="*/ 40 h 4084"/>
                    <a:gd name="T66" fmla="*/ 8806 w 22390"/>
                    <a:gd name="T67" fmla="*/ 99 h 4084"/>
                    <a:gd name="T68" fmla="*/ 8638 w 22390"/>
                    <a:gd name="T69" fmla="*/ 309 h 4084"/>
                    <a:gd name="T70" fmla="*/ 8052 w 22390"/>
                    <a:gd name="T71" fmla="*/ 1755 h 4084"/>
                    <a:gd name="T72" fmla="*/ 7889 w 22390"/>
                    <a:gd name="T73" fmla="*/ 2071 h 4084"/>
                    <a:gd name="T74" fmla="*/ 7423 w 22390"/>
                    <a:gd name="T75" fmla="*/ 3830 h 4084"/>
                    <a:gd name="T76" fmla="*/ 5590 w 22390"/>
                    <a:gd name="T77" fmla="*/ 329 h 4084"/>
                    <a:gd name="T78" fmla="*/ 5326 w 22390"/>
                    <a:gd name="T79" fmla="*/ 160 h 4084"/>
                    <a:gd name="T80" fmla="*/ 5149 w 22390"/>
                    <a:gd name="T81" fmla="*/ 173 h 4084"/>
                    <a:gd name="T82" fmla="*/ 4987 w 22390"/>
                    <a:gd name="T83" fmla="*/ 301 h 4084"/>
                    <a:gd name="T84" fmla="*/ 4841 w 22390"/>
                    <a:gd name="T85" fmla="*/ 547 h 4084"/>
                    <a:gd name="T86" fmla="*/ 4421 w 22390"/>
                    <a:gd name="T87" fmla="*/ 1758 h 4084"/>
                    <a:gd name="T88" fmla="*/ 4125 w 22390"/>
                    <a:gd name="T89" fmla="*/ 2328 h 4084"/>
                    <a:gd name="T90" fmla="*/ 3895 w 22390"/>
                    <a:gd name="T91" fmla="*/ 2778 h 4084"/>
                    <a:gd name="T92" fmla="*/ 3306 w 22390"/>
                    <a:gd name="T93" fmla="*/ 3460 h 4084"/>
                    <a:gd name="T94" fmla="*/ 2302 w 22390"/>
                    <a:gd name="T95" fmla="*/ 1581 h 4084"/>
                    <a:gd name="T96" fmla="*/ 2089 w 22390"/>
                    <a:gd name="T97" fmla="*/ 1206 h 4084"/>
                    <a:gd name="T98" fmla="*/ 1900 w 22390"/>
                    <a:gd name="T99" fmla="*/ 994 h 4084"/>
                    <a:gd name="T100" fmla="*/ 1653 w 22390"/>
                    <a:gd name="T101" fmla="*/ 891 h 4084"/>
                    <a:gd name="T102" fmla="*/ 1425 w 22390"/>
                    <a:gd name="T103" fmla="*/ 973 h 4084"/>
                    <a:gd name="T104" fmla="*/ 1212 w 22390"/>
                    <a:gd name="T105" fmla="*/ 1241 h 4084"/>
                    <a:gd name="T106" fmla="*/ 532 w 22390"/>
                    <a:gd name="T107" fmla="*/ 2978 h 4084"/>
                    <a:gd name="T108" fmla="*/ 415 w 22390"/>
                    <a:gd name="T109" fmla="*/ 3093 h 4084"/>
                    <a:gd name="T110" fmla="*/ 324 w 22390"/>
                    <a:gd name="T111" fmla="*/ 3030 h 4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390" h="4084">
                      <a:moveTo>
                        <a:pt x="22390" y="3731"/>
                      </a:moveTo>
                      <a:lnTo>
                        <a:pt x="22305" y="3596"/>
                      </a:lnTo>
                      <a:lnTo>
                        <a:pt x="22222" y="3460"/>
                      </a:lnTo>
                      <a:lnTo>
                        <a:pt x="22140" y="3322"/>
                      </a:lnTo>
                      <a:lnTo>
                        <a:pt x="22060" y="3183"/>
                      </a:lnTo>
                      <a:lnTo>
                        <a:pt x="21980" y="3042"/>
                      </a:lnTo>
                      <a:lnTo>
                        <a:pt x="21901" y="2900"/>
                      </a:lnTo>
                      <a:lnTo>
                        <a:pt x="21824" y="2756"/>
                      </a:lnTo>
                      <a:lnTo>
                        <a:pt x="21748" y="2612"/>
                      </a:lnTo>
                      <a:lnTo>
                        <a:pt x="21671" y="2464"/>
                      </a:lnTo>
                      <a:lnTo>
                        <a:pt x="21596" y="2316"/>
                      </a:lnTo>
                      <a:lnTo>
                        <a:pt x="21523" y="2165"/>
                      </a:lnTo>
                      <a:lnTo>
                        <a:pt x="21451" y="2015"/>
                      </a:lnTo>
                      <a:lnTo>
                        <a:pt x="21379" y="1861"/>
                      </a:lnTo>
                      <a:lnTo>
                        <a:pt x="21309" y="1706"/>
                      </a:lnTo>
                      <a:lnTo>
                        <a:pt x="21239" y="1550"/>
                      </a:lnTo>
                      <a:lnTo>
                        <a:pt x="21172" y="1393"/>
                      </a:lnTo>
                      <a:lnTo>
                        <a:pt x="21135" y="1309"/>
                      </a:lnTo>
                      <a:lnTo>
                        <a:pt x="21099" y="1227"/>
                      </a:lnTo>
                      <a:lnTo>
                        <a:pt x="21062" y="1147"/>
                      </a:lnTo>
                      <a:lnTo>
                        <a:pt x="21027" y="1069"/>
                      </a:lnTo>
                      <a:lnTo>
                        <a:pt x="20989" y="991"/>
                      </a:lnTo>
                      <a:lnTo>
                        <a:pt x="20954" y="918"/>
                      </a:lnTo>
                      <a:lnTo>
                        <a:pt x="20917" y="844"/>
                      </a:lnTo>
                      <a:lnTo>
                        <a:pt x="20881" y="774"/>
                      </a:lnTo>
                      <a:lnTo>
                        <a:pt x="20844" y="705"/>
                      </a:lnTo>
                      <a:lnTo>
                        <a:pt x="20809" y="637"/>
                      </a:lnTo>
                      <a:lnTo>
                        <a:pt x="20771" y="572"/>
                      </a:lnTo>
                      <a:lnTo>
                        <a:pt x="20736" y="508"/>
                      </a:lnTo>
                      <a:lnTo>
                        <a:pt x="20699" y="445"/>
                      </a:lnTo>
                      <a:lnTo>
                        <a:pt x="20663" y="386"/>
                      </a:lnTo>
                      <a:lnTo>
                        <a:pt x="20626" y="326"/>
                      </a:lnTo>
                      <a:lnTo>
                        <a:pt x="20591" y="271"/>
                      </a:lnTo>
                      <a:lnTo>
                        <a:pt x="20560" y="234"/>
                      </a:lnTo>
                      <a:lnTo>
                        <a:pt x="20529" y="201"/>
                      </a:lnTo>
                      <a:lnTo>
                        <a:pt x="20497" y="170"/>
                      </a:lnTo>
                      <a:lnTo>
                        <a:pt x="20468" y="141"/>
                      </a:lnTo>
                      <a:lnTo>
                        <a:pt x="20438" y="115"/>
                      </a:lnTo>
                      <a:lnTo>
                        <a:pt x="20409" y="93"/>
                      </a:lnTo>
                      <a:lnTo>
                        <a:pt x="20380" y="72"/>
                      </a:lnTo>
                      <a:lnTo>
                        <a:pt x="20353" y="55"/>
                      </a:lnTo>
                      <a:lnTo>
                        <a:pt x="20324" y="40"/>
                      </a:lnTo>
                      <a:lnTo>
                        <a:pt x="20297" y="27"/>
                      </a:lnTo>
                      <a:lnTo>
                        <a:pt x="20270" y="17"/>
                      </a:lnTo>
                      <a:lnTo>
                        <a:pt x="20243" y="11"/>
                      </a:lnTo>
                      <a:lnTo>
                        <a:pt x="20216" y="6"/>
                      </a:lnTo>
                      <a:lnTo>
                        <a:pt x="20190" y="5"/>
                      </a:lnTo>
                      <a:lnTo>
                        <a:pt x="20164" y="6"/>
                      </a:lnTo>
                      <a:lnTo>
                        <a:pt x="20139" y="11"/>
                      </a:lnTo>
                      <a:lnTo>
                        <a:pt x="20114" y="16"/>
                      </a:lnTo>
                      <a:lnTo>
                        <a:pt x="20089" y="25"/>
                      </a:lnTo>
                      <a:lnTo>
                        <a:pt x="20064" y="37"/>
                      </a:lnTo>
                      <a:lnTo>
                        <a:pt x="20040" y="51"/>
                      </a:lnTo>
                      <a:lnTo>
                        <a:pt x="20015" y="68"/>
                      </a:lnTo>
                      <a:lnTo>
                        <a:pt x="19992" y="87"/>
                      </a:lnTo>
                      <a:lnTo>
                        <a:pt x="19969" y="109"/>
                      </a:lnTo>
                      <a:lnTo>
                        <a:pt x="19946" y="135"/>
                      </a:lnTo>
                      <a:lnTo>
                        <a:pt x="19924" y="162"/>
                      </a:lnTo>
                      <a:lnTo>
                        <a:pt x="19901" y="192"/>
                      </a:lnTo>
                      <a:lnTo>
                        <a:pt x="19879" y="226"/>
                      </a:lnTo>
                      <a:lnTo>
                        <a:pt x="19858" y="262"/>
                      </a:lnTo>
                      <a:lnTo>
                        <a:pt x="19836" y="300"/>
                      </a:lnTo>
                      <a:lnTo>
                        <a:pt x="19816" y="342"/>
                      </a:lnTo>
                      <a:lnTo>
                        <a:pt x="19795" y="386"/>
                      </a:lnTo>
                      <a:lnTo>
                        <a:pt x="19776" y="432"/>
                      </a:lnTo>
                      <a:lnTo>
                        <a:pt x="19268" y="1689"/>
                      </a:lnTo>
                      <a:lnTo>
                        <a:pt x="19249" y="1726"/>
                      </a:lnTo>
                      <a:lnTo>
                        <a:pt x="19231" y="1764"/>
                      </a:lnTo>
                      <a:lnTo>
                        <a:pt x="19210" y="1803"/>
                      </a:lnTo>
                      <a:lnTo>
                        <a:pt x="19189" y="1843"/>
                      </a:lnTo>
                      <a:lnTo>
                        <a:pt x="19166" y="1884"/>
                      </a:lnTo>
                      <a:lnTo>
                        <a:pt x="19143" y="1926"/>
                      </a:lnTo>
                      <a:lnTo>
                        <a:pt x="19119" y="1969"/>
                      </a:lnTo>
                      <a:lnTo>
                        <a:pt x="19096" y="2015"/>
                      </a:lnTo>
                      <a:lnTo>
                        <a:pt x="19069" y="2059"/>
                      </a:lnTo>
                      <a:lnTo>
                        <a:pt x="19043" y="2106"/>
                      </a:lnTo>
                      <a:lnTo>
                        <a:pt x="19015" y="2154"/>
                      </a:lnTo>
                      <a:lnTo>
                        <a:pt x="18987" y="2204"/>
                      </a:lnTo>
                      <a:lnTo>
                        <a:pt x="18957" y="2254"/>
                      </a:lnTo>
                      <a:lnTo>
                        <a:pt x="18926" y="2305"/>
                      </a:lnTo>
                      <a:lnTo>
                        <a:pt x="18894" y="2357"/>
                      </a:lnTo>
                      <a:lnTo>
                        <a:pt x="18863" y="2411"/>
                      </a:lnTo>
                      <a:lnTo>
                        <a:pt x="18775" y="2811"/>
                      </a:lnTo>
                      <a:lnTo>
                        <a:pt x="18635" y="3741"/>
                      </a:lnTo>
                      <a:lnTo>
                        <a:pt x="18553" y="3611"/>
                      </a:lnTo>
                      <a:lnTo>
                        <a:pt x="18472" y="3479"/>
                      </a:lnTo>
                      <a:lnTo>
                        <a:pt x="18391" y="3343"/>
                      </a:lnTo>
                      <a:lnTo>
                        <a:pt x="18311" y="3204"/>
                      </a:lnTo>
                      <a:lnTo>
                        <a:pt x="18231" y="3061"/>
                      </a:lnTo>
                      <a:lnTo>
                        <a:pt x="18152" y="2915"/>
                      </a:lnTo>
                      <a:lnTo>
                        <a:pt x="18074" y="2766"/>
                      </a:lnTo>
                      <a:lnTo>
                        <a:pt x="17997" y="2614"/>
                      </a:lnTo>
                      <a:lnTo>
                        <a:pt x="17364" y="1248"/>
                      </a:lnTo>
                      <a:lnTo>
                        <a:pt x="17334" y="1178"/>
                      </a:lnTo>
                      <a:lnTo>
                        <a:pt x="17305" y="1111"/>
                      </a:lnTo>
                      <a:lnTo>
                        <a:pt x="17275" y="1043"/>
                      </a:lnTo>
                      <a:lnTo>
                        <a:pt x="17246" y="978"/>
                      </a:lnTo>
                      <a:lnTo>
                        <a:pt x="17214" y="911"/>
                      </a:lnTo>
                      <a:lnTo>
                        <a:pt x="17184" y="847"/>
                      </a:lnTo>
                      <a:lnTo>
                        <a:pt x="17152" y="782"/>
                      </a:lnTo>
                      <a:lnTo>
                        <a:pt x="17121" y="720"/>
                      </a:lnTo>
                      <a:lnTo>
                        <a:pt x="17087" y="657"/>
                      </a:lnTo>
                      <a:lnTo>
                        <a:pt x="17054" y="595"/>
                      </a:lnTo>
                      <a:lnTo>
                        <a:pt x="16986" y="476"/>
                      </a:lnTo>
                      <a:lnTo>
                        <a:pt x="16917" y="359"/>
                      </a:lnTo>
                      <a:lnTo>
                        <a:pt x="16845" y="245"/>
                      </a:lnTo>
                      <a:lnTo>
                        <a:pt x="16815" y="210"/>
                      </a:lnTo>
                      <a:lnTo>
                        <a:pt x="16786" y="178"/>
                      </a:lnTo>
                      <a:lnTo>
                        <a:pt x="16757" y="149"/>
                      </a:lnTo>
                      <a:lnTo>
                        <a:pt x="16728" y="123"/>
                      </a:lnTo>
                      <a:lnTo>
                        <a:pt x="16699" y="98"/>
                      </a:lnTo>
                      <a:lnTo>
                        <a:pt x="16671" y="77"/>
                      </a:lnTo>
                      <a:lnTo>
                        <a:pt x="16643" y="58"/>
                      </a:lnTo>
                      <a:lnTo>
                        <a:pt x="16616" y="43"/>
                      </a:lnTo>
                      <a:lnTo>
                        <a:pt x="16588" y="28"/>
                      </a:lnTo>
                      <a:lnTo>
                        <a:pt x="16561" y="17"/>
                      </a:lnTo>
                      <a:lnTo>
                        <a:pt x="16534" y="8"/>
                      </a:lnTo>
                      <a:lnTo>
                        <a:pt x="16507" y="3"/>
                      </a:lnTo>
                      <a:lnTo>
                        <a:pt x="16480" y="0"/>
                      </a:lnTo>
                      <a:lnTo>
                        <a:pt x="16454" y="0"/>
                      </a:lnTo>
                      <a:lnTo>
                        <a:pt x="16428" y="2"/>
                      </a:lnTo>
                      <a:lnTo>
                        <a:pt x="16403" y="7"/>
                      </a:lnTo>
                      <a:lnTo>
                        <a:pt x="16376" y="14"/>
                      </a:lnTo>
                      <a:lnTo>
                        <a:pt x="16351" y="23"/>
                      </a:lnTo>
                      <a:lnTo>
                        <a:pt x="16326" y="35"/>
                      </a:lnTo>
                      <a:lnTo>
                        <a:pt x="16301" y="51"/>
                      </a:lnTo>
                      <a:lnTo>
                        <a:pt x="16276" y="69"/>
                      </a:lnTo>
                      <a:lnTo>
                        <a:pt x="16251" y="90"/>
                      </a:lnTo>
                      <a:lnTo>
                        <a:pt x="16227" y="112"/>
                      </a:lnTo>
                      <a:lnTo>
                        <a:pt x="16204" y="138"/>
                      </a:lnTo>
                      <a:lnTo>
                        <a:pt x="16179" y="166"/>
                      </a:lnTo>
                      <a:lnTo>
                        <a:pt x="16156" y="198"/>
                      </a:lnTo>
                      <a:lnTo>
                        <a:pt x="16132" y="231"/>
                      </a:lnTo>
                      <a:lnTo>
                        <a:pt x="16109" y="267"/>
                      </a:lnTo>
                      <a:lnTo>
                        <a:pt x="16087" y="306"/>
                      </a:lnTo>
                      <a:lnTo>
                        <a:pt x="16064" y="347"/>
                      </a:lnTo>
                      <a:lnTo>
                        <a:pt x="16041" y="391"/>
                      </a:lnTo>
                      <a:lnTo>
                        <a:pt x="16020" y="438"/>
                      </a:lnTo>
                      <a:lnTo>
                        <a:pt x="15683" y="1315"/>
                      </a:lnTo>
                      <a:lnTo>
                        <a:pt x="15664" y="1367"/>
                      </a:lnTo>
                      <a:lnTo>
                        <a:pt x="15646" y="1420"/>
                      </a:lnTo>
                      <a:lnTo>
                        <a:pt x="15626" y="1472"/>
                      </a:lnTo>
                      <a:lnTo>
                        <a:pt x="15615" y="1498"/>
                      </a:lnTo>
                      <a:lnTo>
                        <a:pt x="15606" y="1525"/>
                      </a:lnTo>
                      <a:lnTo>
                        <a:pt x="15595" y="1550"/>
                      </a:lnTo>
                      <a:lnTo>
                        <a:pt x="15584" y="1576"/>
                      </a:lnTo>
                      <a:lnTo>
                        <a:pt x="15564" y="1627"/>
                      </a:lnTo>
                      <a:lnTo>
                        <a:pt x="15541" y="1677"/>
                      </a:lnTo>
                      <a:lnTo>
                        <a:pt x="15529" y="1702"/>
                      </a:lnTo>
                      <a:lnTo>
                        <a:pt x="15519" y="1728"/>
                      </a:lnTo>
                      <a:lnTo>
                        <a:pt x="15494" y="1776"/>
                      </a:lnTo>
                      <a:lnTo>
                        <a:pt x="15482" y="1800"/>
                      </a:lnTo>
                      <a:lnTo>
                        <a:pt x="15470" y="1824"/>
                      </a:lnTo>
                      <a:lnTo>
                        <a:pt x="15444" y="1872"/>
                      </a:lnTo>
                      <a:lnTo>
                        <a:pt x="15419" y="1920"/>
                      </a:lnTo>
                      <a:lnTo>
                        <a:pt x="15392" y="1966"/>
                      </a:lnTo>
                      <a:lnTo>
                        <a:pt x="15365" y="2013"/>
                      </a:lnTo>
                      <a:lnTo>
                        <a:pt x="15337" y="2058"/>
                      </a:lnTo>
                      <a:lnTo>
                        <a:pt x="15323" y="2081"/>
                      </a:lnTo>
                      <a:lnTo>
                        <a:pt x="15319" y="2086"/>
                      </a:lnTo>
                      <a:lnTo>
                        <a:pt x="15316" y="2093"/>
                      </a:lnTo>
                      <a:lnTo>
                        <a:pt x="15309" y="2105"/>
                      </a:lnTo>
                      <a:lnTo>
                        <a:pt x="15065" y="2671"/>
                      </a:lnTo>
                      <a:lnTo>
                        <a:pt x="14910" y="3767"/>
                      </a:lnTo>
                      <a:lnTo>
                        <a:pt x="14567" y="3222"/>
                      </a:lnTo>
                      <a:lnTo>
                        <a:pt x="13960" y="1975"/>
                      </a:lnTo>
                      <a:lnTo>
                        <a:pt x="13901" y="1838"/>
                      </a:lnTo>
                      <a:lnTo>
                        <a:pt x="13844" y="1706"/>
                      </a:lnTo>
                      <a:lnTo>
                        <a:pt x="13788" y="1578"/>
                      </a:lnTo>
                      <a:lnTo>
                        <a:pt x="13733" y="1456"/>
                      </a:lnTo>
                      <a:lnTo>
                        <a:pt x="13678" y="1336"/>
                      </a:lnTo>
                      <a:lnTo>
                        <a:pt x="13624" y="1222"/>
                      </a:lnTo>
                      <a:lnTo>
                        <a:pt x="13571" y="1112"/>
                      </a:lnTo>
                      <a:lnTo>
                        <a:pt x="13520" y="1006"/>
                      </a:lnTo>
                      <a:lnTo>
                        <a:pt x="13469" y="904"/>
                      </a:lnTo>
                      <a:lnTo>
                        <a:pt x="13419" y="806"/>
                      </a:lnTo>
                      <a:lnTo>
                        <a:pt x="13369" y="713"/>
                      </a:lnTo>
                      <a:lnTo>
                        <a:pt x="13321" y="625"/>
                      </a:lnTo>
                      <a:lnTo>
                        <a:pt x="13272" y="539"/>
                      </a:lnTo>
                      <a:lnTo>
                        <a:pt x="13226" y="459"/>
                      </a:lnTo>
                      <a:lnTo>
                        <a:pt x="13180" y="384"/>
                      </a:lnTo>
                      <a:lnTo>
                        <a:pt x="13136" y="313"/>
                      </a:lnTo>
                      <a:lnTo>
                        <a:pt x="13101" y="272"/>
                      </a:lnTo>
                      <a:lnTo>
                        <a:pt x="13068" y="236"/>
                      </a:lnTo>
                      <a:lnTo>
                        <a:pt x="13035" y="202"/>
                      </a:lnTo>
                      <a:lnTo>
                        <a:pt x="13004" y="172"/>
                      </a:lnTo>
                      <a:lnTo>
                        <a:pt x="12972" y="142"/>
                      </a:lnTo>
                      <a:lnTo>
                        <a:pt x="12940" y="118"/>
                      </a:lnTo>
                      <a:lnTo>
                        <a:pt x="12909" y="96"/>
                      </a:lnTo>
                      <a:lnTo>
                        <a:pt x="12879" y="77"/>
                      </a:lnTo>
                      <a:lnTo>
                        <a:pt x="12848" y="60"/>
                      </a:lnTo>
                      <a:lnTo>
                        <a:pt x="12819" y="47"/>
                      </a:lnTo>
                      <a:lnTo>
                        <a:pt x="12790" y="37"/>
                      </a:lnTo>
                      <a:lnTo>
                        <a:pt x="12762" y="29"/>
                      </a:lnTo>
                      <a:lnTo>
                        <a:pt x="12733" y="24"/>
                      </a:lnTo>
                      <a:lnTo>
                        <a:pt x="12706" y="23"/>
                      </a:lnTo>
                      <a:lnTo>
                        <a:pt x="12679" y="24"/>
                      </a:lnTo>
                      <a:lnTo>
                        <a:pt x="12653" y="29"/>
                      </a:lnTo>
                      <a:lnTo>
                        <a:pt x="12626" y="35"/>
                      </a:lnTo>
                      <a:lnTo>
                        <a:pt x="12600" y="46"/>
                      </a:lnTo>
                      <a:lnTo>
                        <a:pt x="12574" y="58"/>
                      </a:lnTo>
                      <a:lnTo>
                        <a:pt x="12549" y="75"/>
                      </a:lnTo>
                      <a:lnTo>
                        <a:pt x="12524" y="94"/>
                      </a:lnTo>
                      <a:lnTo>
                        <a:pt x="12500" y="115"/>
                      </a:lnTo>
                      <a:lnTo>
                        <a:pt x="12477" y="140"/>
                      </a:lnTo>
                      <a:lnTo>
                        <a:pt x="12454" y="168"/>
                      </a:lnTo>
                      <a:lnTo>
                        <a:pt x="12431" y="199"/>
                      </a:lnTo>
                      <a:lnTo>
                        <a:pt x="12408" y="232"/>
                      </a:lnTo>
                      <a:lnTo>
                        <a:pt x="12386" y="268"/>
                      </a:lnTo>
                      <a:lnTo>
                        <a:pt x="12366" y="308"/>
                      </a:lnTo>
                      <a:lnTo>
                        <a:pt x="12344" y="349"/>
                      </a:lnTo>
                      <a:lnTo>
                        <a:pt x="12323" y="395"/>
                      </a:lnTo>
                      <a:lnTo>
                        <a:pt x="12303" y="443"/>
                      </a:lnTo>
                      <a:lnTo>
                        <a:pt x="12285" y="495"/>
                      </a:lnTo>
                      <a:lnTo>
                        <a:pt x="11812" y="1689"/>
                      </a:lnTo>
                      <a:lnTo>
                        <a:pt x="11773" y="1764"/>
                      </a:lnTo>
                      <a:lnTo>
                        <a:pt x="11735" y="1841"/>
                      </a:lnTo>
                      <a:lnTo>
                        <a:pt x="11693" y="1918"/>
                      </a:lnTo>
                      <a:lnTo>
                        <a:pt x="11651" y="1995"/>
                      </a:lnTo>
                      <a:lnTo>
                        <a:pt x="11605" y="2072"/>
                      </a:lnTo>
                      <a:lnTo>
                        <a:pt x="11558" y="2149"/>
                      </a:lnTo>
                      <a:lnTo>
                        <a:pt x="11510" y="2225"/>
                      </a:lnTo>
                      <a:lnTo>
                        <a:pt x="11460" y="2302"/>
                      </a:lnTo>
                      <a:lnTo>
                        <a:pt x="11436" y="2361"/>
                      </a:lnTo>
                      <a:lnTo>
                        <a:pt x="11415" y="2421"/>
                      </a:lnTo>
                      <a:lnTo>
                        <a:pt x="11394" y="2481"/>
                      </a:lnTo>
                      <a:lnTo>
                        <a:pt x="11377" y="2543"/>
                      </a:lnTo>
                      <a:lnTo>
                        <a:pt x="11359" y="2606"/>
                      </a:lnTo>
                      <a:lnTo>
                        <a:pt x="11345" y="2670"/>
                      </a:lnTo>
                      <a:lnTo>
                        <a:pt x="11331" y="2735"/>
                      </a:lnTo>
                      <a:lnTo>
                        <a:pt x="11320" y="2801"/>
                      </a:lnTo>
                      <a:lnTo>
                        <a:pt x="11174" y="3741"/>
                      </a:lnTo>
                      <a:lnTo>
                        <a:pt x="10624" y="2827"/>
                      </a:lnTo>
                      <a:lnTo>
                        <a:pt x="9836" y="1154"/>
                      </a:lnTo>
                      <a:lnTo>
                        <a:pt x="9800" y="1075"/>
                      </a:lnTo>
                      <a:lnTo>
                        <a:pt x="9765" y="1002"/>
                      </a:lnTo>
                      <a:lnTo>
                        <a:pt x="9732" y="930"/>
                      </a:lnTo>
                      <a:lnTo>
                        <a:pt x="9700" y="862"/>
                      </a:lnTo>
                      <a:lnTo>
                        <a:pt x="9668" y="797"/>
                      </a:lnTo>
                      <a:lnTo>
                        <a:pt x="9638" y="736"/>
                      </a:lnTo>
                      <a:lnTo>
                        <a:pt x="9609" y="676"/>
                      </a:lnTo>
                      <a:lnTo>
                        <a:pt x="9581" y="622"/>
                      </a:lnTo>
                      <a:lnTo>
                        <a:pt x="9552" y="569"/>
                      </a:lnTo>
                      <a:lnTo>
                        <a:pt x="9525" y="521"/>
                      </a:lnTo>
                      <a:lnTo>
                        <a:pt x="9499" y="475"/>
                      </a:lnTo>
                      <a:lnTo>
                        <a:pt x="9475" y="433"/>
                      </a:lnTo>
                      <a:lnTo>
                        <a:pt x="9450" y="394"/>
                      </a:lnTo>
                      <a:lnTo>
                        <a:pt x="9427" y="359"/>
                      </a:lnTo>
                      <a:lnTo>
                        <a:pt x="9405" y="325"/>
                      </a:lnTo>
                      <a:lnTo>
                        <a:pt x="9385" y="297"/>
                      </a:lnTo>
                      <a:lnTo>
                        <a:pt x="9353" y="263"/>
                      </a:lnTo>
                      <a:lnTo>
                        <a:pt x="9323" y="232"/>
                      </a:lnTo>
                      <a:lnTo>
                        <a:pt x="9294" y="203"/>
                      </a:lnTo>
                      <a:lnTo>
                        <a:pt x="9265" y="177"/>
                      </a:lnTo>
                      <a:lnTo>
                        <a:pt x="9236" y="152"/>
                      </a:lnTo>
                      <a:lnTo>
                        <a:pt x="9208" y="130"/>
                      </a:lnTo>
                      <a:lnTo>
                        <a:pt x="9180" y="110"/>
                      </a:lnTo>
                      <a:lnTo>
                        <a:pt x="9153" y="94"/>
                      </a:lnTo>
                      <a:lnTo>
                        <a:pt x="9125" y="78"/>
                      </a:lnTo>
                      <a:lnTo>
                        <a:pt x="9098" y="66"/>
                      </a:lnTo>
                      <a:lnTo>
                        <a:pt x="9071" y="55"/>
                      </a:lnTo>
                      <a:lnTo>
                        <a:pt x="9046" y="48"/>
                      </a:lnTo>
                      <a:lnTo>
                        <a:pt x="9020" y="43"/>
                      </a:lnTo>
                      <a:lnTo>
                        <a:pt x="8995" y="40"/>
                      </a:lnTo>
                      <a:lnTo>
                        <a:pt x="8970" y="39"/>
                      </a:lnTo>
                      <a:lnTo>
                        <a:pt x="8947" y="42"/>
                      </a:lnTo>
                      <a:lnTo>
                        <a:pt x="8922" y="45"/>
                      </a:lnTo>
                      <a:lnTo>
                        <a:pt x="8898" y="51"/>
                      </a:lnTo>
                      <a:lnTo>
                        <a:pt x="8874" y="59"/>
                      </a:lnTo>
                      <a:lnTo>
                        <a:pt x="8851" y="71"/>
                      </a:lnTo>
                      <a:lnTo>
                        <a:pt x="8828" y="83"/>
                      </a:lnTo>
                      <a:lnTo>
                        <a:pt x="8806" y="99"/>
                      </a:lnTo>
                      <a:lnTo>
                        <a:pt x="8783" y="117"/>
                      </a:lnTo>
                      <a:lnTo>
                        <a:pt x="8762" y="138"/>
                      </a:lnTo>
                      <a:lnTo>
                        <a:pt x="8739" y="160"/>
                      </a:lnTo>
                      <a:lnTo>
                        <a:pt x="8718" y="185"/>
                      </a:lnTo>
                      <a:lnTo>
                        <a:pt x="8698" y="212"/>
                      </a:lnTo>
                      <a:lnTo>
                        <a:pt x="8678" y="242"/>
                      </a:lnTo>
                      <a:lnTo>
                        <a:pt x="8657" y="274"/>
                      </a:lnTo>
                      <a:lnTo>
                        <a:pt x="8638" y="309"/>
                      </a:lnTo>
                      <a:lnTo>
                        <a:pt x="8620" y="345"/>
                      </a:lnTo>
                      <a:lnTo>
                        <a:pt x="8601" y="386"/>
                      </a:lnTo>
                      <a:lnTo>
                        <a:pt x="8451" y="728"/>
                      </a:lnTo>
                      <a:lnTo>
                        <a:pt x="8108" y="1637"/>
                      </a:lnTo>
                      <a:lnTo>
                        <a:pt x="8080" y="1696"/>
                      </a:lnTo>
                      <a:lnTo>
                        <a:pt x="8066" y="1725"/>
                      </a:lnTo>
                      <a:lnTo>
                        <a:pt x="8058" y="1739"/>
                      </a:lnTo>
                      <a:lnTo>
                        <a:pt x="8052" y="1755"/>
                      </a:lnTo>
                      <a:lnTo>
                        <a:pt x="7995" y="1871"/>
                      </a:lnTo>
                      <a:lnTo>
                        <a:pt x="7987" y="1885"/>
                      </a:lnTo>
                      <a:lnTo>
                        <a:pt x="7980" y="1899"/>
                      </a:lnTo>
                      <a:lnTo>
                        <a:pt x="7965" y="1928"/>
                      </a:lnTo>
                      <a:lnTo>
                        <a:pt x="7936" y="1987"/>
                      </a:lnTo>
                      <a:lnTo>
                        <a:pt x="7905" y="2043"/>
                      </a:lnTo>
                      <a:lnTo>
                        <a:pt x="7897" y="2056"/>
                      </a:lnTo>
                      <a:lnTo>
                        <a:pt x="7889" y="2071"/>
                      </a:lnTo>
                      <a:lnTo>
                        <a:pt x="7875" y="2100"/>
                      </a:lnTo>
                      <a:lnTo>
                        <a:pt x="7842" y="2155"/>
                      </a:lnTo>
                      <a:lnTo>
                        <a:pt x="7809" y="2211"/>
                      </a:lnTo>
                      <a:lnTo>
                        <a:pt x="7744" y="2321"/>
                      </a:lnTo>
                      <a:lnTo>
                        <a:pt x="7675" y="2429"/>
                      </a:lnTo>
                      <a:lnTo>
                        <a:pt x="7639" y="2482"/>
                      </a:lnTo>
                      <a:lnTo>
                        <a:pt x="7605" y="2536"/>
                      </a:lnTo>
                      <a:lnTo>
                        <a:pt x="7423" y="3830"/>
                      </a:lnTo>
                      <a:lnTo>
                        <a:pt x="6593" y="2313"/>
                      </a:lnTo>
                      <a:lnTo>
                        <a:pt x="5815" y="656"/>
                      </a:lnTo>
                      <a:lnTo>
                        <a:pt x="5776" y="586"/>
                      </a:lnTo>
                      <a:lnTo>
                        <a:pt x="5737" y="524"/>
                      </a:lnTo>
                      <a:lnTo>
                        <a:pt x="5699" y="467"/>
                      </a:lnTo>
                      <a:lnTo>
                        <a:pt x="5663" y="416"/>
                      </a:lnTo>
                      <a:lnTo>
                        <a:pt x="5625" y="369"/>
                      </a:lnTo>
                      <a:lnTo>
                        <a:pt x="5590" y="329"/>
                      </a:lnTo>
                      <a:lnTo>
                        <a:pt x="5555" y="294"/>
                      </a:lnTo>
                      <a:lnTo>
                        <a:pt x="5520" y="266"/>
                      </a:lnTo>
                      <a:lnTo>
                        <a:pt x="5470" y="228"/>
                      </a:lnTo>
                      <a:lnTo>
                        <a:pt x="5421" y="198"/>
                      </a:lnTo>
                      <a:lnTo>
                        <a:pt x="5396" y="184"/>
                      </a:lnTo>
                      <a:lnTo>
                        <a:pt x="5373" y="175"/>
                      </a:lnTo>
                      <a:lnTo>
                        <a:pt x="5349" y="165"/>
                      </a:lnTo>
                      <a:lnTo>
                        <a:pt x="5326" y="160"/>
                      </a:lnTo>
                      <a:lnTo>
                        <a:pt x="5302" y="155"/>
                      </a:lnTo>
                      <a:lnTo>
                        <a:pt x="5280" y="152"/>
                      </a:lnTo>
                      <a:lnTo>
                        <a:pt x="5257" y="151"/>
                      </a:lnTo>
                      <a:lnTo>
                        <a:pt x="5235" y="152"/>
                      </a:lnTo>
                      <a:lnTo>
                        <a:pt x="5212" y="153"/>
                      </a:lnTo>
                      <a:lnTo>
                        <a:pt x="5191" y="158"/>
                      </a:lnTo>
                      <a:lnTo>
                        <a:pt x="5170" y="163"/>
                      </a:lnTo>
                      <a:lnTo>
                        <a:pt x="5149" y="173"/>
                      </a:lnTo>
                      <a:lnTo>
                        <a:pt x="5127" y="182"/>
                      </a:lnTo>
                      <a:lnTo>
                        <a:pt x="5106" y="193"/>
                      </a:lnTo>
                      <a:lnTo>
                        <a:pt x="5086" y="207"/>
                      </a:lnTo>
                      <a:lnTo>
                        <a:pt x="5066" y="222"/>
                      </a:lnTo>
                      <a:lnTo>
                        <a:pt x="5045" y="238"/>
                      </a:lnTo>
                      <a:lnTo>
                        <a:pt x="5025" y="258"/>
                      </a:lnTo>
                      <a:lnTo>
                        <a:pt x="5006" y="278"/>
                      </a:lnTo>
                      <a:lnTo>
                        <a:pt x="4987" y="301"/>
                      </a:lnTo>
                      <a:lnTo>
                        <a:pt x="4967" y="325"/>
                      </a:lnTo>
                      <a:lnTo>
                        <a:pt x="4949" y="351"/>
                      </a:lnTo>
                      <a:lnTo>
                        <a:pt x="4930" y="379"/>
                      </a:lnTo>
                      <a:lnTo>
                        <a:pt x="4911" y="409"/>
                      </a:lnTo>
                      <a:lnTo>
                        <a:pt x="4893" y="440"/>
                      </a:lnTo>
                      <a:lnTo>
                        <a:pt x="4875" y="474"/>
                      </a:lnTo>
                      <a:lnTo>
                        <a:pt x="4857" y="508"/>
                      </a:lnTo>
                      <a:lnTo>
                        <a:pt x="4841" y="547"/>
                      </a:lnTo>
                      <a:lnTo>
                        <a:pt x="4529" y="1404"/>
                      </a:lnTo>
                      <a:lnTo>
                        <a:pt x="4515" y="1462"/>
                      </a:lnTo>
                      <a:lnTo>
                        <a:pt x="4499" y="1522"/>
                      </a:lnTo>
                      <a:lnTo>
                        <a:pt x="4482" y="1580"/>
                      </a:lnTo>
                      <a:lnTo>
                        <a:pt x="4463" y="1641"/>
                      </a:lnTo>
                      <a:lnTo>
                        <a:pt x="4442" y="1699"/>
                      </a:lnTo>
                      <a:lnTo>
                        <a:pt x="4431" y="1728"/>
                      </a:lnTo>
                      <a:lnTo>
                        <a:pt x="4421" y="1758"/>
                      </a:lnTo>
                      <a:lnTo>
                        <a:pt x="4398" y="1816"/>
                      </a:lnTo>
                      <a:lnTo>
                        <a:pt x="4374" y="1874"/>
                      </a:lnTo>
                      <a:lnTo>
                        <a:pt x="4320" y="1989"/>
                      </a:lnTo>
                      <a:lnTo>
                        <a:pt x="4291" y="2045"/>
                      </a:lnTo>
                      <a:lnTo>
                        <a:pt x="4261" y="2103"/>
                      </a:lnTo>
                      <a:lnTo>
                        <a:pt x="4229" y="2159"/>
                      </a:lnTo>
                      <a:lnTo>
                        <a:pt x="4195" y="2216"/>
                      </a:lnTo>
                      <a:lnTo>
                        <a:pt x="4125" y="2328"/>
                      </a:lnTo>
                      <a:lnTo>
                        <a:pt x="4101" y="2360"/>
                      </a:lnTo>
                      <a:lnTo>
                        <a:pt x="4079" y="2392"/>
                      </a:lnTo>
                      <a:lnTo>
                        <a:pt x="4039" y="2456"/>
                      </a:lnTo>
                      <a:lnTo>
                        <a:pt x="4001" y="2521"/>
                      </a:lnTo>
                      <a:lnTo>
                        <a:pt x="3970" y="2585"/>
                      </a:lnTo>
                      <a:lnTo>
                        <a:pt x="3941" y="2649"/>
                      </a:lnTo>
                      <a:lnTo>
                        <a:pt x="3916" y="2714"/>
                      </a:lnTo>
                      <a:lnTo>
                        <a:pt x="3895" y="2778"/>
                      </a:lnTo>
                      <a:lnTo>
                        <a:pt x="3881" y="2843"/>
                      </a:lnTo>
                      <a:lnTo>
                        <a:pt x="3730" y="4084"/>
                      </a:lnTo>
                      <a:lnTo>
                        <a:pt x="3435" y="3679"/>
                      </a:lnTo>
                      <a:lnTo>
                        <a:pt x="3408" y="3638"/>
                      </a:lnTo>
                      <a:lnTo>
                        <a:pt x="3382" y="3598"/>
                      </a:lnTo>
                      <a:lnTo>
                        <a:pt x="3356" y="3553"/>
                      </a:lnTo>
                      <a:lnTo>
                        <a:pt x="3331" y="3509"/>
                      </a:lnTo>
                      <a:lnTo>
                        <a:pt x="3306" y="3460"/>
                      </a:lnTo>
                      <a:lnTo>
                        <a:pt x="3282" y="3409"/>
                      </a:lnTo>
                      <a:lnTo>
                        <a:pt x="3259" y="3355"/>
                      </a:lnTo>
                      <a:lnTo>
                        <a:pt x="3238" y="3300"/>
                      </a:lnTo>
                      <a:lnTo>
                        <a:pt x="2937" y="2791"/>
                      </a:lnTo>
                      <a:lnTo>
                        <a:pt x="2402" y="1778"/>
                      </a:lnTo>
                      <a:lnTo>
                        <a:pt x="2367" y="1708"/>
                      </a:lnTo>
                      <a:lnTo>
                        <a:pt x="2334" y="1644"/>
                      </a:lnTo>
                      <a:lnTo>
                        <a:pt x="2302" y="1581"/>
                      </a:lnTo>
                      <a:lnTo>
                        <a:pt x="2272" y="1523"/>
                      </a:lnTo>
                      <a:lnTo>
                        <a:pt x="2242" y="1467"/>
                      </a:lnTo>
                      <a:lnTo>
                        <a:pt x="2213" y="1416"/>
                      </a:lnTo>
                      <a:lnTo>
                        <a:pt x="2185" y="1367"/>
                      </a:lnTo>
                      <a:lnTo>
                        <a:pt x="2161" y="1323"/>
                      </a:lnTo>
                      <a:lnTo>
                        <a:pt x="2135" y="1280"/>
                      </a:lnTo>
                      <a:lnTo>
                        <a:pt x="2112" y="1242"/>
                      </a:lnTo>
                      <a:lnTo>
                        <a:pt x="2089" y="1206"/>
                      </a:lnTo>
                      <a:lnTo>
                        <a:pt x="2069" y="1175"/>
                      </a:lnTo>
                      <a:lnTo>
                        <a:pt x="2049" y="1146"/>
                      </a:lnTo>
                      <a:lnTo>
                        <a:pt x="2031" y="1121"/>
                      </a:lnTo>
                      <a:lnTo>
                        <a:pt x="2013" y="1099"/>
                      </a:lnTo>
                      <a:lnTo>
                        <a:pt x="1998" y="1082"/>
                      </a:lnTo>
                      <a:lnTo>
                        <a:pt x="1964" y="1049"/>
                      </a:lnTo>
                      <a:lnTo>
                        <a:pt x="1932" y="1020"/>
                      </a:lnTo>
                      <a:lnTo>
                        <a:pt x="1900" y="994"/>
                      </a:lnTo>
                      <a:lnTo>
                        <a:pt x="1869" y="972"/>
                      </a:lnTo>
                      <a:lnTo>
                        <a:pt x="1837" y="951"/>
                      </a:lnTo>
                      <a:lnTo>
                        <a:pt x="1806" y="933"/>
                      </a:lnTo>
                      <a:lnTo>
                        <a:pt x="1775" y="919"/>
                      </a:lnTo>
                      <a:lnTo>
                        <a:pt x="1744" y="908"/>
                      </a:lnTo>
                      <a:lnTo>
                        <a:pt x="1713" y="899"/>
                      </a:lnTo>
                      <a:lnTo>
                        <a:pt x="1683" y="894"/>
                      </a:lnTo>
                      <a:lnTo>
                        <a:pt x="1653" y="891"/>
                      </a:lnTo>
                      <a:lnTo>
                        <a:pt x="1624" y="892"/>
                      </a:lnTo>
                      <a:lnTo>
                        <a:pt x="1595" y="894"/>
                      </a:lnTo>
                      <a:lnTo>
                        <a:pt x="1566" y="900"/>
                      </a:lnTo>
                      <a:lnTo>
                        <a:pt x="1537" y="909"/>
                      </a:lnTo>
                      <a:lnTo>
                        <a:pt x="1510" y="922"/>
                      </a:lnTo>
                      <a:lnTo>
                        <a:pt x="1481" y="935"/>
                      </a:lnTo>
                      <a:lnTo>
                        <a:pt x="1453" y="953"/>
                      </a:lnTo>
                      <a:lnTo>
                        <a:pt x="1425" y="973"/>
                      </a:lnTo>
                      <a:lnTo>
                        <a:pt x="1398" y="996"/>
                      </a:lnTo>
                      <a:lnTo>
                        <a:pt x="1371" y="1022"/>
                      </a:lnTo>
                      <a:lnTo>
                        <a:pt x="1344" y="1052"/>
                      </a:lnTo>
                      <a:lnTo>
                        <a:pt x="1317" y="1084"/>
                      </a:lnTo>
                      <a:lnTo>
                        <a:pt x="1291" y="1119"/>
                      </a:lnTo>
                      <a:lnTo>
                        <a:pt x="1264" y="1156"/>
                      </a:lnTo>
                      <a:lnTo>
                        <a:pt x="1238" y="1197"/>
                      </a:lnTo>
                      <a:lnTo>
                        <a:pt x="1212" y="1241"/>
                      </a:lnTo>
                      <a:lnTo>
                        <a:pt x="1187" y="1287"/>
                      </a:lnTo>
                      <a:lnTo>
                        <a:pt x="1162" y="1336"/>
                      </a:lnTo>
                      <a:lnTo>
                        <a:pt x="1137" y="1388"/>
                      </a:lnTo>
                      <a:lnTo>
                        <a:pt x="1113" y="1443"/>
                      </a:lnTo>
                      <a:lnTo>
                        <a:pt x="1090" y="1502"/>
                      </a:lnTo>
                      <a:lnTo>
                        <a:pt x="561" y="2921"/>
                      </a:lnTo>
                      <a:lnTo>
                        <a:pt x="542" y="2960"/>
                      </a:lnTo>
                      <a:lnTo>
                        <a:pt x="532" y="2978"/>
                      </a:lnTo>
                      <a:lnTo>
                        <a:pt x="523" y="2994"/>
                      </a:lnTo>
                      <a:lnTo>
                        <a:pt x="505" y="3023"/>
                      </a:lnTo>
                      <a:lnTo>
                        <a:pt x="488" y="3048"/>
                      </a:lnTo>
                      <a:lnTo>
                        <a:pt x="469" y="3067"/>
                      </a:lnTo>
                      <a:lnTo>
                        <a:pt x="459" y="3074"/>
                      </a:lnTo>
                      <a:lnTo>
                        <a:pt x="451" y="3081"/>
                      </a:lnTo>
                      <a:lnTo>
                        <a:pt x="432" y="3089"/>
                      </a:lnTo>
                      <a:lnTo>
                        <a:pt x="415" y="3093"/>
                      </a:lnTo>
                      <a:lnTo>
                        <a:pt x="405" y="3092"/>
                      </a:lnTo>
                      <a:lnTo>
                        <a:pt x="397" y="3090"/>
                      </a:lnTo>
                      <a:lnTo>
                        <a:pt x="386" y="3087"/>
                      </a:lnTo>
                      <a:lnTo>
                        <a:pt x="378" y="3083"/>
                      </a:lnTo>
                      <a:lnTo>
                        <a:pt x="359" y="3070"/>
                      </a:lnTo>
                      <a:lnTo>
                        <a:pt x="343" y="3054"/>
                      </a:lnTo>
                      <a:lnTo>
                        <a:pt x="332" y="3042"/>
                      </a:lnTo>
                      <a:lnTo>
                        <a:pt x="324" y="3030"/>
                      </a:lnTo>
                      <a:lnTo>
                        <a:pt x="314" y="3016"/>
                      </a:lnTo>
                      <a:lnTo>
                        <a:pt x="305" y="3002"/>
                      </a:lnTo>
                      <a:lnTo>
                        <a:pt x="287" y="2968"/>
                      </a:lnTo>
                      <a:lnTo>
                        <a:pt x="270" y="2931"/>
                      </a:lnTo>
                      <a:lnTo>
                        <a:pt x="0" y="1689"/>
                      </a:lnTo>
                      <a:lnTo>
                        <a:pt x="0" y="3295"/>
                      </a:lnTo>
                    </a:path>
                  </a:pathLst>
                </a:custGeom>
                <a:noFill/>
                <a:ln w="11113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7" name="Line 34">
                  <a:extLst>
                    <a:ext uri="{FF2B5EF4-FFF2-40B4-BE49-F238E27FC236}">
                      <a16:creationId xmlns:a16="http://schemas.microsoft.com/office/drawing/2014/main" id="{5A8821E7-FF24-DAB8-C2C3-0A3EBFE5B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89000" y="5654675"/>
                  <a:ext cx="1587" cy="19050"/>
                </a:xfrm>
                <a:prstGeom prst="line">
                  <a:avLst/>
                </a:prstGeom>
                <a:noFill/>
                <a:ln w="1111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8" name="Freeform 35">
                  <a:extLst>
                    <a:ext uri="{FF2B5EF4-FFF2-40B4-BE49-F238E27FC236}">
                      <a16:creationId xmlns:a16="http://schemas.microsoft.com/office/drawing/2014/main" id="{CD05EECA-4239-56CC-F364-1727CF656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950" y="5568950"/>
                  <a:ext cx="19050" cy="179387"/>
                </a:xfrm>
                <a:custGeom>
                  <a:avLst/>
                  <a:gdLst>
                    <a:gd name="T0" fmla="*/ 108 w 108"/>
                    <a:gd name="T1" fmla="*/ 483 h 1018"/>
                    <a:gd name="T2" fmla="*/ 57 w 108"/>
                    <a:gd name="T3" fmla="*/ 0 h 1018"/>
                    <a:gd name="T4" fmla="*/ 0 w 108"/>
                    <a:gd name="T5" fmla="*/ 1018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1018">
                      <a:moveTo>
                        <a:pt x="108" y="483"/>
                      </a:moveTo>
                      <a:lnTo>
                        <a:pt x="57" y="0"/>
                      </a:lnTo>
                      <a:lnTo>
                        <a:pt x="0" y="1018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9" name="Freeform 36">
                  <a:extLst>
                    <a:ext uri="{FF2B5EF4-FFF2-40B4-BE49-F238E27FC236}">
                      <a16:creationId xmlns:a16="http://schemas.microsoft.com/office/drawing/2014/main" id="{7A1CE413-587B-521D-FDCD-8BA6EAA11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000" y="5119688"/>
                  <a:ext cx="3979862" cy="719137"/>
                </a:xfrm>
                <a:custGeom>
                  <a:avLst/>
                  <a:gdLst>
                    <a:gd name="T0" fmla="*/ 21938 w 22563"/>
                    <a:gd name="T1" fmla="*/ 2638 h 4085"/>
                    <a:gd name="T2" fmla="*/ 21418 w 22563"/>
                    <a:gd name="T3" fmla="*/ 1527 h 4085"/>
                    <a:gd name="T4" fmla="*/ 20842 w 22563"/>
                    <a:gd name="T5" fmla="*/ 383 h 4085"/>
                    <a:gd name="T6" fmla="*/ 20604 w 22563"/>
                    <a:gd name="T7" fmla="*/ 110 h 4085"/>
                    <a:gd name="T8" fmla="*/ 20383 w 22563"/>
                    <a:gd name="T9" fmla="*/ 8 h 4085"/>
                    <a:gd name="T10" fmla="*/ 20181 w 22563"/>
                    <a:gd name="T11" fmla="*/ 82 h 4085"/>
                    <a:gd name="T12" fmla="*/ 19996 w 22563"/>
                    <a:gd name="T13" fmla="*/ 329 h 4085"/>
                    <a:gd name="T14" fmla="*/ 19351 w 22563"/>
                    <a:gd name="T15" fmla="*/ 1914 h 4085"/>
                    <a:gd name="T16" fmla="*/ 19042 w 22563"/>
                    <a:gd name="T17" fmla="*/ 2452 h 4085"/>
                    <a:gd name="T18" fmla="*/ 18839 w 22563"/>
                    <a:gd name="T19" fmla="*/ 3732 h 4085"/>
                    <a:gd name="T20" fmla="*/ 17417 w 22563"/>
                    <a:gd name="T21" fmla="*/ 958 h 4085"/>
                    <a:gd name="T22" fmla="*/ 16994 w 22563"/>
                    <a:gd name="T23" fmla="*/ 215 h 4085"/>
                    <a:gd name="T24" fmla="*/ 16791 w 22563"/>
                    <a:gd name="T25" fmla="*/ 48 h 4085"/>
                    <a:gd name="T26" fmla="*/ 16600 w 22563"/>
                    <a:gd name="T27" fmla="*/ 19 h 4085"/>
                    <a:gd name="T28" fmla="*/ 16417 w 22563"/>
                    <a:gd name="T29" fmla="*/ 123 h 4085"/>
                    <a:gd name="T30" fmla="*/ 16245 w 22563"/>
                    <a:gd name="T31" fmla="*/ 365 h 4085"/>
                    <a:gd name="T32" fmla="*/ 15543 w 22563"/>
                    <a:gd name="T33" fmla="*/ 2037 h 4085"/>
                    <a:gd name="T34" fmla="*/ 15301 w 22563"/>
                    <a:gd name="T35" fmla="*/ 2470 h 4085"/>
                    <a:gd name="T36" fmla="*/ 15197 w 22563"/>
                    <a:gd name="T37" fmla="*/ 2958 h 4085"/>
                    <a:gd name="T38" fmla="*/ 13588 w 22563"/>
                    <a:gd name="T39" fmla="*/ 774 h 4085"/>
                    <a:gd name="T40" fmla="*/ 13256 w 22563"/>
                    <a:gd name="T41" fmla="*/ 230 h 4085"/>
                    <a:gd name="T42" fmla="*/ 13013 w 22563"/>
                    <a:gd name="T43" fmla="*/ 25 h 4085"/>
                    <a:gd name="T44" fmla="*/ 12783 w 22563"/>
                    <a:gd name="T45" fmla="*/ 25 h 4085"/>
                    <a:gd name="T46" fmla="*/ 12568 w 22563"/>
                    <a:gd name="T47" fmla="*/ 228 h 4085"/>
                    <a:gd name="T48" fmla="*/ 12365 w 22563"/>
                    <a:gd name="T49" fmla="*/ 637 h 4085"/>
                    <a:gd name="T50" fmla="*/ 11796 w 22563"/>
                    <a:gd name="T51" fmla="*/ 2021 h 4085"/>
                    <a:gd name="T52" fmla="*/ 11520 w 22563"/>
                    <a:gd name="T53" fmla="*/ 2585 h 4085"/>
                    <a:gd name="T54" fmla="*/ 10217 w 22563"/>
                    <a:gd name="T55" fmla="*/ 1560 h 4085"/>
                    <a:gd name="T56" fmla="*/ 9940 w 22563"/>
                    <a:gd name="T57" fmla="*/ 960 h 4085"/>
                    <a:gd name="T58" fmla="*/ 9694 w 22563"/>
                    <a:gd name="T59" fmla="*/ 501 h 4085"/>
                    <a:gd name="T60" fmla="*/ 9479 w 22563"/>
                    <a:gd name="T61" fmla="*/ 208 h 4085"/>
                    <a:gd name="T62" fmla="*/ 9280 w 22563"/>
                    <a:gd name="T63" fmla="*/ 61 h 4085"/>
                    <a:gd name="T64" fmla="*/ 9091 w 22563"/>
                    <a:gd name="T65" fmla="*/ 51 h 4085"/>
                    <a:gd name="T66" fmla="*/ 8915 w 22563"/>
                    <a:gd name="T67" fmla="*/ 179 h 4085"/>
                    <a:gd name="T68" fmla="*/ 8634 w 22563"/>
                    <a:gd name="T69" fmla="*/ 708 h 4085"/>
                    <a:gd name="T70" fmla="*/ 8039 w 22563"/>
                    <a:gd name="T71" fmla="*/ 2152 h 4085"/>
                    <a:gd name="T72" fmla="*/ 7841 w 22563"/>
                    <a:gd name="T73" fmla="*/ 2502 h 4085"/>
                    <a:gd name="T74" fmla="*/ 7607 w 22563"/>
                    <a:gd name="T75" fmla="*/ 3758 h 4085"/>
                    <a:gd name="T76" fmla="*/ 5837 w 22563"/>
                    <a:gd name="T77" fmla="*/ 404 h 4085"/>
                    <a:gd name="T78" fmla="*/ 5620 w 22563"/>
                    <a:gd name="T79" fmla="*/ 201 h 4085"/>
                    <a:gd name="T80" fmla="*/ 5418 w 22563"/>
                    <a:gd name="T81" fmla="*/ 152 h 4085"/>
                    <a:gd name="T82" fmla="*/ 5228 w 22563"/>
                    <a:gd name="T83" fmla="*/ 252 h 4085"/>
                    <a:gd name="T84" fmla="*/ 5054 w 22563"/>
                    <a:gd name="T85" fmla="*/ 506 h 4085"/>
                    <a:gd name="T86" fmla="*/ 4717 w 22563"/>
                    <a:gd name="T87" fmla="*/ 1328 h 4085"/>
                    <a:gd name="T88" fmla="*/ 4568 w 22563"/>
                    <a:gd name="T89" fmla="*/ 1819 h 4085"/>
                    <a:gd name="T90" fmla="*/ 4404 w 22563"/>
                    <a:gd name="T91" fmla="*/ 2174 h 4085"/>
                    <a:gd name="T92" fmla="*/ 4169 w 22563"/>
                    <a:gd name="T93" fmla="*/ 2561 h 4085"/>
                    <a:gd name="T94" fmla="*/ 3996 w 22563"/>
                    <a:gd name="T95" fmla="*/ 3119 h 4085"/>
                    <a:gd name="T96" fmla="*/ 2540 w 22563"/>
                    <a:gd name="T97" fmla="*/ 1675 h 4085"/>
                    <a:gd name="T98" fmla="*/ 2188 w 22563"/>
                    <a:gd name="T99" fmla="*/ 1107 h 4085"/>
                    <a:gd name="T100" fmla="*/ 1973 w 22563"/>
                    <a:gd name="T101" fmla="*/ 929 h 4085"/>
                    <a:gd name="T102" fmla="*/ 1767 w 22563"/>
                    <a:gd name="T103" fmla="*/ 900 h 4085"/>
                    <a:gd name="T104" fmla="*/ 1571 w 22563"/>
                    <a:gd name="T105" fmla="*/ 1016 h 4085"/>
                    <a:gd name="T106" fmla="*/ 1385 w 22563"/>
                    <a:gd name="T107" fmla="*/ 1280 h 4085"/>
                    <a:gd name="T108" fmla="*/ 857 w 22563"/>
                    <a:gd name="T109" fmla="*/ 2763 h 4085"/>
                    <a:gd name="T110" fmla="*/ 678 w 22563"/>
                    <a:gd name="T111" fmla="*/ 3183 h 4085"/>
                    <a:gd name="T112" fmla="*/ 510 w 22563"/>
                    <a:gd name="T113" fmla="*/ 3438 h 4085"/>
                    <a:gd name="T114" fmla="*/ 366 w 22563"/>
                    <a:gd name="T115" fmla="*/ 3503 h 4085"/>
                    <a:gd name="T116" fmla="*/ 224 w 22563"/>
                    <a:gd name="T117" fmla="*/ 3488 h 40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563" h="4085">
                      <a:moveTo>
                        <a:pt x="22563" y="3742"/>
                      </a:moveTo>
                      <a:lnTo>
                        <a:pt x="22431" y="3530"/>
                      </a:lnTo>
                      <a:lnTo>
                        <a:pt x="22304" y="3314"/>
                      </a:lnTo>
                      <a:lnTo>
                        <a:pt x="22241" y="3204"/>
                      </a:lnTo>
                      <a:lnTo>
                        <a:pt x="22178" y="3093"/>
                      </a:lnTo>
                      <a:lnTo>
                        <a:pt x="22057" y="2868"/>
                      </a:lnTo>
                      <a:lnTo>
                        <a:pt x="21938" y="2638"/>
                      </a:lnTo>
                      <a:lnTo>
                        <a:pt x="21878" y="2521"/>
                      </a:lnTo>
                      <a:lnTo>
                        <a:pt x="21821" y="2405"/>
                      </a:lnTo>
                      <a:lnTo>
                        <a:pt x="21708" y="2166"/>
                      </a:lnTo>
                      <a:lnTo>
                        <a:pt x="21652" y="2046"/>
                      </a:lnTo>
                      <a:lnTo>
                        <a:pt x="21598" y="1924"/>
                      </a:lnTo>
                      <a:lnTo>
                        <a:pt x="21507" y="1722"/>
                      </a:lnTo>
                      <a:lnTo>
                        <a:pt x="21418" y="1527"/>
                      </a:lnTo>
                      <a:lnTo>
                        <a:pt x="21326" y="1335"/>
                      </a:lnTo>
                      <a:lnTo>
                        <a:pt x="21237" y="1148"/>
                      </a:lnTo>
                      <a:lnTo>
                        <a:pt x="21146" y="963"/>
                      </a:lnTo>
                      <a:lnTo>
                        <a:pt x="21057" y="784"/>
                      </a:lnTo>
                      <a:lnTo>
                        <a:pt x="20967" y="609"/>
                      </a:lnTo>
                      <a:lnTo>
                        <a:pt x="20878" y="438"/>
                      </a:lnTo>
                      <a:lnTo>
                        <a:pt x="20842" y="383"/>
                      </a:lnTo>
                      <a:lnTo>
                        <a:pt x="20807" y="333"/>
                      </a:lnTo>
                      <a:lnTo>
                        <a:pt x="20771" y="287"/>
                      </a:lnTo>
                      <a:lnTo>
                        <a:pt x="20738" y="245"/>
                      </a:lnTo>
                      <a:lnTo>
                        <a:pt x="20703" y="205"/>
                      </a:lnTo>
                      <a:lnTo>
                        <a:pt x="20670" y="169"/>
                      </a:lnTo>
                      <a:lnTo>
                        <a:pt x="20636" y="137"/>
                      </a:lnTo>
                      <a:lnTo>
                        <a:pt x="20604" y="110"/>
                      </a:lnTo>
                      <a:lnTo>
                        <a:pt x="20571" y="84"/>
                      </a:lnTo>
                      <a:lnTo>
                        <a:pt x="20539" y="63"/>
                      </a:lnTo>
                      <a:lnTo>
                        <a:pt x="20507" y="45"/>
                      </a:lnTo>
                      <a:lnTo>
                        <a:pt x="20476" y="31"/>
                      </a:lnTo>
                      <a:lnTo>
                        <a:pt x="20444" y="20"/>
                      </a:lnTo>
                      <a:lnTo>
                        <a:pt x="20413" y="12"/>
                      </a:lnTo>
                      <a:lnTo>
                        <a:pt x="20383" y="8"/>
                      </a:lnTo>
                      <a:lnTo>
                        <a:pt x="20354" y="9"/>
                      </a:lnTo>
                      <a:lnTo>
                        <a:pt x="20323" y="11"/>
                      </a:lnTo>
                      <a:lnTo>
                        <a:pt x="20294" y="19"/>
                      </a:lnTo>
                      <a:lnTo>
                        <a:pt x="20265" y="29"/>
                      </a:lnTo>
                      <a:lnTo>
                        <a:pt x="20237" y="44"/>
                      </a:lnTo>
                      <a:lnTo>
                        <a:pt x="20208" y="60"/>
                      </a:lnTo>
                      <a:lnTo>
                        <a:pt x="20181" y="82"/>
                      </a:lnTo>
                      <a:lnTo>
                        <a:pt x="20154" y="107"/>
                      </a:lnTo>
                      <a:lnTo>
                        <a:pt x="20127" y="136"/>
                      </a:lnTo>
                      <a:lnTo>
                        <a:pt x="20100" y="167"/>
                      </a:lnTo>
                      <a:lnTo>
                        <a:pt x="20073" y="203"/>
                      </a:lnTo>
                      <a:lnTo>
                        <a:pt x="20047" y="241"/>
                      </a:lnTo>
                      <a:lnTo>
                        <a:pt x="20022" y="285"/>
                      </a:lnTo>
                      <a:lnTo>
                        <a:pt x="19996" y="329"/>
                      </a:lnTo>
                      <a:lnTo>
                        <a:pt x="19971" y="379"/>
                      </a:lnTo>
                      <a:lnTo>
                        <a:pt x="19946" y="432"/>
                      </a:lnTo>
                      <a:lnTo>
                        <a:pt x="19924" y="490"/>
                      </a:lnTo>
                      <a:lnTo>
                        <a:pt x="19457" y="1695"/>
                      </a:lnTo>
                      <a:lnTo>
                        <a:pt x="19424" y="1766"/>
                      </a:lnTo>
                      <a:lnTo>
                        <a:pt x="19389" y="1840"/>
                      </a:lnTo>
                      <a:lnTo>
                        <a:pt x="19351" y="1914"/>
                      </a:lnTo>
                      <a:lnTo>
                        <a:pt x="19309" y="1989"/>
                      </a:lnTo>
                      <a:lnTo>
                        <a:pt x="19263" y="2065"/>
                      </a:lnTo>
                      <a:lnTo>
                        <a:pt x="19213" y="2143"/>
                      </a:lnTo>
                      <a:lnTo>
                        <a:pt x="19160" y="2222"/>
                      </a:lnTo>
                      <a:lnTo>
                        <a:pt x="19104" y="2303"/>
                      </a:lnTo>
                      <a:lnTo>
                        <a:pt x="19071" y="2377"/>
                      </a:lnTo>
                      <a:lnTo>
                        <a:pt x="19042" y="2452"/>
                      </a:lnTo>
                      <a:lnTo>
                        <a:pt x="19015" y="2527"/>
                      </a:lnTo>
                      <a:lnTo>
                        <a:pt x="18992" y="2602"/>
                      </a:lnTo>
                      <a:lnTo>
                        <a:pt x="18971" y="2678"/>
                      </a:lnTo>
                      <a:lnTo>
                        <a:pt x="18955" y="2755"/>
                      </a:lnTo>
                      <a:lnTo>
                        <a:pt x="18942" y="2832"/>
                      </a:lnTo>
                      <a:lnTo>
                        <a:pt x="18933" y="2911"/>
                      </a:lnTo>
                      <a:lnTo>
                        <a:pt x="18839" y="3732"/>
                      </a:lnTo>
                      <a:lnTo>
                        <a:pt x="18300" y="2828"/>
                      </a:lnTo>
                      <a:lnTo>
                        <a:pt x="17760" y="1701"/>
                      </a:lnTo>
                      <a:lnTo>
                        <a:pt x="17675" y="1507"/>
                      </a:lnTo>
                      <a:lnTo>
                        <a:pt x="17590" y="1319"/>
                      </a:lnTo>
                      <a:lnTo>
                        <a:pt x="17546" y="1227"/>
                      </a:lnTo>
                      <a:lnTo>
                        <a:pt x="17504" y="1136"/>
                      </a:lnTo>
                      <a:lnTo>
                        <a:pt x="17417" y="958"/>
                      </a:lnTo>
                      <a:lnTo>
                        <a:pt x="17327" y="783"/>
                      </a:lnTo>
                      <a:lnTo>
                        <a:pt x="17282" y="697"/>
                      </a:lnTo>
                      <a:lnTo>
                        <a:pt x="17237" y="613"/>
                      </a:lnTo>
                      <a:lnTo>
                        <a:pt x="17146" y="448"/>
                      </a:lnTo>
                      <a:lnTo>
                        <a:pt x="17054" y="288"/>
                      </a:lnTo>
                      <a:lnTo>
                        <a:pt x="17023" y="249"/>
                      </a:lnTo>
                      <a:lnTo>
                        <a:pt x="16994" y="215"/>
                      </a:lnTo>
                      <a:lnTo>
                        <a:pt x="16964" y="183"/>
                      </a:lnTo>
                      <a:lnTo>
                        <a:pt x="16935" y="154"/>
                      </a:lnTo>
                      <a:lnTo>
                        <a:pt x="16906" y="127"/>
                      </a:lnTo>
                      <a:lnTo>
                        <a:pt x="16877" y="103"/>
                      </a:lnTo>
                      <a:lnTo>
                        <a:pt x="16848" y="82"/>
                      </a:lnTo>
                      <a:lnTo>
                        <a:pt x="16820" y="64"/>
                      </a:lnTo>
                      <a:lnTo>
                        <a:pt x="16791" y="48"/>
                      </a:lnTo>
                      <a:lnTo>
                        <a:pt x="16763" y="35"/>
                      </a:lnTo>
                      <a:lnTo>
                        <a:pt x="16735" y="25"/>
                      </a:lnTo>
                      <a:lnTo>
                        <a:pt x="16708" y="19"/>
                      </a:lnTo>
                      <a:lnTo>
                        <a:pt x="16680" y="13"/>
                      </a:lnTo>
                      <a:lnTo>
                        <a:pt x="16653" y="12"/>
                      </a:lnTo>
                      <a:lnTo>
                        <a:pt x="16626" y="13"/>
                      </a:lnTo>
                      <a:lnTo>
                        <a:pt x="16600" y="19"/>
                      </a:lnTo>
                      <a:lnTo>
                        <a:pt x="16573" y="25"/>
                      </a:lnTo>
                      <a:lnTo>
                        <a:pt x="16546" y="34"/>
                      </a:lnTo>
                      <a:lnTo>
                        <a:pt x="16519" y="46"/>
                      </a:lnTo>
                      <a:lnTo>
                        <a:pt x="16494" y="61"/>
                      </a:lnTo>
                      <a:lnTo>
                        <a:pt x="16467" y="79"/>
                      </a:lnTo>
                      <a:lnTo>
                        <a:pt x="16442" y="100"/>
                      </a:lnTo>
                      <a:lnTo>
                        <a:pt x="16417" y="123"/>
                      </a:lnTo>
                      <a:lnTo>
                        <a:pt x="16392" y="150"/>
                      </a:lnTo>
                      <a:lnTo>
                        <a:pt x="16367" y="178"/>
                      </a:lnTo>
                      <a:lnTo>
                        <a:pt x="16342" y="210"/>
                      </a:lnTo>
                      <a:lnTo>
                        <a:pt x="16317" y="244"/>
                      </a:lnTo>
                      <a:lnTo>
                        <a:pt x="16293" y="281"/>
                      </a:lnTo>
                      <a:lnTo>
                        <a:pt x="16268" y="321"/>
                      </a:lnTo>
                      <a:lnTo>
                        <a:pt x="16245" y="365"/>
                      </a:lnTo>
                      <a:lnTo>
                        <a:pt x="16221" y="410"/>
                      </a:lnTo>
                      <a:lnTo>
                        <a:pt x="16198" y="459"/>
                      </a:lnTo>
                      <a:lnTo>
                        <a:pt x="15700" y="1742"/>
                      </a:lnTo>
                      <a:lnTo>
                        <a:pt x="15663" y="1815"/>
                      </a:lnTo>
                      <a:lnTo>
                        <a:pt x="15625" y="1890"/>
                      </a:lnTo>
                      <a:lnTo>
                        <a:pt x="15584" y="1962"/>
                      </a:lnTo>
                      <a:lnTo>
                        <a:pt x="15543" y="2037"/>
                      </a:lnTo>
                      <a:lnTo>
                        <a:pt x="15498" y="2110"/>
                      </a:lnTo>
                      <a:lnTo>
                        <a:pt x="15453" y="2185"/>
                      </a:lnTo>
                      <a:lnTo>
                        <a:pt x="15407" y="2260"/>
                      </a:lnTo>
                      <a:lnTo>
                        <a:pt x="15358" y="2334"/>
                      </a:lnTo>
                      <a:lnTo>
                        <a:pt x="15328" y="2400"/>
                      </a:lnTo>
                      <a:lnTo>
                        <a:pt x="15313" y="2434"/>
                      </a:lnTo>
                      <a:lnTo>
                        <a:pt x="15301" y="2470"/>
                      </a:lnTo>
                      <a:lnTo>
                        <a:pt x="15277" y="2543"/>
                      </a:lnTo>
                      <a:lnTo>
                        <a:pt x="15266" y="2581"/>
                      </a:lnTo>
                      <a:lnTo>
                        <a:pt x="15256" y="2620"/>
                      </a:lnTo>
                      <a:lnTo>
                        <a:pt x="15237" y="2699"/>
                      </a:lnTo>
                      <a:lnTo>
                        <a:pt x="15221" y="2782"/>
                      </a:lnTo>
                      <a:lnTo>
                        <a:pt x="15208" y="2867"/>
                      </a:lnTo>
                      <a:lnTo>
                        <a:pt x="15197" y="2958"/>
                      </a:lnTo>
                      <a:lnTo>
                        <a:pt x="15125" y="3799"/>
                      </a:lnTo>
                      <a:lnTo>
                        <a:pt x="14533" y="2817"/>
                      </a:lnTo>
                      <a:lnTo>
                        <a:pt x="13812" y="1233"/>
                      </a:lnTo>
                      <a:lnTo>
                        <a:pt x="13756" y="1111"/>
                      </a:lnTo>
                      <a:lnTo>
                        <a:pt x="13700" y="994"/>
                      </a:lnTo>
                      <a:lnTo>
                        <a:pt x="13644" y="882"/>
                      </a:lnTo>
                      <a:lnTo>
                        <a:pt x="13588" y="774"/>
                      </a:lnTo>
                      <a:lnTo>
                        <a:pt x="13532" y="668"/>
                      </a:lnTo>
                      <a:lnTo>
                        <a:pt x="13476" y="568"/>
                      </a:lnTo>
                      <a:lnTo>
                        <a:pt x="13420" y="473"/>
                      </a:lnTo>
                      <a:lnTo>
                        <a:pt x="13366" y="381"/>
                      </a:lnTo>
                      <a:lnTo>
                        <a:pt x="13328" y="325"/>
                      </a:lnTo>
                      <a:lnTo>
                        <a:pt x="13292" y="275"/>
                      </a:lnTo>
                      <a:lnTo>
                        <a:pt x="13256" y="230"/>
                      </a:lnTo>
                      <a:lnTo>
                        <a:pt x="13220" y="188"/>
                      </a:lnTo>
                      <a:lnTo>
                        <a:pt x="13185" y="150"/>
                      </a:lnTo>
                      <a:lnTo>
                        <a:pt x="13150" y="116"/>
                      </a:lnTo>
                      <a:lnTo>
                        <a:pt x="13115" y="87"/>
                      </a:lnTo>
                      <a:lnTo>
                        <a:pt x="13081" y="62"/>
                      </a:lnTo>
                      <a:lnTo>
                        <a:pt x="13046" y="41"/>
                      </a:lnTo>
                      <a:lnTo>
                        <a:pt x="13013" y="25"/>
                      </a:lnTo>
                      <a:lnTo>
                        <a:pt x="12980" y="12"/>
                      </a:lnTo>
                      <a:lnTo>
                        <a:pt x="12947" y="4"/>
                      </a:lnTo>
                      <a:lnTo>
                        <a:pt x="12913" y="0"/>
                      </a:lnTo>
                      <a:lnTo>
                        <a:pt x="12880" y="0"/>
                      </a:lnTo>
                      <a:lnTo>
                        <a:pt x="12847" y="4"/>
                      </a:lnTo>
                      <a:lnTo>
                        <a:pt x="12816" y="12"/>
                      </a:lnTo>
                      <a:lnTo>
                        <a:pt x="12783" y="25"/>
                      </a:lnTo>
                      <a:lnTo>
                        <a:pt x="12751" y="41"/>
                      </a:lnTo>
                      <a:lnTo>
                        <a:pt x="12720" y="62"/>
                      </a:lnTo>
                      <a:lnTo>
                        <a:pt x="12689" y="87"/>
                      </a:lnTo>
                      <a:lnTo>
                        <a:pt x="12658" y="116"/>
                      </a:lnTo>
                      <a:lnTo>
                        <a:pt x="12627" y="150"/>
                      </a:lnTo>
                      <a:lnTo>
                        <a:pt x="12597" y="187"/>
                      </a:lnTo>
                      <a:lnTo>
                        <a:pt x="12568" y="228"/>
                      </a:lnTo>
                      <a:lnTo>
                        <a:pt x="12537" y="274"/>
                      </a:lnTo>
                      <a:lnTo>
                        <a:pt x="12508" y="324"/>
                      </a:lnTo>
                      <a:lnTo>
                        <a:pt x="12479" y="378"/>
                      </a:lnTo>
                      <a:lnTo>
                        <a:pt x="12451" y="437"/>
                      </a:lnTo>
                      <a:lnTo>
                        <a:pt x="12421" y="500"/>
                      </a:lnTo>
                      <a:lnTo>
                        <a:pt x="12393" y="566"/>
                      </a:lnTo>
                      <a:lnTo>
                        <a:pt x="12365" y="637"/>
                      </a:lnTo>
                      <a:lnTo>
                        <a:pt x="12338" y="714"/>
                      </a:lnTo>
                      <a:lnTo>
                        <a:pt x="11991" y="1638"/>
                      </a:lnTo>
                      <a:lnTo>
                        <a:pt x="11956" y="1713"/>
                      </a:lnTo>
                      <a:lnTo>
                        <a:pt x="11919" y="1790"/>
                      </a:lnTo>
                      <a:lnTo>
                        <a:pt x="11881" y="1867"/>
                      </a:lnTo>
                      <a:lnTo>
                        <a:pt x="11840" y="1944"/>
                      </a:lnTo>
                      <a:lnTo>
                        <a:pt x="11796" y="2021"/>
                      </a:lnTo>
                      <a:lnTo>
                        <a:pt x="11751" y="2097"/>
                      </a:lnTo>
                      <a:lnTo>
                        <a:pt x="11702" y="2174"/>
                      </a:lnTo>
                      <a:lnTo>
                        <a:pt x="11654" y="2251"/>
                      </a:lnTo>
                      <a:lnTo>
                        <a:pt x="11614" y="2332"/>
                      </a:lnTo>
                      <a:lnTo>
                        <a:pt x="11580" y="2415"/>
                      </a:lnTo>
                      <a:lnTo>
                        <a:pt x="11548" y="2498"/>
                      </a:lnTo>
                      <a:lnTo>
                        <a:pt x="11520" y="2585"/>
                      </a:lnTo>
                      <a:lnTo>
                        <a:pt x="11494" y="2670"/>
                      </a:lnTo>
                      <a:lnTo>
                        <a:pt x="11473" y="2758"/>
                      </a:lnTo>
                      <a:lnTo>
                        <a:pt x="11454" y="2847"/>
                      </a:lnTo>
                      <a:lnTo>
                        <a:pt x="11441" y="2937"/>
                      </a:lnTo>
                      <a:lnTo>
                        <a:pt x="11368" y="3763"/>
                      </a:lnTo>
                      <a:lnTo>
                        <a:pt x="10829" y="2880"/>
                      </a:lnTo>
                      <a:lnTo>
                        <a:pt x="10217" y="1560"/>
                      </a:lnTo>
                      <a:lnTo>
                        <a:pt x="10175" y="1465"/>
                      </a:lnTo>
                      <a:lnTo>
                        <a:pt x="10135" y="1373"/>
                      </a:lnTo>
                      <a:lnTo>
                        <a:pt x="10094" y="1285"/>
                      </a:lnTo>
                      <a:lnTo>
                        <a:pt x="10055" y="1200"/>
                      </a:lnTo>
                      <a:lnTo>
                        <a:pt x="10015" y="1117"/>
                      </a:lnTo>
                      <a:lnTo>
                        <a:pt x="9977" y="1037"/>
                      </a:lnTo>
                      <a:lnTo>
                        <a:pt x="9940" y="960"/>
                      </a:lnTo>
                      <a:lnTo>
                        <a:pt x="9903" y="886"/>
                      </a:lnTo>
                      <a:lnTo>
                        <a:pt x="9866" y="814"/>
                      </a:lnTo>
                      <a:lnTo>
                        <a:pt x="9831" y="746"/>
                      </a:lnTo>
                      <a:lnTo>
                        <a:pt x="9795" y="680"/>
                      </a:lnTo>
                      <a:lnTo>
                        <a:pt x="9761" y="618"/>
                      </a:lnTo>
                      <a:lnTo>
                        <a:pt x="9727" y="558"/>
                      </a:lnTo>
                      <a:lnTo>
                        <a:pt x="9694" y="501"/>
                      </a:lnTo>
                      <a:lnTo>
                        <a:pt x="9661" y="447"/>
                      </a:lnTo>
                      <a:lnTo>
                        <a:pt x="9630" y="397"/>
                      </a:lnTo>
                      <a:lnTo>
                        <a:pt x="9599" y="353"/>
                      </a:lnTo>
                      <a:lnTo>
                        <a:pt x="9569" y="313"/>
                      </a:lnTo>
                      <a:lnTo>
                        <a:pt x="9538" y="274"/>
                      </a:lnTo>
                      <a:lnTo>
                        <a:pt x="9509" y="240"/>
                      </a:lnTo>
                      <a:lnTo>
                        <a:pt x="9479" y="208"/>
                      </a:lnTo>
                      <a:lnTo>
                        <a:pt x="9450" y="179"/>
                      </a:lnTo>
                      <a:lnTo>
                        <a:pt x="9421" y="152"/>
                      </a:lnTo>
                      <a:lnTo>
                        <a:pt x="9393" y="129"/>
                      </a:lnTo>
                      <a:lnTo>
                        <a:pt x="9364" y="107"/>
                      </a:lnTo>
                      <a:lnTo>
                        <a:pt x="9336" y="89"/>
                      </a:lnTo>
                      <a:lnTo>
                        <a:pt x="9307" y="74"/>
                      </a:lnTo>
                      <a:lnTo>
                        <a:pt x="9280" y="61"/>
                      </a:lnTo>
                      <a:lnTo>
                        <a:pt x="9252" y="51"/>
                      </a:lnTo>
                      <a:lnTo>
                        <a:pt x="9225" y="45"/>
                      </a:lnTo>
                      <a:lnTo>
                        <a:pt x="9198" y="40"/>
                      </a:lnTo>
                      <a:lnTo>
                        <a:pt x="9172" y="39"/>
                      </a:lnTo>
                      <a:lnTo>
                        <a:pt x="9145" y="40"/>
                      </a:lnTo>
                      <a:lnTo>
                        <a:pt x="9118" y="45"/>
                      </a:lnTo>
                      <a:lnTo>
                        <a:pt x="9091" y="51"/>
                      </a:lnTo>
                      <a:lnTo>
                        <a:pt x="9066" y="61"/>
                      </a:lnTo>
                      <a:lnTo>
                        <a:pt x="9040" y="74"/>
                      </a:lnTo>
                      <a:lnTo>
                        <a:pt x="9015" y="89"/>
                      </a:lnTo>
                      <a:lnTo>
                        <a:pt x="8990" y="107"/>
                      </a:lnTo>
                      <a:lnTo>
                        <a:pt x="8965" y="129"/>
                      </a:lnTo>
                      <a:lnTo>
                        <a:pt x="8940" y="152"/>
                      </a:lnTo>
                      <a:lnTo>
                        <a:pt x="8915" y="179"/>
                      </a:lnTo>
                      <a:lnTo>
                        <a:pt x="8890" y="208"/>
                      </a:lnTo>
                      <a:lnTo>
                        <a:pt x="8868" y="240"/>
                      </a:lnTo>
                      <a:lnTo>
                        <a:pt x="8843" y="274"/>
                      </a:lnTo>
                      <a:lnTo>
                        <a:pt x="8820" y="313"/>
                      </a:lnTo>
                      <a:lnTo>
                        <a:pt x="8797" y="353"/>
                      </a:lnTo>
                      <a:lnTo>
                        <a:pt x="8774" y="397"/>
                      </a:lnTo>
                      <a:lnTo>
                        <a:pt x="8634" y="708"/>
                      </a:lnTo>
                      <a:lnTo>
                        <a:pt x="8245" y="1701"/>
                      </a:lnTo>
                      <a:lnTo>
                        <a:pt x="8206" y="1798"/>
                      </a:lnTo>
                      <a:lnTo>
                        <a:pt x="8185" y="1846"/>
                      </a:lnTo>
                      <a:lnTo>
                        <a:pt x="8165" y="1894"/>
                      </a:lnTo>
                      <a:lnTo>
                        <a:pt x="8124" y="1983"/>
                      </a:lnTo>
                      <a:lnTo>
                        <a:pt x="8082" y="2070"/>
                      </a:lnTo>
                      <a:lnTo>
                        <a:pt x="8039" y="2152"/>
                      </a:lnTo>
                      <a:lnTo>
                        <a:pt x="8016" y="2191"/>
                      </a:lnTo>
                      <a:lnTo>
                        <a:pt x="7994" y="2230"/>
                      </a:lnTo>
                      <a:lnTo>
                        <a:pt x="7948" y="2305"/>
                      </a:lnTo>
                      <a:lnTo>
                        <a:pt x="7903" y="2376"/>
                      </a:lnTo>
                      <a:lnTo>
                        <a:pt x="7870" y="2437"/>
                      </a:lnTo>
                      <a:lnTo>
                        <a:pt x="7855" y="2468"/>
                      </a:lnTo>
                      <a:lnTo>
                        <a:pt x="7841" y="2502"/>
                      </a:lnTo>
                      <a:lnTo>
                        <a:pt x="7813" y="2567"/>
                      </a:lnTo>
                      <a:lnTo>
                        <a:pt x="7790" y="2637"/>
                      </a:lnTo>
                      <a:lnTo>
                        <a:pt x="7766" y="2706"/>
                      </a:lnTo>
                      <a:lnTo>
                        <a:pt x="7746" y="2780"/>
                      </a:lnTo>
                      <a:lnTo>
                        <a:pt x="7726" y="2854"/>
                      </a:lnTo>
                      <a:lnTo>
                        <a:pt x="7711" y="2932"/>
                      </a:lnTo>
                      <a:lnTo>
                        <a:pt x="7607" y="3758"/>
                      </a:lnTo>
                      <a:lnTo>
                        <a:pt x="7083" y="2854"/>
                      </a:lnTo>
                      <a:lnTo>
                        <a:pt x="6408" y="1462"/>
                      </a:lnTo>
                      <a:lnTo>
                        <a:pt x="5967" y="589"/>
                      </a:lnTo>
                      <a:lnTo>
                        <a:pt x="5934" y="537"/>
                      </a:lnTo>
                      <a:lnTo>
                        <a:pt x="5901" y="489"/>
                      </a:lnTo>
                      <a:lnTo>
                        <a:pt x="5868" y="445"/>
                      </a:lnTo>
                      <a:lnTo>
                        <a:pt x="5837" y="404"/>
                      </a:lnTo>
                      <a:lnTo>
                        <a:pt x="5804" y="366"/>
                      </a:lnTo>
                      <a:lnTo>
                        <a:pt x="5772" y="331"/>
                      </a:lnTo>
                      <a:lnTo>
                        <a:pt x="5741" y="299"/>
                      </a:lnTo>
                      <a:lnTo>
                        <a:pt x="5711" y="271"/>
                      </a:lnTo>
                      <a:lnTo>
                        <a:pt x="5680" y="244"/>
                      </a:lnTo>
                      <a:lnTo>
                        <a:pt x="5650" y="221"/>
                      </a:lnTo>
                      <a:lnTo>
                        <a:pt x="5620" y="201"/>
                      </a:lnTo>
                      <a:lnTo>
                        <a:pt x="5591" y="186"/>
                      </a:lnTo>
                      <a:lnTo>
                        <a:pt x="5561" y="172"/>
                      </a:lnTo>
                      <a:lnTo>
                        <a:pt x="5532" y="162"/>
                      </a:lnTo>
                      <a:lnTo>
                        <a:pt x="5503" y="155"/>
                      </a:lnTo>
                      <a:lnTo>
                        <a:pt x="5475" y="152"/>
                      </a:lnTo>
                      <a:lnTo>
                        <a:pt x="5446" y="150"/>
                      </a:lnTo>
                      <a:lnTo>
                        <a:pt x="5418" y="152"/>
                      </a:lnTo>
                      <a:lnTo>
                        <a:pt x="5390" y="157"/>
                      </a:lnTo>
                      <a:lnTo>
                        <a:pt x="5363" y="165"/>
                      </a:lnTo>
                      <a:lnTo>
                        <a:pt x="5335" y="176"/>
                      </a:lnTo>
                      <a:lnTo>
                        <a:pt x="5308" y="190"/>
                      </a:lnTo>
                      <a:lnTo>
                        <a:pt x="5281" y="208"/>
                      </a:lnTo>
                      <a:lnTo>
                        <a:pt x="5255" y="230"/>
                      </a:lnTo>
                      <a:lnTo>
                        <a:pt x="5228" y="252"/>
                      </a:lnTo>
                      <a:lnTo>
                        <a:pt x="5202" y="279"/>
                      </a:lnTo>
                      <a:lnTo>
                        <a:pt x="5177" y="308"/>
                      </a:lnTo>
                      <a:lnTo>
                        <a:pt x="5152" y="342"/>
                      </a:lnTo>
                      <a:lnTo>
                        <a:pt x="5127" y="377"/>
                      </a:lnTo>
                      <a:lnTo>
                        <a:pt x="5102" y="417"/>
                      </a:lnTo>
                      <a:lnTo>
                        <a:pt x="5077" y="459"/>
                      </a:lnTo>
                      <a:lnTo>
                        <a:pt x="5054" y="506"/>
                      </a:lnTo>
                      <a:lnTo>
                        <a:pt x="5001" y="611"/>
                      </a:lnTo>
                      <a:lnTo>
                        <a:pt x="4952" y="721"/>
                      </a:lnTo>
                      <a:lnTo>
                        <a:pt x="4902" y="834"/>
                      </a:lnTo>
                      <a:lnTo>
                        <a:pt x="4854" y="953"/>
                      </a:lnTo>
                      <a:lnTo>
                        <a:pt x="4806" y="1073"/>
                      </a:lnTo>
                      <a:lnTo>
                        <a:pt x="4762" y="1199"/>
                      </a:lnTo>
                      <a:lnTo>
                        <a:pt x="4717" y="1328"/>
                      </a:lnTo>
                      <a:lnTo>
                        <a:pt x="4676" y="1462"/>
                      </a:lnTo>
                      <a:lnTo>
                        <a:pt x="4660" y="1526"/>
                      </a:lnTo>
                      <a:lnTo>
                        <a:pt x="4643" y="1592"/>
                      </a:lnTo>
                      <a:lnTo>
                        <a:pt x="4624" y="1656"/>
                      </a:lnTo>
                      <a:lnTo>
                        <a:pt x="4604" y="1722"/>
                      </a:lnTo>
                      <a:lnTo>
                        <a:pt x="4580" y="1787"/>
                      </a:lnTo>
                      <a:lnTo>
                        <a:pt x="4568" y="1819"/>
                      </a:lnTo>
                      <a:lnTo>
                        <a:pt x="4556" y="1852"/>
                      </a:lnTo>
                      <a:lnTo>
                        <a:pt x="4529" y="1917"/>
                      </a:lnTo>
                      <a:lnTo>
                        <a:pt x="4515" y="1949"/>
                      </a:lnTo>
                      <a:lnTo>
                        <a:pt x="4501" y="1982"/>
                      </a:lnTo>
                      <a:lnTo>
                        <a:pt x="4470" y="2046"/>
                      </a:lnTo>
                      <a:lnTo>
                        <a:pt x="4438" y="2110"/>
                      </a:lnTo>
                      <a:lnTo>
                        <a:pt x="4404" y="2174"/>
                      </a:lnTo>
                      <a:lnTo>
                        <a:pt x="4367" y="2239"/>
                      </a:lnTo>
                      <a:lnTo>
                        <a:pt x="4348" y="2270"/>
                      </a:lnTo>
                      <a:lnTo>
                        <a:pt x="4329" y="2302"/>
                      </a:lnTo>
                      <a:lnTo>
                        <a:pt x="4289" y="2367"/>
                      </a:lnTo>
                      <a:lnTo>
                        <a:pt x="4246" y="2431"/>
                      </a:lnTo>
                      <a:lnTo>
                        <a:pt x="4204" y="2495"/>
                      </a:lnTo>
                      <a:lnTo>
                        <a:pt x="4169" y="2561"/>
                      </a:lnTo>
                      <a:lnTo>
                        <a:pt x="4137" y="2630"/>
                      </a:lnTo>
                      <a:lnTo>
                        <a:pt x="4107" y="2703"/>
                      </a:lnTo>
                      <a:lnTo>
                        <a:pt x="4081" y="2780"/>
                      </a:lnTo>
                      <a:lnTo>
                        <a:pt x="4055" y="2859"/>
                      </a:lnTo>
                      <a:lnTo>
                        <a:pt x="4033" y="2942"/>
                      </a:lnTo>
                      <a:lnTo>
                        <a:pt x="4014" y="3028"/>
                      </a:lnTo>
                      <a:lnTo>
                        <a:pt x="3996" y="3119"/>
                      </a:lnTo>
                      <a:lnTo>
                        <a:pt x="3918" y="4085"/>
                      </a:lnTo>
                      <a:lnTo>
                        <a:pt x="3529" y="3508"/>
                      </a:lnTo>
                      <a:lnTo>
                        <a:pt x="2829" y="2230"/>
                      </a:lnTo>
                      <a:lnTo>
                        <a:pt x="2756" y="2085"/>
                      </a:lnTo>
                      <a:lnTo>
                        <a:pt x="2683" y="1944"/>
                      </a:lnTo>
                      <a:lnTo>
                        <a:pt x="2611" y="1807"/>
                      </a:lnTo>
                      <a:lnTo>
                        <a:pt x="2540" y="1675"/>
                      </a:lnTo>
                      <a:lnTo>
                        <a:pt x="2468" y="1546"/>
                      </a:lnTo>
                      <a:lnTo>
                        <a:pt x="2431" y="1482"/>
                      </a:lnTo>
                      <a:lnTo>
                        <a:pt x="2396" y="1421"/>
                      </a:lnTo>
                      <a:lnTo>
                        <a:pt x="2323" y="1301"/>
                      </a:lnTo>
                      <a:lnTo>
                        <a:pt x="2253" y="1186"/>
                      </a:lnTo>
                      <a:lnTo>
                        <a:pt x="2220" y="1145"/>
                      </a:lnTo>
                      <a:lnTo>
                        <a:pt x="2188" y="1107"/>
                      </a:lnTo>
                      <a:lnTo>
                        <a:pt x="2157" y="1073"/>
                      </a:lnTo>
                      <a:lnTo>
                        <a:pt x="2126" y="1042"/>
                      </a:lnTo>
                      <a:lnTo>
                        <a:pt x="2095" y="1013"/>
                      </a:lnTo>
                      <a:lnTo>
                        <a:pt x="2064" y="988"/>
                      </a:lnTo>
                      <a:lnTo>
                        <a:pt x="2033" y="965"/>
                      </a:lnTo>
                      <a:lnTo>
                        <a:pt x="2004" y="946"/>
                      </a:lnTo>
                      <a:lnTo>
                        <a:pt x="1973" y="929"/>
                      </a:lnTo>
                      <a:lnTo>
                        <a:pt x="1943" y="915"/>
                      </a:lnTo>
                      <a:lnTo>
                        <a:pt x="1912" y="905"/>
                      </a:lnTo>
                      <a:lnTo>
                        <a:pt x="1883" y="899"/>
                      </a:lnTo>
                      <a:lnTo>
                        <a:pt x="1853" y="893"/>
                      </a:lnTo>
                      <a:lnTo>
                        <a:pt x="1824" y="892"/>
                      </a:lnTo>
                      <a:lnTo>
                        <a:pt x="1795" y="894"/>
                      </a:lnTo>
                      <a:lnTo>
                        <a:pt x="1767" y="900"/>
                      </a:lnTo>
                      <a:lnTo>
                        <a:pt x="1738" y="907"/>
                      </a:lnTo>
                      <a:lnTo>
                        <a:pt x="1709" y="917"/>
                      </a:lnTo>
                      <a:lnTo>
                        <a:pt x="1680" y="931"/>
                      </a:lnTo>
                      <a:lnTo>
                        <a:pt x="1653" y="948"/>
                      </a:lnTo>
                      <a:lnTo>
                        <a:pt x="1625" y="967"/>
                      </a:lnTo>
                      <a:lnTo>
                        <a:pt x="1598" y="990"/>
                      </a:lnTo>
                      <a:lnTo>
                        <a:pt x="1571" y="1016"/>
                      </a:lnTo>
                      <a:lnTo>
                        <a:pt x="1544" y="1045"/>
                      </a:lnTo>
                      <a:lnTo>
                        <a:pt x="1517" y="1076"/>
                      </a:lnTo>
                      <a:lnTo>
                        <a:pt x="1490" y="1111"/>
                      </a:lnTo>
                      <a:lnTo>
                        <a:pt x="1463" y="1148"/>
                      </a:lnTo>
                      <a:lnTo>
                        <a:pt x="1437" y="1189"/>
                      </a:lnTo>
                      <a:lnTo>
                        <a:pt x="1410" y="1233"/>
                      </a:lnTo>
                      <a:lnTo>
                        <a:pt x="1385" y="1280"/>
                      </a:lnTo>
                      <a:lnTo>
                        <a:pt x="1359" y="1330"/>
                      </a:lnTo>
                      <a:lnTo>
                        <a:pt x="1335" y="1384"/>
                      </a:lnTo>
                      <a:lnTo>
                        <a:pt x="961" y="2464"/>
                      </a:lnTo>
                      <a:lnTo>
                        <a:pt x="934" y="2542"/>
                      </a:lnTo>
                      <a:lnTo>
                        <a:pt x="909" y="2619"/>
                      </a:lnTo>
                      <a:lnTo>
                        <a:pt x="882" y="2692"/>
                      </a:lnTo>
                      <a:lnTo>
                        <a:pt x="857" y="2763"/>
                      </a:lnTo>
                      <a:lnTo>
                        <a:pt x="830" y="2831"/>
                      </a:lnTo>
                      <a:lnTo>
                        <a:pt x="805" y="2896"/>
                      </a:lnTo>
                      <a:lnTo>
                        <a:pt x="780" y="2959"/>
                      </a:lnTo>
                      <a:lnTo>
                        <a:pt x="756" y="3020"/>
                      </a:lnTo>
                      <a:lnTo>
                        <a:pt x="729" y="3076"/>
                      </a:lnTo>
                      <a:lnTo>
                        <a:pt x="704" y="3131"/>
                      </a:lnTo>
                      <a:lnTo>
                        <a:pt x="678" y="3183"/>
                      </a:lnTo>
                      <a:lnTo>
                        <a:pt x="653" y="3233"/>
                      </a:lnTo>
                      <a:lnTo>
                        <a:pt x="626" y="3279"/>
                      </a:lnTo>
                      <a:lnTo>
                        <a:pt x="601" y="3323"/>
                      </a:lnTo>
                      <a:lnTo>
                        <a:pt x="576" y="3365"/>
                      </a:lnTo>
                      <a:lnTo>
                        <a:pt x="551" y="3404"/>
                      </a:lnTo>
                      <a:lnTo>
                        <a:pt x="530" y="3422"/>
                      </a:lnTo>
                      <a:lnTo>
                        <a:pt x="510" y="3438"/>
                      </a:lnTo>
                      <a:lnTo>
                        <a:pt x="489" y="3452"/>
                      </a:lnTo>
                      <a:lnTo>
                        <a:pt x="468" y="3466"/>
                      </a:lnTo>
                      <a:lnTo>
                        <a:pt x="447" y="3476"/>
                      </a:lnTo>
                      <a:lnTo>
                        <a:pt x="427" y="3485"/>
                      </a:lnTo>
                      <a:lnTo>
                        <a:pt x="406" y="3493"/>
                      </a:lnTo>
                      <a:lnTo>
                        <a:pt x="387" y="3500"/>
                      </a:lnTo>
                      <a:lnTo>
                        <a:pt x="366" y="3503"/>
                      </a:lnTo>
                      <a:lnTo>
                        <a:pt x="346" y="3506"/>
                      </a:lnTo>
                      <a:lnTo>
                        <a:pt x="325" y="3507"/>
                      </a:lnTo>
                      <a:lnTo>
                        <a:pt x="305" y="3507"/>
                      </a:lnTo>
                      <a:lnTo>
                        <a:pt x="284" y="3504"/>
                      </a:lnTo>
                      <a:lnTo>
                        <a:pt x="264" y="3500"/>
                      </a:lnTo>
                      <a:lnTo>
                        <a:pt x="243" y="3495"/>
                      </a:lnTo>
                      <a:lnTo>
                        <a:pt x="224" y="3488"/>
                      </a:lnTo>
                      <a:lnTo>
                        <a:pt x="152" y="3716"/>
                      </a:lnTo>
                      <a:lnTo>
                        <a:pt x="58" y="2568"/>
                      </a:lnTo>
                      <a:lnTo>
                        <a:pt x="0" y="3036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</p:grp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0906CE39-018A-402A-0C62-776DDEA0337D}"/>
                  </a:ext>
                </a:extLst>
              </p:cNvPr>
              <p:cNvSpPr txBox="1"/>
              <p:nvPr/>
            </p:nvSpPr>
            <p:spPr>
              <a:xfrm>
                <a:off x="731931" y="6234363"/>
                <a:ext cx="276038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0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8EE880D1-9D59-6A2C-14DD-B2095F656D0D}"/>
                  </a:ext>
                </a:extLst>
              </p:cNvPr>
              <p:cNvSpPr txBox="1"/>
              <p:nvPr/>
            </p:nvSpPr>
            <p:spPr>
              <a:xfrm>
                <a:off x="1193124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20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750A9254-8862-A5FA-A9EF-822149AE01C6}"/>
                  </a:ext>
                </a:extLst>
              </p:cNvPr>
              <p:cNvSpPr txBox="1"/>
              <p:nvPr/>
            </p:nvSpPr>
            <p:spPr>
              <a:xfrm>
                <a:off x="1700002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40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5927CED-0E64-EE1F-35AC-6C893D285A53}"/>
                  </a:ext>
                </a:extLst>
              </p:cNvPr>
              <p:cNvSpPr txBox="1"/>
              <p:nvPr/>
            </p:nvSpPr>
            <p:spPr>
              <a:xfrm>
                <a:off x="2206880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60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8A5E399-1A8F-B721-0331-DC1EAB8B04C6}"/>
                  </a:ext>
                </a:extLst>
              </p:cNvPr>
              <p:cNvSpPr txBox="1"/>
              <p:nvPr/>
            </p:nvSpPr>
            <p:spPr>
              <a:xfrm>
                <a:off x="2713758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80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830EBD19-82F3-AB64-9A83-A41EDEADC5E4}"/>
                  </a:ext>
                </a:extLst>
              </p:cNvPr>
              <p:cNvSpPr txBox="1"/>
              <p:nvPr/>
            </p:nvSpPr>
            <p:spPr>
              <a:xfrm>
                <a:off x="3174950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100</a:t>
                </a:r>
              </a:p>
            </p:txBody>
          </p:sp>
          <p:sp>
            <p:nvSpPr>
              <p:cNvPr id="4096" name="ZoneTexte 4095">
                <a:extLst>
                  <a:ext uri="{FF2B5EF4-FFF2-40B4-BE49-F238E27FC236}">
                    <a16:creationId xmlns:a16="http://schemas.microsoft.com/office/drawing/2014/main" id="{01742C44-280A-FC43-278E-70B0A75D77D4}"/>
                  </a:ext>
                </a:extLst>
              </p:cNvPr>
              <p:cNvSpPr txBox="1"/>
              <p:nvPr/>
            </p:nvSpPr>
            <p:spPr>
              <a:xfrm>
                <a:off x="3681828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120</a:t>
                </a:r>
              </a:p>
            </p:txBody>
          </p:sp>
          <p:sp>
            <p:nvSpPr>
              <p:cNvPr id="4097" name="ZoneTexte 4096">
                <a:extLst>
                  <a:ext uri="{FF2B5EF4-FFF2-40B4-BE49-F238E27FC236}">
                    <a16:creationId xmlns:a16="http://schemas.microsoft.com/office/drawing/2014/main" id="{C34EB78A-CE63-88FF-947B-9E3794ACE8DA}"/>
                  </a:ext>
                </a:extLst>
              </p:cNvPr>
              <p:cNvSpPr txBox="1"/>
              <p:nvPr/>
            </p:nvSpPr>
            <p:spPr>
              <a:xfrm>
                <a:off x="4188706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140</a:t>
                </a:r>
              </a:p>
            </p:txBody>
          </p:sp>
          <p:sp>
            <p:nvSpPr>
              <p:cNvPr id="4098" name="ZoneTexte 4097">
                <a:extLst>
                  <a:ext uri="{FF2B5EF4-FFF2-40B4-BE49-F238E27FC236}">
                    <a16:creationId xmlns:a16="http://schemas.microsoft.com/office/drawing/2014/main" id="{FAAA5C99-DDAB-808A-2404-9C0FBB38DA34}"/>
                  </a:ext>
                </a:extLst>
              </p:cNvPr>
              <p:cNvSpPr txBox="1"/>
              <p:nvPr/>
            </p:nvSpPr>
            <p:spPr>
              <a:xfrm>
                <a:off x="4695586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160</a:t>
                </a:r>
              </a:p>
            </p:txBody>
          </p:sp>
          <p:sp>
            <p:nvSpPr>
              <p:cNvPr id="4103" name="ZoneTexte 4102">
                <a:extLst>
                  <a:ext uri="{FF2B5EF4-FFF2-40B4-BE49-F238E27FC236}">
                    <a16:creationId xmlns:a16="http://schemas.microsoft.com/office/drawing/2014/main" id="{82A2F8FC-63DA-9889-FCC4-87C63D8437D8}"/>
                  </a:ext>
                </a:extLst>
              </p:cNvPr>
              <p:cNvSpPr txBox="1"/>
              <p:nvPr/>
            </p:nvSpPr>
            <p:spPr>
              <a:xfrm>
                <a:off x="4752013" y="5839311"/>
                <a:ext cx="447558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IQ4</a:t>
                </a:r>
              </a:p>
            </p:txBody>
          </p:sp>
          <p:sp>
            <p:nvSpPr>
              <p:cNvPr id="4106" name="ZoneTexte 4105">
                <a:extLst>
                  <a:ext uri="{FF2B5EF4-FFF2-40B4-BE49-F238E27FC236}">
                    <a16:creationId xmlns:a16="http://schemas.microsoft.com/office/drawing/2014/main" id="{CF3395EF-59D7-9140-7070-CB6BC48AB7BD}"/>
                  </a:ext>
                </a:extLst>
              </p:cNvPr>
              <p:cNvSpPr txBox="1"/>
              <p:nvPr/>
            </p:nvSpPr>
            <p:spPr>
              <a:xfrm>
                <a:off x="289696" y="4640977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120</a:t>
                </a:r>
              </a:p>
            </p:txBody>
          </p:sp>
          <p:sp>
            <p:nvSpPr>
              <p:cNvPr id="4107" name="ZoneTexte 4106">
                <a:extLst>
                  <a:ext uri="{FF2B5EF4-FFF2-40B4-BE49-F238E27FC236}">
                    <a16:creationId xmlns:a16="http://schemas.microsoft.com/office/drawing/2014/main" id="{3895D6C5-7172-E439-BA3C-CD442213CA63}"/>
                  </a:ext>
                </a:extLst>
              </p:cNvPr>
              <p:cNvSpPr txBox="1"/>
              <p:nvPr/>
            </p:nvSpPr>
            <p:spPr>
              <a:xfrm>
                <a:off x="370112" y="5128681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80</a:t>
                </a:r>
              </a:p>
            </p:txBody>
          </p:sp>
          <p:sp>
            <p:nvSpPr>
              <p:cNvPr id="4108" name="ZoneTexte 4107">
                <a:extLst>
                  <a:ext uri="{FF2B5EF4-FFF2-40B4-BE49-F238E27FC236}">
                    <a16:creationId xmlns:a16="http://schemas.microsoft.com/office/drawing/2014/main" id="{575E9CF4-AE7F-625F-1091-35A99B291076}"/>
                  </a:ext>
                </a:extLst>
              </p:cNvPr>
              <p:cNvSpPr txBox="1"/>
              <p:nvPr/>
            </p:nvSpPr>
            <p:spPr>
              <a:xfrm>
                <a:off x="389828" y="5616385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40</a:t>
                </a:r>
              </a:p>
            </p:txBody>
          </p:sp>
          <p:sp>
            <p:nvSpPr>
              <p:cNvPr id="4109" name="ZoneTexte 4108">
                <a:extLst>
                  <a:ext uri="{FF2B5EF4-FFF2-40B4-BE49-F238E27FC236}">
                    <a16:creationId xmlns:a16="http://schemas.microsoft.com/office/drawing/2014/main" id="{454D7112-D817-5CB5-DBDE-2B5E1F08042F}"/>
                  </a:ext>
                </a:extLst>
              </p:cNvPr>
              <p:cNvSpPr txBox="1"/>
              <p:nvPr/>
            </p:nvSpPr>
            <p:spPr>
              <a:xfrm>
                <a:off x="481199" y="6104088"/>
                <a:ext cx="276038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0</a:t>
                </a:r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83602A1-7CEA-5631-4BF5-0E86BED04719}"/>
                </a:ext>
              </a:extLst>
            </p:cNvPr>
            <p:cNvSpPr txBox="1"/>
            <p:nvPr/>
          </p:nvSpPr>
          <p:spPr>
            <a:xfrm>
              <a:off x="279294" y="494116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15.5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3610719-82B7-F223-CD60-EEBE3B818FD8}"/>
                </a:ext>
              </a:extLst>
            </p:cNvPr>
            <p:cNvGrpSpPr/>
            <p:nvPr/>
          </p:nvGrpSpPr>
          <p:grpSpPr>
            <a:xfrm>
              <a:off x="1281228" y="3249651"/>
              <a:ext cx="147600" cy="82800"/>
              <a:chOff x="1089861" y="3451007"/>
              <a:chExt cx="76200" cy="77787"/>
            </a:xfrm>
          </p:grpSpPr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EFC6F1B5-286E-4AA6-9A07-2B40F2BE8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861" y="3451007"/>
                <a:ext cx="76200" cy="77787"/>
              </a:xfrm>
              <a:custGeom>
                <a:avLst/>
                <a:gdLst>
                  <a:gd name="T0" fmla="*/ 436 w 436"/>
                  <a:gd name="T1" fmla="*/ 0 h 436"/>
                  <a:gd name="T2" fmla="*/ 0 w 436"/>
                  <a:gd name="T3" fmla="*/ 0 h 436"/>
                  <a:gd name="T4" fmla="*/ 0 w 436"/>
                  <a:gd name="T5" fmla="*/ 218 h 436"/>
                  <a:gd name="T6" fmla="*/ 415 w 436"/>
                  <a:gd name="T7" fmla="*/ 218 h 436"/>
                  <a:gd name="T8" fmla="*/ 0 w 436"/>
                  <a:gd name="T9" fmla="*/ 218 h 436"/>
                  <a:gd name="T10" fmla="*/ 0 w 436"/>
                  <a:gd name="T11" fmla="*/ 436 h 436"/>
                  <a:gd name="T12" fmla="*/ 436 w 436"/>
                  <a:gd name="T13" fmla="*/ 436 h 436"/>
                  <a:gd name="T14" fmla="*/ 436 w 436"/>
                  <a:gd name="T15" fmla="*/ 218 h 436"/>
                  <a:gd name="T16" fmla="*/ 436 w 436"/>
                  <a:gd name="T17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6" h="436">
                    <a:moveTo>
                      <a:pt x="436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415" y="218"/>
                    </a:lnTo>
                    <a:lnTo>
                      <a:pt x="0" y="218"/>
                    </a:lnTo>
                    <a:lnTo>
                      <a:pt x="0" y="436"/>
                    </a:lnTo>
                    <a:lnTo>
                      <a:pt x="436" y="436"/>
                    </a:lnTo>
                    <a:lnTo>
                      <a:pt x="436" y="21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D5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7F59E9CC-F502-55F3-E2DC-41DE7D188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55" y="3489900"/>
                <a:ext cx="74612" cy="0"/>
              </a:xfrm>
              <a:custGeom>
                <a:avLst/>
                <a:gdLst>
                  <a:gd name="T0" fmla="*/ 425 w 425"/>
                  <a:gd name="T1" fmla="*/ 10 w 425"/>
                  <a:gd name="T2" fmla="*/ 0 w 4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5">
                    <a:moveTo>
                      <a:pt x="425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" name="Line 41">
                <a:extLst>
                  <a:ext uri="{FF2B5EF4-FFF2-40B4-BE49-F238E27FC236}">
                    <a16:creationId xmlns:a16="http://schemas.microsoft.com/office/drawing/2014/main" id="{9BA6E771-EFEC-A2BB-255F-EF3949DE5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7168" y="3489900"/>
                <a:ext cx="1587" cy="0"/>
              </a:xfrm>
              <a:prstGeom prst="line">
                <a:avLst/>
              </a:pr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4101" name="Groupe 4100">
              <a:extLst>
                <a:ext uri="{FF2B5EF4-FFF2-40B4-BE49-F238E27FC236}">
                  <a16:creationId xmlns:a16="http://schemas.microsoft.com/office/drawing/2014/main" id="{E5F3E89D-37DE-ECA3-AFD3-8EECC95EFAFF}"/>
                </a:ext>
              </a:extLst>
            </p:cNvPr>
            <p:cNvGrpSpPr/>
            <p:nvPr/>
          </p:nvGrpSpPr>
          <p:grpSpPr>
            <a:xfrm>
              <a:off x="3048571" y="3269495"/>
              <a:ext cx="147600" cy="82800"/>
              <a:chOff x="2857204" y="3470850"/>
              <a:chExt cx="76200" cy="38100"/>
            </a:xfrm>
          </p:grpSpPr>
          <p:sp>
            <p:nvSpPr>
              <p:cNvPr id="4110" name="Rectangle 38">
                <a:extLst>
                  <a:ext uri="{FF2B5EF4-FFF2-40B4-BE49-F238E27FC236}">
                    <a16:creationId xmlns:a16="http://schemas.microsoft.com/office/drawing/2014/main" id="{213556FA-E4C2-7D2B-F0D5-A9B54F824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1" name="Rectangle 39">
                <a:extLst>
                  <a:ext uri="{FF2B5EF4-FFF2-40B4-BE49-F238E27FC236}">
                    <a16:creationId xmlns:a16="http://schemas.microsoft.com/office/drawing/2014/main" id="{794F24F7-16EF-C9ED-B0E8-3CA86ECC0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2" name="Line 42">
                <a:extLst>
                  <a:ext uri="{FF2B5EF4-FFF2-40B4-BE49-F238E27FC236}">
                    <a16:creationId xmlns:a16="http://schemas.microsoft.com/office/drawing/2014/main" id="{4B58B297-023D-84ED-2B15-0CC04B85D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7204" y="348990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4113" name="ZoneTexte 4112">
              <a:extLst>
                <a:ext uri="{FF2B5EF4-FFF2-40B4-BE49-F238E27FC236}">
                  <a16:creationId xmlns:a16="http://schemas.microsoft.com/office/drawing/2014/main" id="{1BCA7384-97F7-2D24-E8EE-DF40F77EB575}"/>
                </a:ext>
              </a:extLst>
            </p:cNvPr>
            <p:cNvSpPr txBox="1"/>
            <p:nvPr/>
          </p:nvSpPr>
          <p:spPr>
            <a:xfrm>
              <a:off x="1441948" y="3150045"/>
              <a:ext cx="1616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Phase 2/3 </a:t>
              </a:r>
              <a:r>
                <a:rPr lang="fr-FR" sz="1400" b="1" dirty="0" err="1"/>
                <a:t>Regimen</a:t>
              </a:r>
              <a:endParaRPr lang="fr-FR" sz="1400" b="1" dirty="0"/>
            </a:p>
          </p:txBody>
        </p:sp>
        <p:sp>
          <p:nvSpPr>
            <p:cNvPr id="4114" name="ZoneTexte 4113">
              <a:extLst>
                <a:ext uri="{FF2B5EF4-FFF2-40B4-BE49-F238E27FC236}">
                  <a16:creationId xmlns:a16="http://schemas.microsoft.com/office/drawing/2014/main" id="{BA7C79D1-7C8D-8922-CAE2-C5369783A237}"/>
                </a:ext>
              </a:extLst>
            </p:cNvPr>
            <p:cNvSpPr txBox="1"/>
            <p:nvPr/>
          </p:nvSpPr>
          <p:spPr>
            <a:xfrm>
              <a:off x="3174950" y="3166670"/>
              <a:ext cx="1623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Simplified Regimen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2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8466034" cy="980728"/>
          </a:xfrm>
        </p:spPr>
        <p:txBody>
          <a:bodyPr/>
          <a:lstStyle/>
          <a:p>
            <a:r>
              <a:rPr lang="en-US" dirty="0"/>
              <a:t>Oral LEN bridging for missed </a:t>
            </a:r>
            <a:r>
              <a:rPr lang="en-US" dirty="0" err="1"/>
              <a:t>sc</a:t>
            </a:r>
            <a:r>
              <a:rPr lang="en-US" dirty="0"/>
              <a:t> Q6M dosing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881113"/>
            <a:ext cx="8466034" cy="17911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CAPELLA &amp; CALIBRATE studies: oral bridging with 300 mg QW LEN used in participants who were unable to receive subsequent SC LEN at the scheduled visits due to temporary clinical hold (Dec 2021-May 2022)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300 mg oral QW was proposed based on modeling and simulation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PK every 10-12 weeks during the oral bridging until SC LEN was resumed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41420" y="6574009"/>
            <a:ext cx="26476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Jogiraju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TUPEB07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AE0BBA7-50A4-C293-E0B7-80333F63220E}"/>
              </a:ext>
            </a:extLst>
          </p:cNvPr>
          <p:cNvSpPr txBox="1"/>
          <p:nvPr/>
        </p:nvSpPr>
        <p:spPr>
          <a:xfrm>
            <a:off x="596686" y="275856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Simulated PK profile of oral bridging with LEN 300 mg QW dose between SC injections (without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pharmacoenhancers</a:t>
            </a:r>
            <a:r>
              <a:rPr lang="en-US" b="1" dirty="0">
                <a:solidFill>
                  <a:srgbClr val="0070C0"/>
                </a:solidFill>
                <a:effectLst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194E83-908F-DF8B-444A-CE5836A727C3}"/>
              </a:ext>
            </a:extLst>
          </p:cNvPr>
          <p:cNvSpPr txBox="1"/>
          <p:nvPr/>
        </p:nvSpPr>
        <p:spPr>
          <a:xfrm>
            <a:off x="1724610" y="3912731"/>
            <a:ext cx="398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Mean (90%) LEN concentration (ng/mL)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7DA9FE-7081-DFB6-7218-0039A7A70134}"/>
              </a:ext>
            </a:extLst>
          </p:cNvPr>
          <p:cNvSpPr txBox="1"/>
          <p:nvPr/>
        </p:nvSpPr>
        <p:spPr>
          <a:xfrm>
            <a:off x="7471110" y="487353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46.1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DBBA0C-5A37-2AF5-11C9-21BE562541C2}"/>
              </a:ext>
            </a:extLst>
          </p:cNvPr>
          <p:cNvSpPr txBox="1"/>
          <p:nvPr/>
        </p:nvSpPr>
        <p:spPr>
          <a:xfrm>
            <a:off x="8628107" y="419673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76.2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4F1372-03D5-3128-9E63-EFE630872344}"/>
              </a:ext>
            </a:extLst>
          </p:cNvPr>
          <p:cNvSpPr txBox="1"/>
          <p:nvPr/>
        </p:nvSpPr>
        <p:spPr>
          <a:xfrm>
            <a:off x="9897488" y="417757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74.8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2D2545-AC55-555A-C8F2-2F9B9327298E}"/>
              </a:ext>
            </a:extLst>
          </p:cNvPr>
          <p:cNvSpPr txBox="1"/>
          <p:nvPr/>
        </p:nvSpPr>
        <p:spPr>
          <a:xfrm>
            <a:off x="7608560" y="528146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27.8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B9B277B-5D4A-8CEC-10B5-1346DAAF02CF}"/>
              </a:ext>
            </a:extLst>
          </p:cNvPr>
          <p:cNvSpPr txBox="1"/>
          <p:nvPr/>
        </p:nvSpPr>
        <p:spPr>
          <a:xfrm>
            <a:off x="10738284" y="499032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41.7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5F90BF-1C84-2C78-5D83-0D0677CBCF6F}"/>
              </a:ext>
            </a:extLst>
          </p:cNvPr>
          <p:cNvSpPr txBox="1"/>
          <p:nvPr/>
        </p:nvSpPr>
        <p:spPr>
          <a:xfrm>
            <a:off x="8743720" y="464770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54.9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6C24DA-5C7D-AFC5-496F-6EACAA5D3358}"/>
              </a:ext>
            </a:extLst>
          </p:cNvPr>
          <p:cNvSpPr txBox="1"/>
          <p:nvPr/>
        </p:nvSpPr>
        <p:spPr>
          <a:xfrm>
            <a:off x="10032492" y="472113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52.5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BD24EC-6150-2022-76A0-58003ABEBFBE}"/>
              </a:ext>
            </a:extLst>
          </p:cNvPr>
          <p:cNvSpPr txBox="1"/>
          <p:nvPr/>
        </p:nvSpPr>
        <p:spPr>
          <a:xfrm>
            <a:off x="11311570" y="476418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50.1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26E637C-C65B-101A-1130-24CA68B237EC}"/>
              </a:ext>
            </a:extLst>
          </p:cNvPr>
          <p:cNvGrpSpPr/>
          <p:nvPr/>
        </p:nvGrpSpPr>
        <p:grpSpPr>
          <a:xfrm>
            <a:off x="493698" y="4162797"/>
            <a:ext cx="6047248" cy="2506563"/>
            <a:chOff x="7499566" y="1820355"/>
            <a:chExt cx="4564435" cy="250656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B39A1FD-AEFD-2BB0-1AE6-0B62B6DB4962}"/>
                </a:ext>
              </a:extLst>
            </p:cNvPr>
            <p:cNvGrpSpPr/>
            <p:nvPr/>
          </p:nvGrpSpPr>
          <p:grpSpPr>
            <a:xfrm>
              <a:off x="7905196" y="1909779"/>
              <a:ext cx="4051300" cy="1928813"/>
              <a:chOff x="8013700" y="1946275"/>
              <a:chExt cx="4051300" cy="1928813"/>
            </a:xfrm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29031D0-D422-77F2-66BB-B950ED05E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0850" y="1946275"/>
                <a:ext cx="3994150" cy="1863725"/>
              </a:xfrm>
              <a:custGeom>
                <a:avLst/>
                <a:gdLst>
                  <a:gd name="T0" fmla="*/ 17613 w 17613"/>
                  <a:gd name="T1" fmla="*/ 8218 h 8218"/>
                  <a:gd name="T2" fmla="*/ 0 w 17613"/>
                  <a:gd name="T3" fmla="*/ 8218 h 8218"/>
                  <a:gd name="T4" fmla="*/ 0 w 17613"/>
                  <a:gd name="T5" fmla="*/ 0 h 8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13" h="8218">
                    <a:moveTo>
                      <a:pt x="17613" y="8218"/>
                    </a:moveTo>
                    <a:lnTo>
                      <a:pt x="0" y="8218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C2D8386B-E430-AD04-B74B-E5C182F23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2433638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5" name="Line 8">
                <a:extLst>
                  <a:ext uri="{FF2B5EF4-FFF2-40B4-BE49-F238E27FC236}">
                    <a16:creationId xmlns:a16="http://schemas.microsoft.com/office/drawing/2014/main" id="{CC850B63-6965-9456-9B15-EA1936FAC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2892425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6" name="Line 9">
                <a:extLst>
                  <a:ext uri="{FF2B5EF4-FFF2-40B4-BE49-F238E27FC236}">
                    <a16:creationId xmlns:a16="http://schemas.microsoft.com/office/drawing/2014/main" id="{5CCEE023-1971-0DE2-8E2D-88D2C2EEA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3349625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7" name="Line 10">
                <a:extLst>
                  <a:ext uri="{FF2B5EF4-FFF2-40B4-BE49-F238E27FC236}">
                    <a16:creationId xmlns:a16="http://schemas.microsoft.com/office/drawing/2014/main" id="{929153A2-383B-8963-2A52-2344C5618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3810000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8" name="Line 11">
                <a:extLst>
                  <a:ext uri="{FF2B5EF4-FFF2-40B4-BE49-F238E27FC236}">
                    <a16:creationId xmlns:a16="http://schemas.microsoft.com/office/drawing/2014/main" id="{C65DEECD-FCF9-C5F3-B678-847AB5E1B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1974850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9" name="Line 12">
                <a:extLst>
                  <a:ext uri="{FF2B5EF4-FFF2-40B4-BE49-F238E27FC236}">
                    <a16:creationId xmlns:a16="http://schemas.microsoft.com/office/drawing/2014/main" id="{AA5F53BD-7515-2875-ED87-8E17A4065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9225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D16E147E-3CBF-B78F-6A2F-6C0C846B0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69613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0EC17E34-1DEE-37B7-51D9-FE07FB012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3000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6ACDDED9-1ECC-79DF-4228-C084387D7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0038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0E8F9181-B6AF-4377-A7C6-A4508BAC2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50425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90917071-E72C-AC56-BFD0-47EC9B1A5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085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5" name="Line 18">
                <a:extLst>
                  <a:ext uri="{FF2B5EF4-FFF2-40B4-BE49-F238E27FC236}">
                    <a16:creationId xmlns:a16="http://schemas.microsoft.com/office/drawing/2014/main" id="{2C1B6CFC-4648-88E4-BAC2-E8D3E80F5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965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6" name="Line 19">
                <a:extLst>
                  <a:ext uri="{FF2B5EF4-FFF2-40B4-BE49-F238E27FC236}">
                    <a16:creationId xmlns:a16="http://schemas.microsoft.com/office/drawing/2014/main" id="{175E0B84-1B00-194B-3277-AD5E7E577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8880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7" name="Line 20">
                <a:extLst>
                  <a:ext uri="{FF2B5EF4-FFF2-40B4-BE49-F238E27FC236}">
                    <a16:creationId xmlns:a16="http://schemas.microsoft.com/office/drawing/2014/main" id="{9368A020-7FE3-F1FE-7653-1087B49EF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0375" y="3540125"/>
                <a:ext cx="39131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AEE5F041-E633-83AC-CEEF-F47CA1309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3" y="2536825"/>
                <a:ext cx="1571625" cy="928688"/>
              </a:xfrm>
              <a:custGeom>
                <a:avLst/>
                <a:gdLst>
                  <a:gd name="T0" fmla="*/ 4450 w 6932"/>
                  <a:gd name="T1" fmla="*/ 1355 h 4092"/>
                  <a:gd name="T2" fmla="*/ 4145 w 6932"/>
                  <a:gd name="T3" fmla="*/ 944 h 4092"/>
                  <a:gd name="T4" fmla="*/ 3909 w 6932"/>
                  <a:gd name="T5" fmla="*/ 656 h 4092"/>
                  <a:gd name="T6" fmla="*/ 3661 w 6932"/>
                  <a:gd name="T7" fmla="*/ 395 h 4092"/>
                  <a:gd name="T8" fmla="*/ 3505 w 6932"/>
                  <a:gd name="T9" fmla="*/ 259 h 4092"/>
                  <a:gd name="T10" fmla="*/ 3338 w 6932"/>
                  <a:gd name="T11" fmla="*/ 122 h 4092"/>
                  <a:gd name="T12" fmla="*/ 3194 w 6932"/>
                  <a:gd name="T13" fmla="*/ 41 h 4092"/>
                  <a:gd name="T14" fmla="*/ 3046 w 6932"/>
                  <a:gd name="T15" fmla="*/ 4 h 4092"/>
                  <a:gd name="T16" fmla="*/ 2888 w 6932"/>
                  <a:gd name="T17" fmla="*/ 7 h 4092"/>
                  <a:gd name="T18" fmla="*/ 2726 w 6932"/>
                  <a:gd name="T19" fmla="*/ 54 h 4092"/>
                  <a:gd name="T20" fmla="*/ 2554 w 6932"/>
                  <a:gd name="T21" fmla="*/ 142 h 4092"/>
                  <a:gd name="T22" fmla="*/ 2360 w 6932"/>
                  <a:gd name="T23" fmla="*/ 324 h 4092"/>
                  <a:gd name="T24" fmla="*/ 2160 w 6932"/>
                  <a:gd name="T25" fmla="*/ 623 h 4092"/>
                  <a:gd name="T26" fmla="*/ 1998 w 6932"/>
                  <a:gd name="T27" fmla="*/ 962 h 4092"/>
                  <a:gd name="T28" fmla="*/ 1856 w 6932"/>
                  <a:gd name="T29" fmla="*/ 1367 h 4092"/>
                  <a:gd name="T30" fmla="*/ 1660 w 6932"/>
                  <a:gd name="T31" fmla="*/ 1864 h 4092"/>
                  <a:gd name="T32" fmla="*/ 1468 w 6932"/>
                  <a:gd name="T33" fmla="*/ 2308 h 4092"/>
                  <a:gd name="T34" fmla="*/ 1282 w 6932"/>
                  <a:gd name="T35" fmla="*/ 2703 h 4092"/>
                  <a:gd name="T36" fmla="*/ 1180 w 6932"/>
                  <a:gd name="T37" fmla="*/ 2826 h 4092"/>
                  <a:gd name="T38" fmla="*/ 1085 w 6932"/>
                  <a:gd name="T39" fmla="*/ 2907 h 4092"/>
                  <a:gd name="T40" fmla="*/ 980 w 6932"/>
                  <a:gd name="T41" fmla="*/ 2946 h 4092"/>
                  <a:gd name="T42" fmla="*/ 868 w 6932"/>
                  <a:gd name="T43" fmla="*/ 2918 h 4092"/>
                  <a:gd name="T44" fmla="*/ 457 w 6932"/>
                  <a:gd name="T45" fmla="*/ 2599 h 4092"/>
                  <a:gd name="T46" fmla="*/ 93 w 6932"/>
                  <a:gd name="T47" fmla="*/ 2516 h 4092"/>
                  <a:gd name="T48" fmla="*/ 579 w 6932"/>
                  <a:gd name="T49" fmla="*/ 3264 h 4092"/>
                  <a:gd name="T50" fmla="*/ 704 w 6932"/>
                  <a:gd name="T51" fmla="*/ 3385 h 4092"/>
                  <a:gd name="T52" fmla="*/ 827 w 6932"/>
                  <a:gd name="T53" fmla="*/ 3443 h 4092"/>
                  <a:gd name="T54" fmla="*/ 951 w 6932"/>
                  <a:gd name="T55" fmla="*/ 3455 h 4092"/>
                  <a:gd name="T56" fmla="*/ 1079 w 6932"/>
                  <a:gd name="T57" fmla="*/ 3427 h 4092"/>
                  <a:gd name="T58" fmla="*/ 1185 w 6932"/>
                  <a:gd name="T59" fmla="*/ 3362 h 4092"/>
                  <a:gd name="T60" fmla="*/ 1284 w 6932"/>
                  <a:gd name="T61" fmla="*/ 3257 h 4092"/>
                  <a:gd name="T62" fmla="*/ 1394 w 6932"/>
                  <a:gd name="T63" fmla="*/ 3108 h 4092"/>
                  <a:gd name="T64" fmla="*/ 1518 w 6932"/>
                  <a:gd name="T65" fmla="*/ 2918 h 4092"/>
                  <a:gd name="T66" fmla="*/ 1653 w 6932"/>
                  <a:gd name="T67" fmla="*/ 2685 h 4092"/>
                  <a:gd name="T68" fmla="*/ 1799 w 6932"/>
                  <a:gd name="T69" fmla="*/ 2411 h 4092"/>
                  <a:gd name="T70" fmla="*/ 1986 w 6932"/>
                  <a:gd name="T71" fmla="*/ 2036 h 4092"/>
                  <a:gd name="T72" fmla="*/ 2317 w 6932"/>
                  <a:gd name="T73" fmla="*/ 1442 h 4092"/>
                  <a:gd name="T74" fmla="*/ 2532 w 6932"/>
                  <a:gd name="T75" fmla="*/ 1114 h 4092"/>
                  <a:gd name="T76" fmla="*/ 2672 w 6932"/>
                  <a:gd name="T77" fmla="*/ 987 h 4092"/>
                  <a:gd name="T78" fmla="*/ 2835 w 6932"/>
                  <a:gd name="T79" fmla="*/ 918 h 4092"/>
                  <a:gd name="T80" fmla="*/ 3022 w 6932"/>
                  <a:gd name="T81" fmla="*/ 913 h 4092"/>
                  <a:gd name="T82" fmla="*/ 3232 w 6932"/>
                  <a:gd name="T83" fmla="*/ 967 h 4092"/>
                  <a:gd name="T84" fmla="*/ 3466 w 6932"/>
                  <a:gd name="T85" fmla="*/ 1083 h 4092"/>
                  <a:gd name="T86" fmla="*/ 3735 w 6932"/>
                  <a:gd name="T87" fmla="*/ 1264 h 4092"/>
                  <a:gd name="T88" fmla="*/ 4070 w 6932"/>
                  <a:gd name="T89" fmla="*/ 1533 h 4092"/>
                  <a:gd name="T90" fmla="*/ 4420 w 6932"/>
                  <a:gd name="T91" fmla="*/ 1878 h 4092"/>
                  <a:gd name="T92" fmla="*/ 4787 w 6932"/>
                  <a:gd name="T93" fmla="*/ 2303 h 4092"/>
                  <a:gd name="T94" fmla="*/ 5035 w 6932"/>
                  <a:gd name="T95" fmla="*/ 2579 h 4092"/>
                  <a:gd name="T96" fmla="*/ 5315 w 6932"/>
                  <a:gd name="T97" fmla="*/ 2851 h 4092"/>
                  <a:gd name="T98" fmla="*/ 5695 w 6932"/>
                  <a:gd name="T99" fmla="*/ 3169 h 4092"/>
                  <a:gd name="T100" fmla="*/ 6119 w 6932"/>
                  <a:gd name="T101" fmla="*/ 3475 h 4092"/>
                  <a:gd name="T102" fmla="*/ 6508 w 6932"/>
                  <a:gd name="T103" fmla="*/ 3724 h 4092"/>
                  <a:gd name="T104" fmla="*/ 6932 w 6932"/>
                  <a:gd name="T105" fmla="*/ 3967 h 4092"/>
                  <a:gd name="T106" fmla="*/ 6428 w 6932"/>
                  <a:gd name="T107" fmla="*/ 3337 h 4092"/>
                  <a:gd name="T108" fmla="*/ 5867 w 6932"/>
                  <a:gd name="T109" fmla="*/ 2913 h 4092"/>
                  <a:gd name="T110" fmla="*/ 5515 w 6932"/>
                  <a:gd name="T111" fmla="*/ 2599 h 4092"/>
                  <a:gd name="T112" fmla="*/ 5242 w 6932"/>
                  <a:gd name="T113" fmla="*/ 2325 h 4092"/>
                  <a:gd name="T114" fmla="*/ 4926 w 6932"/>
                  <a:gd name="T115" fmla="*/ 1980 h 4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32" h="4092">
                    <a:moveTo>
                      <a:pt x="4689" y="1699"/>
                    </a:moveTo>
                    <a:lnTo>
                      <a:pt x="4639" y="1626"/>
                    </a:lnTo>
                    <a:lnTo>
                      <a:pt x="4591" y="1557"/>
                    </a:lnTo>
                    <a:lnTo>
                      <a:pt x="4497" y="1420"/>
                    </a:lnTo>
                    <a:lnTo>
                      <a:pt x="4450" y="1355"/>
                    </a:lnTo>
                    <a:lnTo>
                      <a:pt x="4404" y="1291"/>
                    </a:lnTo>
                    <a:lnTo>
                      <a:pt x="4316" y="1170"/>
                    </a:lnTo>
                    <a:lnTo>
                      <a:pt x="4271" y="1110"/>
                    </a:lnTo>
                    <a:lnTo>
                      <a:pt x="4229" y="1053"/>
                    </a:lnTo>
                    <a:lnTo>
                      <a:pt x="4145" y="944"/>
                    </a:lnTo>
                    <a:lnTo>
                      <a:pt x="4103" y="891"/>
                    </a:lnTo>
                    <a:lnTo>
                      <a:pt x="4064" y="841"/>
                    </a:lnTo>
                    <a:lnTo>
                      <a:pt x="3986" y="746"/>
                    </a:lnTo>
                    <a:lnTo>
                      <a:pt x="3946" y="699"/>
                    </a:lnTo>
                    <a:lnTo>
                      <a:pt x="3909" y="656"/>
                    </a:lnTo>
                    <a:lnTo>
                      <a:pt x="3835" y="574"/>
                    </a:lnTo>
                    <a:lnTo>
                      <a:pt x="3763" y="498"/>
                    </a:lnTo>
                    <a:lnTo>
                      <a:pt x="3728" y="461"/>
                    </a:lnTo>
                    <a:lnTo>
                      <a:pt x="3695" y="428"/>
                    </a:lnTo>
                    <a:lnTo>
                      <a:pt x="3661" y="395"/>
                    </a:lnTo>
                    <a:lnTo>
                      <a:pt x="3628" y="365"/>
                    </a:lnTo>
                    <a:lnTo>
                      <a:pt x="3596" y="334"/>
                    </a:lnTo>
                    <a:lnTo>
                      <a:pt x="3565" y="308"/>
                    </a:lnTo>
                    <a:lnTo>
                      <a:pt x="3534" y="282"/>
                    </a:lnTo>
                    <a:lnTo>
                      <a:pt x="3505" y="259"/>
                    </a:lnTo>
                    <a:lnTo>
                      <a:pt x="3448" y="217"/>
                    </a:lnTo>
                    <a:lnTo>
                      <a:pt x="3420" y="190"/>
                    </a:lnTo>
                    <a:lnTo>
                      <a:pt x="3393" y="166"/>
                    </a:lnTo>
                    <a:lnTo>
                      <a:pt x="3365" y="142"/>
                    </a:lnTo>
                    <a:lnTo>
                      <a:pt x="3338" y="122"/>
                    </a:lnTo>
                    <a:lnTo>
                      <a:pt x="3308" y="102"/>
                    </a:lnTo>
                    <a:lnTo>
                      <a:pt x="3281" y="85"/>
                    </a:lnTo>
                    <a:lnTo>
                      <a:pt x="3252" y="68"/>
                    </a:lnTo>
                    <a:lnTo>
                      <a:pt x="3224" y="54"/>
                    </a:lnTo>
                    <a:lnTo>
                      <a:pt x="3194" y="41"/>
                    </a:lnTo>
                    <a:lnTo>
                      <a:pt x="3165" y="31"/>
                    </a:lnTo>
                    <a:lnTo>
                      <a:pt x="3135" y="21"/>
                    </a:lnTo>
                    <a:lnTo>
                      <a:pt x="3106" y="14"/>
                    </a:lnTo>
                    <a:lnTo>
                      <a:pt x="3075" y="7"/>
                    </a:lnTo>
                    <a:lnTo>
                      <a:pt x="3046" y="4"/>
                    </a:lnTo>
                    <a:lnTo>
                      <a:pt x="3015" y="0"/>
                    </a:lnTo>
                    <a:lnTo>
                      <a:pt x="2984" y="0"/>
                    </a:lnTo>
                    <a:lnTo>
                      <a:pt x="2952" y="0"/>
                    </a:lnTo>
                    <a:lnTo>
                      <a:pt x="2921" y="4"/>
                    </a:lnTo>
                    <a:lnTo>
                      <a:pt x="2888" y="7"/>
                    </a:lnTo>
                    <a:lnTo>
                      <a:pt x="2857" y="14"/>
                    </a:lnTo>
                    <a:lnTo>
                      <a:pt x="2823" y="21"/>
                    </a:lnTo>
                    <a:lnTo>
                      <a:pt x="2791" y="31"/>
                    </a:lnTo>
                    <a:lnTo>
                      <a:pt x="2758" y="41"/>
                    </a:lnTo>
                    <a:lnTo>
                      <a:pt x="2726" y="54"/>
                    </a:lnTo>
                    <a:lnTo>
                      <a:pt x="2692" y="68"/>
                    </a:lnTo>
                    <a:lnTo>
                      <a:pt x="2658" y="85"/>
                    </a:lnTo>
                    <a:lnTo>
                      <a:pt x="2623" y="102"/>
                    </a:lnTo>
                    <a:lnTo>
                      <a:pt x="2590" y="122"/>
                    </a:lnTo>
                    <a:lnTo>
                      <a:pt x="2554" y="142"/>
                    </a:lnTo>
                    <a:lnTo>
                      <a:pt x="2520" y="166"/>
                    </a:lnTo>
                    <a:lnTo>
                      <a:pt x="2485" y="190"/>
                    </a:lnTo>
                    <a:lnTo>
                      <a:pt x="2451" y="217"/>
                    </a:lnTo>
                    <a:lnTo>
                      <a:pt x="2404" y="269"/>
                    </a:lnTo>
                    <a:lnTo>
                      <a:pt x="2360" y="324"/>
                    </a:lnTo>
                    <a:lnTo>
                      <a:pt x="2317" y="380"/>
                    </a:lnTo>
                    <a:lnTo>
                      <a:pt x="2276" y="439"/>
                    </a:lnTo>
                    <a:lnTo>
                      <a:pt x="2236" y="499"/>
                    </a:lnTo>
                    <a:lnTo>
                      <a:pt x="2197" y="560"/>
                    </a:lnTo>
                    <a:lnTo>
                      <a:pt x="2160" y="623"/>
                    </a:lnTo>
                    <a:lnTo>
                      <a:pt x="2126" y="688"/>
                    </a:lnTo>
                    <a:lnTo>
                      <a:pt x="2090" y="754"/>
                    </a:lnTo>
                    <a:lnTo>
                      <a:pt x="2058" y="821"/>
                    </a:lnTo>
                    <a:lnTo>
                      <a:pt x="2027" y="890"/>
                    </a:lnTo>
                    <a:lnTo>
                      <a:pt x="1998" y="962"/>
                    </a:lnTo>
                    <a:lnTo>
                      <a:pt x="1969" y="1033"/>
                    </a:lnTo>
                    <a:lnTo>
                      <a:pt x="1943" y="1108"/>
                    </a:lnTo>
                    <a:lnTo>
                      <a:pt x="1918" y="1184"/>
                    </a:lnTo>
                    <a:lnTo>
                      <a:pt x="1895" y="1262"/>
                    </a:lnTo>
                    <a:lnTo>
                      <a:pt x="1856" y="1367"/>
                    </a:lnTo>
                    <a:lnTo>
                      <a:pt x="1816" y="1470"/>
                    </a:lnTo>
                    <a:lnTo>
                      <a:pt x="1777" y="1571"/>
                    </a:lnTo>
                    <a:lnTo>
                      <a:pt x="1738" y="1672"/>
                    </a:lnTo>
                    <a:lnTo>
                      <a:pt x="1699" y="1769"/>
                    </a:lnTo>
                    <a:lnTo>
                      <a:pt x="1660" y="1864"/>
                    </a:lnTo>
                    <a:lnTo>
                      <a:pt x="1621" y="1956"/>
                    </a:lnTo>
                    <a:lnTo>
                      <a:pt x="1583" y="2049"/>
                    </a:lnTo>
                    <a:lnTo>
                      <a:pt x="1544" y="2137"/>
                    </a:lnTo>
                    <a:lnTo>
                      <a:pt x="1507" y="2224"/>
                    </a:lnTo>
                    <a:lnTo>
                      <a:pt x="1468" y="2308"/>
                    </a:lnTo>
                    <a:lnTo>
                      <a:pt x="1431" y="2392"/>
                    </a:lnTo>
                    <a:lnTo>
                      <a:pt x="1393" y="2472"/>
                    </a:lnTo>
                    <a:lnTo>
                      <a:pt x="1356" y="2551"/>
                    </a:lnTo>
                    <a:lnTo>
                      <a:pt x="1319" y="2627"/>
                    </a:lnTo>
                    <a:lnTo>
                      <a:pt x="1282" y="2703"/>
                    </a:lnTo>
                    <a:lnTo>
                      <a:pt x="1264" y="2726"/>
                    </a:lnTo>
                    <a:lnTo>
                      <a:pt x="1247" y="2748"/>
                    </a:lnTo>
                    <a:lnTo>
                      <a:pt x="1214" y="2789"/>
                    </a:lnTo>
                    <a:lnTo>
                      <a:pt x="1197" y="2808"/>
                    </a:lnTo>
                    <a:lnTo>
                      <a:pt x="1180" y="2826"/>
                    </a:lnTo>
                    <a:lnTo>
                      <a:pt x="1164" y="2843"/>
                    </a:lnTo>
                    <a:lnTo>
                      <a:pt x="1148" y="2858"/>
                    </a:lnTo>
                    <a:lnTo>
                      <a:pt x="1132" y="2872"/>
                    </a:lnTo>
                    <a:lnTo>
                      <a:pt x="1116" y="2884"/>
                    </a:lnTo>
                    <a:lnTo>
                      <a:pt x="1085" y="2907"/>
                    </a:lnTo>
                    <a:lnTo>
                      <a:pt x="1054" y="2924"/>
                    </a:lnTo>
                    <a:lnTo>
                      <a:pt x="1039" y="2931"/>
                    </a:lnTo>
                    <a:lnTo>
                      <a:pt x="1025" y="2937"/>
                    </a:lnTo>
                    <a:lnTo>
                      <a:pt x="995" y="2943"/>
                    </a:lnTo>
                    <a:lnTo>
                      <a:pt x="980" y="2946"/>
                    </a:lnTo>
                    <a:lnTo>
                      <a:pt x="965" y="2947"/>
                    </a:lnTo>
                    <a:lnTo>
                      <a:pt x="936" y="2944"/>
                    </a:lnTo>
                    <a:lnTo>
                      <a:pt x="909" y="2938"/>
                    </a:lnTo>
                    <a:lnTo>
                      <a:pt x="881" y="2926"/>
                    </a:lnTo>
                    <a:lnTo>
                      <a:pt x="868" y="2918"/>
                    </a:lnTo>
                    <a:lnTo>
                      <a:pt x="855" y="2910"/>
                    </a:lnTo>
                    <a:lnTo>
                      <a:pt x="829" y="2889"/>
                    </a:lnTo>
                    <a:lnTo>
                      <a:pt x="804" y="2864"/>
                    </a:lnTo>
                    <a:lnTo>
                      <a:pt x="529" y="2537"/>
                    </a:lnTo>
                    <a:lnTo>
                      <a:pt x="457" y="2599"/>
                    </a:lnTo>
                    <a:lnTo>
                      <a:pt x="270" y="1231"/>
                    </a:lnTo>
                    <a:lnTo>
                      <a:pt x="207" y="2006"/>
                    </a:lnTo>
                    <a:lnTo>
                      <a:pt x="26" y="591"/>
                    </a:lnTo>
                    <a:lnTo>
                      <a:pt x="0" y="4092"/>
                    </a:lnTo>
                    <a:lnTo>
                      <a:pt x="93" y="2516"/>
                    </a:lnTo>
                    <a:lnTo>
                      <a:pt x="233" y="3036"/>
                    </a:lnTo>
                    <a:lnTo>
                      <a:pt x="316" y="2495"/>
                    </a:lnTo>
                    <a:lnTo>
                      <a:pt x="477" y="3280"/>
                    </a:lnTo>
                    <a:lnTo>
                      <a:pt x="534" y="3208"/>
                    </a:lnTo>
                    <a:lnTo>
                      <a:pt x="579" y="3264"/>
                    </a:lnTo>
                    <a:lnTo>
                      <a:pt x="602" y="3290"/>
                    </a:lnTo>
                    <a:lnTo>
                      <a:pt x="627" y="3316"/>
                    </a:lnTo>
                    <a:lnTo>
                      <a:pt x="652" y="3340"/>
                    </a:lnTo>
                    <a:lnTo>
                      <a:pt x="678" y="3363"/>
                    </a:lnTo>
                    <a:lnTo>
                      <a:pt x="704" y="3385"/>
                    </a:lnTo>
                    <a:lnTo>
                      <a:pt x="732" y="3405"/>
                    </a:lnTo>
                    <a:lnTo>
                      <a:pt x="755" y="3417"/>
                    </a:lnTo>
                    <a:lnTo>
                      <a:pt x="779" y="3427"/>
                    </a:lnTo>
                    <a:lnTo>
                      <a:pt x="802" y="3436"/>
                    </a:lnTo>
                    <a:lnTo>
                      <a:pt x="827" y="3443"/>
                    </a:lnTo>
                    <a:lnTo>
                      <a:pt x="851" y="3448"/>
                    </a:lnTo>
                    <a:lnTo>
                      <a:pt x="876" y="3452"/>
                    </a:lnTo>
                    <a:lnTo>
                      <a:pt x="901" y="3455"/>
                    </a:lnTo>
                    <a:lnTo>
                      <a:pt x="926" y="3456"/>
                    </a:lnTo>
                    <a:lnTo>
                      <a:pt x="951" y="3455"/>
                    </a:lnTo>
                    <a:lnTo>
                      <a:pt x="976" y="3452"/>
                    </a:lnTo>
                    <a:lnTo>
                      <a:pt x="1001" y="3448"/>
                    </a:lnTo>
                    <a:lnTo>
                      <a:pt x="1027" y="3443"/>
                    </a:lnTo>
                    <a:lnTo>
                      <a:pt x="1052" y="3436"/>
                    </a:lnTo>
                    <a:lnTo>
                      <a:pt x="1079" y="3427"/>
                    </a:lnTo>
                    <a:lnTo>
                      <a:pt x="1105" y="3417"/>
                    </a:lnTo>
                    <a:lnTo>
                      <a:pt x="1132" y="3405"/>
                    </a:lnTo>
                    <a:lnTo>
                      <a:pt x="1148" y="3392"/>
                    </a:lnTo>
                    <a:lnTo>
                      <a:pt x="1166" y="3377"/>
                    </a:lnTo>
                    <a:lnTo>
                      <a:pt x="1185" y="3362"/>
                    </a:lnTo>
                    <a:lnTo>
                      <a:pt x="1203" y="3344"/>
                    </a:lnTo>
                    <a:lnTo>
                      <a:pt x="1222" y="3324"/>
                    </a:lnTo>
                    <a:lnTo>
                      <a:pt x="1242" y="3303"/>
                    </a:lnTo>
                    <a:lnTo>
                      <a:pt x="1262" y="3280"/>
                    </a:lnTo>
                    <a:lnTo>
                      <a:pt x="1284" y="3257"/>
                    </a:lnTo>
                    <a:lnTo>
                      <a:pt x="1305" y="3230"/>
                    </a:lnTo>
                    <a:lnTo>
                      <a:pt x="1327" y="3201"/>
                    </a:lnTo>
                    <a:lnTo>
                      <a:pt x="1349" y="3171"/>
                    </a:lnTo>
                    <a:lnTo>
                      <a:pt x="1372" y="3141"/>
                    </a:lnTo>
                    <a:lnTo>
                      <a:pt x="1394" y="3108"/>
                    </a:lnTo>
                    <a:lnTo>
                      <a:pt x="1418" y="3073"/>
                    </a:lnTo>
                    <a:lnTo>
                      <a:pt x="1443" y="3037"/>
                    </a:lnTo>
                    <a:lnTo>
                      <a:pt x="1468" y="3001"/>
                    </a:lnTo>
                    <a:lnTo>
                      <a:pt x="1493" y="2960"/>
                    </a:lnTo>
                    <a:lnTo>
                      <a:pt x="1518" y="2918"/>
                    </a:lnTo>
                    <a:lnTo>
                      <a:pt x="1544" y="2876"/>
                    </a:lnTo>
                    <a:lnTo>
                      <a:pt x="1571" y="2831"/>
                    </a:lnTo>
                    <a:lnTo>
                      <a:pt x="1598" y="2784"/>
                    </a:lnTo>
                    <a:lnTo>
                      <a:pt x="1625" y="2735"/>
                    </a:lnTo>
                    <a:lnTo>
                      <a:pt x="1653" y="2685"/>
                    </a:lnTo>
                    <a:lnTo>
                      <a:pt x="1682" y="2634"/>
                    </a:lnTo>
                    <a:lnTo>
                      <a:pt x="1710" y="2580"/>
                    </a:lnTo>
                    <a:lnTo>
                      <a:pt x="1739" y="2525"/>
                    </a:lnTo>
                    <a:lnTo>
                      <a:pt x="1768" y="2468"/>
                    </a:lnTo>
                    <a:lnTo>
                      <a:pt x="1799" y="2411"/>
                    </a:lnTo>
                    <a:lnTo>
                      <a:pt x="1830" y="2350"/>
                    </a:lnTo>
                    <a:lnTo>
                      <a:pt x="1861" y="2289"/>
                    </a:lnTo>
                    <a:lnTo>
                      <a:pt x="1893" y="2226"/>
                    </a:lnTo>
                    <a:lnTo>
                      <a:pt x="1926" y="2162"/>
                    </a:lnTo>
                    <a:lnTo>
                      <a:pt x="1986" y="2036"/>
                    </a:lnTo>
                    <a:lnTo>
                      <a:pt x="2050" y="1912"/>
                    </a:lnTo>
                    <a:lnTo>
                      <a:pt x="2113" y="1791"/>
                    </a:lnTo>
                    <a:lnTo>
                      <a:pt x="2181" y="1673"/>
                    </a:lnTo>
                    <a:lnTo>
                      <a:pt x="2247" y="1556"/>
                    </a:lnTo>
                    <a:lnTo>
                      <a:pt x="2317" y="1442"/>
                    </a:lnTo>
                    <a:lnTo>
                      <a:pt x="2387" y="1330"/>
                    </a:lnTo>
                    <a:lnTo>
                      <a:pt x="2461" y="1221"/>
                    </a:lnTo>
                    <a:lnTo>
                      <a:pt x="2483" y="1182"/>
                    </a:lnTo>
                    <a:lnTo>
                      <a:pt x="2507" y="1147"/>
                    </a:lnTo>
                    <a:lnTo>
                      <a:pt x="2532" y="1114"/>
                    </a:lnTo>
                    <a:lnTo>
                      <a:pt x="2559" y="1083"/>
                    </a:lnTo>
                    <a:lnTo>
                      <a:pt x="2585" y="1055"/>
                    </a:lnTo>
                    <a:lnTo>
                      <a:pt x="2613" y="1029"/>
                    </a:lnTo>
                    <a:lnTo>
                      <a:pt x="2642" y="1006"/>
                    </a:lnTo>
                    <a:lnTo>
                      <a:pt x="2672" y="987"/>
                    </a:lnTo>
                    <a:lnTo>
                      <a:pt x="2702" y="967"/>
                    </a:lnTo>
                    <a:lnTo>
                      <a:pt x="2734" y="951"/>
                    </a:lnTo>
                    <a:lnTo>
                      <a:pt x="2766" y="938"/>
                    </a:lnTo>
                    <a:lnTo>
                      <a:pt x="2801" y="927"/>
                    </a:lnTo>
                    <a:lnTo>
                      <a:pt x="2835" y="918"/>
                    </a:lnTo>
                    <a:lnTo>
                      <a:pt x="2870" y="913"/>
                    </a:lnTo>
                    <a:lnTo>
                      <a:pt x="2907" y="910"/>
                    </a:lnTo>
                    <a:lnTo>
                      <a:pt x="2945" y="909"/>
                    </a:lnTo>
                    <a:lnTo>
                      <a:pt x="2982" y="910"/>
                    </a:lnTo>
                    <a:lnTo>
                      <a:pt x="3022" y="913"/>
                    </a:lnTo>
                    <a:lnTo>
                      <a:pt x="3061" y="918"/>
                    </a:lnTo>
                    <a:lnTo>
                      <a:pt x="3103" y="927"/>
                    </a:lnTo>
                    <a:lnTo>
                      <a:pt x="3144" y="938"/>
                    </a:lnTo>
                    <a:lnTo>
                      <a:pt x="3188" y="951"/>
                    </a:lnTo>
                    <a:lnTo>
                      <a:pt x="3232" y="967"/>
                    </a:lnTo>
                    <a:lnTo>
                      <a:pt x="3277" y="987"/>
                    </a:lnTo>
                    <a:lnTo>
                      <a:pt x="3322" y="1006"/>
                    </a:lnTo>
                    <a:lnTo>
                      <a:pt x="3369" y="1029"/>
                    </a:lnTo>
                    <a:lnTo>
                      <a:pt x="3417" y="1055"/>
                    </a:lnTo>
                    <a:lnTo>
                      <a:pt x="3466" y="1083"/>
                    </a:lnTo>
                    <a:lnTo>
                      <a:pt x="3515" y="1114"/>
                    </a:lnTo>
                    <a:lnTo>
                      <a:pt x="3566" y="1147"/>
                    </a:lnTo>
                    <a:lnTo>
                      <a:pt x="3618" y="1182"/>
                    </a:lnTo>
                    <a:lnTo>
                      <a:pt x="3671" y="1221"/>
                    </a:lnTo>
                    <a:lnTo>
                      <a:pt x="3735" y="1264"/>
                    </a:lnTo>
                    <a:lnTo>
                      <a:pt x="3801" y="1312"/>
                    </a:lnTo>
                    <a:lnTo>
                      <a:pt x="3866" y="1362"/>
                    </a:lnTo>
                    <a:lnTo>
                      <a:pt x="3934" y="1416"/>
                    </a:lnTo>
                    <a:lnTo>
                      <a:pt x="4001" y="1472"/>
                    </a:lnTo>
                    <a:lnTo>
                      <a:pt x="4070" y="1533"/>
                    </a:lnTo>
                    <a:lnTo>
                      <a:pt x="4138" y="1595"/>
                    </a:lnTo>
                    <a:lnTo>
                      <a:pt x="4209" y="1662"/>
                    </a:lnTo>
                    <a:lnTo>
                      <a:pt x="4279" y="1730"/>
                    </a:lnTo>
                    <a:lnTo>
                      <a:pt x="4349" y="1803"/>
                    </a:lnTo>
                    <a:lnTo>
                      <a:pt x="4420" y="1878"/>
                    </a:lnTo>
                    <a:lnTo>
                      <a:pt x="4492" y="1957"/>
                    </a:lnTo>
                    <a:lnTo>
                      <a:pt x="4565" y="2038"/>
                    </a:lnTo>
                    <a:lnTo>
                      <a:pt x="4639" y="2124"/>
                    </a:lnTo>
                    <a:lnTo>
                      <a:pt x="4713" y="2211"/>
                    </a:lnTo>
                    <a:lnTo>
                      <a:pt x="4787" y="2303"/>
                    </a:lnTo>
                    <a:lnTo>
                      <a:pt x="4833" y="2358"/>
                    </a:lnTo>
                    <a:lnTo>
                      <a:pt x="4882" y="2414"/>
                    </a:lnTo>
                    <a:lnTo>
                      <a:pt x="4931" y="2469"/>
                    </a:lnTo>
                    <a:lnTo>
                      <a:pt x="4983" y="2525"/>
                    </a:lnTo>
                    <a:lnTo>
                      <a:pt x="5035" y="2579"/>
                    </a:lnTo>
                    <a:lnTo>
                      <a:pt x="5089" y="2634"/>
                    </a:lnTo>
                    <a:lnTo>
                      <a:pt x="5143" y="2689"/>
                    </a:lnTo>
                    <a:lnTo>
                      <a:pt x="5200" y="2744"/>
                    </a:lnTo>
                    <a:lnTo>
                      <a:pt x="5256" y="2797"/>
                    </a:lnTo>
                    <a:lnTo>
                      <a:pt x="5315" y="2851"/>
                    </a:lnTo>
                    <a:lnTo>
                      <a:pt x="5374" y="2904"/>
                    </a:lnTo>
                    <a:lnTo>
                      <a:pt x="5437" y="2958"/>
                    </a:lnTo>
                    <a:lnTo>
                      <a:pt x="5563" y="3064"/>
                    </a:lnTo>
                    <a:lnTo>
                      <a:pt x="5628" y="3116"/>
                    </a:lnTo>
                    <a:lnTo>
                      <a:pt x="5695" y="3169"/>
                    </a:lnTo>
                    <a:lnTo>
                      <a:pt x="5762" y="3220"/>
                    </a:lnTo>
                    <a:lnTo>
                      <a:pt x="5831" y="3272"/>
                    </a:lnTo>
                    <a:lnTo>
                      <a:pt x="5972" y="3374"/>
                    </a:lnTo>
                    <a:lnTo>
                      <a:pt x="6044" y="3424"/>
                    </a:lnTo>
                    <a:lnTo>
                      <a:pt x="6119" y="3475"/>
                    </a:lnTo>
                    <a:lnTo>
                      <a:pt x="6194" y="3525"/>
                    </a:lnTo>
                    <a:lnTo>
                      <a:pt x="6272" y="3576"/>
                    </a:lnTo>
                    <a:lnTo>
                      <a:pt x="6348" y="3625"/>
                    </a:lnTo>
                    <a:lnTo>
                      <a:pt x="6428" y="3675"/>
                    </a:lnTo>
                    <a:lnTo>
                      <a:pt x="6508" y="3724"/>
                    </a:lnTo>
                    <a:lnTo>
                      <a:pt x="6591" y="3774"/>
                    </a:lnTo>
                    <a:lnTo>
                      <a:pt x="6674" y="3821"/>
                    </a:lnTo>
                    <a:lnTo>
                      <a:pt x="6759" y="3870"/>
                    </a:lnTo>
                    <a:lnTo>
                      <a:pt x="6844" y="3918"/>
                    </a:lnTo>
                    <a:lnTo>
                      <a:pt x="6932" y="3967"/>
                    </a:lnTo>
                    <a:lnTo>
                      <a:pt x="6932" y="3650"/>
                    </a:lnTo>
                    <a:lnTo>
                      <a:pt x="6803" y="3575"/>
                    </a:lnTo>
                    <a:lnTo>
                      <a:pt x="6678" y="3499"/>
                    </a:lnTo>
                    <a:lnTo>
                      <a:pt x="6552" y="3419"/>
                    </a:lnTo>
                    <a:lnTo>
                      <a:pt x="6428" y="3337"/>
                    </a:lnTo>
                    <a:lnTo>
                      <a:pt x="6305" y="3250"/>
                    </a:lnTo>
                    <a:lnTo>
                      <a:pt x="6184" y="3163"/>
                    </a:lnTo>
                    <a:lnTo>
                      <a:pt x="6064" y="3071"/>
                    </a:lnTo>
                    <a:lnTo>
                      <a:pt x="5945" y="2979"/>
                    </a:lnTo>
                    <a:lnTo>
                      <a:pt x="5867" y="2913"/>
                    </a:lnTo>
                    <a:lnTo>
                      <a:pt x="5790" y="2848"/>
                    </a:lnTo>
                    <a:lnTo>
                      <a:pt x="5711" y="2780"/>
                    </a:lnTo>
                    <a:lnTo>
                      <a:pt x="5634" y="2710"/>
                    </a:lnTo>
                    <a:lnTo>
                      <a:pt x="5555" y="2637"/>
                    </a:lnTo>
                    <a:lnTo>
                      <a:pt x="5515" y="2599"/>
                    </a:lnTo>
                    <a:lnTo>
                      <a:pt x="5496" y="2580"/>
                    </a:lnTo>
                    <a:lnTo>
                      <a:pt x="5477" y="2563"/>
                    </a:lnTo>
                    <a:lnTo>
                      <a:pt x="5398" y="2486"/>
                    </a:lnTo>
                    <a:lnTo>
                      <a:pt x="5321" y="2408"/>
                    </a:lnTo>
                    <a:lnTo>
                      <a:pt x="5242" y="2325"/>
                    </a:lnTo>
                    <a:lnTo>
                      <a:pt x="5163" y="2243"/>
                    </a:lnTo>
                    <a:lnTo>
                      <a:pt x="5084" y="2157"/>
                    </a:lnTo>
                    <a:lnTo>
                      <a:pt x="5006" y="2071"/>
                    </a:lnTo>
                    <a:lnTo>
                      <a:pt x="4965" y="2025"/>
                    </a:lnTo>
                    <a:lnTo>
                      <a:pt x="4926" y="1980"/>
                    </a:lnTo>
                    <a:lnTo>
                      <a:pt x="4847" y="1889"/>
                    </a:lnTo>
                    <a:lnTo>
                      <a:pt x="4768" y="1794"/>
                    </a:lnTo>
                    <a:lnTo>
                      <a:pt x="4689" y="1699"/>
                    </a:lnTo>
                    <a:close/>
                  </a:path>
                </a:pathLst>
              </a:custGeom>
              <a:solidFill>
                <a:srgbClr val="B7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4BFD6A12-514A-36C8-8632-2ACC98D0D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8825" y="2397125"/>
                <a:ext cx="2384425" cy="1131888"/>
              </a:xfrm>
              <a:custGeom>
                <a:avLst/>
                <a:gdLst>
                  <a:gd name="T0" fmla="*/ 10121 w 10516"/>
                  <a:gd name="T1" fmla="*/ 4526 h 4993"/>
                  <a:gd name="T2" fmla="*/ 9454 w 10516"/>
                  <a:gd name="T3" fmla="*/ 4250 h 4993"/>
                  <a:gd name="T4" fmla="*/ 8773 w 10516"/>
                  <a:gd name="T5" fmla="*/ 3874 h 4993"/>
                  <a:gd name="T6" fmla="*/ 8272 w 10516"/>
                  <a:gd name="T7" fmla="*/ 3521 h 4993"/>
                  <a:gd name="T8" fmla="*/ 7644 w 10516"/>
                  <a:gd name="T9" fmla="*/ 2968 h 4993"/>
                  <a:gd name="T10" fmla="*/ 7087 w 10516"/>
                  <a:gd name="T11" fmla="*/ 2365 h 4993"/>
                  <a:gd name="T12" fmla="*/ 6163 w 10516"/>
                  <a:gd name="T13" fmla="*/ 1151 h 4993"/>
                  <a:gd name="T14" fmla="*/ 5711 w 10516"/>
                  <a:gd name="T15" fmla="*/ 614 h 4993"/>
                  <a:gd name="T16" fmla="*/ 5325 w 10516"/>
                  <a:gd name="T17" fmla="*/ 223 h 4993"/>
                  <a:gd name="T18" fmla="*/ 5118 w 10516"/>
                  <a:gd name="T19" fmla="*/ 54 h 4993"/>
                  <a:gd name="T20" fmla="*/ 4969 w 10516"/>
                  <a:gd name="T21" fmla="*/ 3 h 4993"/>
                  <a:gd name="T22" fmla="*/ 4777 w 10516"/>
                  <a:gd name="T23" fmla="*/ 21 h 4993"/>
                  <a:gd name="T24" fmla="*/ 4570 w 10516"/>
                  <a:gd name="T25" fmla="*/ 121 h 4993"/>
                  <a:gd name="T26" fmla="*/ 4387 w 10516"/>
                  <a:gd name="T27" fmla="*/ 270 h 4993"/>
                  <a:gd name="T28" fmla="*/ 4149 w 10516"/>
                  <a:gd name="T29" fmla="*/ 547 h 4993"/>
                  <a:gd name="T30" fmla="*/ 3891 w 10516"/>
                  <a:gd name="T31" fmla="*/ 995 h 4993"/>
                  <a:gd name="T32" fmla="*/ 3521 w 10516"/>
                  <a:gd name="T33" fmla="*/ 1871 h 4993"/>
                  <a:gd name="T34" fmla="*/ 3389 w 10516"/>
                  <a:gd name="T35" fmla="*/ 2216 h 4993"/>
                  <a:gd name="T36" fmla="*/ 3280 w 10516"/>
                  <a:gd name="T37" fmla="*/ 2425 h 4993"/>
                  <a:gd name="T38" fmla="*/ 3116 w 10516"/>
                  <a:gd name="T39" fmla="*/ 2634 h 4993"/>
                  <a:gd name="T40" fmla="*/ 3037 w 10516"/>
                  <a:gd name="T41" fmla="*/ 2700 h 4993"/>
                  <a:gd name="T42" fmla="*/ 2957 w 10516"/>
                  <a:gd name="T43" fmla="*/ 2753 h 4993"/>
                  <a:gd name="T44" fmla="*/ 2887 w 10516"/>
                  <a:gd name="T45" fmla="*/ 2789 h 4993"/>
                  <a:gd name="T46" fmla="*/ 2806 w 10516"/>
                  <a:gd name="T47" fmla="*/ 2793 h 4993"/>
                  <a:gd name="T48" fmla="*/ 2714 w 10516"/>
                  <a:gd name="T49" fmla="*/ 2761 h 4993"/>
                  <a:gd name="T50" fmla="*/ 2586 w 10516"/>
                  <a:gd name="T51" fmla="*/ 2676 h 4993"/>
                  <a:gd name="T52" fmla="*/ 2479 w 10516"/>
                  <a:gd name="T53" fmla="*/ 2579 h 4993"/>
                  <a:gd name="T54" fmla="*/ 2140 w 10516"/>
                  <a:gd name="T55" fmla="*/ 2319 h 4993"/>
                  <a:gd name="T56" fmla="*/ 1418 w 10516"/>
                  <a:gd name="T57" fmla="*/ 2475 h 4993"/>
                  <a:gd name="T58" fmla="*/ 674 w 10516"/>
                  <a:gd name="T59" fmla="*/ 2787 h 4993"/>
                  <a:gd name="T60" fmla="*/ 0 w 10516"/>
                  <a:gd name="T61" fmla="*/ 3640 h 4993"/>
                  <a:gd name="T62" fmla="*/ 789 w 10516"/>
                  <a:gd name="T63" fmla="*/ 2813 h 4993"/>
                  <a:gd name="T64" fmla="*/ 1527 w 10516"/>
                  <a:gd name="T65" fmla="*/ 2683 h 4993"/>
                  <a:gd name="T66" fmla="*/ 2254 w 10516"/>
                  <a:gd name="T67" fmla="*/ 2798 h 4993"/>
                  <a:gd name="T68" fmla="*/ 2394 w 10516"/>
                  <a:gd name="T69" fmla="*/ 3174 h 4993"/>
                  <a:gd name="T70" fmla="*/ 2483 w 10516"/>
                  <a:gd name="T71" fmla="*/ 3243 h 4993"/>
                  <a:gd name="T72" fmla="*/ 2655 w 10516"/>
                  <a:gd name="T73" fmla="*/ 3290 h 4993"/>
                  <a:gd name="T74" fmla="*/ 2790 w 10516"/>
                  <a:gd name="T75" fmla="*/ 3297 h 4993"/>
                  <a:gd name="T76" fmla="*/ 2927 w 10516"/>
                  <a:gd name="T77" fmla="*/ 3272 h 4993"/>
                  <a:gd name="T78" fmla="*/ 3054 w 10516"/>
                  <a:gd name="T79" fmla="*/ 3191 h 4993"/>
                  <a:gd name="T80" fmla="*/ 3204 w 10516"/>
                  <a:gd name="T81" fmla="*/ 3056 h 4993"/>
                  <a:gd name="T82" fmla="*/ 3377 w 10516"/>
                  <a:gd name="T83" fmla="*/ 2864 h 4993"/>
                  <a:gd name="T84" fmla="*/ 3609 w 10516"/>
                  <a:gd name="T85" fmla="*/ 2572 h 4993"/>
                  <a:gd name="T86" fmla="*/ 3797 w 10516"/>
                  <a:gd name="T87" fmla="*/ 2204 h 4993"/>
                  <a:gd name="T88" fmla="*/ 4016 w 10516"/>
                  <a:gd name="T89" fmla="*/ 1741 h 4993"/>
                  <a:gd name="T90" fmla="*/ 4193 w 10516"/>
                  <a:gd name="T91" fmla="*/ 1424 h 4993"/>
                  <a:gd name="T92" fmla="*/ 4334 w 10516"/>
                  <a:gd name="T93" fmla="*/ 1215 h 4993"/>
                  <a:gd name="T94" fmla="*/ 4465 w 10516"/>
                  <a:gd name="T95" fmla="*/ 1068 h 4993"/>
                  <a:gd name="T96" fmla="*/ 4708 w 10516"/>
                  <a:gd name="T97" fmla="*/ 897 h 4993"/>
                  <a:gd name="T98" fmla="*/ 5051 w 10516"/>
                  <a:gd name="T99" fmla="*/ 860 h 4993"/>
                  <a:gd name="T100" fmla="*/ 5346 w 10516"/>
                  <a:gd name="T101" fmla="*/ 1001 h 4993"/>
                  <a:gd name="T102" fmla="*/ 6836 w 10516"/>
                  <a:gd name="T103" fmla="*/ 2652 h 4993"/>
                  <a:gd name="T104" fmla="*/ 7225 w 10516"/>
                  <a:gd name="T105" fmla="*/ 3060 h 4993"/>
                  <a:gd name="T106" fmla="*/ 7511 w 10516"/>
                  <a:gd name="T107" fmla="*/ 3336 h 4993"/>
                  <a:gd name="T108" fmla="*/ 7759 w 10516"/>
                  <a:gd name="T109" fmla="*/ 3554 h 4993"/>
                  <a:gd name="T110" fmla="*/ 8025 w 10516"/>
                  <a:gd name="T111" fmla="*/ 3763 h 4993"/>
                  <a:gd name="T112" fmla="*/ 8330 w 10516"/>
                  <a:gd name="T113" fmla="*/ 3968 h 4993"/>
                  <a:gd name="T114" fmla="*/ 9136 w 10516"/>
                  <a:gd name="T115" fmla="*/ 4437 h 4993"/>
                  <a:gd name="T116" fmla="*/ 9958 w 10516"/>
                  <a:gd name="T117" fmla="*/ 4805 h 4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516" h="4993">
                    <a:moveTo>
                      <a:pt x="10516" y="4993"/>
                    </a:moveTo>
                    <a:lnTo>
                      <a:pt x="10516" y="4655"/>
                    </a:lnTo>
                    <a:lnTo>
                      <a:pt x="10435" y="4630"/>
                    </a:lnTo>
                    <a:lnTo>
                      <a:pt x="10356" y="4605"/>
                    </a:lnTo>
                    <a:lnTo>
                      <a:pt x="10199" y="4554"/>
                    </a:lnTo>
                    <a:lnTo>
                      <a:pt x="10121" y="4526"/>
                    </a:lnTo>
                    <a:lnTo>
                      <a:pt x="10045" y="4499"/>
                    </a:lnTo>
                    <a:lnTo>
                      <a:pt x="9895" y="4441"/>
                    </a:lnTo>
                    <a:lnTo>
                      <a:pt x="9819" y="4410"/>
                    </a:lnTo>
                    <a:lnTo>
                      <a:pt x="9745" y="4380"/>
                    </a:lnTo>
                    <a:lnTo>
                      <a:pt x="9599" y="4317"/>
                    </a:lnTo>
                    <a:lnTo>
                      <a:pt x="9454" y="4250"/>
                    </a:lnTo>
                    <a:lnTo>
                      <a:pt x="9314" y="4181"/>
                    </a:lnTo>
                    <a:lnTo>
                      <a:pt x="9174" y="4109"/>
                    </a:lnTo>
                    <a:lnTo>
                      <a:pt x="9038" y="4034"/>
                    </a:lnTo>
                    <a:lnTo>
                      <a:pt x="8904" y="3955"/>
                    </a:lnTo>
                    <a:lnTo>
                      <a:pt x="8837" y="3914"/>
                    </a:lnTo>
                    <a:lnTo>
                      <a:pt x="8773" y="3874"/>
                    </a:lnTo>
                    <a:lnTo>
                      <a:pt x="8643" y="3789"/>
                    </a:lnTo>
                    <a:lnTo>
                      <a:pt x="8579" y="3745"/>
                    </a:lnTo>
                    <a:lnTo>
                      <a:pt x="8517" y="3703"/>
                    </a:lnTo>
                    <a:lnTo>
                      <a:pt x="8393" y="3612"/>
                    </a:lnTo>
                    <a:lnTo>
                      <a:pt x="8332" y="3567"/>
                    </a:lnTo>
                    <a:lnTo>
                      <a:pt x="8272" y="3521"/>
                    </a:lnTo>
                    <a:lnTo>
                      <a:pt x="8161" y="3431"/>
                    </a:lnTo>
                    <a:lnTo>
                      <a:pt x="8054" y="3342"/>
                    </a:lnTo>
                    <a:lnTo>
                      <a:pt x="7948" y="3250"/>
                    </a:lnTo>
                    <a:lnTo>
                      <a:pt x="7846" y="3158"/>
                    </a:lnTo>
                    <a:lnTo>
                      <a:pt x="7743" y="3063"/>
                    </a:lnTo>
                    <a:lnTo>
                      <a:pt x="7644" y="2968"/>
                    </a:lnTo>
                    <a:lnTo>
                      <a:pt x="7545" y="2872"/>
                    </a:lnTo>
                    <a:lnTo>
                      <a:pt x="7451" y="2774"/>
                    </a:lnTo>
                    <a:lnTo>
                      <a:pt x="7356" y="2673"/>
                    </a:lnTo>
                    <a:lnTo>
                      <a:pt x="7264" y="2572"/>
                    </a:lnTo>
                    <a:lnTo>
                      <a:pt x="7174" y="2469"/>
                    </a:lnTo>
                    <a:lnTo>
                      <a:pt x="7087" y="2365"/>
                    </a:lnTo>
                    <a:lnTo>
                      <a:pt x="7001" y="2259"/>
                    </a:lnTo>
                    <a:lnTo>
                      <a:pt x="6917" y="2152"/>
                    </a:lnTo>
                    <a:lnTo>
                      <a:pt x="6835" y="2044"/>
                    </a:lnTo>
                    <a:lnTo>
                      <a:pt x="6756" y="1934"/>
                    </a:lnTo>
                    <a:lnTo>
                      <a:pt x="6294" y="1321"/>
                    </a:lnTo>
                    <a:lnTo>
                      <a:pt x="6163" y="1151"/>
                    </a:lnTo>
                    <a:lnTo>
                      <a:pt x="6099" y="1069"/>
                    </a:lnTo>
                    <a:lnTo>
                      <a:pt x="6034" y="989"/>
                    </a:lnTo>
                    <a:lnTo>
                      <a:pt x="5906" y="834"/>
                    </a:lnTo>
                    <a:lnTo>
                      <a:pt x="5841" y="758"/>
                    </a:lnTo>
                    <a:lnTo>
                      <a:pt x="5777" y="686"/>
                    </a:lnTo>
                    <a:lnTo>
                      <a:pt x="5711" y="614"/>
                    </a:lnTo>
                    <a:lnTo>
                      <a:pt x="5647" y="544"/>
                    </a:lnTo>
                    <a:lnTo>
                      <a:pt x="5583" y="477"/>
                    </a:lnTo>
                    <a:lnTo>
                      <a:pt x="5518" y="411"/>
                    </a:lnTo>
                    <a:lnTo>
                      <a:pt x="5454" y="346"/>
                    </a:lnTo>
                    <a:lnTo>
                      <a:pt x="5389" y="284"/>
                    </a:lnTo>
                    <a:lnTo>
                      <a:pt x="5325" y="223"/>
                    </a:lnTo>
                    <a:lnTo>
                      <a:pt x="5261" y="166"/>
                    </a:lnTo>
                    <a:lnTo>
                      <a:pt x="5231" y="138"/>
                    </a:lnTo>
                    <a:lnTo>
                      <a:pt x="5204" y="114"/>
                    </a:lnTo>
                    <a:lnTo>
                      <a:pt x="5175" y="92"/>
                    </a:lnTo>
                    <a:lnTo>
                      <a:pt x="5147" y="72"/>
                    </a:lnTo>
                    <a:lnTo>
                      <a:pt x="5118" y="54"/>
                    </a:lnTo>
                    <a:lnTo>
                      <a:pt x="5089" y="40"/>
                    </a:lnTo>
                    <a:lnTo>
                      <a:pt x="5074" y="33"/>
                    </a:lnTo>
                    <a:lnTo>
                      <a:pt x="5059" y="27"/>
                    </a:lnTo>
                    <a:lnTo>
                      <a:pt x="5030" y="18"/>
                    </a:lnTo>
                    <a:lnTo>
                      <a:pt x="4999" y="9"/>
                    </a:lnTo>
                    <a:lnTo>
                      <a:pt x="4969" y="3"/>
                    </a:lnTo>
                    <a:lnTo>
                      <a:pt x="4938" y="0"/>
                    </a:lnTo>
                    <a:lnTo>
                      <a:pt x="4906" y="0"/>
                    </a:lnTo>
                    <a:lnTo>
                      <a:pt x="4873" y="1"/>
                    </a:lnTo>
                    <a:lnTo>
                      <a:pt x="4842" y="6"/>
                    </a:lnTo>
                    <a:lnTo>
                      <a:pt x="4809" y="12"/>
                    </a:lnTo>
                    <a:lnTo>
                      <a:pt x="4777" y="21"/>
                    </a:lnTo>
                    <a:lnTo>
                      <a:pt x="4742" y="31"/>
                    </a:lnTo>
                    <a:lnTo>
                      <a:pt x="4709" y="44"/>
                    </a:lnTo>
                    <a:lnTo>
                      <a:pt x="4674" y="60"/>
                    </a:lnTo>
                    <a:lnTo>
                      <a:pt x="4641" y="78"/>
                    </a:lnTo>
                    <a:lnTo>
                      <a:pt x="4605" y="98"/>
                    </a:lnTo>
                    <a:lnTo>
                      <a:pt x="4570" y="121"/>
                    </a:lnTo>
                    <a:lnTo>
                      <a:pt x="4551" y="132"/>
                    </a:lnTo>
                    <a:lnTo>
                      <a:pt x="4534" y="146"/>
                    </a:lnTo>
                    <a:lnTo>
                      <a:pt x="4498" y="174"/>
                    </a:lnTo>
                    <a:lnTo>
                      <a:pt x="4461" y="203"/>
                    </a:lnTo>
                    <a:lnTo>
                      <a:pt x="4425" y="235"/>
                    </a:lnTo>
                    <a:lnTo>
                      <a:pt x="4387" y="270"/>
                    </a:lnTo>
                    <a:lnTo>
                      <a:pt x="4350" y="307"/>
                    </a:lnTo>
                    <a:lnTo>
                      <a:pt x="4310" y="346"/>
                    </a:lnTo>
                    <a:lnTo>
                      <a:pt x="4273" y="387"/>
                    </a:lnTo>
                    <a:lnTo>
                      <a:pt x="4233" y="431"/>
                    </a:lnTo>
                    <a:lnTo>
                      <a:pt x="4196" y="478"/>
                    </a:lnTo>
                    <a:lnTo>
                      <a:pt x="4149" y="547"/>
                    </a:lnTo>
                    <a:lnTo>
                      <a:pt x="4105" y="617"/>
                    </a:lnTo>
                    <a:lnTo>
                      <a:pt x="4060" y="689"/>
                    </a:lnTo>
                    <a:lnTo>
                      <a:pt x="4017" y="764"/>
                    </a:lnTo>
                    <a:lnTo>
                      <a:pt x="3974" y="839"/>
                    </a:lnTo>
                    <a:lnTo>
                      <a:pt x="3932" y="917"/>
                    </a:lnTo>
                    <a:lnTo>
                      <a:pt x="3891" y="995"/>
                    </a:lnTo>
                    <a:lnTo>
                      <a:pt x="3851" y="1076"/>
                    </a:lnTo>
                    <a:lnTo>
                      <a:pt x="3771" y="1239"/>
                    </a:lnTo>
                    <a:lnTo>
                      <a:pt x="3695" y="1411"/>
                    </a:lnTo>
                    <a:lnTo>
                      <a:pt x="3622" y="1589"/>
                    </a:lnTo>
                    <a:lnTo>
                      <a:pt x="3552" y="1773"/>
                    </a:lnTo>
                    <a:lnTo>
                      <a:pt x="3521" y="1871"/>
                    </a:lnTo>
                    <a:lnTo>
                      <a:pt x="3490" y="1964"/>
                    </a:lnTo>
                    <a:lnTo>
                      <a:pt x="3473" y="2009"/>
                    </a:lnTo>
                    <a:lnTo>
                      <a:pt x="3458" y="2053"/>
                    </a:lnTo>
                    <a:lnTo>
                      <a:pt x="3424" y="2138"/>
                    </a:lnTo>
                    <a:lnTo>
                      <a:pt x="3406" y="2178"/>
                    </a:lnTo>
                    <a:lnTo>
                      <a:pt x="3389" y="2216"/>
                    </a:lnTo>
                    <a:lnTo>
                      <a:pt x="3354" y="2291"/>
                    </a:lnTo>
                    <a:lnTo>
                      <a:pt x="3335" y="2325"/>
                    </a:lnTo>
                    <a:lnTo>
                      <a:pt x="3326" y="2342"/>
                    </a:lnTo>
                    <a:lnTo>
                      <a:pt x="3317" y="2360"/>
                    </a:lnTo>
                    <a:lnTo>
                      <a:pt x="3299" y="2393"/>
                    </a:lnTo>
                    <a:lnTo>
                      <a:pt x="3280" y="2425"/>
                    </a:lnTo>
                    <a:lnTo>
                      <a:pt x="3241" y="2484"/>
                    </a:lnTo>
                    <a:lnTo>
                      <a:pt x="3220" y="2512"/>
                    </a:lnTo>
                    <a:lnTo>
                      <a:pt x="3200" y="2539"/>
                    </a:lnTo>
                    <a:lnTo>
                      <a:pt x="3158" y="2589"/>
                    </a:lnTo>
                    <a:lnTo>
                      <a:pt x="3137" y="2612"/>
                    </a:lnTo>
                    <a:lnTo>
                      <a:pt x="3116" y="2634"/>
                    </a:lnTo>
                    <a:lnTo>
                      <a:pt x="3093" y="2654"/>
                    </a:lnTo>
                    <a:lnTo>
                      <a:pt x="3087" y="2658"/>
                    </a:lnTo>
                    <a:lnTo>
                      <a:pt x="3082" y="2664"/>
                    </a:lnTo>
                    <a:lnTo>
                      <a:pt x="3071" y="2674"/>
                    </a:lnTo>
                    <a:lnTo>
                      <a:pt x="3048" y="2692"/>
                    </a:lnTo>
                    <a:lnTo>
                      <a:pt x="3037" y="2700"/>
                    </a:lnTo>
                    <a:lnTo>
                      <a:pt x="3027" y="2709"/>
                    </a:lnTo>
                    <a:lnTo>
                      <a:pt x="3004" y="2725"/>
                    </a:lnTo>
                    <a:lnTo>
                      <a:pt x="2981" y="2740"/>
                    </a:lnTo>
                    <a:lnTo>
                      <a:pt x="2968" y="2746"/>
                    </a:lnTo>
                    <a:lnTo>
                      <a:pt x="2962" y="2749"/>
                    </a:lnTo>
                    <a:lnTo>
                      <a:pt x="2957" y="2753"/>
                    </a:lnTo>
                    <a:lnTo>
                      <a:pt x="2934" y="2767"/>
                    </a:lnTo>
                    <a:lnTo>
                      <a:pt x="2911" y="2779"/>
                    </a:lnTo>
                    <a:lnTo>
                      <a:pt x="2899" y="2784"/>
                    </a:lnTo>
                    <a:lnTo>
                      <a:pt x="2893" y="2786"/>
                    </a:lnTo>
                    <a:lnTo>
                      <a:pt x="2889" y="2787"/>
                    </a:lnTo>
                    <a:lnTo>
                      <a:pt x="2887" y="2789"/>
                    </a:lnTo>
                    <a:lnTo>
                      <a:pt x="2874" y="2792"/>
                    </a:lnTo>
                    <a:lnTo>
                      <a:pt x="2861" y="2794"/>
                    </a:lnTo>
                    <a:lnTo>
                      <a:pt x="2854" y="2794"/>
                    </a:lnTo>
                    <a:lnTo>
                      <a:pt x="2848" y="2795"/>
                    </a:lnTo>
                    <a:lnTo>
                      <a:pt x="2835" y="2796"/>
                    </a:lnTo>
                    <a:lnTo>
                      <a:pt x="2806" y="2793"/>
                    </a:lnTo>
                    <a:lnTo>
                      <a:pt x="2777" y="2786"/>
                    </a:lnTo>
                    <a:lnTo>
                      <a:pt x="2746" y="2776"/>
                    </a:lnTo>
                    <a:lnTo>
                      <a:pt x="2730" y="2769"/>
                    </a:lnTo>
                    <a:lnTo>
                      <a:pt x="2721" y="2764"/>
                    </a:lnTo>
                    <a:lnTo>
                      <a:pt x="2717" y="2762"/>
                    </a:lnTo>
                    <a:lnTo>
                      <a:pt x="2714" y="2761"/>
                    </a:lnTo>
                    <a:lnTo>
                      <a:pt x="2679" y="2742"/>
                    </a:lnTo>
                    <a:lnTo>
                      <a:pt x="2643" y="2719"/>
                    </a:lnTo>
                    <a:lnTo>
                      <a:pt x="2606" y="2692"/>
                    </a:lnTo>
                    <a:lnTo>
                      <a:pt x="2596" y="2683"/>
                    </a:lnTo>
                    <a:lnTo>
                      <a:pt x="2590" y="2679"/>
                    </a:lnTo>
                    <a:lnTo>
                      <a:pt x="2586" y="2676"/>
                    </a:lnTo>
                    <a:lnTo>
                      <a:pt x="2568" y="2660"/>
                    </a:lnTo>
                    <a:lnTo>
                      <a:pt x="2547" y="2643"/>
                    </a:lnTo>
                    <a:lnTo>
                      <a:pt x="2536" y="2633"/>
                    </a:lnTo>
                    <a:lnTo>
                      <a:pt x="2527" y="2625"/>
                    </a:lnTo>
                    <a:lnTo>
                      <a:pt x="2485" y="2586"/>
                    </a:lnTo>
                    <a:lnTo>
                      <a:pt x="2479" y="2579"/>
                    </a:lnTo>
                    <a:lnTo>
                      <a:pt x="2474" y="2574"/>
                    </a:lnTo>
                    <a:lnTo>
                      <a:pt x="2464" y="2564"/>
                    </a:lnTo>
                    <a:lnTo>
                      <a:pt x="2443" y="2542"/>
                    </a:lnTo>
                    <a:lnTo>
                      <a:pt x="2399" y="2496"/>
                    </a:lnTo>
                    <a:lnTo>
                      <a:pt x="2238" y="1445"/>
                    </a:lnTo>
                    <a:lnTo>
                      <a:pt x="2140" y="2319"/>
                    </a:lnTo>
                    <a:lnTo>
                      <a:pt x="1979" y="1466"/>
                    </a:lnTo>
                    <a:lnTo>
                      <a:pt x="1890" y="2475"/>
                    </a:lnTo>
                    <a:lnTo>
                      <a:pt x="1750" y="1445"/>
                    </a:lnTo>
                    <a:lnTo>
                      <a:pt x="1657" y="2454"/>
                    </a:lnTo>
                    <a:lnTo>
                      <a:pt x="1491" y="1419"/>
                    </a:lnTo>
                    <a:lnTo>
                      <a:pt x="1418" y="2475"/>
                    </a:lnTo>
                    <a:lnTo>
                      <a:pt x="1246" y="1518"/>
                    </a:lnTo>
                    <a:lnTo>
                      <a:pt x="1174" y="2512"/>
                    </a:lnTo>
                    <a:lnTo>
                      <a:pt x="1008" y="1575"/>
                    </a:lnTo>
                    <a:lnTo>
                      <a:pt x="935" y="2543"/>
                    </a:lnTo>
                    <a:lnTo>
                      <a:pt x="747" y="1695"/>
                    </a:lnTo>
                    <a:lnTo>
                      <a:pt x="674" y="2787"/>
                    </a:lnTo>
                    <a:lnTo>
                      <a:pt x="503" y="1966"/>
                    </a:lnTo>
                    <a:lnTo>
                      <a:pt x="447" y="3172"/>
                    </a:lnTo>
                    <a:lnTo>
                      <a:pt x="260" y="2371"/>
                    </a:lnTo>
                    <a:lnTo>
                      <a:pt x="192" y="3484"/>
                    </a:lnTo>
                    <a:lnTo>
                      <a:pt x="0" y="2912"/>
                    </a:lnTo>
                    <a:lnTo>
                      <a:pt x="0" y="3640"/>
                    </a:lnTo>
                    <a:lnTo>
                      <a:pt x="234" y="3984"/>
                    </a:lnTo>
                    <a:lnTo>
                      <a:pt x="307" y="3271"/>
                    </a:lnTo>
                    <a:lnTo>
                      <a:pt x="483" y="3620"/>
                    </a:lnTo>
                    <a:lnTo>
                      <a:pt x="551" y="3006"/>
                    </a:lnTo>
                    <a:lnTo>
                      <a:pt x="732" y="3427"/>
                    </a:lnTo>
                    <a:lnTo>
                      <a:pt x="789" y="2813"/>
                    </a:lnTo>
                    <a:lnTo>
                      <a:pt x="976" y="3308"/>
                    </a:lnTo>
                    <a:lnTo>
                      <a:pt x="1034" y="2756"/>
                    </a:lnTo>
                    <a:lnTo>
                      <a:pt x="1220" y="3235"/>
                    </a:lnTo>
                    <a:lnTo>
                      <a:pt x="1293" y="2720"/>
                    </a:lnTo>
                    <a:lnTo>
                      <a:pt x="1433" y="3219"/>
                    </a:lnTo>
                    <a:lnTo>
                      <a:pt x="1527" y="2683"/>
                    </a:lnTo>
                    <a:lnTo>
                      <a:pt x="1698" y="3219"/>
                    </a:lnTo>
                    <a:lnTo>
                      <a:pt x="1755" y="2699"/>
                    </a:lnTo>
                    <a:lnTo>
                      <a:pt x="1916" y="3214"/>
                    </a:lnTo>
                    <a:lnTo>
                      <a:pt x="2005" y="2647"/>
                    </a:lnTo>
                    <a:lnTo>
                      <a:pt x="2176" y="3193"/>
                    </a:lnTo>
                    <a:lnTo>
                      <a:pt x="2254" y="2798"/>
                    </a:lnTo>
                    <a:lnTo>
                      <a:pt x="2358" y="3105"/>
                    </a:lnTo>
                    <a:lnTo>
                      <a:pt x="2367" y="3129"/>
                    </a:lnTo>
                    <a:lnTo>
                      <a:pt x="2372" y="3140"/>
                    </a:lnTo>
                    <a:lnTo>
                      <a:pt x="2380" y="3153"/>
                    </a:lnTo>
                    <a:lnTo>
                      <a:pt x="2386" y="3163"/>
                    </a:lnTo>
                    <a:lnTo>
                      <a:pt x="2394" y="3174"/>
                    </a:lnTo>
                    <a:lnTo>
                      <a:pt x="2402" y="3184"/>
                    </a:lnTo>
                    <a:lnTo>
                      <a:pt x="2413" y="3194"/>
                    </a:lnTo>
                    <a:lnTo>
                      <a:pt x="2422" y="3202"/>
                    </a:lnTo>
                    <a:lnTo>
                      <a:pt x="2434" y="3212"/>
                    </a:lnTo>
                    <a:lnTo>
                      <a:pt x="2457" y="3228"/>
                    </a:lnTo>
                    <a:lnTo>
                      <a:pt x="2483" y="3243"/>
                    </a:lnTo>
                    <a:lnTo>
                      <a:pt x="2497" y="3249"/>
                    </a:lnTo>
                    <a:lnTo>
                      <a:pt x="2512" y="3257"/>
                    </a:lnTo>
                    <a:lnTo>
                      <a:pt x="2544" y="3267"/>
                    </a:lnTo>
                    <a:lnTo>
                      <a:pt x="2578" y="3276"/>
                    </a:lnTo>
                    <a:lnTo>
                      <a:pt x="2614" y="3284"/>
                    </a:lnTo>
                    <a:lnTo>
                      <a:pt x="2655" y="3290"/>
                    </a:lnTo>
                    <a:lnTo>
                      <a:pt x="2674" y="3291"/>
                    </a:lnTo>
                    <a:lnTo>
                      <a:pt x="2696" y="3293"/>
                    </a:lnTo>
                    <a:lnTo>
                      <a:pt x="2718" y="3294"/>
                    </a:lnTo>
                    <a:lnTo>
                      <a:pt x="2742" y="3296"/>
                    </a:lnTo>
                    <a:lnTo>
                      <a:pt x="2765" y="3296"/>
                    </a:lnTo>
                    <a:lnTo>
                      <a:pt x="2790" y="3297"/>
                    </a:lnTo>
                    <a:lnTo>
                      <a:pt x="2841" y="3297"/>
                    </a:lnTo>
                    <a:lnTo>
                      <a:pt x="2856" y="3295"/>
                    </a:lnTo>
                    <a:lnTo>
                      <a:pt x="2873" y="3292"/>
                    </a:lnTo>
                    <a:lnTo>
                      <a:pt x="2889" y="3287"/>
                    </a:lnTo>
                    <a:lnTo>
                      <a:pt x="2908" y="3280"/>
                    </a:lnTo>
                    <a:lnTo>
                      <a:pt x="2927" y="3272"/>
                    </a:lnTo>
                    <a:lnTo>
                      <a:pt x="2947" y="3263"/>
                    </a:lnTo>
                    <a:lnTo>
                      <a:pt x="2966" y="3251"/>
                    </a:lnTo>
                    <a:lnTo>
                      <a:pt x="2988" y="3239"/>
                    </a:lnTo>
                    <a:lnTo>
                      <a:pt x="3009" y="3224"/>
                    </a:lnTo>
                    <a:lnTo>
                      <a:pt x="3031" y="3209"/>
                    </a:lnTo>
                    <a:lnTo>
                      <a:pt x="3054" y="3191"/>
                    </a:lnTo>
                    <a:lnTo>
                      <a:pt x="3077" y="3172"/>
                    </a:lnTo>
                    <a:lnTo>
                      <a:pt x="3101" y="3151"/>
                    </a:lnTo>
                    <a:lnTo>
                      <a:pt x="3126" y="3130"/>
                    </a:lnTo>
                    <a:lnTo>
                      <a:pt x="3151" y="3107"/>
                    </a:lnTo>
                    <a:lnTo>
                      <a:pt x="3178" y="3083"/>
                    </a:lnTo>
                    <a:lnTo>
                      <a:pt x="3204" y="3056"/>
                    </a:lnTo>
                    <a:lnTo>
                      <a:pt x="3231" y="3028"/>
                    </a:lnTo>
                    <a:lnTo>
                      <a:pt x="3258" y="2998"/>
                    </a:lnTo>
                    <a:lnTo>
                      <a:pt x="3287" y="2967"/>
                    </a:lnTo>
                    <a:lnTo>
                      <a:pt x="3316" y="2934"/>
                    </a:lnTo>
                    <a:lnTo>
                      <a:pt x="3346" y="2900"/>
                    </a:lnTo>
                    <a:lnTo>
                      <a:pt x="3377" y="2864"/>
                    </a:lnTo>
                    <a:lnTo>
                      <a:pt x="3409" y="2828"/>
                    </a:lnTo>
                    <a:lnTo>
                      <a:pt x="3440" y="2788"/>
                    </a:lnTo>
                    <a:lnTo>
                      <a:pt x="3472" y="2748"/>
                    </a:lnTo>
                    <a:lnTo>
                      <a:pt x="3505" y="2706"/>
                    </a:lnTo>
                    <a:lnTo>
                      <a:pt x="3540" y="2664"/>
                    </a:lnTo>
                    <a:lnTo>
                      <a:pt x="3609" y="2572"/>
                    </a:lnTo>
                    <a:lnTo>
                      <a:pt x="3645" y="2524"/>
                    </a:lnTo>
                    <a:lnTo>
                      <a:pt x="3682" y="2475"/>
                    </a:lnTo>
                    <a:lnTo>
                      <a:pt x="3711" y="2403"/>
                    </a:lnTo>
                    <a:lnTo>
                      <a:pt x="3740" y="2336"/>
                    </a:lnTo>
                    <a:lnTo>
                      <a:pt x="3768" y="2268"/>
                    </a:lnTo>
                    <a:lnTo>
                      <a:pt x="3797" y="2204"/>
                    </a:lnTo>
                    <a:lnTo>
                      <a:pt x="3853" y="2078"/>
                    </a:lnTo>
                    <a:lnTo>
                      <a:pt x="3880" y="2016"/>
                    </a:lnTo>
                    <a:lnTo>
                      <a:pt x="3909" y="1959"/>
                    </a:lnTo>
                    <a:lnTo>
                      <a:pt x="3963" y="1846"/>
                    </a:lnTo>
                    <a:lnTo>
                      <a:pt x="3989" y="1792"/>
                    </a:lnTo>
                    <a:lnTo>
                      <a:pt x="4016" y="1741"/>
                    </a:lnTo>
                    <a:lnTo>
                      <a:pt x="4068" y="1642"/>
                    </a:lnTo>
                    <a:lnTo>
                      <a:pt x="4093" y="1595"/>
                    </a:lnTo>
                    <a:lnTo>
                      <a:pt x="4120" y="1550"/>
                    </a:lnTo>
                    <a:lnTo>
                      <a:pt x="4144" y="1506"/>
                    </a:lnTo>
                    <a:lnTo>
                      <a:pt x="4169" y="1464"/>
                    </a:lnTo>
                    <a:lnTo>
                      <a:pt x="4193" y="1424"/>
                    </a:lnTo>
                    <a:lnTo>
                      <a:pt x="4218" y="1385"/>
                    </a:lnTo>
                    <a:lnTo>
                      <a:pt x="4241" y="1347"/>
                    </a:lnTo>
                    <a:lnTo>
                      <a:pt x="4266" y="1312"/>
                    </a:lnTo>
                    <a:lnTo>
                      <a:pt x="4288" y="1278"/>
                    </a:lnTo>
                    <a:lnTo>
                      <a:pt x="4312" y="1247"/>
                    </a:lnTo>
                    <a:lnTo>
                      <a:pt x="4334" y="1215"/>
                    </a:lnTo>
                    <a:lnTo>
                      <a:pt x="4357" y="1187"/>
                    </a:lnTo>
                    <a:lnTo>
                      <a:pt x="4379" y="1159"/>
                    </a:lnTo>
                    <a:lnTo>
                      <a:pt x="4402" y="1134"/>
                    </a:lnTo>
                    <a:lnTo>
                      <a:pt x="4422" y="1110"/>
                    </a:lnTo>
                    <a:lnTo>
                      <a:pt x="4444" y="1089"/>
                    </a:lnTo>
                    <a:lnTo>
                      <a:pt x="4465" y="1068"/>
                    </a:lnTo>
                    <a:lnTo>
                      <a:pt x="4487" y="1050"/>
                    </a:lnTo>
                    <a:lnTo>
                      <a:pt x="4541" y="1001"/>
                    </a:lnTo>
                    <a:lnTo>
                      <a:pt x="4596" y="961"/>
                    </a:lnTo>
                    <a:lnTo>
                      <a:pt x="4623" y="941"/>
                    </a:lnTo>
                    <a:lnTo>
                      <a:pt x="4652" y="925"/>
                    </a:lnTo>
                    <a:lnTo>
                      <a:pt x="4708" y="897"/>
                    </a:lnTo>
                    <a:lnTo>
                      <a:pt x="4764" y="875"/>
                    </a:lnTo>
                    <a:lnTo>
                      <a:pt x="4820" y="860"/>
                    </a:lnTo>
                    <a:lnTo>
                      <a:pt x="4877" y="850"/>
                    </a:lnTo>
                    <a:lnTo>
                      <a:pt x="4935" y="847"/>
                    </a:lnTo>
                    <a:lnTo>
                      <a:pt x="4993" y="850"/>
                    </a:lnTo>
                    <a:lnTo>
                      <a:pt x="5051" y="860"/>
                    </a:lnTo>
                    <a:lnTo>
                      <a:pt x="5109" y="875"/>
                    </a:lnTo>
                    <a:lnTo>
                      <a:pt x="5168" y="897"/>
                    </a:lnTo>
                    <a:lnTo>
                      <a:pt x="5226" y="925"/>
                    </a:lnTo>
                    <a:lnTo>
                      <a:pt x="5255" y="941"/>
                    </a:lnTo>
                    <a:lnTo>
                      <a:pt x="5285" y="961"/>
                    </a:lnTo>
                    <a:lnTo>
                      <a:pt x="5346" y="1001"/>
                    </a:lnTo>
                    <a:lnTo>
                      <a:pt x="5406" y="1050"/>
                    </a:lnTo>
                    <a:lnTo>
                      <a:pt x="6528" y="2298"/>
                    </a:lnTo>
                    <a:lnTo>
                      <a:pt x="6652" y="2444"/>
                    </a:lnTo>
                    <a:lnTo>
                      <a:pt x="6714" y="2515"/>
                    </a:lnTo>
                    <a:lnTo>
                      <a:pt x="6776" y="2585"/>
                    </a:lnTo>
                    <a:lnTo>
                      <a:pt x="6836" y="2652"/>
                    </a:lnTo>
                    <a:lnTo>
                      <a:pt x="6897" y="2719"/>
                    </a:lnTo>
                    <a:lnTo>
                      <a:pt x="6958" y="2784"/>
                    </a:lnTo>
                    <a:lnTo>
                      <a:pt x="7019" y="2849"/>
                    </a:lnTo>
                    <a:lnTo>
                      <a:pt x="7137" y="2971"/>
                    </a:lnTo>
                    <a:lnTo>
                      <a:pt x="7195" y="3031"/>
                    </a:lnTo>
                    <a:lnTo>
                      <a:pt x="7225" y="3060"/>
                    </a:lnTo>
                    <a:lnTo>
                      <a:pt x="7239" y="3074"/>
                    </a:lnTo>
                    <a:lnTo>
                      <a:pt x="7255" y="3090"/>
                    </a:lnTo>
                    <a:lnTo>
                      <a:pt x="7312" y="3146"/>
                    </a:lnTo>
                    <a:lnTo>
                      <a:pt x="7370" y="3202"/>
                    </a:lnTo>
                    <a:lnTo>
                      <a:pt x="7484" y="3311"/>
                    </a:lnTo>
                    <a:lnTo>
                      <a:pt x="7511" y="3336"/>
                    </a:lnTo>
                    <a:lnTo>
                      <a:pt x="7525" y="3348"/>
                    </a:lnTo>
                    <a:lnTo>
                      <a:pt x="7539" y="3362"/>
                    </a:lnTo>
                    <a:lnTo>
                      <a:pt x="7595" y="3412"/>
                    </a:lnTo>
                    <a:lnTo>
                      <a:pt x="7649" y="3460"/>
                    </a:lnTo>
                    <a:lnTo>
                      <a:pt x="7705" y="3508"/>
                    </a:lnTo>
                    <a:lnTo>
                      <a:pt x="7759" y="3554"/>
                    </a:lnTo>
                    <a:lnTo>
                      <a:pt x="7813" y="3599"/>
                    </a:lnTo>
                    <a:lnTo>
                      <a:pt x="7839" y="3620"/>
                    </a:lnTo>
                    <a:lnTo>
                      <a:pt x="7866" y="3641"/>
                    </a:lnTo>
                    <a:lnTo>
                      <a:pt x="7920" y="3684"/>
                    </a:lnTo>
                    <a:lnTo>
                      <a:pt x="7972" y="3724"/>
                    </a:lnTo>
                    <a:lnTo>
                      <a:pt x="8025" y="3763"/>
                    </a:lnTo>
                    <a:lnTo>
                      <a:pt x="8076" y="3801"/>
                    </a:lnTo>
                    <a:lnTo>
                      <a:pt x="8128" y="3837"/>
                    </a:lnTo>
                    <a:lnTo>
                      <a:pt x="8178" y="3871"/>
                    </a:lnTo>
                    <a:lnTo>
                      <a:pt x="8229" y="3905"/>
                    </a:lnTo>
                    <a:lnTo>
                      <a:pt x="8279" y="3937"/>
                    </a:lnTo>
                    <a:lnTo>
                      <a:pt x="8330" y="3968"/>
                    </a:lnTo>
                    <a:lnTo>
                      <a:pt x="8463" y="4052"/>
                    </a:lnTo>
                    <a:lnTo>
                      <a:pt x="8596" y="4136"/>
                    </a:lnTo>
                    <a:lnTo>
                      <a:pt x="8730" y="4215"/>
                    </a:lnTo>
                    <a:lnTo>
                      <a:pt x="8865" y="4293"/>
                    </a:lnTo>
                    <a:lnTo>
                      <a:pt x="9000" y="4366"/>
                    </a:lnTo>
                    <a:lnTo>
                      <a:pt x="9136" y="4437"/>
                    </a:lnTo>
                    <a:lnTo>
                      <a:pt x="9272" y="4505"/>
                    </a:lnTo>
                    <a:lnTo>
                      <a:pt x="9409" y="4571"/>
                    </a:lnTo>
                    <a:lnTo>
                      <a:pt x="9545" y="4633"/>
                    </a:lnTo>
                    <a:lnTo>
                      <a:pt x="9682" y="4693"/>
                    </a:lnTo>
                    <a:lnTo>
                      <a:pt x="9819" y="4749"/>
                    </a:lnTo>
                    <a:lnTo>
                      <a:pt x="9958" y="4805"/>
                    </a:lnTo>
                    <a:lnTo>
                      <a:pt x="10096" y="4854"/>
                    </a:lnTo>
                    <a:lnTo>
                      <a:pt x="10235" y="4903"/>
                    </a:lnTo>
                    <a:lnTo>
                      <a:pt x="10375" y="4949"/>
                    </a:lnTo>
                    <a:lnTo>
                      <a:pt x="10516" y="4993"/>
                    </a:lnTo>
                    <a:close/>
                  </a:path>
                </a:pathLst>
              </a:custGeom>
              <a:solidFill>
                <a:srgbClr val="B7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0" name="Freeform 23">
                <a:extLst>
                  <a:ext uri="{FF2B5EF4-FFF2-40B4-BE49-F238E27FC236}">
                    <a16:creationId xmlns:a16="http://schemas.microsoft.com/office/drawing/2014/main" id="{B21E9B21-DA34-E672-614C-090F3E3F7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1488" y="2649538"/>
                <a:ext cx="2093913" cy="801688"/>
              </a:xfrm>
              <a:custGeom>
                <a:avLst/>
                <a:gdLst>
                  <a:gd name="T0" fmla="*/ 9025 w 9236"/>
                  <a:gd name="T1" fmla="*/ 1831 h 3538"/>
                  <a:gd name="T2" fmla="*/ 8620 w 9236"/>
                  <a:gd name="T3" fmla="*/ 671 h 3538"/>
                  <a:gd name="T4" fmla="*/ 8312 w 9236"/>
                  <a:gd name="T5" fmla="*/ 1802 h 3538"/>
                  <a:gd name="T6" fmla="*/ 7859 w 9236"/>
                  <a:gd name="T7" fmla="*/ 786 h 3538"/>
                  <a:gd name="T8" fmla="*/ 7540 w 9236"/>
                  <a:gd name="T9" fmla="*/ 2123 h 3538"/>
                  <a:gd name="T10" fmla="*/ 7135 w 9236"/>
                  <a:gd name="T11" fmla="*/ 1563 h 3538"/>
                  <a:gd name="T12" fmla="*/ 6870 w 9236"/>
                  <a:gd name="T13" fmla="*/ 3329 h 3538"/>
                  <a:gd name="T14" fmla="*/ 5934 w 9236"/>
                  <a:gd name="T15" fmla="*/ 2720 h 3538"/>
                  <a:gd name="T16" fmla="*/ 5697 w 9236"/>
                  <a:gd name="T17" fmla="*/ 2525 h 3538"/>
                  <a:gd name="T18" fmla="*/ 5362 w 9236"/>
                  <a:gd name="T19" fmla="*/ 2229 h 3538"/>
                  <a:gd name="T20" fmla="*/ 5055 w 9236"/>
                  <a:gd name="T21" fmla="*/ 1930 h 3538"/>
                  <a:gd name="T22" fmla="*/ 4774 w 9236"/>
                  <a:gd name="T23" fmla="*/ 1628 h 3538"/>
                  <a:gd name="T24" fmla="*/ 4603 w 9236"/>
                  <a:gd name="T25" fmla="*/ 1424 h 3538"/>
                  <a:gd name="T26" fmla="*/ 4343 w 9236"/>
                  <a:gd name="T27" fmla="*/ 1093 h 3538"/>
                  <a:gd name="T28" fmla="*/ 4086 w 9236"/>
                  <a:gd name="T29" fmla="*/ 790 h 3538"/>
                  <a:gd name="T30" fmla="*/ 3844 w 9236"/>
                  <a:gd name="T31" fmla="*/ 535 h 3538"/>
                  <a:gd name="T32" fmla="*/ 3612 w 9236"/>
                  <a:gd name="T33" fmla="*/ 324 h 3538"/>
                  <a:gd name="T34" fmla="*/ 3397 w 9236"/>
                  <a:gd name="T35" fmla="*/ 161 h 3538"/>
                  <a:gd name="T36" fmla="*/ 3215 w 9236"/>
                  <a:gd name="T37" fmla="*/ 61 h 3538"/>
                  <a:gd name="T38" fmla="*/ 3083 w 9236"/>
                  <a:gd name="T39" fmla="*/ 23 h 3538"/>
                  <a:gd name="T40" fmla="*/ 2919 w 9236"/>
                  <a:gd name="T41" fmla="*/ 2 h 3538"/>
                  <a:gd name="T42" fmla="*/ 2801 w 9236"/>
                  <a:gd name="T43" fmla="*/ 5 h 3538"/>
                  <a:gd name="T44" fmla="*/ 2659 w 9236"/>
                  <a:gd name="T45" fmla="*/ 38 h 3538"/>
                  <a:gd name="T46" fmla="*/ 2559 w 9236"/>
                  <a:gd name="T47" fmla="*/ 83 h 3538"/>
                  <a:gd name="T48" fmla="*/ 2466 w 9236"/>
                  <a:gd name="T49" fmla="*/ 145 h 3538"/>
                  <a:gd name="T50" fmla="*/ 2381 w 9236"/>
                  <a:gd name="T51" fmla="*/ 227 h 3538"/>
                  <a:gd name="T52" fmla="*/ 2301 w 9236"/>
                  <a:gd name="T53" fmla="*/ 325 h 3538"/>
                  <a:gd name="T54" fmla="*/ 2230 w 9236"/>
                  <a:gd name="T55" fmla="*/ 443 h 3538"/>
                  <a:gd name="T56" fmla="*/ 1693 w 9236"/>
                  <a:gd name="T57" fmla="*/ 1665 h 3538"/>
                  <a:gd name="T58" fmla="*/ 1677 w 9236"/>
                  <a:gd name="T59" fmla="*/ 1699 h 3538"/>
                  <a:gd name="T60" fmla="*/ 1604 w 9236"/>
                  <a:gd name="T61" fmla="*/ 1870 h 3538"/>
                  <a:gd name="T62" fmla="*/ 1549 w 9236"/>
                  <a:gd name="T63" fmla="*/ 1983 h 3538"/>
                  <a:gd name="T64" fmla="*/ 1477 w 9236"/>
                  <a:gd name="T65" fmla="*/ 2124 h 3538"/>
                  <a:gd name="T66" fmla="*/ 1375 w 9236"/>
                  <a:gd name="T67" fmla="*/ 2297 h 3538"/>
                  <a:gd name="T68" fmla="*/ 1268 w 9236"/>
                  <a:gd name="T69" fmla="*/ 2459 h 3538"/>
                  <a:gd name="T70" fmla="*/ 1232 w 9236"/>
                  <a:gd name="T71" fmla="*/ 2510 h 3538"/>
                  <a:gd name="T72" fmla="*/ 1137 w 9236"/>
                  <a:gd name="T73" fmla="*/ 2630 h 3538"/>
                  <a:gd name="T74" fmla="*/ 1075 w 9236"/>
                  <a:gd name="T75" fmla="*/ 2691 h 3538"/>
                  <a:gd name="T76" fmla="*/ 1013 w 9236"/>
                  <a:gd name="T77" fmla="*/ 2728 h 3538"/>
                  <a:gd name="T78" fmla="*/ 950 w 9236"/>
                  <a:gd name="T79" fmla="*/ 2746 h 3538"/>
                  <a:gd name="T80" fmla="*/ 888 w 9236"/>
                  <a:gd name="T81" fmla="*/ 2741 h 3538"/>
                  <a:gd name="T82" fmla="*/ 826 w 9236"/>
                  <a:gd name="T83" fmla="*/ 2716 h 3538"/>
                  <a:gd name="T84" fmla="*/ 725 w 9236"/>
                  <a:gd name="T85" fmla="*/ 2653 h 3538"/>
                  <a:gd name="T86" fmla="*/ 639 w 9236"/>
                  <a:gd name="T87" fmla="*/ 2574 h 3538"/>
                  <a:gd name="T88" fmla="*/ 550 w 9236"/>
                  <a:gd name="T89" fmla="*/ 2451 h 3538"/>
                  <a:gd name="T90" fmla="*/ 447 w 9236"/>
                  <a:gd name="T91" fmla="*/ 2466 h 3538"/>
                  <a:gd name="T92" fmla="*/ 68 w 9236"/>
                  <a:gd name="T93" fmla="*/ 770 h 3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236" h="3538">
                    <a:moveTo>
                      <a:pt x="9236" y="1669"/>
                    </a:moveTo>
                    <a:lnTo>
                      <a:pt x="9038" y="604"/>
                    </a:lnTo>
                    <a:lnTo>
                      <a:pt x="9025" y="1831"/>
                    </a:lnTo>
                    <a:lnTo>
                      <a:pt x="8809" y="648"/>
                    </a:lnTo>
                    <a:lnTo>
                      <a:pt x="8787" y="1733"/>
                    </a:lnTo>
                    <a:lnTo>
                      <a:pt x="8620" y="671"/>
                    </a:lnTo>
                    <a:lnTo>
                      <a:pt x="8529" y="1738"/>
                    </a:lnTo>
                    <a:lnTo>
                      <a:pt x="8366" y="687"/>
                    </a:lnTo>
                    <a:lnTo>
                      <a:pt x="8312" y="1802"/>
                    </a:lnTo>
                    <a:lnTo>
                      <a:pt x="8104" y="723"/>
                    </a:lnTo>
                    <a:lnTo>
                      <a:pt x="8075" y="1878"/>
                    </a:lnTo>
                    <a:lnTo>
                      <a:pt x="7859" y="786"/>
                    </a:lnTo>
                    <a:lnTo>
                      <a:pt x="7831" y="1899"/>
                    </a:lnTo>
                    <a:lnTo>
                      <a:pt x="7629" y="932"/>
                    </a:lnTo>
                    <a:lnTo>
                      <a:pt x="7540" y="2123"/>
                    </a:lnTo>
                    <a:lnTo>
                      <a:pt x="7384" y="1238"/>
                    </a:lnTo>
                    <a:lnTo>
                      <a:pt x="7353" y="2357"/>
                    </a:lnTo>
                    <a:lnTo>
                      <a:pt x="7135" y="1563"/>
                    </a:lnTo>
                    <a:lnTo>
                      <a:pt x="7088" y="2679"/>
                    </a:lnTo>
                    <a:lnTo>
                      <a:pt x="6914" y="2117"/>
                    </a:lnTo>
                    <a:lnTo>
                      <a:pt x="6870" y="3329"/>
                    </a:lnTo>
                    <a:lnTo>
                      <a:pt x="6185" y="2913"/>
                    </a:lnTo>
                    <a:lnTo>
                      <a:pt x="6057" y="2816"/>
                    </a:lnTo>
                    <a:lnTo>
                      <a:pt x="5934" y="2720"/>
                    </a:lnTo>
                    <a:lnTo>
                      <a:pt x="5813" y="2622"/>
                    </a:lnTo>
                    <a:lnTo>
                      <a:pt x="5754" y="2573"/>
                    </a:lnTo>
                    <a:lnTo>
                      <a:pt x="5697" y="2525"/>
                    </a:lnTo>
                    <a:lnTo>
                      <a:pt x="5581" y="2426"/>
                    </a:lnTo>
                    <a:lnTo>
                      <a:pt x="5470" y="2329"/>
                    </a:lnTo>
                    <a:lnTo>
                      <a:pt x="5362" y="2229"/>
                    </a:lnTo>
                    <a:lnTo>
                      <a:pt x="5257" y="2131"/>
                    </a:lnTo>
                    <a:lnTo>
                      <a:pt x="5155" y="2030"/>
                    </a:lnTo>
                    <a:lnTo>
                      <a:pt x="5055" y="1930"/>
                    </a:lnTo>
                    <a:lnTo>
                      <a:pt x="4958" y="1829"/>
                    </a:lnTo>
                    <a:lnTo>
                      <a:pt x="4866" y="1729"/>
                    </a:lnTo>
                    <a:lnTo>
                      <a:pt x="4774" y="1628"/>
                    </a:lnTo>
                    <a:lnTo>
                      <a:pt x="4730" y="1577"/>
                    </a:lnTo>
                    <a:lnTo>
                      <a:pt x="4687" y="1527"/>
                    </a:lnTo>
                    <a:lnTo>
                      <a:pt x="4603" y="1424"/>
                    </a:lnTo>
                    <a:lnTo>
                      <a:pt x="4523" y="1322"/>
                    </a:lnTo>
                    <a:lnTo>
                      <a:pt x="4432" y="1204"/>
                    </a:lnTo>
                    <a:lnTo>
                      <a:pt x="4343" y="1093"/>
                    </a:lnTo>
                    <a:lnTo>
                      <a:pt x="4256" y="987"/>
                    </a:lnTo>
                    <a:lnTo>
                      <a:pt x="4171" y="887"/>
                    </a:lnTo>
                    <a:lnTo>
                      <a:pt x="4086" y="790"/>
                    </a:lnTo>
                    <a:lnTo>
                      <a:pt x="4004" y="700"/>
                    </a:lnTo>
                    <a:lnTo>
                      <a:pt x="3923" y="614"/>
                    </a:lnTo>
                    <a:lnTo>
                      <a:pt x="3844" y="535"/>
                    </a:lnTo>
                    <a:lnTo>
                      <a:pt x="3765" y="459"/>
                    </a:lnTo>
                    <a:lnTo>
                      <a:pt x="3688" y="390"/>
                    </a:lnTo>
                    <a:lnTo>
                      <a:pt x="3612" y="324"/>
                    </a:lnTo>
                    <a:lnTo>
                      <a:pt x="3540" y="265"/>
                    </a:lnTo>
                    <a:lnTo>
                      <a:pt x="3467" y="210"/>
                    </a:lnTo>
                    <a:lnTo>
                      <a:pt x="3397" y="161"/>
                    </a:lnTo>
                    <a:lnTo>
                      <a:pt x="3328" y="117"/>
                    </a:lnTo>
                    <a:lnTo>
                      <a:pt x="3261" y="78"/>
                    </a:lnTo>
                    <a:lnTo>
                      <a:pt x="3215" y="61"/>
                    </a:lnTo>
                    <a:lnTo>
                      <a:pt x="3170" y="46"/>
                    </a:lnTo>
                    <a:lnTo>
                      <a:pt x="3125" y="33"/>
                    </a:lnTo>
                    <a:lnTo>
                      <a:pt x="3083" y="23"/>
                    </a:lnTo>
                    <a:lnTo>
                      <a:pt x="2999" y="8"/>
                    </a:lnTo>
                    <a:lnTo>
                      <a:pt x="2958" y="3"/>
                    </a:lnTo>
                    <a:lnTo>
                      <a:pt x="2919" y="2"/>
                    </a:lnTo>
                    <a:lnTo>
                      <a:pt x="2878" y="0"/>
                    </a:lnTo>
                    <a:lnTo>
                      <a:pt x="2840" y="2"/>
                    </a:lnTo>
                    <a:lnTo>
                      <a:pt x="2801" y="5"/>
                    </a:lnTo>
                    <a:lnTo>
                      <a:pt x="2765" y="11"/>
                    </a:lnTo>
                    <a:lnTo>
                      <a:pt x="2693" y="26"/>
                    </a:lnTo>
                    <a:lnTo>
                      <a:pt x="2659" y="38"/>
                    </a:lnTo>
                    <a:lnTo>
                      <a:pt x="2626" y="51"/>
                    </a:lnTo>
                    <a:lnTo>
                      <a:pt x="2591" y="65"/>
                    </a:lnTo>
                    <a:lnTo>
                      <a:pt x="2559" y="83"/>
                    </a:lnTo>
                    <a:lnTo>
                      <a:pt x="2527" y="101"/>
                    </a:lnTo>
                    <a:lnTo>
                      <a:pt x="2497" y="123"/>
                    </a:lnTo>
                    <a:lnTo>
                      <a:pt x="2466" y="145"/>
                    </a:lnTo>
                    <a:lnTo>
                      <a:pt x="2437" y="171"/>
                    </a:lnTo>
                    <a:lnTo>
                      <a:pt x="2408" y="197"/>
                    </a:lnTo>
                    <a:lnTo>
                      <a:pt x="2381" y="227"/>
                    </a:lnTo>
                    <a:lnTo>
                      <a:pt x="2353" y="257"/>
                    </a:lnTo>
                    <a:lnTo>
                      <a:pt x="2327" y="291"/>
                    </a:lnTo>
                    <a:lnTo>
                      <a:pt x="2301" y="325"/>
                    </a:lnTo>
                    <a:lnTo>
                      <a:pt x="2277" y="364"/>
                    </a:lnTo>
                    <a:lnTo>
                      <a:pt x="2253" y="402"/>
                    </a:lnTo>
                    <a:lnTo>
                      <a:pt x="2230" y="443"/>
                    </a:lnTo>
                    <a:lnTo>
                      <a:pt x="2207" y="485"/>
                    </a:lnTo>
                    <a:lnTo>
                      <a:pt x="2186" y="531"/>
                    </a:lnTo>
                    <a:lnTo>
                      <a:pt x="1693" y="1665"/>
                    </a:lnTo>
                    <a:lnTo>
                      <a:pt x="1685" y="1682"/>
                    </a:lnTo>
                    <a:lnTo>
                      <a:pt x="1681" y="1690"/>
                    </a:lnTo>
                    <a:lnTo>
                      <a:pt x="1677" y="1699"/>
                    </a:lnTo>
                    <a:lnTo>
                      <a:pt x="1663" y="1735"/>
                    </a:lnTo>
                    <a:lnTo>
                      <a:pt x="1634" y="1803"/>
                    </a:lnTo>
                    <a:lnTo>
                      <a:pt x="1604" y="1870"/>
                    </a:lnTo>
                    <a:lnTo>
                      <a:pt x="1574" y="1936"/>
                    </a:lnTo>
                    <a:lnTo>
                      <a:pt x="1557" y="1968"/>
                    </a:lnTo>
                    <a:lnTo>
                      <a:pt x="1549" y="1983"/>
                    </a:lnTo>
                    <a:lnTo>
                      <a:pt x="1541" y="2000"/>
                    </a:lnTo>
                    <a:lnTo>
                      <a:pt x="1510" y="2062"/>
                    </a:lnTo>
                    <a:lnTo>
                      <a:pt x="1477" y="2124"/>
                    </a:lnTo>
                    <a:lnTo>
                      <a:pt x="1445" y="2184"/>
                    </a:lnTo>
                    <a:lnTo>
                      <a:pt x="1409" y="2241"/>
                    </a:lnTo>
                    <a:lnTo>
                      <a:pt x="1375" y="2297"/>
                    </a:lnTo>
                    <a:lnTo>
                      <a:pt x="1340" y="2353"/>
                    </a:lnTo>
                    <a:lnTo>
                      <a:pt x="1306" y="2407"/>
                    </a:lnTo>
                    <a:lnTo>
                      <a:pt x="1268" y="2459"/>
                    </a:lnTo>
                    <a:lnTo>
                      <a:pt x="1250" y="2484"/>
                    </a:lnTo>
                    <a:lnTo>
                      <a:pt x="1240" y="2496"/>
                    </a:lnTo>
                    <a:lnTo>
                      <a:pt x="1232" y="2510"/>
                    </a:lnTo>
                    <a:lnTo>
                      <a:pt x="1194" y="2559"/>
                    </a:lnTo>
                    <a:lnTo>
                      <a:pt x="1158" y="2606"/>
                    </a:lnTo>
                    <a:lnTo>
                      <a:pt x="1137" y="2630"/>
                    </a:lnTo>
                    <a:lnTo>
                      <a:pt x="1117" y="2653"/>
                    </a:lnTo>
                    <a:lnTo>
                      <a:pt x="1096" y="2673"/>
                    </a:lnTo>
                    <a:lnTo>
                      <a:pt x="1075" y="2691"/>
                    </a:lnTo>
                    <a:lnTo>
                      <a:pt x="1054" y="2705"/>
                    </a:lnTo>
                    <a:lnTo>
                      <a:pt x="1034" y="2719"/>
                    </a:lnTo>
                    <a:lnTo>
                      <a:pt x="1013" y="2728"/>
                    </a:lnTo>
                    <a:lnTo>
                      <a:pt x="992" y="2738"/>
                    </a:lnTo>
                    <a:lnTo>
                      <a:pt x="971" y="2743"/>
                    </a:lnTo>
                    <a:lnTo>
                      <a:pt x="950" y="2746"/>
                    </a:lnTo>
                    <a:lnTo>
                      <a:pt x="930" y="2747"/>
                    </a:lnTo>
                    <a:lnTo>
                      <a:pt x="909" y="2746"/>
                    </a:lnTo>
                    <a:lnTo>
                      <a:pt x="888" y="2741"/>
                    </a:lnTo>
                    <a:lnTo>
                      <a:pt x="867" y="2735"/>
                    </a:lnTo>
                    <a:lnTo>
                      <a:pt x="847" y="2726"/>
                    </a:lnTo>
                    <a:lnTo>
                      <a:pt x="826" y="2716"/>
                    </a:lnTo>
                    <a:lnTo>
                      <a:pt x="773" y="2687"/>
                    </a:lnTo>
                    <a:lnTo>
                      <a:pt x="748" y="2670"/>
                    </a:lnTo>
                    <a:lnTo>
                      <a:pt x="725" y="2653"/>
                    </a:lnTo>
                    <a:lnTo>
                      <a:pt x="701" y="2635"/>
                    </a:lnTo>
                    <a:lnTo>
                      <a:pt x="679" y="2616"/>
                    </a:lnTo>
                    <a:lnTo>
                      <a:pt x="639" y="2574"/>
                    </a:lnTo>
                    <a:lnTo>
                      <a:pt x="600" y="2528"/>
                    </a:lnTo>
                    <a:lnTo>
                      <a:pt x="566" y="2478"/>
                    </a:lnTo>
                    <a:lnTo>
                      <a:pt x="550" y="2451"/>
                    </a:lnTo>
                    <a:lnTo>
                      <a:pt x="535" y="2424"/>
                    </a:lnTo>
                    <a:lnTo>
                      <a:pt x="509" y="2367"/>
                    </a:lnTo>
                    <a:lnTo>
                      <a:pt x="447" y="2466"/>
                    </a:lnTo>
                    <a:lnTo>
                      <a:pt x="275" y="1270"/>
                    </a:lnTo>
                    <a:lnTo>
                      <a:pt x="223" y="2268"/>
                    </a:lnTo>
                    <a:lnTo>
                      <a:pt x="68" y="770"/>
                    </a:lnTo>
                    <a:lnTo>
                      <a:pt x="0" y="3538"/>
                    </a:lnTo>
                  </a:path>
                </a:pathLst>
              </a:custGeom>
              <a:noFill/>
              <a:ln w="142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B106AE2F-F767-70F6-D7AF-663475112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2863" y="2500313"/>
                <a:ext cx="1827213" cy="987425"/>
              </a:xfrm>
              <a:custGeom>
                <a:avLst/>
                <a:gdLst>
                  <a:gd name="T0" fmla="*/ 7946 w 8055"/>
                  <a:gd name="T1" fmla="*/ 4314 h 4354"/>
                  <a:gd name="T2" fmla="*/ 7732 w 8055"/>
                  <a:gd name="T3" fmla="*/ 4234 h 4354"/>
                  <a:gd name="T4" fmla="*/ 7524 w 8055"/>
                  <a:gd name="T5" fmla="*/ 4151 h 4354"/>
                  <a:gd name="T6" fmla="*/ 7321 w 8055"/>
                  <a:gd name="T7" fmla="*/ 4064 h 4354"/>
                  <a:gd name="T8" fmla="*/ 7121 w 8055"/>
                  <a:gd name="T9" fmla="*/ 3973 h 4354"/>
                  <a:gd name="T10" fmla="*/ 6926 w 8055"/>
                  <a:gd name="T11" fmla="*/ 3878 h 4354"/>
                  <a:gd name="T12" fmla="*/ 6735 w 8055"/>
                  <a:gd name="T13" fmla="*/ 3781 h 4354"/>
                  <a:gd name="T14" fmla="*/ 6549 w 8055"/>
                  <a:gd name="T15" fmla="*/ 3679 h 4354"/>
                  <a:gd name="T16" fmla="*/ 6367 w 8055"/>
                  <a:gd name="T17" fmla="*/ 3572 h 4354"/>
                  <a:gd name="T18" fmla="*/ 6190 w 8055"/>
                  <a:gd name="T19" fmla="*/ 3462 h 4354"/>
                  <a:gd name="T20" fmla="*/ 6017 w 8055"/>
                  <a:gd name="T21" fmla="*/ 3348 h 4354"/>
                  <a:gd name="T22" fmla="*/ 5849 w 8055"/>
                  <a:gd name="T23" fmla="*/ 3231 h 4354"/>
                  <a:gd name="T24" fmla="*/ 5685 w 8055"/>
                  <a:gd name="T25" fmla="*/ 3111 h 4354"/>
                  <a:gd name="T26" fmla="*/ 5525 w 8055"/>
                  <a:gd name="T27" fmla="*/ 2986 h 4354"/>
                  <a:gd name="T28" fmla="*/ 5370 w 8055"/>
                  <a:gd name="T29" fmla="*/ 2857 h 4354"/>
                  <a:gd name="T30" fmla="*/ 5221 w 8055"/>
                  <a:gd name="T31" fmla="*/ 2725 h 4354"/>
                  <a:gd name="T32" fmla="*/ 5029 w 8055"/>
                  <a:gd name="T33" fmla="*/ 2558 h 4354"/>
                  <a:gd name="T34" fmla="*/ 4914 w 8055"/>
                  <a:gd name="T35" fmla="*/ 2455 h 4354"/>
                  <a:gd name="T36" fmla="*/ 4749 w 8055"/>
                  <a:gd name="T37" fmla="*/ 2294 h 4354"/>
                  <a:gd name="T38" fmla="*/ 4644 w 8055"/>
                  <a:gd name="T39" fmla="*/ 2183 h 4354"/>
                  <a:gd name="T40" fmla="*/ 4544 w 8055"/>
                  <a:gd name="T41" fmla="*/ 2068 h 4354"/>
                  <a:gd name="T42" fmla="*/ 4401 w 8055"/>
                  <a:gd name="T43" fmla="*/ 1891 h 4354"/>
                  <a:gd name="T44" fmla="*/ 4312 w 8055"/>
                  <a:gd name="T45" fmla="*/ 1769 h 4354"/>
                  <a:gd name="T46" fmla="*/ 2905 w 8055"/>
                  <a:gd name="T47" fmla="*/ 182 h 4354"/>
                  <a:gd name="T48" fmla="*/ 2798 w 8055"/>
                  <a:gd name="T49" fmla="*/ 116 h 4354"/>
                  <a:gd name="T50" fmla="*/ 2694 w 8055"/>
                  <a:gd name="T51" fmla="*/ 65 h 4354"/>
                  <a:gd name="T52" fmla="*/ 2592 w 8055"/>
                  <a:gd name="T53" fmla="*/ 28 h 4354"/>
                  <a:gd name="T54" fmla="*/ 2494 w 8055"/>
                  <a:gd name="T55" fmla="*/ 7 h 4354"/>
                  <a:gd name="T56" fmla="*/ 2397 w 8055"/>
                  <a:gd name="T57" fmla="*/ 0 h 4354"/>
                  <a:gd name="T58" fmla="*/ 2304 w 8055"/>
                  <a:gd name="T59" fmla="*/ 8 h 4354"/>
                  <a:gd name="T60" fmla="*/ 2212 w 8055"/>
                  <a:gd name="T61" fmla="*/ 30 h 4354"/>
                  <a:gd name="T62" fmla="*/ 2124 w 8055"/>
                  <a:gd name="T63" fmla="*/ 69 h 4354"/>
                  <a:gd name="T64" fmla="*/ 2038 w 8055"/>
                  <a:gd name="T65" fmla="*/ 120 h 4354"/>
                  <a:gd name="T66" fmla="*/ 1954 w 8055"/>
                  <a:gd name="T67" fmla="*/ 187 h 4354"/>
                  <a:gd name="T68" fmla="*/ 1872 w 8055"/>
                  <a:gd name="T69" fmla="*/ 270 h 4354"/>
                  <a:gd name="T70" fmla="*/ 1795 w 8055"/>
                  <a:gd name="T71" fmla="*/ 366 h 4354"/>
                  <a:gd name="T72" fmla="*/ 1719 w 8055"/>
                  <a:gd name="T73" fmla="*/ 478 h 4354"/>
                  <a:gd name="T74" fmla="*/ 1646 w 8055"/>
                  <a:gd name="T75" fmla="*/ 603 h 4354"/>
                  <a:gd name="T76" fmla="*/ 1575 w 8055"/>
                  <a:gd name="T77" fmla="*/ 744 h 4354"/>
                  <a:gd name="T78" fmla="*/ 1508 w 8055"/>
                  <a:gd name="T79" fmla="*/ 900 h 4354"/>
                  <a:gd name="T80" fmla="*/ 916 w 8055"/>
                  <a:gd name="T81" fmla="*/ 2169 h 4354"/>
                  <a:gd name="T82" fmla="*/ 856 w 8055"/>
                  <a:gd name="T83" fmla="*/ 2258 h 4354"/>
                  <a:gd name="T84" fmla="*/ 797 w 8055"/>
                  <a:gd name="T85" fmla="*/ 2337 h 4354"/>
                  <a:gd name="T86" fmla="*/ 736 w 8055"/>
                  <a:gd name="T87" fmla="*/ 2404 h 4354"/>
                  <a:gd name="T88" fmla="*/ 678 w 8055"/>
                  <a:gd name="T89" fmla="*/ 2462 h 4354"/>
                  <a:gd name="T90" fmla="*/ 639 w 8055"/>
                  <a:gd name="T91" fmla="*/ 2497 h 4354"/>
                  <a:gd name="T92" fmla="*/ 599 w 8055"/>
                  <a:gd name="T93" fmla="*/ 2525 h 4354"/>
                  <a:gd name="T94" fmla="*/ 520 w 8055"/>
                  <a:gd name="T95" fmla="*/ 2571 h 4354"/>
                  <a:gd name="T96" fmla="*/ 441 w 8055"/>
                  <a:gd name="T97" fmla="*/ 2598 h 4354"/>
                  <a:gd name="T98" fmla="*/ 363 w 8055"/>
                  <a:gd name="T99" fmla="*/ 2608 h 4354"/>
                  <a:gd name="T100" fmla="*/ 264 w 8055"/>
                  <a:gd name="T101" fmla="*/ 2577 h 4354"/>
                  <a:gd name="T102" fmla="*/ 209 w 8055"/>
                  <a:gd name="T103" fmla="*/ 2545 h 4354"/>
                  <a:gd name="T104" fmla="*/ 135 w 8055"/>
                  <a:gd name="T105" fmla="*/ 2494 h 4354"/>
                  <a:gd name="T106" fmla="*/ 94 w 8055"/>
                  <a:gd name="T107" fmla="*/ 2458 h 4354"/>
                  <a:gd name="T108" fmla="*/ 60 w 8055"/>
                  <a:gd name="T109" fmla="*/ 2422 h 4354"/>
                  <a:gd name="T110" fmla="*/ 31 w 8055"/>
                  <a:gd name="T111" fmla="*/ 2384 h 4354"/>
                  <a:gd name="T112" fmla="*/ 8 w 8055"/>
                  <a:gd name="T113" fmla="*/ 2346 h 4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5" h="4354">
                    <a:moveTo>
                      <a:pt x="8055" y="4354"/>
                    </a:moveTo>
                    <a:lnTo>
                      <a:pt x="7946" y="4314"/>
                    </a:lnTo>
                    <a:lnTo>
                      <a:pt x="7839" y="4275"/>
                    </a:lnTo>
                    <a:lnTo>
                      <a:pt x="7732" y="4234"/>
                    </a:lnTo>
                    <a:lnTo>
                      <a:pt x="7628" y="4194"/>
                    </a:lnTo>
                    <a:lnTo>
                      <a:pt x="7524" y="4151"/>
                    </a:lnTo>
                    <a:lnTo>
                      <a:pt x="7423" y="4108"/>
                    </a:lnTo>
                    <a:lnTo>
                      <a:pt x="7321" y="4064"/>
                    </a:lnTo>
                    <a:lnTo>
                      <a:pt x="7221" y="4020"/>
                    </a:lnTo>
                    <a:lnTo>
                      <a:pt x="7121" y="3973"/>
                    </a:lnTo>
                    <a:lnTo>
                      <a:pt x="7024" y="3926"/>
                    </a:lnTo>
                    <a:lnTo>
                      <a:pt x="6926" y="3878"/>
                    </a:lnTo>
                    <a:lnTo>
                      <a:pt x="6831" y="3830"/>
                    </a:lnTo>
                    <a:lnTo>
                      <a:pt x="6735" y="3781"/>
                    </a:lnTo>
                    <a:lnTo>
                      <a:pt x="6642" y="3731"/>
                    </a:lnTo>
                    <a:lnTo>
                      <a:pt x="6549" y="3679"/>
                    </a:lnTo>
                    <a:lnTo>
                      <a:pt x="6459" y="3627"/>
                    </a:lnTo>
                    <a:lnTo>
                      <a:pt x="6367" y="3572"/>
                    </a:lnTo>
                    <a:lnTo>
                      <a:pt x="6278" y="3518"/>
                    </a:lnTo>
                    <a:lnTo>
                      <a:pt x="6190" y="3462"/>
                    </a:lnTo>
                    <a:lnTo>
                      <a:pt x="6104" y="3406"/>
                    </a:lnTo>
                    <a:lnTo>
                      <a:pt x="6017" y="3348"/>
                    </a:lnTo>
                    <a:lnTo>
                      <a:pt x="5933" y="3291"/>
                    </a:lnTo>
                    <a:lnTo>
                      <a:pt x="5849" y="3231"/>
                    </a:lnTo>
                    <a:lnTo>
                      <a:pt x="5767" y="3172"/>
                    </a:lnTo>
                    <a:lnTo>
                      <a:pt x="5685" y="3111"/>
                    </a:lnTo>
                    <a:lnTo>
                      <a:pt x="5605" y="3049"/>
                    </a:lnTo>
                    <a:lnTo>
                      <a:pt x="5525" y="2986"/>
                    </a:lnTo>
                    <a:lnTo>
                      <a:pt x="5448" y="2922"/>
                    </a:lnTo>
                    <a:lnTo>
                      <a:pt x="5370" y="2857"/>
                    </a:lnTo>
                    <a:lnTo>
                      <a:pt x="5296" y="2791"/>
                    </a:lnTo>
                    <a:lnTo>
                      <a:pt x="5221" y="2725"/>
                    </a:lnTo>
                    <a:lnTo>
                      <a:pt x="5148" y="2658"/>
                    </a:lnTo>
                    <a:lnTo>
                      <a:pt x="5029" y="2558"/>
                    </a:lnTo>
                    <a:lnTo>
                      <a:pt x="4971" y="2506"/>
                    </a:lnTo>
                    <a:lnTo>
                      <a:pt x="4914" y="2455"/>
                    </a:lnTo>
                    <a:lnTo>
                      <a:pt x="4803" y="2349"/>
                    </a:lnTo>
                    <a:lnTo>
                      <a:pt x="4749" y="2294"/>
                    </a:lnTo>
                    <a:lnTo>
                      <a:pt x="4697" y="2240"/>
                    </a:lnTo>
                    <a:lnTo>
                      <a:pt x="4644" y="2183"/>
                    </a:lnTo>
                    <a:lnTo>
                      <a:pt x="4594" y="2126"/>
                    </a:lnTo>
                    <a:lnTo>
                      <a:pt x="4544" y="2068"/>
                    </a:lnTo>
                    <a:lnTo>
                      <a:pt x="4496" y="2011"/>
                    </a:lnTo>
                    <a:lnTo>
                      <a:pt x="4401" y="1891"/>
                    </a:lnTo>
                    <a:lnTo>
                      <a:pt x="4356" y="1830"/>
                    </a:lnTo>
                    <a:lnTo>
                      <a:pt x="4312" y="1769"/>
                    </a:lnTo>
                    <a:lnTo>
                      <a:pt x="3684" y="1035"/>
                    </a:lnTo>
                    <a:lnTo>
                      <a:pt x="2905" y="182"/>
                    </a:lnTo>
                    <a:lnTo>
                      <a:pt x="2851" y="147"/>
                    </a:lnTo>
                    <a:lnTo>
                      <a:pt x="2798" y="116"/>
                    </a:lnTo>
                    <a:lnTo>
                      <a:pt x="2745" y="87"/>
                    </a:lnTo>
                    <a:lnTo>
                      <a:pt x="2694" y="65"/>
                    </a:lnTo>
                    <a:lnTo>
                      <a:pt x="2642" y="44"/>
                    </a:lnTo>
                    <a:lnTo>
                      <a:pt x="2592" y="28"/>
                    </a:lnTo>
                    <a:lnTo>
                      <a:pt x="2542" y="16"/>
                    </a:lnTo>
                    <a:lnTo>
                      <a:pt x="2494" y="7"/>
                    </a:lnTo>
                    <a:lnTo>
                      <a:pt x="2445" y="1"/>
                    </a:lnTo>
                    <a:lnTo>
                      <a:pt x="2397" y="0"/>
                    </a:lnTo>
                    <a:lnTo>
                      <a:pt x="2349" y="2"/>
                    </a:lnTo>
                    <a:lnTo>
                      <a:pt x="2304" y="8"/>
                    </a:lnTo>
                    <a:lnTo>
                      <a:pt x="2257" y="17"/>
                    </a:lnTo>
                    <a:lnTo>
                      <a:pt x="2212" y="30"/>
                    </a:lnTo>
                    <a:lnTo>
                      <a:pt x="2167" y="47"/>
                    </a:lnTo>
                    <a:lnTo>
                      <a:pt x="2124" y="69"/>
                    </a:lnTo>
                    <a:lnTo>
                      <a:pt x="2080" y="92"/>
                    </a:lnTo>
                    <a:lnTo>
                      <a:pt x="2038" y="120"/>
                    </a:lnTo>
                    <a:lnTo>
                      <a:pt x="1995" y="151"/>
                    </a:lnTo>
                    <a:lnTo>
                      <a:pt x="1954" y="187"/>
                    </a:lnTo>
                    <a:lnTo>
                      <a:pt x="1912" y="226"/>
                    </a:lnTo>
                    <a:lnTo>
                      <a:pt x="1872" y="270"/>
                    </a:lnTo>
                    <a:lnTo>
                      <a:pt x="1833" y="315"/>
                    </a:lnTo>
                    <a:lnTo>
                      <a:pt x="1795" y="366"/>
                    </a:lnTo>
                    <a:lnTo>
                      <a:pt x="1756" y="419"/>
                    </a:lnTo>
                    <a:lnTo>
                      <a:pt x="1719" y="478"/>
                    </a:lnTo>
                    <a:lnTo>
                      <a:pt x="1681" y="538"/>
                    </a:lnTo>
                    <a:lnTo>
                      <a:pt x="1646" y="603"/>
                    </a:lnTo>
                    <a:lnTo>
                      <a:pt x="1610" y="671"/>
                    </a:lnTo>
                    <a:lnTo>
                      <a:pt x="1575" y="744"/>
                    </a:lnTo>
                    <a:lnTo>
                      <a:pt x="1541" y="819"/>
                    </a:lnTo>
                    <a:lnTo>
                      <a:pt x="1508" y="900"/>
                    </a:lnTo>
                    <a:lnTo>
                      <a:pt x="958" y="2107"/>
                    </a:lnTo>
                    <a:lnTo>
                      <a:pt x="916" y="2169"/>
                    </a:lnTo>
                    <a:lnTo>
                      <a:pt x="876" y="2229"/>
                    </a:lnTo>
                    <a:lnTo>
                      <a:pt x="856" y="2258"/>
                    </a:lnTo>
                    <a:lnTo>
                      <a:pt x="836" y="2285"/>
                    </a:lnTo>
                    <a:lnTo>
                      <a:pt x="797" y="2337"/>
                    </a:lnTo>
                    <a:lnTo>
                      <a:pt x="757" y="2382"/>
                    </a:lnTo>
                    <a:lnTo>
                      <a:pt x="736" y="2404"/>
                    </a:lnTo>
                    <a:lnTo>
                      <a:pt x="718" y="2425"/>
                    </a:lnTo>
                    <a:lnTo>
                      <a:pt x="678" y="2462"/>
                    </a:lnTo>
                    <a:lnTo>
                      <a:pt x="657" y="2480"/>
                    </a:lnTo>
                    <a:lnTo>
                      <a:pt x="639" y="2497"/>
                    </a:lnTo>
                    <a:lnTo>
                      <a:pt x="618" y="2511"/>
                    </a:lnTo>
                    <a:lnTo>
                      <a:pt x="599" y="2525"/>
                    </a:lnTo>
                    <a:lnTo>
                      <a:pt x="560" y="2550"/>
                    </a:lnTo>
                    <a:lnTo>
                      <a:pt x="520" y="2571"/>
                    </a:lnTo>
                    <a:lnTo>
                      <a:pt x="481" y="2587"/>
                    </a:lnTo>
                    <a:lnTo>
                      <a:pt x="441" y="2598"/>
                    </a:lnTo>
                    <a:lnTo>
                      <a:pt x="403" y="2606"/>
                    </a:lnTo>
                    <a:lnTo>
                      <a:pt x="363" y="2608"/>
                    </a:lnTo>
                    <a:lnTo>
                      <a:pt x="326" y="2608"/>
                    </a:lnTo>
                    <a:lnTo>
                      <a:pt x="264" y="2577"/>
                    </a:lnTo>
                    <a:lnTo>
                      <a:pt x="235" y="2560"/>
                    </a:lnTo>
                    <a:lnTo>
                      <a:pt x="209" y="2545"/>
                    </a:lnTo>
                    <a:lnTo>
                      <a:pt x="158" y="2511"/>
                    </a:lnTo>
                    <a:lnTo>
                      <a:pt x="135" y="2494"/>
                    </a:lnTo>
                    <a:lnTo>
                      <a:pt x="115" y="2477"/>
                    </a:lnTo>
                    <a:lnTo>
                      <a:pt x="94" y="2458"/>
                    </a:lnTo>
                    <a:lnTo>
                      <a:pt x="77" y="2441"/>
                    </a:lnTo>
                    <a:lnTo>
                      <a:pt x="60" y="2422"/>
                    </a:lnTo>
                    <a:lnTo>
                      <a:pt x="46" y="2404"/>
                    </a:lnTo>
                    <a:lnTo>
                      <a:pt x="31" y="2384"/>
                    </a:lnTo>
                    <a:lnTo>
                      <a:pt x="20" y="2366"/>
                    </a:lnTo>
                    <a:lnTo>
                      <a:pt x="8" y="2346"/>
                    </a:lnTo>
                    <a:lnTo>
                      <a:pt x="0" y="2327"/>
                    </a:lnTo>
                  </a:path>
                </a:pathLst>
              </a:custGeom>
              <a:noFill/>
              <a:ln w="142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92318EF-C932-FAF9-8CEC-BA7BCC3743C7}"/>
                </a:ext>
              </a:extLst>
            </p:cNvPr>
            <p:cNvSpPr txBox="1"/>
            <p:nvPr/>
          </p:nvSpPr>
          <p:spPr>
            <a:xfrm>
              <a:off x="7682308" y="36509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830903F-AB1C-E2CC-CC27-34DEA9B5ED89}"/>
                </a:ext>
              </a:extLst>
            </p:cNvPr>
            <p:cNvSpPr txBox="1"/>
            <p:nvPr/>
          </p:nvSpPr>
          <p:spPr>
            <a:xfrm>
              <a:off x="7829124" y="382618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B85D1C1-75F4-A34F-08C6-0DF0F881B825}"/>
                </a:ext>
              </a:extLst>
            </p:cNvPr>
            <p:cNvSpPr txBox="1"/>
            <p:nvPr/>
          </p:nvSpPr>
          <p:spPr>
            <a:xfrm>
              <a:off x="7590938" y="31932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25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FD24F8C-F486-73F4-0311-BADA27434DE0}"/>
                </a:ext>
              </a:extLst>
            </p:cNvPr>
            <p:cNvSpPr txBox="1"/>
            <p:nvPr/>
          </p:nvSpPr>
          <p:spPr>
            <a:xfrm>
              <a:off x="7590938" y="273563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6350087-F9B1-EE69-EEB8-8039D93FECBD}"/>
                </a:ext>
              </a:extLst>
            </p:cNvPr>
            <p:cNvSpPr txBox="1"/>
            <p:nvPr/>
          </p:nvSpPr>
          <p:spPr>
            <a:xfrm>
              <a:off x="7590938" y="2277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75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F1C3625-2B0F-0AF3-42E1-763E141C3919}"/>
                </a:ext>
              </a:extLst>
            </p:cNvPr>
            <p:cNvSpPr txBox="1"/>
            <p:nvPr/>
          </p:nvSpPr>
          <p:spPr>
            <a:xfrm>
              <a:off x="7499566" y="182035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88F9846-5BD8-A8BE-5F1A-8D0EC6226D02}"/>
                </a:ext>
              </a:extLst>
            </p:cNvPr>
            <p:cNvSpPr txBox="1"/>
            <p:nvPr/>
          </p:nvSpPr>
          <p:spPr>
            <a:xfrm>
              <a:off x="8342461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9CD7FF0-8EBB-05BD-EB56-88E89446C5FF}"/>
                </a:ext>
              </a:extLst>
            </p:cNvPr>
            <p:cNvSpPr txBox="1"/>
            <p:nvPr/>
          </p:nvSpPr>
          <p:spPr>
            <a:xfrm>
              <a:off x="8901483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F365CD4-09E2-FCBC-9DCE-BBD7BD50B857}"/>
                </a:ext>
              </a:extLst>
            </p:cNvPr>
            <p:cNvSpPr txBox="1"/>
            <p:nvPr/>
          </p:nvSpPr>
          <p:spPr>
            <a:xfrm>
              <a:off x="9460505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7640411-DD10-EE55-ADF1-BCBB5ED286A5}"/>
                </a:ext>
              </a:extLst>
            </p:cNvPr>
            <p:cNvSpPr txBox="1"/>
            <p:nvPr/>
          </p:nvSpPr>
          <p:spPr>
            <a:xfrm>
              <a:off x="10019527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3CCC00D-5D77-F8BB-85A0-FB2FCFE90A3C}"/>
                </a:ext>
              </a:extLst>
            </p:cNvPr>
            <p:cNvSpPr txBox="1"/>
            <p:nvPr/>
          </p:nvSpPr>
          <p:spPr>
            <a:xfrm>
              <a:off x="10578549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7A6398C-07C5-7CC1-7860-37C820031A57}"/>
                </a:ext>
              </a:extLst>
            </p:cNvPr>
            <p:cNvSpPr txBox="1"/>
            <p:nvPr/>
          </p:nvSpPr>
          <p:spPr>
            <a:xfrm>
              <a:off x="11137571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E78E102-FF52-8309-5D7B-AAB9C6515BCC}"/>
                </a:ext>
              </a:extLst>
            </p:cNvPr>
            <p:cNvSpPr txBox="1"/>
            <p:nvPr/>
          </p:nvSpPr>
          <p:spPr>
            <a:xfrm>
              <a:off x="11696592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623FEA1-84E1-DD11-DD5F-547470CBF99B}"/>
                </a:ext>
              </a:extLst>
            </p:cNvPr>
            <p:cNvSpPr txBox="1"/>
            <p:nvPr/>
          </p:nvSpPr>
          <p:spPr>
            <a:xfrm>
              <a:off x="9632375" y="4019141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Week</a:t>
              </a: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752EE7BF-8436-1BE9-1AA2-F7CF193F3C28}"/>
              </a:ext>
            </a:extLst>
          </p:cNvPr>
          <p:cNvSpPr txBox="1"/>
          <p:nvPr/>
        </p:nvSpPr>
        <p:spPr>
          <a:xfrm>
            <a:off x="7517654" y="2780928"/>
            <a:ext cx="39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Mean (90%) LEN concentration (ng/mL)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during Oral Bridging (OB)</a:t>
            </a: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F487618F-3BB4-1D25-A62F-1374F0172DF8}"/>
              </a:ext>
            </a:extLst>
          </p:cNvPr>
          <p:cNvGrpSpPr/>
          <p:nvPr/>
        </p:nvGrpSpPr>
        <p:grpSpPr>
          <a:xfrm>
            <a:off x="6717599" y="3431769"/>
            <a:ext cx="5142188" cy="3200078"/>
            <a:chOff x="7499566" y="4225644"/>
            <a:chExt cx="4666027" cy="2403434"/>
          </a:xfrm>
        </p:grpSpPr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24226C35-9000-1D60-207E-3A7BC63C9D73}"/>
                </a:ext>
              </a:extLst>
            </p:cNvPr>
            <p:cNvGrpSpPr/>
            <p:nvPr/>
          </p:nvGrpSpPr>
          <p:grpSpPr>
            <a:xfrm>
              <a:off x="7883526" y="4310063"/>
              <a:ext cx="4051300" cy="1971675"/>
              <a:chOff x="7883526" y="4310063"/>
              <a:chExt cx="4051300" cy="1971675"/>
            </a:xfrm>
          </p:grpSpPr>
          <p:sp>
            <p:nvSpPr>
              <p:cNvPr id="123" name="Freeform 29">
                <a:extLst>
                  <a:ext uri="{FF2B5EF4-FFF2-40B4-BE49-F238E27FC236}">
                    <a16:creationId xmlns:a16="http://schemas.microsoft.com/office/drawing/2014/main" id="{FE75323B-D3A5-8273-8A2C-3F54014AF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901" y="4414838"/>
                <a:ext cx="3971925" cy="1866900"/>
              </a:xfrm>
              <a:custGeom>
                <a:avLst/>
                <a:gdLst>
                  <a:gd name="T0" fmla="*/ 17518 w 17518"/>
                  <a:gd name="T1" fmla="*/ 8228 h 8228"/>
                  <a:gd name="T2" fmla="*/ 0 w 17518"/>
                  <a:gd name="T3" fmla="*/ 8228 h 8228"/>
                  <a:gd name="T4" fmla="*/ 0 w 17518"/>
                  <a:gd name="T5" fmla="*/ 0 h 8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18" h="8228">
                    <a:moveTo>
                      <a:pt x="17518" y="8228"/>
                    </a:moveTo>
                    <a:lnTo>
                      <a:pt x="0" y="8228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4" name="Line 30">
                <a:extLst>
                  <a:ext uri="{FF2B5EF4-FFF2-40B4-BE49-F238E27FC236}">
                    <a16:creationId xmlns:a16="http://schemas.microsoft.com/office/drawing/2014/main" id="{8D1F87FA-8B3F-9FA0-1D4D-53A45BB0F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487838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5" name="Line 31">
                <a:extLst>
                  <a:ext uri="{FF2B5EF4-FFF2-40B4-BE49-F238E27FC236}">
                    <a16:creationId xmlns:a16="http://schemas.microsoft.com/office/drawing/2014/main" id="{81E93B2E-33D0-3E6D-1330-7B9CD8EF4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53038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6" name="Line 32">
                <a:extLst>
                  <a:ext uri="{FF2B5EF4-FFF2-40B4-BE49-F238E27FC236}">
                    <a16:creationId xmlns:a16="http://schemas.microsoft.com/office/drawing/2014/main" id="{84EED7E0-4963-48E0-79DD-CEFA37723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572928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7" name="Line 33">
                <a:extLst>
                  <a:ext uri="{FF2B5EF4-FFF2-40B4-BE49-F238E27FC236}">
                    <a16:creationId xmlns:a16="http://schemas.microsoft.com/office/drawing/2014/main" id="{81BE288A-84D5-21A4-544F-EE571C3C4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6156325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8" name="Line 34">
                <a:extLst>
                  <a:ext uri="{FF2B5EF4-FFF2-40B4-BE49-F238E27FC236}">
                    <a16:creationId xmlns:a16="http://schemas.microsoft.com/office/drawing/2014/main" id="{D3CC1B93-8D2D-7C1C-E3BE-312FA1D5A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4451350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9" name="Line 35">
                <a:extLst>
                  <a:ext uri="{FF2B5EF4-FFF2-40B4-BE49-F238E27FC236}">
                    <a16:creationId xmlns:a16="http://schemas.microsoft.com/office/drawing/2014/main" id="{4F8F9007-480F-DC33-FCB4-AF6C9CCED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62901" y="5938838"/>
                <a:ext cx="39719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0" name="Line 36">
                <a:extLst>
                  <a:ext uri="{FF2B5EF4-FFF2-40B4-BE49-F238E27FC236}">
                    <a16:creationId xmlns:a16="http://schemas.microsoft.com/office/drawing/2014/main" id="{25A66378-EBD9-3DFD-325C-51DF9D2A0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74463" y="5291138"/>
                <a:ext cx="0" cy="400050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1" name="Line 37">
                <a:extLst>
                  <a:ext uri="{FF2B5EF4-FFF2-40B4-BE49-F238E27FC236}">
                    <a16:creationId xmlns:a16="http://schemas.microsoft.com/office/drawing/2014/main" id="{C0524E35-853E-02D5-64B6-E66DCF2F7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8326" y="5316538"/>
                <a:ext cx="0" cy="193675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2" name="Line 38">
                <a:extLst>
                  <a:ext uri="{FF2B5EF4-FFF2-40B4-BE49-F238E27FC236}">
                    <a16:creationId xmlns:a16="http://schemas.microsoft.com/office/drawing/2014/main" id="{0B49AE18-5E91-70A9-346A-C19D29F6C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9251" y="4732338"/>
                <a:ext cx="0" cy="342900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3" name="Line 39">
                <a:extLst>
                  <a:ext uri="{FF2B5EF4-FFF2-40B4-BE49-F238E27FC236}">
                    <a16:creationId xmlns:a16="http://schemas.microsoft.com/office/drawing/2014/main" id="{A54681A2-5707-0113-84C1-9A699CAA8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07651" y="4503738"/>
                <a:ext cx="0" cy="835025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4" name="Line 40">
                <a:extLst>
                  <a:ext uri="{FF2B5EF4-FFF2-40B4-BE49-F238E27FC236}">
                    <a16:creationId xmlns:a16="http://schemas.microsoft.com/office/drawing/2014/main" id="{F485848A-97D0-775B-40CC-08BA3FF6C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6726" y="5127625"/>
                <a:ext cx="0" cy="269875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5" name="Line 41">
                <a:extLst>
                  <a:ext uri="{FF2B5EF4-FFF2-40B4-BE49-F238E27FC236}">
                    <a16:creationId xmlns:a16="http://schemas.microsoft.com/office/drawing/2014/main" id="{7E5F3CEA-3A18-9D92-0F43-04166DEDA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04213" y="5683250"/>
                <a:ext cx="0" cy="92075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6" name="Line 42">
                <a:extLst>
                  <a:ext uri="{FF2B5EF4-FFF2-40B4-BE49-F238E27FC236}">
                    <a16:creationId xmlns:a16="http://schemas.microsoft.com/office/drawing/2014/main" id="{48F702C5-E25D-079D-2485-6901A7340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90351" y="4911725"/>
                <a:ext cx="0" cy="876300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7" name="Line 43">
                <a:extLst>
                  <a:ext uri="{FF2B5EF4-FFF2-40B4-BE49-F238E27FC236}">
                    <a16:creationId xmlns:a16="http://schemas.microsoft.com/office/drawing/2014/main" id="{9F3B0B67-0788-5FB5-737B-405309B65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1951" y="5153025"/>
                <a:ext cx="0" cy="301625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8" name="Freeform 44">
                <a:extLst>
                  <a:ext uri="{FF2B5EF4-FFF2-40B4-BE49-F238E27FC236}">
                    <a16:creationId xmlns:a16="http://schemas.microsoft.com/office/drawing/2014/main" id="{78A74746-B3F1-D52F-F690-AD0F65A4B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6" y="5375275"/>
                <a:ext cx="76200" cy="76200"/>
              </a:xfrm>
              <a:custGeom>
                <a:avLst/>
                <a:gdLst>
                  <a:gd name="T0" fmla="*/ 285 w 334"/>
                  <a:gd name="T1" fmla="*/ 49 h 334"/>
                  <a:gd name="T2" fmla="*/ 271 w 334"/>
                  <a:gd name="T3" fmla="*/ 37 h 334"/>
                  <a:gd name="T4" fmla="*/ 258 w 334"/>
                  <a:gd name="T5" fmla="*/ 26 h 334"/>
                  <a:gd name="T6" fmla="*/ 244 w 334"/>
                  <a:gd name="T7" fmla="*/ 17 h 334"/>
                  <a:gd name="T8" fmla="*/ 230 w 334"/>
                  <a:gd name="T9" fmla="*/ 11 h 334"/>
                  <a:gd name="T10" fmla="*/ 214 w 334"/>
                  <a:gd name="T11" fmla="*/ 6 h 334"/>
                  <a:gd name="T12" fmla="*/ 199 w 334"/>
                  <a:gd name="T13" fmla="*/ 2 h 334"/>
                  <a:gd name="T14" fmla="*/ 183 w 334"/>
                  <a:gd name="T15" fmla="*/ 0 h 334"/>
                  <a:gd name="T16" fmla="*/ 167 w 334"/>
                  <a:gd name="T17" fmla="*/ 0 h 334"/>
                  <a:gd name="T18" fmla="*/ 134 w 334"/>
                  <a:gd name="T19" fmla="*/ 2 h 334"/>
                  <a:gd name="T20" fmla="*/ 103 w 334"/>
                  <a:gd name="T21" fmla="*/ 11 h 334"/>
                  <a:gd name="T22" fmla="*/ 74 w 334"/>
                  <a:gd name="T23" fmla="*/ 26 h 334"/>
                  <a:gd name="T24" fmla="*/ 60 w 334"/>
                  <a:gd name="T25" fmla="*/ 37 h 334"/>
                  <a:gd name="T26" fmla="*/ 49 w 334"/>
                  <a:gd name="T27" fmla="*/ 49 h 334"/>
                  <a:gd name="T28" fmla="*/ 36 w 334"/>
                  <a:gd name="T29" fmla="*/ 61 h 334"/>
                  <a:gd name="T30" fmla="*/ 26 w 334"/>
                  <a:gd name="T31" fmla="*/ 74 h 334"/>
                  <a:gd name="T32" fmla="*/ 11 w 334"/>
                  <a:gd name="T33" fmla="*/ 103 h 334"/>
                  <a:gd name="T34" fmla="*/ 2 w 334"/>
                  <a:gd name="T35" fmla="*/ 134 h 334"/>
                  <a:gd name="T36" fmla="*/ 0 w 334"/>
                  <a:gd name="T37" fmla="*/ 167 h 334"/>
                  <a:gd name="T38" fmla="*/ 0 w 334"/>
                  <a:gd name="T39" fmla="*/ 183 h 334"/>
                  <a:gd name="T40" fmla="*/ 2 w 334"/>
                  <a:gd name="T41" fmla="*/ 199 h 334"/>
                  <a:gd name="T42" fmla="*/ 5 w 334"/>
                  <a:gd name="T43" fmla="*/ 214 h 334"/>
                  <a:gd name="T44" fmla="*/ 11 w 334"/>
                  <a:gd name="T45" fmla="*/ 230 h 334"/>
                  <a:gd name="T46" fmla="*/ 17 w 334"/>
                  <a:gd name="T47" fmla="*/ 244 h 334"/>
                  <a:gd name="T48" fmla="*/ 26 w 334"/>
                  <a:gd name="T49" fmla="*/ 259 h 334"/>
                  <a:gd name="T50" fmla="*/ 36 w 334"/>
                  <a:gd name="T51" fmla="*/ 271 h 334"/>
                  <a:gd name="T52" fmla="*/ 49 w 334"/>
                  <a:gd name="T53" fmla="*/ 285 h 334"/>
                  <a:gd name="T54" fmla="*/ 60 w 334"/>
                  <a:gd name="T55" fmla="*/ 296 h 334"/>
                  <a:gd name="T56" fmla="*/ 74 w 334"/>
                  <a:gd name="T57" fmla="*/ 306 h 334"/>
                  <a:gd name="T58" fmla="*/ 103 w 334"/>
                  <a:gd name="T59" fmla="*/ 322 h 334"/>
                  <a:gd name="T60" fmla="*/ 134 w 334"/>
                  <a:gd name="T61" fmla="*/ 331 h 334"/>
                  <a:gd name="T62" fmla="*/ 150 w 334"/>
                  <a:gd name="T63" fmla="*/ 333 h 334"/>
                  <a:gd name="T64" fmla="*/ 167 w 334"/>
                  <a:gd name="T65" fmla="*/ 334 h 334"/>
                  <a:gd name="T66" fmla="*/ 183 w 334"/>
                  <a:gd name="T67" fmla="*/ 333 h 334"/>
                  <a:gd name="T68" fmla="*/ 199 w 334"/>
                  <a:gd name="T69" fmla="*/ 331 h 334"/>
                  <a:gd name="T70" fmla="*/ 214 w 334"/>
                  <a:gd name="T71" fmla="*/ 326 h 334"/>
                  <a:gd name="T72" fmla="*/ 230 w 334"/>
                  <a:gd name="T73" fmla="*/ 322 h 334"/>
                  <a:gd name="T74" fmla="*/ 244 w 334"/>
                  <a:gd name="T75" fmla="*/ 314 h 334"/>
                  <a:gd name="T76" fmla="*/ 250 w 334"/>
                  <a:gd name="T77" fmla="*/ 309 h 334"/>
                  <a:gd name="T78" fmla="*/ 254 w 334"/>
                  <a:gd name="T79" fmla="*/ 307 h 334"/>
                  <a:gd name="T80" fmla="*/ 258 w 334"/>
                  <a:gd name="T81" fmla="*/ 306 h 334"/>
                  <a:gd name="T82" fmla="*/ 261 w 334"/>
                  <a:gd name="T83" fmla="*/ 302 h 334"/>
                  <a:gd name="T84" fmla="*/ 264 w 334"/>
                  <a:gd name="T85" fmla="*/ 300 h 334"/>
                  <a:gd name="T86" fmla="*/ 271 w 334"/>
                  <a:gd name="T87" fmla="*/ 296 h 334"/>
                  <a:gd name="T88" fmla="*/ 285 w 334"/>
                  <a:gd name="T89" fmla="*/ 285 h 334"/>
                  <a:gd name="T90" fmla="*/ 295 w 334"/>
                  <a:gd name="T91" fmla="*/ 271 h 334"/>
                  <a:gd name="T92" fmla="*/ 300 w 334"/>
                  <a:gd name="T93" fmla="*/ 265 h 334"/>
                  <a:gd name="T94" fmla="*/ 302 w 334"/>
                  <a:gd name="T95" fmla="*/ 261 h 334"/>
                  <a:gd name="T96" fmla="*/ 305 w 334"/>
                  <a:gd name="T97" fmla="*/ 259 h 334"/>
                  <a:gd name="T98" fmla="*/ 306 w 334"/>
                  <a:gd name="T99" fmla="*/ 254 h 334"/>
                  <a:gd name="T100" fmla="*/ 309 w 334"/>
                  <a:gd name="T101" fmla="*/ 251 h 334"/>
                  <a:gd name="T102" fmla="*/ 313 w 334"/>
                  <a:gd name="T103" fmla="*/ 244 h 334"/>
                  <a:gd name="T104" fmla="*/ 321 w 334"/>
                  <a:gd name="T105" fmla="*/ 230 h 334"/>
                  <a:gd name="T106" fmla="*/ 326 w 334"/>
                  <a:gd name="T107" fmla="*/ 214 h 334"/>
                  <a:gd name="T108" fmla="*/ 331 w 334"/>
                  <a:gd name="T109" fmla="*/ 199 h 334"/>
                  <a:gd name="T110" fmla="*/ 333 w 334"/>
                  <a:gd name="T111" fmla="*/ 183 h 334"/>
                  <a:gd name="T112" fmla="*/ 334 w 334"/>
                  <a:gd name="T113" fmla="*/ 167 h 334"/>
                  <a:gd name="T114" fmla="*/ 333 w 334"/>
                  <a:gd name="T115" fmla="*/ 150 h 334"/>
                  <a:gd name="T116" fmla="*/ 331 w 334"/>
                  <a:gd name="T117" fmla="*/ 134 h 334"/>
                  <a:gd name="T118" fmla="*/ 321 w 334"/>
                  <a:gd name="T119" fmla="*/ 103 h 334"/>
                  <a:gd name="T120" fmla="*/ 305 w 334"/>
                  <a:gd name="T121" fmla="*/ 74 h 334"/>
                  <a:gd name="T122" fmla="*/ 295 w 334"/>
                  <a:gd name="T123" fmla="*/ 61 h 334"/>
                  <a:gd name="T124" fmla="*/ 285 w 334"/>
                  <a:gd name="T125" fmla="*/ 4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49"/>
                    </a:moveTo>
                    <a:lnTo>
                      <a:pt x="271" y="37"/>
                    </a:lnTo>
                    <a:lnTo>
                      <a:pt x="258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7"/>
                    </a:lnTo>
                    <a:lnTo>
                      <a:pt x="49" y="49"/>
                    </a:lnTo>
                    <a:lnTo>
                      <a:pt x="36" y="61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1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0" y="309"/>
                    </a:lnTo>
                    <a:lnTo>
                      <a:pt x="254" y="307"/>
                    </a:lnTo>
                    <a:lnTo>
                      <a:pt x="258" y="306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5" y="259"/>
                    </a:lnTo>
                    <a:lnTo>
                      <a:pt x="306" y="254"/>
                    </a:lnTo>
                    <a:lnTo>
                      <a:pt x="309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1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9" name="Freeform 45">
                <a:extLst>
                  <a:ext uri="{FF2B5EF4-FFF2-40B4-BE49-F238E27FC236}">
                    <a16:creationId xmlns:a16="http://schemas.microsoft.com/office/drawing/2014/main" id="{BEB31FDC-164B-F28C-CED7-9D60DFD44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1" y="4865688"/>
                <a:ext cx="76200" cy="76200"/>
              </a:xfrm>
              <a:custGeom>
                <a:avLst/>
                <a:gdLst>
                  <a:gd name="T0" fmla="*/ 285 w 334"/>
                  <a:gd name="T1" fmla="*/ 49 h 334"/>
                  <a:gd name="T2" fmla="*/ 272 w 334"/>
                  <a:gd name="T3" fmla="*/ 36 h 334"/>
                  <a:gd name="T4" fmla="*/ 259 w 334"/>
                  <a:gd name="T5" fmla="*/ 26 h 334"/>
                  <a:gd name="T6" fmla="*/ 244 w 334"/>
                  <a:gd name="T7" fmla="*/ 17 h 334"/>
                  <a:gd name="T8" fmla="*/ 230 w 334"/>
                  <a:gd name="T9" fmla="*/ 11 h 334"/>
                  <a:gd name="T10" fmla="*/ 214 w 334"/>
                  <a:gd name="T11" fmla="*/ 5 h 334"/>
                  <a:gd name="T12" fmla="*/ 199 w 334"/>
                  <a:gd name="T13" fmla="*/ 2 h 334"/>
                  <a:gd name="T14" fmla="*/ 183 w 334"/>
                  <a:gd name="T15" fmla="*/ 0 h 334"/>
                  <a:gd name="T16" fmla="*/ 167 w 334"/>
                  <a:gd name="T17" fmla="*/ 0 h 334"/>
                  <a:gd name="T18" fmla="*/ 134 w 334"/>
                  <a:gd name="T19" fmla="*/ 2 h 334"/>
                  <a:gd name="T20" fmla="*/ 103 w 334"/>
                  <a:gd name="T21" fmla="*/ 11 h 334"/>
                  <a:gd name="T22" fmla="*/ 75 w 334"/>
                  <a:gd name="T23" fmla="*/ 26 h 334"/>
                  <a:gd name="T24" fmla="*/ 61 w 334"/>
                  <a:gd name="T25" fmla="*/ 36 h 334"/>
                  <a:gd name="T26" fmla="*/ 49 w 334"/>
                  <a:gd name="T27" fmla="*/ 49 h 334"/>
                  <a:gd name="T28" fmla="*/ 37 w 334"/>
                  <a:gd name="T29" fmla="*/ 60 h 334"/>
                  <a:gd name="T30" fmla="*/ 26 w 334"/>
                  <a:gd name="T31" fmla="*/ 74 h 334"/>
                  <a:gd name="T32" fmla="*/ 12 w 334"/>
                  <a:gd name="T33" fmla="*/ 103 h 334"/>
                  <a:gd name="T34" fmla="*/ 2 w 334"/>
                  <a:gd name="T35" fmla="*/ 134 h 334"/>
                  <a:gd name="T36" fmla="*/ 0 w 334"/>
                  <a:gd name="T37" fmla="*/ 167 h 334"/>
                  <a:gd name="T38" fmla="*/ 0 w 334"/>
                  <a:gd name="T39" fmla="*/ 183 h 334"/>
                  <a:gd name="T40" fmla="*/ 2 w 334"/>
                  <a:gd name="T41" fmla="*/ 199 h 334"/>
                  <a:gd name="T42" fmla="*/ 6 w 334"/>
                  <a:gd name="T43" fmla="*/ 214 h 334"/>
                  <a:gd name="T44" fmla="*/ 12 w 334"/>
                  <a:gd name="T45" fmla="*/ 230 h 334"/>
                  <a:gd name="T46" fmla="*/ 17 w 334"/>
                  <a:gd name="T47" fmla="*/ 244 h 334"/>
                  <a:gd name="T48" fmla="*/ 26 w 334"/>
                  <a:gd name="T49" fmla="*/ 259 h 334"/>
                  <a:gd name="T50" fmla="*/ 37 w 334"/>
                  <a:gd name="T51" fmla="*/ 271 h 334"/>
                  <a:gd name="T52" fmla="*/ 49 w 334"/>
                  <a:gd name="T53" fmla="*/ 285 h 334"/>
                  <a:gd name="T54" fmla="*/ 61 w 334"/>
                  <a:gd name="T55" fmla="*/ 295 h 334"/>
                  <a:gd name="T56" fmla="*/ 75 w 334"/>
                  <a:gd name="T57" fmla="*/ 306 h 334"/>
                  <a:gd name="T58" fmla="*/ 103 w 334"/>
                  <a:gd name="T59" fmla="*/ 322 h 334"/>
                  <a:gd name="T60" fmla="*/ 134 w 334"/>
                  <a:gd name="T61" fmla="*/ 331 h 334"/>
                  <a:gd name="T62" fmla="*/ 150 w 334"/>
                  <a:gd name="T63" fmla="*/ 333 h 334"/>
                  <a:gd name="T64" fmla="*/ 167 w 334"/>
                  <a:gd name="T65" fmla="*/ 334 h 334"/>
                  <a:gd name="T66" fmla="*/ 183 w 334"/>
                  <a:gd name="T67" fmla="*/ 333 h 334"/>
                  <a:gd name="T68" fmla="*/ 199 w 334"/>
                  <a:gd name="T69" fmla="*/ 331 h 334"/>
                  <a:gd name="T70" fmla="*/ 214 w 334"/>
                  <a:gd name="T71" fmla="*/ 326 h 334"/>
                  <a:gd name="T72" fmla="*/ 230 w 334"/>
                  <a:gd name="T73" fmla="*/ 322 h 334"/>
                  <a:gd name="T74" fmla="*/ 244 w 334"/>
                  <a:gd name="T75" fmla="*/ 314 h 334"/>
                  <a:gd name="T76" fmla="*/ 251 w 334"/>
                  <a:gd name="T77" fmla="*/ 309 h 334"/>
                  <a:gd name="T78" fmla="*/ 254 w 334"/>
                  <a:gd name="T79" fmla="*/ 307 h 334"/>
                  <a:gd name="T80" fmla="*/ 259 w 334"/>
                  <a:gd name="T81" fmla="*/ 306 h 334"/>
                  <a:gd name="T82" fmla="*/ 261 w 334"/>
                  <a:gd name="T83" fmla="*/ 302 h 334"/>
                  <a:gd name="T84" fmla="*/ 265 w 334"/>
                  <a:gd name="T85" fmla="*/ 300 h 334"/>
                  <a:gd name="T86" fmla="*/ 272 w 334"/>
                  <a:gd name="T87" fmla="*/ 295 h 334"/>
                  <a:gd name="T88" fmla="*/ 285 w 334"/>
                  <a:gd name="T89" fmla="*/ 285 h 334"/>
                  <a:gd name="T90" fmla="*/ 296 w 334"/>
                  <a:gd name="T91" fmla="*/ 271 h 334"/>
                  <a:gd name="T92" fmla="*/ 300 w 334"/>
                  <a:gd name="T93" fmla="*/ 264 h 334"/>
                  <a:gd name="T94" fmla="*/ 302 w 334"/>
                  <a:gd name="T95" fmla="*/ 261 h 334"/>
                  <a:gd name="T96" fmla="*/ 306 w 334"/>
                  <a:gd name="T97" fmla="*/ 259 h 334"/>
                  <a:gd name="T98" fmla="*/ 307 w 334"/>
                  <a:gd name="T99" fmla="*/ 254 h 334"/>
                  <a:gd name="T100" fmla="*/ 309 w 334"/>
                  <a:gd name="T101" fmla="*/ 251 h 334"/>
                  <a:gd name="T102" fmla="*/ 314 w 334"/>
                  <a:gd name="T103" fmla="*/ 244 h 334"/>
                  <a:gd name="T104" fmla="*/ 322 w 334"/>
                  <a:gd name="T105" fmla="*/ 230 h 334"/>
                  <a:gd name="T106" fmla="*/ 326 w 334"/>
                  <a:gd name="T107" fmla="*/ 214 h 334"/>
                  <a:gd name="T108" fmla="*/ 331 w 334"/>
                  <a:gd name="T109" fmla="*/ 199 h 334"/>
                  <a:gd name="T110" fmla="*/ 333 w 334"/>
                  <a:gd name="T111" fmla="*/ 183 h 334"/>
                  <a:gd name="T112" fmla="*/ 334 w 334"/>
                  <a:gd name="T113" fmla="*/ 167 h 334"/>
                  <a:gd name="T114" fmla="*/ 333 w 334"/>
                  <a:gd name="T115" fmla="*/ 150 h 334"/>
                  <a:gd name="T116" fmla="*/ 331 w 334"/>
                  <a:gd name="T117" fmla="*/ 134 h 334"/>
                  <a:gd name="T118" fmla="*/ 322 w 334"/>
                  <a:gd name="T119" fmla="*/ 103 h 334"/>
                  <a:gd name="T120" fmla="*/ 306 w 334"/>
                  <a:gd name="T121" fmla="*/ 74 h 334"/>
                  <a:gd name="T122" fmla="*/ 296 w 334"/>
                  <a:gd name="T123" fmla="*/ 60 h 334"/>
                  <a:gd name="T124" fmla="*/ 285 w 334"/>
                  <a:gd name="T125" fmla="*/ 4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49"/>
                    </a:moveTo>
                    <a:lnTo>
                      <a:pt x="272" y="36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5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2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2"/>
                    </a:lnTo>
                    <a:lnTo>
                      <a:pt x="265" y="300"/>
                    </a:lnTo>
                    <a:lnTo>
                      <a:pt x="272" y="295"/>
                    </a:lnTo>
                    <a:lnTo>
                      <a:pt x="285" y="285"/>
                    </a:lnTo>
                    <a:lnTo>
                      <a:pt x="296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6" y="60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0" name="Freeform 46">
                <a:extLst>
                  <a:ext uri="{FF2B5EF4-FFF2-40B4-BE49-F238E27FC236}">
                    <a16:creationId xmlns:a16="http://schemas.microsoft.com/office/drawing/2014/main" id="{55042234-8741-7B85-4105-1FE5946D8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1138" y="4883150"/>
                <a:ext cx="74613" cy="76200"/>
              </a:xfrm>
              <a:custGeom>
                <a:avLst/>
                <a:gdLst>
                  <a:gd name="T0" fmla="*/ 285 w 334"/>
                  <a:gd name="T1" fmla="*/ 49 h 335"/>
                  <a:gd name="T2" fmla="*/ 271 w 334"/>
                  <a:gd name="T3" fmla="*/ 37 h 335"/>
                  <a:gd name="T4" fmla="*/ 259 w 334"/>
                  <a:gd name="T5" fmla="*/ 26 h 335"/>
                  <a:gd name="T6" fmla="*/ 244 w 334"/>
                  <a:gd name="T7" fmla="*/ 17 h 335"/>
                  <a:gd name="T8" fmla="*/ 230 w 334"/>
                  <a:gd name="T9" fmla="*/ 12 h 335"/>
                  <a:gd name="T10" fmla="*/ 214 w 334"/>
                  <a:gd name="T11" fmla="*/ 6 h 335"/>
                  <a:gd name="T12" fmla="*/ 199 w 334"/>
                  <a:gd name="T13" fmla="*/ 2 h 335"/>
                  <a:gd name="T14" fmla="*/ 183 w 334"/>
                  <a:gd name="T15" fmla="*/ 0 h 335"/>
                  <a:gd name="T16" fmla="*/ 167 w 334"/>
                  <a:gd name="T17" fmla="*/ 0 h 335"/>
                  <a:gd name="T18" fmla="*/ 134 w 334"/>
                  <a:gd name="T19" fmla="*/ 2 h 335"/>
                  <a:gd name="T20" fmla="*/ 103 w 334"/>
                  <a:gd name="T21" fmla="*/ 12 h 335"/>
                  <a:gd name="T22" fmla="*/ 74 w 334"/>
                  <a:gd name="T23" fmla="*/ 26 h 335"/>
                  <a:gd name="T24" fmla="*/ 61 w 334"/>
                  <a:gd name="T25" fmla="*/ 37 h 335"/>
                  <a:gd name="T26" fmla="*/ 49 w 334"/>
                  <a:gd name="T27" fmla="*/ 49 h 335"/>
                  <a:gd name="T28" fmla="*/ 37 w 334"/>
                  <a:gd name="T29" fmla="*/ 61 h 335"/>
                  <a:gd name="T30" fmla="*/ 26 w 334"/>
                  <a:gd name="T31" fmla="*/ 75 h 335"/>
                  <a:gd name="T32" fmla="*/ 11 w 334"/>
                  <a:gd name="T33" fmla="*/ 103 h 335"/>
                  <a:gd name="T34" fmla="*/ 2 w 334"/>
                  <a:gd name="T35" fmla="*/ 134 h 335"/>
                  <a:gd name="T36" fmla="*/ 0 w 334"/>
                  <a:gd name="T37" fmla="*/ 167 h 335"/>
                  <a:gd name="T38" fmla="*/ 0 w 334"/>
                  <a:gd name="T39" fmla="*/ 183 h 335"/>
                  <a:gd name="T40" fmla="*/ 2 w 334"/>
                  <a:gd name="T41" fmla="*/ 200 h 335"/>
                  <a:gd name="T42" fmla="*/ 6 w 334"/>
                  <a:gd name="T43" fmla="*/ 214 h 335"/>
                  <a:gd name="T44" fmla="*/ 11 w 334"/>
                  <a:gd name="T45" fmla="*/ 230 h 335"/>
                  <a:gd name="T46" fmla="*/ 17 w 334"/>
                  <a:gd name="T47" fmla="*/ 244 h 335"/>
                  <a:gd name="T48" fmla="*/ 26 w 334"/>
                  <a:gd name="T49" fmla="*/ 259 h 335"/>
                  <a:gd name="T50" fmla="*/ 37 w 334"/>
                  <a:gd name="T51" fmla="*/ 272 h 335"/>
                  <a:gd name="T52" fmla="*/ 49 w 334"/>
                  <a:gd name="T53" fmla="*/ 285 h 335"/>
                  <a:gd name="T54" fmla="*/ 61 w 334"/>
                  <a:gd name="T55" fmla="*/ 296 h 335"/>
                  <a:gd name="T56" fmla="*/ 74 w 334"/>
                  <a:gd name="T57" fmla="*/ 306 h 335"/>
                  <a:gd name="T58" fmla="*/ 103 w 334"/>
                  <a:gd name="T59" fmla="*/ 322 h 335"/>
                  <a:gd name="T60" fmla="*/ 134 w 334"/>
                  <a:gd name="T61" fmla="*/ 331 h 335"/>
                  <a:gd name="T62" fmla="*/ 150 w 334"/>
                  <a:gd name="T63" fmla="*/ 334 h 335"/>
                  <a:gd name="T64" fmla="*/ 167 w 334"/>
                  <a:gd name="T65" fmla="*/ 335 h 335"/>
                  <a:gd name="T66" fmla="*/ 183 w 334"/>
                  <a:gd name="T67" fmla="*/ 334 h 335"/>
                  <a:gd name="T68" fmla="*/ 199 w 334"/>
                  <a:gd name="T69" fmla="*/ 331 h 335"/>
                  <a:gd name="T70" fmla="*/ 214 w 334"/>
                  <a:gd name="T71" fmla="*/ 327 h 335"/>
                  <a:gd name="T72" fmla="*/ 230 w 334"/>
                  <a:gd name="T73" fmla="*/ 322 h 335"/>
                  <a:gd name="T74" fmla="*/ 244 w 334"/>
                  <a:gd name="T75" fmla="*/ 314 h 335"/>
                  <a:gd name="T76" fmla="*/ 251 w 334"/>
                  <a:gd name="T77" fmla="*/ 310 h 335"/>
                  <a:gd name="T78" fmla="*/ 254 w 334"/>
                  <a:gd name="T79" fmla="*/ 307 h 335"/>
                  <a:gd name="T80" fmla="*/ 259 w 334"/>
                  <a:gd name="T81" fmla="*/ 306 h 335"/>
                  <a:gd name="T82" fmla="*/ 261 w 334"/>
                  <a:gd name="T83" fmla="*/ 303 h 335"/>
                  <a:gd name="T84" fmla="*/ 264 w 334"/>
                  <a:gd name="T85" fmla="*/ 300 h 335"/>
                  <a:gd name="T86" fmla="*/ 271 w 334"/>
                  <a:gd name="T87" fmla="*/ 296 h 335"/>
                  <a:gd name="T88" fmla="*/ 285 w 334"/>
                  <a:gd name="T89" fmla="*/ 285 h 335"/>
                  <a:gd name="T90" fmla="*/ 295 w 334"/>
                  <a:gd name="T91" fmla="*/ 272 h 335"/>
                  <a:gd name="T92" fmla="*/ 300 w 334"/>
                  <a:gd name="T93" fmla="*/ 265 h 335"/>
                  <a:gd name="T94" fmla="*/ 302 w 334"/>
                  <a:gd name="T95" fmla="*/ 261 h 335"/>
                  <a:gd name="T96" fmla="*/ 306 w 334"/>
                  <a:gd name="T97" fmla="*/ 259 h 335"/>
                  <a:gd name="T98" fmla="*/ 307 w 334"/>
                  <a:gd name="T99" fmla="*/ 255 h 335"/>
                  <a:gd name="T100" fmla="*/ 309 w 334"/>
                  <a:gd name="T101" fmla="*/ 251 h 335"/>
                  <a:gd name="T102" fmla="*/ 314 w 334"/>
                  <a:gd name="T103" fmla="*/ 244 h 335"/>
                  <a:gd name="T104" fmla="*/ 322 w 334"/>
                  <a:gd name="T105" fmla="*/ 230 h 335"/>
                  <a:gd name="T106" fmla="*/ 326 w 334"/>
                  <a:gd name="T107" fmla="*/ 214 h 335"/>
                  <a:gd name="T108" fmla="*/ 331 w 334"/>
                  <a:gd name="T109" fmla="*/ 200 h 335"/>
                  <a:gd name="T110" fmla="*/ 333 w 334"/>
                  <a:gd name="T111" fmla="*/ 183 h 335"/>
                  <a:gd name="T112" fmla="*/ 334 w 334"/>
                  <a:gd name="T113" fmla="*/ 167 h 335"/>
                  <a:gd name="T114" fmla="*/ 333 w 334"/>
                  <a:gd name="T115" fmla="*/ 150 h 335"/>
                  <a:gd name="T116" fmla="*/ 331 w 334"/>
                  <a:gd name="T117" fmla="*/ 134 h 335"/>
                  <a:gd name="T118" fmla="*/ 322 w 334"/>
                  <a:gd name="T119" fmla="*/ 103 h 335"/>
                  <a:gd name="T120" fmla="*/ 306 w 334"/>
                  <a:gd name="T121" fmla="*/ 75 h 335"/>
                  <a:gd name="T122" fmla="*/ 295 w 334"/>
                  <a:gd name="T123" fmla="*/ 61 h 335"/>
                  <a:gd name="T124" fmla="*/ 285 w 334"/>
                  <a:gd name="T125" fmla="*/ 49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285" y="49"/>
                    </a:moveTo>
                    <a:lnTo>
                      <a:pt x="271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4" y="26"/>
                    </a:lnTo>
                    <a:lnTo>
                      <a:pt x="61" y="37"/>
                    </a:lnTo>
                    <a:lnTo>
                      <a:pt x="49" y="49"/>
                    </a:lnTo>
                    <a:lnTo>
                      <a:pt x="37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200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2"/>
                    </a:lnTo>
                    <a:lnTo>
                      <a:pt x="49" y="285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lnTo>
                      <a:pt x="183" y="334"/>
                    </a:lnTo>
                    <a:lnTo>
                      <a:pt x="199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2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5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200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5" y="61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1" name="Freeform 47">
                <a:extLst>
                  <a:ext uri="{FF2B5EF4-FFF2-40B4-BE49-F238E27FC236}">
                    <a16:creationId xmlns:a16="http://schemas.microsoft.com/office/drawing/2014/main" id="{FAEE2114-1825-6DF8-F2B9-FF7FA59EC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6363" y="5453063"/>
                <a:ext cx="76200" cy="76200"/>
              </a:xfrm>
              <a:custGeom>
                <a:avLst/>
                <a:gdLst>
                  <a:gd name="T0" fmla="*/ 285 w 335"/>
                  <a:gd name="T1" fmla="*/ 49 h 334"/>
                  <a:gd name="T2" fmla="*/ 272 w 335"/>
                  <a:gd name="T3" fmla="*/ 36 h 334"/>
                  <a:gd name="T4" fmla="*/ 259 w 335"/>
                  <a:gd name="T5" fmla="*/ 26 h 334"/>
                  <a:gd name="T6" fmla="*/ 244 w 335"/>
                  <a:gd name="T7" fmla="*/ 17 h 334"/>
                  <a:gd name="T8" fmla="*/ 230 w 335"/>
                  <a:gd name="T9" fmla="*/ 11 h 334"/>
                  <a:gd name="T10" fmla="*/ 214 w 335"/>
                  <a:gd name="T11" fmla="*/ 5 h 334"/>
                  <a:gd name="T12" fmla="*/ 199 w 335"/>
                  <a:gd name="T13" fmla="*/ 2 h 334"/>
                  <a:gd name="T14" fmla="*/ 183 w 335"/>
                  <a:gd name="T15" fmla="*/ 0 h 334"/>
                  <a:gd name="T16" fmla="*/ 167 w 335"/>
                  <a:gd name="T17" fmla="*/ 0 h 334"/>
                  <a:gd name="T18" fmla="*/ 134 w 335"/>
                  <a:gd name="T19" fmla="*/ 2 h 334"/>
                  <a:gd name="T20" fmla="*/ 103 w 335"/>
                  <a:gd name="T21" fmla="*/ 11 h 334"/>
                  <a:gd name="T22" fmla="*/ 75 w 335"/>
                  <a:gd name="T23" fmla="*/ 26 h 334"/>
                  <a:gd name="T24" fmla="*/ 61 w 335"/>
                  <a:gd name="T25" fmla="*/ 36 h 334"/>
                  <a:gd name="T26" fmla="*/ 49 w 335"/>
                  <a:gd name="T27" fmla="*/ 49 h 334"/>
                  <a:gd name="T28" fmla="*/ 37 w 335"/>
                  <a:gd name="T29" fmla="*/ 60 h 334"/>
                  <a:gd name="T30" fmla="*/ 26 w 335"/>
                  <a:gd name="T31" fmla="*/ 74 h 334"/>
                  <a:gd name="T32" fmla="*/ 12 w 335"/>
                  <a:gd name="T33" fmla="*/ 103 h 334"/>
                  <a:gd name="T34" fmla="*/ 2 w 335"/>
                  <a:gd name="T35" fmla="*/ 134 h 334"/>
                  <a:gd name="T36" fmla="*/ 0 w 335"/>
                  <a:gd name="T37" fmla="*/ 167 h 334"/>
                  <a:gd name="T38" fmla="*/ 0 w 335"/>
                  <a:gd name="T39" fmla="*/ 183 h 334"/>
                  <a:gd name="T40" fmla="*/ 2 w 335"/>
                  <a:gd name="T41" fmla="*/ 199 h 334"/>
                  <a:gd name="T42" fmla="*/ 6 w 335"/>
                  <a:gd name="T43" fmla="*/ 214 h 334"/>
                  <a:gd name="T44" fmla="*/ 12 w 335"/>
                  <a:gd name="T45" fmla="*/ 230 h 334"/>
                  <a:gd name="T46" fmla="*/ 17 w 335"/>
                  <a:gd name="T47" fmla="*/ 244 h 334"/>
                  <a:gd name="T48" fmla="*/ 26 w 335"/>
                  <a:gd name="T49" fmla="*/ 259 h 334"/>
                  <a:gd name="T50" fmla="*/ 37 w 335"/>
                  <a:gd name="T51" fmla="*/ 271 h 334"/>
                  <a:gd name="T52" fmla="*/ 49 w 335"/>
                  <a:gd name="T53" fmla="*/ 285 h 334"/>
                  <a:gd name="T54" fmla="*/ 61 w 335"/>
                  <a:gd name="T55" fmla="*/ 295 h 334"/>
                  <a:gd name="T56" fmla="*/ 75 w 335"/>
                  <a:gd name="T57" fmla="*/ 306 h 334"/>
                  <a:gd name="T58" fmla="*/ 103 w 335"/>
                  <a:gd name="T59" fmla="*/ 322 h 334"/>
                  <a:gd name="T60" fmla="*/ 134 w 335"/>
                  <a:gd name="T61" fmla="*/ 331 h 334"/>
                  <a:gd name="T62" fmla="*/ 150 w 335"/>
                  <a:gd name="T63" fmla="*/ 333 h 334"/>
                  <a:gd name="T64" fmla="*/ 167 w 335"/>
                  <a:gd name="T65" fmla="*/ 334 h 334"/>
                  <a:gd name="T66" fmla="*/ 183 w 335"/>
                  <a:gd name="T67" fmla="*/ 333 h 334"/>
                  <a:gd name="T68" fmla="*/ 199 w 335"/>
                  <a:gd name="T69" fmla="*/ 331 h 334"/>
                  <a:gd name="T70" fmla="*/ 214 w 335"/>
                  <a:gd name="T71" fmla="*/ 326 h 334"/>
                  <a:gd name="T72" fmla="*/ 230 w 335"/>
                  <a:gd name="T73" fmla="*/ 322 h 334"/>
                  <a:gd name="T74" fmla="*/ 244 w 335"/>
                  <a:gd name="T75" fmla="*/ 314 h 334"/>
                  <a:gd name="T76" fmla="*/ 251 w 335"/>
                  <a:gd name="T77" fmla="*/ 309 h 334"/>
                  <a:gd name="T78" fmla="*/ 254 w 335"/>
                  <a:gd name="T79" fmla="*/ 307 h 334"/>
                  <a:gd name="T80" fmla="*/ 259 w 335"/>
                  <a:gd name="T81" fmla="*/ 306 h 334"/>
                  <a:gd name="T82" fmla="*/ 261 w 335"/>
                  <a:gd name="T83" fmla="*/ 302 h 334"/>
                  <a:gd name="T84" fmla="*/ 265 w 335"/>
                  <a:gd name="T85" fmla="*/ 300 h 334"/>
                  <a:gd name="T86" fmla="*/ 272 w 335"/>
                  <a:gd name="T87" fmla="*/ 295 h 334"/>
                  <a:gd name="T88" fmla="*/ 285 w 335"/>
                  <a:gd name="T89" fmla="*/ 285 h 334"/>
                  <a:gd name="T90" fmla="*/ 296 w 335"/>
                  <a:gd name="T91" fmla="*/ 271 h 334"/>
                  <a:gd name="T92" fmla="*/ 300 w 335"/>
                  <a:gd name="T93" fmla="*/ 264 h 334"/>
                  <a:gd name="T94" fmla="*/ 302 w 335"/>
                  <a:gd name="T95" fmla="*/ 261 h 334"/>
                  <a:gd name="T96" fmla="*/ 306 w 335"/>
                  <a:gd name="T97" fmla="*/ 259 h 334"/>
                  <a:gd name="T98" fmla="*/ 307 w 335"/>
                  <a:gd name="T99" fmla="*/ 254 h 334"/>
                  <a:gd name="T100" fmla="*/ 309 w 335"/>
                  <a:gd name="T101" fmla="*/ 251 h 334"/>
                  <a:gd name="T102" fmla="*/ 314 w 335"/>
                  <a:gd name="T103" fmla="*/ 244 h 334"/>
                  <a:gd name="T104" fmla="*/ 322 w 335"/>
                  <a:gd name="T105" fmla="*/ 230 h 334"/>
                  <a:gd name="T106" fmla="*/ 326 w 335"/>
                  <a:gd name="T107" fmla="*/ 214 h 334"/>
                  <a:gd name="T108" fmla="*/ 331 w 335"/>
                  <a:gd name="T109" fmla="*/ 199 h 334"/>
                  <a:gd name="T110" fmla="*/ 333 w 335"/>
                  <a:gd name="T111" fmla="*/ 183 h 334"/>
                  <a:gd name="T112" fmla="*/ 335 w 335"/>
                  <a:gd name="T113" fmla="*/ 167 h 334"/>
                  <a:gd name="T114" fmla="*/ 333 w 335"/>
                  <a:gd name="T115" fmla="*/ 150 h 334"/>
                  <a:gd name="T116" fmla="*/ 331 w 335"/>
                  <a:gd name="T117" fmla="*/ 134 h 334"/>
                  <a:gd name="T118" fmla="*/ 322 w 335"/>
                  <a:gd name="T119" fmla="*/ 103 h 334"/>
                  <a:gd name="T120" fmla="*/ 306 w 335"/>
                  <a:gd name="T121" fmla="*/ 74 h 334"/>
                  <a:gd name="T122" fmla="*/ 296 w 335"/>
                  <a:gd name="T123" fmla="*/ 60 h 334"/>
                  <a:gd name="T124" fmla="*/ 285 w 335"/>
                  <a:gd name="T125" fmla="*/ 4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" h="334">
                    <a:moveTo>
                      <a:pt x="285" y="49"/>
                    </a:moveTo>
                    <a:lnTo>
                      <a:pt x="272" y="36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5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2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2"/>
                    </a:lnTo>
                    <a:lnTo>
                      <a:pt x="265" y="300"/>
                    </a:lnTo>
                    <a:lnTo>
                      <a:pt x="272" y="295"/>
                    </a:lnTo>
                    <a:lnTo>
                      <a:pt x="285" y="285"/>
                    </a:lnTo>
                    <a:lnTo>
                      <a:pt x="296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5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6" y="60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2" name="Freeform 48">
                <a:extLst>
                  <a:ext uri="{FF2B5EF4-FFF2-40B4-BE49-F238E27FC236}">
                    <a16:creationId xmlns:a16="http://schemas.microsoft.com/office/drawing/2014/main" id="{5C1FC929-0819-7321-70D2-C9201BFF2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2251" y="5311775"/>
                <a:ext cx="76200" cy="76200"/>
              </a:xfrm>
              <a:custGeom>
                <a:avLst/>
                <a:gdLst>
                  <a:gd name="T0" fmla="*/ 168 w 335"/>
                  <a:gd name="T1" fmla="*/ 335 h 335"/>
                  <a:gd name="T2" fmla="*/ 184 w 335"/>
                  <a:gd name="T3" fmla="*/ 334 h 335"/>
                  <a:gd name="T4" fmla="*/ 200 w 335"/>
                  <a:gd name="T5" fmla="*/ 331 h 335"/>
                  <a:gd name="T6" fmla="*/ 215 w 335"/>
                  <a:gd name="T7" fmla="*/ 327 h 335"/>
                  <a:gd name="T8" fmla="*/ 231 w 335"/>
                  <a:gd name="T9" fmla="*/ 322 h 335"/>
                  <a:gd name="T10" fmla="*/ 244 w 335"/>
                  <a:gd name="T11" fmla="*/ 314 h 335"/>
                  <a:gd name="T12" fmla="*/ 251 w 335"/>
                  <a:gd name="T13" fmla="*/ 309 h 335"/>
                  <a:gd name="T14" fmla="*/ 255 w 335"/>
                  <a:gd name="T15" fmla="*/ 307 h 335"/>
                  <a:gd name="T16" fmla="*/ 259 w 335"/>
                  <a:gd name="T17" fmla="*/ 306 h 335"/>
                  <a:gd name="T18" fmla="*/ 262 w 335"/>
                  <a:gd name="T19" fmla="*/ 303 h 335"/>
                  <a:gd name="T20" fmla="*/ 265 w 335"/>
                  <a:gd name="T21" fmla="*/ 300 h 335"/>
                  <a:gd name="T22" fmla="*/ 272 w 335"/>
                  <a:gd name="T23" fmla="*/ 296 h 335"/>
                  <a:gd name="T24" fmla="*/ 286 w 335"/>
                  <a:gd name="T25" fmla="*/ 285 h 335"/>
                  <a:gd name="T26" fmla="*/ 296 w 335"/>
                  <a:gd name="T27" fmla="*/ 272 h 335"/>
                  <a:gd name="T28" fmla="*/ 300 w 335"/>
                  <a:gd name="T29" fmla="*/ 265 h 335"/>
                  <a:gd name="T30" fmla="*/ 303 w 335"/>
                  <a:gd name="T31" fmla="*/ 261 h 335"/>
                  <a:gd name="T32" fmla="*/ 306 w 335"/>
                  <a:gd name="T33" fmla="*/ 259 h 335"/>
                  <a:gd name="T34" fmla="*/ 307 w 335"/>
                  <a:gd name="T35" fmla="*/ 254 h 335"/>
                  <a:gd name="T36" fmla="*/ 310 w 335"/>
                  <a:gd name="T37" fmla="*/ 251 h 335"/>
                  <a:gd name="T38" fmla="*/ 314 w 335"/>
                  <a:gd name="T39" fmla="*/ 244 h 335"/>
                  <a:gd name="T40" fmla="*/ 322 w 335"/>
                  <a:gd name="T41" fmla="*/ 230 h 335"/>
                  <a:gd name="T42" fmla="*/ 327 w 335"/>
                  <a:gd name="T43" fmla="*/ 214 h 335"/>
                  <a:gd name="T44" fmla="*/ 331 w 335"/>
                  <a:gd name="T45" fmla="*/ 199 h 335"/>
                  <a:gd name="T46" fmla="*/ 334 w 335"/>
                  <a:gd name="T47" fmla="*/ 183 h 335"/>
                  <a:gd name="T48" fmla="*/ 335 w 335"/>
                  <a:gd name="T49" fmla="*/ 167 h 335"/>
                  <a:gd name="T50" fmla="*/ 334 w 335"/>
                  <a:gd name="T51" fmla="*/ 150 h 335"/>
                  <a:gd name="T52" fmla="*/ 331 w 335"/>
                  <a:gd name="T53" fmla="*/ 134 h 335"/>
                  <a:gd name="T54" fmla="*/ 322 w 335"/>
                  <a:gd name="T55" fmla="*/ 103 h 335"/>
                  <a:gd name="T56" fmla="*/ 306 w 335"/>
                  <a:gd name="T57" fmla="*/ 75 h 335"/>
                  <a:gd name="T58" fmla="*/ 296 w 335"/>
                  <a:gd name="T59" fmla="*/ 61 h 335"/>
                  <a:gd name="T60" fmla="*/ 286 w 335"/>
                  <a:gd name="T61" fmla="*/ 49 h 335"/>
                  <a:gd name="T62" fmla="*/ 272 w 335"/>
                  <a:gd name="T63" fmla="*/ 37 h 335"/>
                  <a:gd name="T64" fmla="*/ 259 w 335"/>
                  <a:gd name="T65" fmla="*/ 26 h 335"/>
                  <a:gd name="T66" fmla="*/ 244 w 335"/>
                  <a:gd name="T67" fmla="*/ 17 h 335"/>
                  <a:gd name="T68" fmla="*/ 231 w 335"/>
                  <a:gd name="T69" fmla="*/ 12 h 335"/>
                  <a:gd name="T70" fmla="*/ 215 w 335"/>
                  <a:gd name="T71" fmla="*/ 6 h 335"/>
                  <a:gd name="T72" fmla="*/ 200 w 335"/>
                  <a:gd name="T73" fmla="*/ 2 h 335"/>
                  <a:gd name="T74" fmla="*/ 184 w 335"/>
                  <a:gd name="T75" fmla="*/ 0 h 335"/>
                  <a:gd name="T76" fmla="*/ 168 w 335"/>
                  <a:gd name="T77" fmla="*/ 0 h 335"/>
                  <a:gd name="T78" fmla="*/ 134 w 335"/>
                  <a:gd name="T79" fmla="*/ 2 h 335"/>
                  <a:gd name="T80" fmla="*/ 103 w 335"/>
                  <a:gd name="T81" fmla="*/ 12 h 335"/>
                  <a:gd name="T82" fmla="*/ 75 w 335"/>
                  <a:gd name="T83" fmla="*/ 26 h 335"/>
                  <a:gd name="T84" fmla="*/ 61 w 335"/>
                  <a:gd name="T85" fmla="*/ 37 h 335"/>
                  <a:gd name="T86" fmla="*/ 50 w 335"/>
                  <a:gd name="T87" fmla="*/ 49 h 335"/>
                  <a:gd name="T88" fmla="*/ 37 w 335"/>
                  <a:gd name="T89" fmla="*/ 61 h 335"/>
                  <a:gd name="T90" fmla="*/ 27 w 335"/>
                  <a:gd name="T91" fmla="*/ 75 h 335"/>
                  <a:gd name="T92" fmla="*/ 12 w 335"/>
                  <a:gd name="T93" fmla="*/ 103 h 335"/>
                  <a:gd name="T94" fmla="*/ 3 w 335"/>
                  <a:gd name="T95" fmla="*/ 134 h 335"/>
                  <a:gd name="T96" fmla="*/ 0 w 335"/>
                  <a:gd name="T97" fmla="*/ 167 h 335"/>
                  <a:gd name="T98" fmla="*/ 0 w 335"/>
                  <a:gd name="T99" fmla="*/ 183 h 335"/>
                  <a:gd name="T100" fmla="*/ 3 w 335"/>
                  <a:gd name="T101" fmla="*/ 199 h 335"/>
                  <a:gd name="T102" fmla="*/ 6 w 335"/>
                  <a:gd name="T103" fmla="*/ 214 h 335"/>
                  <a:gd name="T104" fmla="*/ 12 w 335"/>
                  <a:gd name="T105" fmla="*/ 230 h 335"/>
                  <a:gd name="T106" fmla="*/ 18 w 335"/>
                  <a:gd name="T107" fmla="*/ 244 h 335"/>
                  <a:gd name="T108" fmla="*/ 27 w 335"/>
                  <a:gd name="T109" fmla="*/ 259 h 335"/>
                  <a:gd name="T110" fmla="*/ 37 w 335"/>
                  <a:gd name="T111" fmla="*/ 272 h 335"/>
                  <a:gd name="T112" fmla="*/ 50 w 335"/>
                  <a:gd name="T113" fmla="*/ 285 h 335"/>
                  <a:gd name="T114" fmla="*/ 61 w 335"/>
                  <a:gd name="T115" fmla="*/ 296 h 335"/>
                  <a:gd name="T116" fmla="*/ 75 w 335"/>
                  <a:gd name="T117" fmla="*/ 306 h 335"/>
                  <a:gd name="T118" fmla="*/ 103 w 335"/>
                  <a:gd name="T119" fmla="*/ 322 h 335"/>
                  <a:gd name="T120" fmla="*/ 134 w 335"/>
                  <a:gd name="T121" fmla="*/ 331 h 335"/>
                  <a:gd name="T122" fmla="*/ 150 w 335"/>
                  <a:gd name="T123" fmla="*/ 334 h 335"/>
                  <a:gd name="T124" fmla="*/ 168 w 335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" h="335">
                    <a:moveTo>
                      <a:pt x="168" y="335"/>
                    </a:moveTo>
                    <a:lnTo>
                      <a:pt x="184" y="334"/>
                    </a:lnTo>
                    <a:lnTo>
                      <a:pt x="200" y="331"/>
                    </a:lnTo>
                    <a:lnTo>
                      <a:pt x="215" y="327"/>
                    </a:lnTo>
                    <a:lnTo>
                      <a:pt x="231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5" y="307"/>
                    </a:lnTo>
                    <a:lnTo>
                      <a:pt x="259" y="306"/>
                    </a:lnTo>
                    <a:lnTo>
                      <a:pt x="262" y="303"/>
                    </a:lnTo>
                    <a:lnTo>
                      <a:pt x="265" y="300"/>
                    </a:lnTo>
                    <a:lnTo>
                      <a:pt x="272" y="296"/>
                    </a:lnTo>
                    <a:lnTo>
                      <a:pt x="286" y="285"/>
                    </a:lnTo>
                    <a:lnTo>
                      <a:pt x="296" y="272"/>
                    </a:lnTo>
                    <a:lnTo>
                      <a:pt x="300" y="265"/>
                    </a:lnTo>
                    <a:lnTo>
                      <a:pt x="303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10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7" y="214"/>
                    </a:lnTo>
                    <a:lnTo>
                      <a:pt x="331" y="199"/>
                    </a:lnTo>
                    <a:lnTo>
                      <a:pt x="334" y="183"/>
                    </a:lnTo>
                    <a:lnTo>
                      <a:pt x="335" y="167"/>
                    </a:lnTo>
                    <a:lnTo>
                      <a:pt x="334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6" y="61"/>
                    </a:lnTo>
                    <a:lnTo>
                      <a:pt x="286" y="49"/>
                    </a:lnTo>
                    <a:lnTo>
                      <a:pt x="272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1" y="12"/>
                    </a:lnTo>
                    <a:lnTo>
                      <a:pt x="215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5" y="26"/>
                    </a:lnTo>
                    <a:lnTo>
                      <a:pt x="61" y="37"/>
                    </a:lnTo>
                    <a:lnTo>
                      <a:pt x="50" y="49"/>
                    </a:lnTo>
                    <a:lnTo>
                      <a:pt x="37" y="61"/>
                    </a:lnTo>
                    <a:lnTo>
                      <a:pt x="27" y="75"/>
                    </a:lnTo>
                    <a:lnTo>
                      <a:pt x="12" y="103"/>
                    </a:lnTo>
                    <a:lnTo>
                      <a:pt x="3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3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8" y="244"/>
                    </a:lnTo>
                    <a:lnTo>
                      <a:pt x="27" y="259"/>
                    </a:lnTo>
                    <a:lnTo>
                      <a:pt x="37" y="272"/>
                    </a:lnTo>
                    <a:lnTo>
                      <a:pt x="50" y="285"/>
                    </a:lnTo>
                    <a:lnTo>
                      <a:pt x="61" y="296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8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3" name="Freeform 49">
                <a:extLst>
                  <a:ext uri="{FF2B5EF4-FFF2-40B4-BE49-F238E27FC236}">
                    <a16:creationId xmlns:a16="http://schemas.microsoft.com/office/drawing/2014/main" id="{91060EE2-BF3A-2B12-6590-B7622E4B2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851" y="5265738"/>
                <a:ext cx="76200" cy="76200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1 h 334"/>
                  <a:gd name="T6" fmla="*/ 214 w 334"/>
                  <a:gd name="T7" fmla="*/ 326 h 334"/>
                  <a:gd name="T8" fmla="*/ 230 w 334"/>
                  <a:gd name="T9" fmla="*/ 322 h 334"/>
                  <a:gd name="T10" fmla="*/ 244 w 334"/>
                  <a:gd name="T11" fmla="*/ 314 h 334"/>
                  <a:gd name="T12" fmla="*/ 250 w 334"/>
                  <a:gd name="T13" fmla="*/ 309 h 334"/>
                  <a:gd name="T14" fmla="*/ 254 w 334"/>
                  <a:gd name="T15" fmla="*/ 307 h 334"/>
                  <a:gd name="T16" fmla="*/ 258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300 w 334"/>
                  <a:gd name="T29" fmla="*/ 264 h 334"/>
                  <a:gd name="T30" fmla="*/ 302 w 334"/>
                  <a:gd name="T31" fmla="*/ 261 h 334"/>
                  <a:gd name="T32" fmla="*/ 305 w 334"/>
                  <a:gd name="T33" fmla="*/ 259 h 334"/>
                  <a:gd name="T34" fmla="*/ 306 w 334"/>
                  <a:gd name="T35" fmla="*/ 254 h 334"/>
                  <a:gd name="T36" fmla="*/ 309 w 334"/>
                  <a:gd name="T37" fmla="*/ 250 h 334"/>
                  <a:gd name="T38" fmla="*/ 313 w 334"/>
                  <a:gd name="T39" fmla="*/ 244 h 334"/>
                  <a:gd name="T40" fmla="*/ 321 w 334"/>
                  <a:gd name="T41" fmla="*/ 230 h 334"/>
                  <a:gd name="T42" fmla="*/ 326 w 334"/>
                  <a:gd name="T43" fmla="*/ 214 h 334"/>
                  <a:gd name="T44" fmla="*/ 331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1 w 334"/>
                  <a:gd name="T53" fmla="*/ 134 h 334"/>
                  <a:gd name="T54" fmla="*/ 321 w 334"/>
                  <a:gd name="T55" fmla="*/ 103 h 334"/>
                  <a:gd name="T56" fmla="*/ 305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8 w 334"/>
                  <a:gd name="T65" fmla="*/ 26 h 334"/>
                  <a:gd name="T66" fmla="*/ 244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4 w 334"/>
                  <a:gd name="T83" fmla="*/ 26 h 334"/>
                  <a:gd name="T84" fmla="*/ 60 w 334"/>
                  <a:gd name="T85" fmla="*/ 36 h 334"/>
                  <a:gd name="T86" fmla="*/ 49 w 334"/>
                  <a:gd name="T87" fmla="*/ 49 h 334"/>
                  <a:gd name="T88" fmla="*/ 36 w 334"/>
                  <a:gd name="T89" fmla="*/ 60 h 334"/>
                  <a:gd name="T90" fmla="*/ 26 w 334"/>
                  <a:gd name="T91" fmla="*/ 74 h 334"/>
                  <a:gd name="T92" fmla="*/ 11 w 334"/>
                  <a:gd name="T93" fmla="*/ 103 h 334"/>
                  <a:gd name="T94" fmla="*/ 2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2 w 334"/>
                  <a:gd name="T101" fmla="*/ 199 h 334"/>
                  <a:gd name="T102" fmla="*/ 5 w 334"/>
                  <a:gd name="T103" fmla="*/ 214 h 334"/>
                  <a:gd name="T104" fmla="*/ 11 w 334"/>
                  <a:gd name="T105" fmla="*/ 230 h 334"/>
                  <a:gd name="T106" fmla="*/ 17 w 334"/>
                  <a:gd name="T107" fmla="*/ 244 h 334"/>
                  <a:gd name="T108" fmla="*/ 26 w 334"/>
                  <a:gd name="T109" fmla="*/ 259 h 334"/>
                  <a:gd name="T110" fmla="*/ 36 w 334"/>
                  <a:gd name="T111" fmla="*/ 271 h 334"/>
                  <a:gd name="T112" fmla="*/ 49 w 334"/>
                  <a:gd name="T113" fmla="*/ 285 h 334"/>
                  <a:gd name="T114" fmla="*/ 60 w 334"/>
                  <a:gd name="T115" fmla="*/ 295 h 334"/>
                  <a:gd name="T116" fmla="*/ 74 w 334"/>
                  <a:gd name="T117" fmla="*/ 305 h 334"/>
                  <a:gd name="T118" fmla="*/ 103 w 334"/>
                  <a:gd name="T119" fmla="*/ 322 h 334"/>
                  <a:gd name="T120" fmla="*/ 134 w 334"/>
                  <a:gd name="T121" fmla="*/ 331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0" y="309"/>
                    </a:lnTo>
                    <a:lnTo>
                      <a:pt x="254" y="307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5" y="259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1"/>
                    </a:lnTo>
                    <a:lnTo>
                      <a:pt x="49" y="285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4" name="Freeform 50">
                <a:extLst>
                  <a:ext uri="{FF2B5EF4-FFF2-40B4-BE49-F238E27FC236}">
                    <a16:creationId xmlns:a16="http://schemas.microsoft.com/office/drawing/2014/main" id="{ED6BF9CC-4BCC-00F4-B026-397AF6651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8626" y="5224463"/>
                <a:ext cx="76200" cy="76200"/>
              </a:xfrm>
              <a:custGeom>
                <a:avLst/>
                <a:gdLst>
                  <a:gd name="T0" fmla="*/ 167 w 335"/>
                  <a:gd name="T1" fmla="*/ 335 h 335"/>
                  <a:gd name="T2" fmla="*/ 183 w 335"/>
                  <a:gd name="T3" fmla="*/ 334 h 335"/>
                  <a:gd name="T4" fmla="*/ 200 w 335"/>
                  <a:gd name="T5" fmla="*/ 331 h 335"/>
                  <a:gd name="T6" fmla="*/ 214 w 335"/>
                  <a:gd name="T7" fmla="*/ 327 h 335"/>
                  <a:gd name="T8" fmla="*/ 230 w 335"/>
                  <a:gd name="T9" fmla="*/ 322 h 335"/>
                  <a:gd name="T10" fmla="*/ 244 w 335"/>
                  <a:gd name="T11" fmla="*/ 314 h 335"/>
                  <a:gd name="T12" fmla="*/ 251 w 335"/>
                  <a:gd name="T13" fmla="*/ 310 h 335"/>
                  <a:gd name="T14" fmla="*/ 254 w 335"/>
                  <a:gd name="T15" fmla="*/ 307 h 335"/>
                  <a:gd name="T16" fmla="*/ 259 w 335"/>
                  <a:gd name="T17" fmla="*/ 306 h 335"/>
                  <a:gd name="T18" fmla="*/ 261 w 335"/>
                  <a:gd name="T19" fmla="*/ 303 h 335"/>
                  <a:gd name="T20" fmla="*/ 265 w 335"/>
                  <a:gd name="T21" fmla="*/ 300 h 335"/>
                  <a:gd name="T22" fmla="*/ 272 w 335"/>
                  <a:gd name="T23" fmla="*/ 296 h 335"/>
                  <a:gd name="T24" fmla="*/ 285 w 335"/>
                  <a:gd name="T25" fmla="*/ 285 h 335"/>
                  <a:gd name="T26" fmla="*/ 296 w 335"/>
                  <a:gd name="T27" fmla="*/ 272 h 335"/>
                  <a:gd name="T28" fmla="*/ 300 w 335"/>
                  <a:gd name="T29" fmla="*/ 265 h 335"/>
                  <a:gd name="T30" fmla="*/ 303 w 335"/>
                  <a:gd name="T31" fmla="*/ 261 h 335"/>
                  <a:gd name="T32" fmla="*/ 306 w 335"/>
                  <a:gd name="T33" fmla="*/ 259 h 335"/>
                  <a:gd name="T34" fmla="*/ 307 w 335"/>
                  <a:gd name="T35" fmla="*/ 255 h 335"/>
                  <a:gd name="T36" fmla="*/ 309 w 335"/>
                  <a:gd name="T37" fmla="*/ 251 h 335"/>
                  <a:gd name="T38" fmla="*/ 314 w 335"/>
                  <a:gd name="T39" fmla="*/ 244 h 335"/>
                  <a:gd name="T40" fmla="*/ 322 w 335"/>
                  <a:gd name="T41" fmla="*/ 230 h 335"/>
                  <a:gd name="T42" fmla="*/ 327 w 335"/>
                  <a:gd name="T43" fmla="*/ 214 h 335"/>
                  <a:gd name="T44" fmla="*/ 331 w 335"/>
                  <a:gd name="T45" fmla="*/ 200 h 335"/>
                  <a:gd name="T46" fmla="*/ 333 w 335"/>
                  <a:gd name="T47" fmla="*/ 184 h 335"/>
                  <a:gd name="T48" fmla="*/ 335 w 335"/>
                  <a:gd name="T49" fmla="*/ 167 h 335"/>
                  <a:gd name="T50" fmla="*/ 333 w 335"/>
                  <a:gd name="T51" fmla="*/ 150 h 335"/>
                  <a:gd name="T52" fmla="*/ 331 w 335"/>
                  <a:gd name="T53" fmla="*/ 134 h 335"/>
                  <a:gd name="T54" fmla="*/ 322 w 335"/>
                  <a:gd name="T55" fmla="*/ 103 h 335"/>
                  <a:gd name="T56" fmla="*/ 306 w 335"/>
                  <a:gd name="T57" fmla="*/ 75 h 335"/>
                  <a:gd name="T58" fmla="*/ 296 w 335"/>
                  <a:gd name="T59" fmla="*/ 61 h 335"/>
                  <a:gd name="T60" fmla="*/ 285 w 335"/>
                  <a:gd name="T61" fmla="*/ 49 h 335"/>
                  <a:gd name="T62" fmla="*/ 272 w 335"/>
                  <a:gd name="T63" fmla="*/ 37 h 335"/>
                  <a:gd name="T64" fmla="*/ 259 w 335"/>
                  <a:gd name="T65" fmla="*/ 26 h 335"/>
                  <a:gd name="T66" fmla="*/ 244 w 335"/>
                  <a:gd name="T67" fmla="*/ 17 h 335"/>
                  <a:gd name="T68" fmla="*/ 230 w 335"/>
                  <a:gd name="T69" fmla="*/ 12 h 335"/>
                  <a:gd name="T70" fmla="*/ 214 w 335"/>
                  <a:gd name="T71" fmla="*/ 6 h 335"/>
                  <a:gd name="T72" fmla="*/ 200 w 335"/>
                  <a:gd name="T73" fmla="*/ 2 h 335"/>
                  <a:gd name="T74" fmla="*/ 183 w 335"/>
                  <a:gd name="T75" fmla="*/ 0 h 335"/>
                  <a:gd name="T76" fmla="*/ 167 w 335"/>
                  <a:gd name="T77" fmla="*/ 0 h 335"/>
                  <a:gd name="T78" fmla="*/ 134 w 335"/>
                  <a:gd name="T79" fmla="*/ 2 h 335"/>
                  <a:gd name="T80" fmla="*/ 103 w 335"/>
                  <a:gd name="T81" fmla="*/ 12 h 335"/>
                  <a:gd name="T82" fmla="*/ 75 w 335"/>
                  <a:gd name="T83" fmla="*/ 26 h 335"/>
                  <a:gd name="T84" fmla="*/ 61 w 335"/>
                  <a:gd name="T85" fmla="*/ 37 h 335"/>
                  <a:gd name="T86" fmla="*/ 50 w 335"/>
                  <a:gd name="T87" fmla="*/ 49 h 335"/>
                  <a:gd name="T88" fmla="*/ 37 w 335"/>
                  <a:gd name="T89" fmla="*/ 61 h 335"/>
                  <a:gd name="T90" fmla="*/ 27 w 335"/>
                  <a:gd name="T91" fmla="*/ 75 h 335"/>
                  <a:gd name="T92" fmla="*/ 12 w 335"/>
                  <a:gd name="T93" fmla="*/ 103 h 335"/>
                  <a:gd name="T94" fmla="*/ 3 w 335"/>
                  <a:gd name="T95" fmla="*/ 134 h 335"/>
                  <a:gd name="T96" fmla="*/ 0 w 335"/>
                  <a:gd name="T97" fmla="*/ 167 h 335"/>
                  <a:gd name="T98" fmla="*/ 0 w 335"/>
                  <a:gd name="T99" fmla="*/ 184 h 335"/>
                  <a:gd name="T100" fmla="*/ 3 w 335"/>
                  <a:gd name="T101" fmla="*/ 200 h 335"/>
                  <a:gd name="T102" fmla="*/ 6 w 335"/>
                  <a:gd name="T103" fmla="*/ 214 h 335"/>
                  <a:gd name="T104" fmla="*/ 12 w 335"/>
                  <a:gd name="T105" fmla="*/ 230 h 335"/>
                  <a:gd name="T106" fmla="*/ 17 w 335"/>
                  <a:gd name="T107" fmla="*/ 244 h 335"/>
                  <a:gd name="T108" fmla="*/ 27 w 335"/>
                  <a:gd name="T109" fmla="*/ 259 h 335"/>
                  <a:gd name="T110" fmla="*/ 37 w 335"/>
                  <a:gd name="T111" fmla="*/ 272 h 335"/>
                  <a:gd name="T112" fmla="*/ 50 w 335"/>
                  <a:gd name="T113" fmla="*/ 285 h 335"/>
                  <a:gd name="T114" fmla="*/ 61 w 335"/>
                  <a:gd name="T115" fmla="*/ 296 h 335"/>
                  <a:gd name="T116" fmla="*/ 75 w 335"/>
                  <a:gd name="T117" fmla="*/ 306 h 335"/>
                  <a:gd name="T118" fmla="*/ 103 w 335"/>
                  <a:gd name="T119" fmla="*/ 322 h 335"/>
                  <a:gd name="T120" fmla="*/ 134 w 335"/>
                  <a:gd name="T121" fmla="*/ 331 h 335"/>
                  <a:gd name="T122" fmla="*/ 150 w 335"/>
                  <a:gd name="T123" fmla="*/ 334 h 335"/>
                  <a:gd name="T124" fmla="*/ 167 w 335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" h="335">
                    <a:moveTo>
                      <a:pt x="167" y="335"/>
                    </a:moveTo>
                    <a:lnTo>
                      <a:pt x="183" y="334"/>
                    </a:lnTo>
                    <a:lnTo>
                      <a:pt x="200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5" y="300"/>
                    </a:lnTo>
                    <a:lnTo>
                      <a:pt x="272" y="296"/>
                    </a:lnTo>
                    <a:lnTo>
                      <a:pt x="285" y="285"/>
                    </a:lnTo>
                    <a:lnTo>
                      <a:pt x="296" y="272"/>
                    </a:lnTo>
                    <a:lnTo>
                      <a:pt x="300" y="265"/>
                    </a:lnTo>
                    <a:lnTo>
                      <a:pt x="303" y="261"/>
                    </a:lnTo>
                    <a:lnTo>
                      <a:pt x="306" y="259"/>
                    </a:lnTo>
                    <a:lnTo>
                      <a:pt x="307" y="255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7" y="214"/>
                    </a:lnTo>
                    <a:lnTo>
                      <a:pt x="331" y="200"/>
                    </a:lnTo>
                    <a:lnTo>
                      <a:pt x="333" y="184"/>
                    </a:lnTo>
                    <a:lnTo>
                      <a:pt x="335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6" y="61"/>
                    </a:lnTo>
                    <a:lnTo>
                      <a:pt x="285" y="49"/>
                    </a:lnTo>
                    <a:lnTo>
                      <a:pt x="272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200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5" y="26"/>
                    </a:lnTo>
                    <a:lnTo>
                      <a:pt x="61" y="37"/>
                    </a:lnTo>
                    <a:lnTo>
                      <a:pt x="50" y="49"/>
                    </a:lnTo>
                    <a:lnTo>
                      <a:pt x="37" y="61"/>
                    </a:lnTo>
                    <a:lnTo>
                      <a:pt x="27" y="75"/>
                    </a:lnTo>
                    <a:lnTo>
                      <a:pt x="12" y="103"/>
                    </a:lnTo>
                    <a:lnTo>
                      <a:pt x="3" y="134"/>
                    </a:lnTo>
                    <a:lnTo>
                      <a:pt x="0" y="167"/>
                    </a:lnTo>
                    <a:lnTo>
                      <a:pt x="0" y="184"/>
                    </a:lnTo>
                    <a:lnTo>
                      <a:pt x="3" y="200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4"/>
                    </a:lnTo>
                    <a:lnTo>
                      <a:pt x="27" y="259"/>
                    </a:lnTo>
                    <a:lnTo>
                      <a:pt x="37" y="272"/>
                    </a:lnTo>
                    <a:lnTo>
                      <a:pt x="50" y="285"/>
                    </a:lnTo>
                    <a:lnTo>
                      <a:pt x="61" y="296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5" name="Freeform 51">
                <a:extLst>
                  <a:ext uri="{FF2B5EF4-FFF2-40B4-BE49-F238E27FC236}">
                    <a16:creationId xmlns:a16="http://schemas.microsoft.com/office/drawing/2014/main" id="{AF5A0691-9A0E-1F26-2B55-EAC6C1094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7701" y="5691188"/>
                <a:ext cx="74613" cy="76200"/>
              </a:xfrm>
              <a:custGeom>
                <a:avLst/>
                <a:gdLst>
                  <a:gd name="T0" fmla="*/ 167 w 334"/>
                  <a:gd name="T1" fmla="*/ 335 h 335"/>
                  <a:gd name="T2" fmla="*/ 183 w 334"/>
                  <a:gd name="T3" fmla="*/ 334 h 335"/>
                  <a:gd name="T4" fmla="*/ 199 w 334"/>
                  <a:gd name="T5" fmla="*/ 331 h 335"/>
                  <a:gd name="T6" fmla="*/ 214 w 334"/>
                  <a:gd name="T7" fmla="*/ 327 h 335"/>
                  <a:gd name="T8" fmla="*/ 230 w 334"/>
                  <a:gd name="T9" fmla="*/ 322 h 335"/>
                  <a:gd name="T10" fmla="*/ 244 w 334"/>
                  <a:gd name="T11" fmla="*/ 314 h 335"/>
                  <a:gd name="T12" fmla="*/ 251 w 334"/>
                  <a:gd name="T13" fmla="*/ 310 h 335"/>
                  <a:gd name="T14" fmla="*/ 254 w 334"/>
                  <a:gd name="T15" fmla="*/ 307 h 335"/>
                  <a:gd name="T16" fmla="*/ 259 w 334"/>
                  <a:gd name="T17" fmla="*/ 306 h 335"/>
                  <a:gd name="T18" fmla="*/ 261 w 334"/>
                  <a:gd name="T19" fmla="*/ 303 h 335"/>
                  <a:gd name="T20" fmla="*/ 264 w 334"/>
                  <a:gd name="T21" fmla="*/ 301 h 335"/>
                  <a:gd name="T22" fmla="*/ 271 w 334"/>
                  <a:gd name="T23" fmla="*/ 296 h 335"/>
                  <a:gd name="T24" fmla="*/ 285 w 334"/>
                  <a:gd name="T25" fmla="*/ 286 h 335"/>
                  <a:gd name="T26" fmla="*/ 295 w 334"/>
                  <a:gd name="T27" fmla="*/ 272 h 335"/>
                  <a:gd name="T28" fmla="*/ 300 w 334"/>
                  <a:gd name="T29" fmla="*/ 265 h 335"/>
                  <a:gd name="T30" fmla="*/ 302 w 334"/>
                  <a:gd name="T31" fmla="*/ 262 h 335"/>
                  <a:gd name="T32" fmla="*/ 306 w 334"/>
                  <a:gd name="T33" fmla="*/ 259 h 335"/>
                  <a:gd name="T34" fmla="*/ 307 w 334"/>
                  <a:gd name="T35" fmla="*/ 255 h 335"/>
                  <a:gd name="T36" fmla="*/ 309 w 334"/>
                  <a:gd name="T37" fmla="*/ 251 h 335"/>
                  <a:gd name="T38" fmla="*/ 314 w 334"/>
                  <a:gd name="T39" fmla="*/ 244 h 335"/>
                  <a:gd name="T40" fmla="*/ 322 w 334"/>
                  <a:gd name="T41" fmla="*/ 231 h 335"/>
                  <a:gd name="T42" fmla="*/ 326 w 334"/>
                  <a:gd name="T43" fmla="*/ 215 h 335"/>
                  <a:gd name="T44" fmla="*/ 331 w 334"/>
                  <a:gd name="T45" fmla="*/ 200 h 335"/>
                  <a:gd name="T46" fmla="*/ 333 w 334"/>
                  <a:gd name="T47" fmla="*/ 184 h 335"/>
                  <a:gd name="T48" fmla="*/ 334 w 334"/>
                  <a:gd name="T49" fmla="*/ 168 h 335"/>
                  <a:gd name="T50" fmla="*/ 333 w 334"/>
                  <a:gd name="T51" fmla="*/ 150 h 335"/>
                  <a:gd name="T52" fmla="*/ 331 w 334"/>
                  <a:gd name="T53" fmla="*/ 134 h 335"/>
                  <a:gd name="T54" fmla="*/ 322 w 334"/>
                  <a:gd name="T55" fmla="*/ 103 h 335"/>
                  <a:gd name="T56" fmla="*/ 306 w 334"/>
                  <a:gd name="T57" fmla="*/ 75 h 335"/>
                  <a:gd name="T58" fmla="*/ 295 w 334"/>
                  <a:gd name="T59" fmla="*/ 61 h 335"/>
                  <a:gd name="T60" fmla="*/ 285 w 334"/>
                  <a:gd name="T61" fmla="*/ 50 h 335"/>
                  <a:gd name="T62" fmla="*/ 271 w 334"/>
                  <a:gd name="T63" fmla="*/ 37 h 335"/>
                  <a:gd name="T64" fmla="*/ 259 w 334"/>
                  <a:gd name="T65" fmla="*/ 27 h 335"/>
                  <a:gd name="T66" fmla="*/ 244 w 334"/>
                  <a:gd name="T67" fmla="*/ 17 h 335"/>
                  <a:gd name="T68" fmla="*/ 230 w 334"/>
                  <a:gd name="T69" fmla="*/ 12 h 335"/>
                  <a:gd name="T70" fmla="*/ 214 w 334"/>
                  <a:gd name="T71" fmla="*/ 6 h 335"/>
                  <a:gd name="T72" fmla="*/ 199 w 334"/>
                  <a:gd name="T73" fmla="*/ 3 h 335"/>
                  <a:gd name="T74" fmla="*/ 183 w 334"/>
                  <a:gd name="T75" fmla="*/ 0 h 335"/>
                  <a:gd name="T76" fmla="*/ 167 w 334"/>
                  <a:gd name="T77" fmla="*/ 0 h 335"/>
                  <a:gd name="T78" fmla="*/ 134 w 334"/>
                  <a:gd name="T79" fmla="*/ 3 h 335"/>
                  <a:gd name="T80" fmla="*/ 103 w 334"/>
                  <a:gd name="T81" fmla="*/ 12 h 335"/>
                  <a:gd name="T82" fmla="*/ 74 w 334"/>
                  <a:gd name="T83" fmla="*/ 27 h 335"/>
                  <a:gd name="T84" fmla="*/ 61 w 334"/>
                  <a:gd name="T85" fmla="*/ 37 h 335"/>
                  <a:gd name="T86" fmla="*/ 49 w 334"/>
                  <a:gd name="T87" fmla="*/ 50 h 335"/>
                  <a:gd name="T88" fmla="*/ 37 w 334"/>
                  <a:gd name="T89" fmla="*/ 61 h 335"/>
                  <a:gd name="T90" fmla="*/ 26 w 334"/>
                  <a:gd name="T91" fmla="*/ 75 h 335"/>
                  <a:gd name="T92" fmla="*/ 11 w 334"/>
                  <a:gd name="T93" fmla="*/ 103 h 335"/>
                  <a:gd name="T94" fmla="*/ 2 w 334"/>
                  <a:gd name="T95" fmla="*/ 134 h 335"/>
                  <a:gd name="T96" fmla="*/ 0 w 334"/>
                  <a:gd name="T97" fmla="*/ 168 h 335"/>
                  <a:gd name="T98" fmla="*/ 0 w 334"/>
                  <a:gd name="T99" fmla="*/ 184 h 335"/>
                  <a:gd name="T100" fmla="*/ 2 w 334"/>
                  <a:gd name="T101" fmla="*/ 200 h 335"/>
                  <a:gd name="T102" fmla="*/ 6 w 334"/>
                  <a:gd name="T103" fmla="*/ 215 h 335"/>
                  <a:gd name="T104" fmla="*/ 11 w 334"/>
                  <a:gd name="T105" fmla="*/ 231 h 335"/>
                  <a:gd name="T106" fmla="*/ 17 w 334"/>
                  <a:gd name="T107" fmla="*/ 244 h 335"/>
                  <a:gd name="T108" fmla="*/ 26 w 334"/>
                  <a:gd name="T109" fmla="*/ 259 h 335"/>
                  <a:gd name="T110" fmla="*/ 37 w 334"/>
                  <a:gd name="T111" fmla="*/ 272 h 335"/>
                  <a:gd name="T112" fmla="*/ 49 w 334"/>
                  <a:gd name="T113" fmla="*/ 286 h 335"/>
                  <a:gd name="T114" fmla="*/ 61 w 334"/>
                  <a:gd name="T115" fmla="*/ 296 h 335"/>
                  <a:gd name="T116" fmla="*/ 74 w 334"/>
                  <a:gd name="T117" fmla="*/ 306 h 335"/>
                  <a:gd name="T118" fmla="*/ 103 w 334"/>
                  <a:gd name="T119" fmla="*/ 322 h 335"/>
                  <a:gd name="T120" fmla="*/ 134 w 334"/>
                  <a:gd name="T121" fmla="*/ 331 h 335"/>
                  <a:gd name="T122" fmla="*/ 150 w 334"/>
                  <a:gd name="T123" fmla="*/ 334 h 335"/>
                  <a:gd name="T124" fmla="*/ 167 w 334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167" y="335"/>
                    </a:moveTo>
                    <a:lnTo>
                      <a:pt x="183" y="334"/>
                    </a:lnTo>
                    <a:lnTo>
                      <a:pt x="199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4" y="301"/>
                    </a:lnTo>
                    <a:lnTo>
                      <a:pt x="271" y="296"/>
                    </a:lnTo>
                    <a:lnTo>
                      <a:pt x="285" y="286"/>
                    </a:lnTo>
                    <a:lnTo>
                      <a:pt x="295" y="272"/>
                    </a:lnTo>
                    <a:lnTo>
                      <a:pt x="300" y="265"/>
                    </a:lnTo>
                    <a:lnTo>
                      <a:pt x="302" y="262"/>
                    </a:lnTo>
                    <a:lnTo>
                      <a:pt x="306" y="259"/>
                    </a:lnTo>
                    <a:lnTo>
                      <a:pt x="307" y="255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1"/>
                    </a:lnTo>
                    <a:lnTo>
                      <a:pt x="326" y="215"/>
                    </a:lnTo>
                    <a:lnTo>
                      <a:pt x="331" y="200"/>
                    </a:lnTo>
                    <a:lnTo>
                      <a:pt x="333" y="184"/>
                    </a:lnTo>
                    <a:lnTo>
                      <a:pt x="334" y="168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5" y="61"/>
                    </a:lnTo>
                    <a:lnTo>
                      <a:pt x="285" y="50"/>
                    </a:lnTo>
                    <a:lnTo>
                      <a:pt x="271" y="37"/>
                    </a:lnTo>
                    <a:lnTo>
                      <a:pt x="259" y="27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199" y="3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3"/>
                    </a:lnTo>
                    <a:lnTo>
                      <a:pt x="103" y="12"/>
                    </a:lnTo>
                    <a:lnTo>
                      <a:pt x="74" y="27"/>
                    </a:lnTo>
                    <a:lnTo>
                      <a:pt x="61" y="37"/>
                    </a:lnTo>
                    <a:lnTo>
                      <a:pt x="49" y="50"/>
                    </a:lnTo>
                    <a:lnTo>
                      <a:pt x="37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6" y="215"/>
                    </a:lnTo>
                    <a:lnTo>
                      <a:pt x="11" y="231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2"/>
                    </a:lnTo>
                    <a:lnTo>
                      <a:pt x="49" y="286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6" name="Freeform 52">
                <a:extLst>
                  <a:ext uri="{FF2B5EF4-FFF2-40B4-BE49-F238E27FC236}">
                    <a16:creationId xmlns:a16="http://schemas.microsoft.com/office/drawing/2014/main" id="{6A416B22-2AAD-FBB5-18B7-DAED37FAD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6001" y="4310063"/>
                <a:ext cx="76200" cy="76200"/>
              </a:xfrm>
              <a:custGeom>
                <a:avLst/>
                <a:gdLst>
                  <a:gd name="T0" fmla="*/ 285 w 334"/>
                  <a:gd name="T1" fmla="*/ 49 h 335"/>
                  <a:gd name="T2" fmla="*/ 271 w 334"/>
                  <a:gd name="T3" fmla="*/ 37 h 335"/>
                  <a:gd name="T4" fmla="*/ 259 w 334"/>
                  <a:gd name="T5" fmla="*/ 26 h 335"/>
                  <a:gd name="T6" fmla="*/ 244 w 334"/>
                  <a:gd name="T7" fmla="*/ 17 h 335"/>
                  <a:gd name="T8" fmla="*/ 230 w 334"/>
                  <a:gd name="T9" fmla="*/ 12 h 335"/>
                  <a:gd name="T10" fmla="*/ 214 w 334"/>
                  <a:gd name="T11" fmla="*/ 6 h 335"/>
                  <a:gd name="T12" fmla="*/ 199 w 334"/>
                  <a:gd name="T13" fmla="*/ 2 h 335"/>
                  <a:gd name="T14" fmla="*/ 183 w 334"/>
                  <a:gd name="T15" fmla="*/ 0 h 335"/>
                  <a:gd name="T16" fmla="*/ 167 w 334"/>
                  <a:gd name="T17" fmla="*/ 0 h 335"/>
                  <a:gd name="T18" fmla="*/ 134 w 334"/>
                  <a:gd name="T19" fmla="*/ 2 h 335"/>
                  <a:gd name="T20" fmla="*/ 103 w 334"/>
                  <a:gd name="T21" fmla="*/ 12 h 335"/>
                  <a:gd name="T22" fmla="*/ 74 w 334"/>
                  <a:gd name="T23" fmla="*/ 26 h 335"/>
                  <a:gd name="T24" fmla="*/ 61 w 334"/>
                  <a:gd name="T25" fmla="*/ 37 h 335"/>
                  <a:gd name="T26" fmla="*/ 49 w 334"/>
                  <a:gd name="T27" fmla="*/ 49 h 335"/>
                  <a:gd name="T28" fmla="*/ 37 w 334"/>
                  <a:gd name="T29" fmla="*/ 61 h 335"/>
                  <a:gd name="T30" fmla="*/ 26 w 334"/>
                  <a:gd name="T31" fmla="*/ 75 h 335"/>
                  <a:gd name="T32" fmla="*/ 11 w 334"/>
                  <a:gd name="T33" fmla="*/ 103 h 335"/>
                  <a:gd name="T34" fmla="*/ 2 w 334"/>
                  <a:gd name="T35" fmla="*/ 134 h 335"/>
                  <a:gd name="T36" fmla="*/ 0 w 334"/>
                  <a:gd name="T37" fmla="*/ 167 h 335"/>
                  <a:gd name="T38" fmla="*/ 0 w 334"/>
                  <a:gd name="T39" fmla="*/ 183 h 335"/>
                  <a:gd name="T40" fmla="*/ 2 w 334"/>
                  <a:gd name="T41" fmla="*/ 199 h 335"/>
                  <a:gd name="T42" fmla="*/ 6 w 334"/>
                  <a:gd name="T43" fmla="*/ 214 h 335"/>
                  <a:gd name="T44" fmla="*/ 11 w 334"/>
                  <a:gd name="T45" fmla="*/ 230 h 335"/>
                  <a:gd name="T46" fmla="*/ 17 w 334"/>
                  <a:gd name="T47" fmla="*/ 244 h 335"/>
                  <a:gd name="T48" fmla="*/ 26 w 334"/>
                  <a:gd name="T49" fmla="*/ 259 h 335"/>
                  <a:gd name="T50" fmla="*/ 37 w 334"/>
                  <a:gd name="T51" fmla="*/ 272 h 335"/>
                  <a:gd name="T52" fmla="*/ 49 w 334"/>
                  <a:gd name="T53" fmla="*/ 285 h 335"/>
                  <a:gd name="T54" fmla="*/ 61 w 334"/>
                  <a:gd name="T55" fmla="*/ 296 h 335"/>
                  <a:gd name="T56" fmla="*/ 74 w 334"/>
                  <a:gd name="T57" fmla="*/ 306 h 335"/>
                  <a:gd name="T58" fmla="*/ 103 w 334"/>
                  <a:gd name="T59" fmla="*/ 322 h 335"/>
                  <a:gd name="T60" fmla="*/ 134 w 334"/>
                  <a:gd name="T61" fmla="*/ 331 h 335"/>
                  <a:gd name="T62" fmla="*/ 150 w 334"/>
                  <a:gd name="T63" fmla="*/ 334 h 335"/>
                  <a:gd name="T64" fmla="*/ 167 w 334"/>
                  <a:gd name="T65" fmla="*/ 335 h 335"/>
                  <a:gd name="T66" fmla="*/ 183 w 334"/>
                  <a:gd name="T67" fmla="*/ 334 h 335"/>
                  <a:gd name="T68" fmla="*/ 199 w 334"/>
                  <a:gd name="T69" fmla="*/ 331 h 335"/>
                  <a:gd name="T70" fmla="*/ 214 w 334"/>
                  <a:gd name="T71" fmla="*/ 327 h 335"/>
                  <a:gd name="T72" fmla="*/ 230 w 334"/>
                  <a:gd name="T73" fmla="*/ 322 h 335"/>
                  <a:gd name="T74" fmla="*/ 244 w 334"/>
                  <a:gd name="T75" fmla="*/ 314 h 335"/>
                  <a:gd name="T76" fmla="*/ 251 w 334"/>
                  <a:gd name="T77" fmla="*/ 310 h 335"/>
                  <a:gd name="T78" fmla="*/ 254 w 334"/>
                  <a:gd name="T79" fmla="*/ 307 h 335"/>
                  <a:gd name="T80" fmla="*/ 259 w 334"/>
                  <a:gd name="T81" fmla="*/ 306 h 335"/>
                  <a:gd name="T82" fmla="*/ 261 w 334"/>
                  <a:gd name="T83" fmla="*/ 303 h 335"/>
                  <a:gd name="T84" fmla="*/ 264 w 334"/>
                  <a:gd name="T85" fmla="*/ 300 h 335"/>
                  <a:gd name="T86" fmla="*/ 271 w 334"/>
                  <a:gd name="T87" fmla="*/ 296 h 335"/>
                  <a:gd name="T88" fmla="*/ 285 w 334"/>
                  <a:gd name="T89" fmla="*/ 285 h 335"/>
                  <a:gd name="T90" fmla="*/ 295 w 334"/>
                  <a:gd name="T91" fmla="*/ 272 h 335"/>
                  <a:gd name="T92" fmla="*/ 300 w 334"/>
                  <a:gd name="T93" fmla="*/ 265 h 335"/>
                  <a:gd name="T94" fmla="*/ 302 w 334"/>
                  <a:gd name="T95" fmla="*/ 261 h 335"/>
                  <a:gd name="T96" fmla="*/ 306 w 334"/>
                  <a:gd name="T97" fmla="*/ 259 h 335"/>
                  <a:gd name="T98" fmla="*/ 307 w 334"/>
                  <a:gd name="T99" fmla="*/ 254 h 335"/>
                  <a:gd name="T100" fmla="*/ 309 w 334"/>
                  <a:gd name="T101" fmla="*/ 251 h 335"/>
                  <a:gd name="T102" fmla="*/ 314 w 334"/>
                  <a:gd name="T103" fmla="*/ 244 h 335"/>
                  <a:gd name="T104" fmla="*/ 322 w 334"/>
                  <a:gd name="T105" fmla="*/ 230 h 335"/>
                  <a:gd name="T106" fmla="*/ 326 w 334"/>
                  <a:gd name="T107" fmla="*/ 214 h 335"/>
                  <a:gd name="T108" fmla="*/ 331 w 334"/>
                  <a:gd name="T109" fmla="*/ 199 h 335"/>
                  <a:gd name="T110" fmla="*/ 333 w 334"/>
                  <a:gd name="T111" fmla="*/ 183 h 335"/>
                  <a:gd name="T112" fmla="*/ 334 w 334"/>
                  <a:gd name="T113" fmla="*/ 167 h 335"/>
                  <a:gd name="T114" fmla="*/ 333 w 334"/>
                  <a:gd name="T115" fmla="*/ 150 h 335"/>
                  <a:gd name="T116" fmla="*/ 331 w 334"/>
                  <a:gd name="T117" fmla="*/ 134 h 335"/>
                  <a:gd name="T118" fmla="*/ 322 w 334"/>
                  <a:gd name="T119" fmla="*/ 103 h 335"/>
                  <a:gd name="T120" fmla="*/ 306 w 334"/>
                  <a:gd name="T121" fmla="*/ 75 h 335"/>
                  <a:gd name="T122" fmla="*/ 295 w 334"/>
                  <a:gd name="T123" fmla="*/ 61 h 335"/>
                  <a:gd name="T124" fmla="*/ 285 w 334"/>
                  <a:gd name="T125" fmla="*/ 49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285" y="49"/>
                    </a:moveTo>
                    <a:lnTo>
                      <a:pt x="271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4" y="26"/>
                    </a:lnTo>
                    <a:lnTo>
                      <a:pt x="61" y="37"/>
                    </a:lnTo>
                    <a:lnTo>
                      <a:pt x="49" y="49"/>
                    </a:lnTo>
                    <a:lnTo>
                      <a:pt x="37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2"/>
                    </a:lnTo>
                    <a:lnTo>
                      <a:pt x="49" y="285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lnTo>
                      <a:pt x="183" y="334"/>
                    </a:lnTo>
                    <a:lnTo>
                      <a:pt x="199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2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5" y="61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7" name="Freeform 53">
                <a:extLst>
                  <a:ext uri="{FF2B5EF4-FFF2-40B4-BE49-F238E27FC236}">
                    <a16:creationId xmlns:a16="http://schemas.microsoft.com/office/drawing/2014/main" id="{9D2E3874-C5AC-564C-2063-DAD59BB13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6001" y="4488310"/>
                <a:ext cx="76200" cy="76200"/>
              </a:xfrm>
              <a:custGeom>
                <a:avLst/>
                <a:gdLst>
                  <a:gd name="T0" fmla="*/ 167 w 334"/>
                  <a:gd name="T1" fmla="*/ 335 h 335"/>
                  <a:gd name="T2" fmla="*/ 183 w 334"/>
                  <a:gd name="T3" fmla="*/ 333 h 335"/>
                  <a:gd name="T4" fmla="*/ 199 w 334"/>
                  <a:gd name="T5" fmla="*/ 331 h 335"/>
                  <a:gd name="T6" fmla="*/ 214 w 334"/>
                  <a:gd name="T7" fmla="*/ 326 h 335"/>
                  <a:gd name="T8" fmla="*/ 230 w 334"/>
                  <a:gd name="T9" fmla="*/ 322 h 335"/>
                  <a:gd name="T10" fmla="*/ 244 w 334"/>
                  <a:gd name="T11" fmla="*/ 314 h 335"/>
                  <a:gd name="T12" fmla="*/ 251 w 334"/>
                  <a:gd name="T13" fmla="*/ 309 h 335"/>
                  <a:gd name="T14" fmla="*/ 254 w 334"/>
                  <a:gd name="T15" fmla="*/ 307 h 335"/>
                  <a:gd name="T16" fmla="*/ 259 w 334"/>
                  <a:gd name="T17" fmla="*/ 306 h 335"/>
                  <a:gd name="T18" fmla="*/ 261 w 334"/>
                  <a:gd name="T19" fmla="*/ 302 h 335"/>
                  <a:gd name="T20" fmla="*/ 264 w 334"/>
                  <a:gd name="T21" fmla="*/ 300 h 335"/>
                  <a:gd name="T22" fmla="*/ 271 w 334"/>
                  <a:gd name="T23" fmla="*/ 296 h 335"/>
                  <a:gd name="T24" fmla="*/ 285 w 334"/>
                  <a:gd name="T25" fmla="*/ 285 h 335"/>
                  <a:gd name="T26" fmla="*/ 295 w 334"/>
                  <a:gd name="T27" fmla="*/ 271 h 335"/>
                  <a:gd name="T28" fmla="*/ 300 w 334"/>
                  <a:gd name="T29" fmla="*/ 265 h 335"/>
                  <a:gd name="T30" fmla="*/ 302 w 334"/>
                  <a:gd name="T31" fmla="*/ 261 h 335"/>
                  <a:gd name="T32" fmla="*/ 306 w 334"/>
                  <a:gd name="T33" fmla="*/ 259 h 335"/>
                  <a:gd name="T34" fmla="*/ 307 w 334"/>
                  <a:gd name="T35" fmla="*/ 254 h 335"/>
                  <a:gd name="T36" fmla="*/ 309 w 334"/>
                  <a:gd name="T37" fmla="*/ 251 h 335"/>
                  <a:gd name="T38" fmla="*/ 314 w 334"/>
                  <a:gd name="T39" fmla="*/ 244 h 335"/>
                  <a:gd name="T40" fmla="*/ 322 w 334"/>
                  <a:gd name="T41" fmla="*/ 230 h 335"/>
                  <a:gd name="T42" fmla="*/ 326 w 334"/>
                  <a:gd name="T43" fmla="*/ 214 h 335"/>
                  <a:gd name="T44" fmla="*/ 331 w 334"/>
                  <a:gd name="T45" fmla="*/ 199 h 335"/>
                  <a:gd name="T46" fmla="*/ 333 w 334"/>
                  <a:gd name="T47" fmla="*/ 183 h 335"/>
                  <a:gd name="T48" fmla="*/ 334 w 334"/>
                  <a:gd name="T49" fmla="*/ 167 h 335"/>
                  <a:gd name="T50" fmla="*/ 333 w 334"/>
                  <a:gd name="T51" fmla="*/ 150 h 335"/>
                  <a:gd name="T52" fmla="*/ 331 w 334"/>
                  <a:gd name="T53" fmla="*/ 134 h 335"/>
                  <a:gd name="T54" fmla="*/ 322 w 334"/>
                  <a:gd name="T55" fmla="*/ 103 h 335"/>
                  <a:gd name="T56" fmla="*/ 306 w 334"/>
                  <a:gd name="T57" fmla="*/ 74 h 335"/>
                  <a:gd name="T58" fmla="*/ 295 w 334"/>
                  <a:gd name="T59" fmla="*/ 61 h 335"/>
                  <a:gd name="T60" fmla="*/ 285 w 334"/>
                  <a:gd name="T61" fmla="*/ 49 h 335"/>
                  <a:gd name="T62" fmla="*/ 271 w 334"/>
                  <a:gd name="T63" fmla="*/ 37 h 335"/>
                  <a:gd name="T64" fmla="*/ 259 w 334"/>
                  <a:gd name="T65" fmla="*/ 26 h 335"/>
                  <a:gd name="T66" fmla="*/ 244 w 334"/>
                  <a:gd name="T67" fmla="*/ 17 h 335"/>
                  <a:gd name="T68" fmla="*/ 230 w 334"/>
                  <a:gd name="T69" fmla="*/ 11 h 335"/>
                  <a:gd name="T70" fmla="*/ 214 w 334"/>
                  <a:gd name="T71" fmla="*/ 6 h 335"/>
                  <a:gd name="T72" fmla="*/ 199 w 334"/>
                  <a:gd name="T73" fmla="*/ 2 h 335"/>
                  <a:gd name="T74" fmla="*/ 183 w 334"/>
                  <a:gd name="T75" fmla="*/ 0 h 335"/>
                  <a:gd name="T76" fmla="*/ 167 w 334"/>
                  <a:gd name="T77" fmla="*/ 0 h 335"/>
                  <a:gd name="T78" fmla="*/ 134 w 334"/>
                  <a:gd name="T79" fmla="*/ 2 h 335"/>
                  <a:gd name="T80" fmla="*/ 103 w 334"/>
                  <a:gd name="T81" fmla="*/ 11 h 335"/>
                  <a:gd name="T82" fmla="*/ 74 w 334"/>
                  <a:gd name="T83" fmla="*/ 26 h 335"/>
                  <a:gd name="T84" fmla="*/ 61 w 334"/>
                  <a:gd name="T85" fmla="*/ 37 h 335"/>
                  <a:gd name="T86" fmla="*/ 49 w 334"/>
                  <a:gd name="T87" fmla="*/ 49 h 335"/>
                  <a:gd name="T88" fmla="*/ 37 w 334"/>
                  <a:gd name="T89" fmla="*/ 61 h 335"/>
                  <a:gd name="T90" fmla="*/ 26 w 334"/>
                  <a:gd name="T91" fmla="*/ 74 h 335"/>
                  <a:gd name="T92" fmla="*/ 11 w 334"/>
                  <a:gd name="T93" fmla="*/ 103 h 335"/>
                  <a:gd name="T94" fmla="*/ 2 w 334"/>
                  <a:gd name="T95" fmla="*/ 134 h 335"/>
                  <a:gd name="T96" fmla="*/ 0 w 334"/>
                  <a:gd name="T97" fmla="*/ 167 h 335"/>
                  <a:gd name="T98" fmla="*/ 0 w 334"/>
                  <a:gd name="T99" fmla="*/ 183 h 335"/>
                  <a:gd name="T100" fmla="*/ 2 w 334"/>
                  <a:gd name="T101" fmla="*/ 199 h 335"/>
                  <a:gd name="T102" fmla="*/ 6 w 334"/>
                  <a:gd name="T103" fmla="*/ 214 h 335"/>
                  <a:gd name="T104" fmla="*/ 11 w 334"/>
                  <a:gd name="T105" fmla="*/ 230 h 335"/>
                  <a:gd name="T106" fmla="*/ 17 w 334"/>
                  <a:gd name="T107" fmla="*/ 244 h 335"/>
                  <a:gd name="T108" fmla="*/ 26 w 334"/>
                  <a:gd name="T109" fmla="*/ 259 h 335"/>
                  <a:gd name="T110" fmla="*/ 37 w 334"/>
                  <a:gd name="T111" fmla="*/ 271 h 335"/>
                  <a:gd name="T112" fmla="*/ 49 w 334"/>
                  <a:gd name="T113" fmla="*/ 285 h 335"/>
                  <a:gd name="T114" fmla="*/ 61 w 334"/>
                  <a:gd name="T115" fmla="*/ 296 h 335"/>
                  <a:gd name="T116" fmla="*/ 74 w 334"/>
                  <a:gd name="T117" fmla="*/ 306 h 335"/>
                  <a:gd name="T118" fmla="*/ 103 w 334"/>
                  <a:gd name="T119" fmla="*/ 322 h 335"/>
                  <a:gd name="T120" fmla="*/ 134 w 334"/>
                  <a:gd name="T121" fmla="*/ 331 h 335"/>
                  <a:gd name="T122" fmla="*/ 150 w 334"/>
                  <a:gd name="T123" fmla="*/ 333 h 335"/>
                  <a:gd name="T124" fmla="*/ 167 w 334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167" y="335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5" y="61"/>
                    </a:lnTo>
                    <a:lnTo>
                      <a:pt x="285" y="49"/>
                    </a:lnTo>
                    <a:lnTo>
                      <a:pt x="271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7"/>
                    </a:lnTo>
                    <a:lnTo>
                      <a:pt x="49" y="49"/>
                    </a:lnTo>
                    <a:lnTo>
                      <a:pt x="37" y="61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B1A68810-2F61-0DEF-68DC-2E4FC3AA8450}"/>
                </a:ext>
              </a:extLst>
            </p:cNvPr>
            <p:cNvSpPr txBox="1"/>
            <p:nvPr/>
          </p:nvSpPr>
          <p:spPr>
            <a:xfrm>
              <a:off x="7682308" y="60379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BC263F3C-FD73-457B-F1A7-ED1753025F41}"/>
                </a:ext>
              </a:extLst>
            </p:cNvPr>
            <p:cNvSpPr txBox="1"/>
            <p:nvPr/>
          </p:nvSpPr>
          <p:spPr>
            <a:xfrm>
              <a:off x="7590937" y="5609126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25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E052DBCA-8B59-0B3A-633D-C4C6C79BE172}"/>
                </a:ext>
              </a:extLst>
            </p:cNvPr>
            <p:cNvSpPr txBox="1"/>
            <p:nvPr/>
          </p:nvSpPr>
          <p:spPr>
            <a:xfrm>
              <a:off x="7590937" y="518033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D1BB4B90-7C9A-65EC-56C7-AD08D3A47BC0}"/>
                </a:ext>
              </a:extLst>
            </p:cNvPr>
            <p:cNvSpPr txBox="1"/>
            <p:nvPr/>
          </p:nvSpPr>
          <p:spPr>
            <a:xfrm>
              <a:off x="7590937" y="475155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75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68EC01CB-48DC-B432-C352-AD2F6F8D4F68}"/>
                </a:ext>
              </a:extLst>
            </p:cNvPr>
            <p:cNvSpPr txBox="1"/>
            <p:nvPr/>
          </p:nvSpPr>
          <p:spPr>
            <a:xfrm>
              <a:off x="7499566" y="432276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B941D4B-66A1-6469-C35C-FF44B9B94CA9}"/>
                </a:ext>
              </a:extLst>
            </p:cNvPr>
            <p:cNvSpPr txBox="1"/>
            <p:nvPr/>
          </p:nvSpPr>
          <p:spPr>
            <a:xfrm>
              <a:off x="10871970" y="5729089"/>
              <a:ext cx="1290491" cy="2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IQ4 (15.5 </a:t>
              </a:r>
              <a:r>
                <a:rPr lang="fr-FR" sz="1400" dirty="0" err="1"/>
                <a:t>ng</a:t>
              </a:r>
              <a:r>
                <a:rPr lang="fr-FR" sz="1400" dirty="0"/>
                <a:t>/</a:t>
              </a:r>
              <a:r>
                <a:rPr lang="fr-FR" sz="1400" dirty="0" err="1"/>
                <a:t>mL</a:t>
              </a:r>
              <a:r>
                <a:rPr lang="fr-FR" sz="1400" dirty="0"/>
                <a:t>)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08E0169F-A616-5C41-D9D7-5C9A1590CC8C}"/>
                </a:ext>
              </a:extLst>
            </p:cNvPr>
            <p:cNvSpPr txBox="1"/>
            <p:nvPr/>
          </p:nvSpPr>
          <p:spPr>
            <a:xfrm>
              <a:off x="7793610" y="6321301"/>
              <a:ext cx="8481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Day 1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73E28F79-4DFE-BB19-B6A1-43A9B06BEC16}"/>
                </a:ext>
              </a:extLst>
            </p:cNvPr>
            <p:cNvSpPr txBox="1"/>
            <p:nvPr/>
          </p:nvSpPr>
          <p:spPr>
            <a:xfrm>
              <a:off x="8628770" y="6321301"/>
              <a:ext cx="1078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Week 10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47ACEB03-27BE-E7E8-F603-1D515EF86955}"/>
                </a:ext>
              </a:extLst>
            </p:cNvPr>
            <p:cNvSpPr txBox="1"/>
            <p:nvPr/>
          </p:nvSpPr>
          <p:spPr>
            <a:xfrm>
              <a:off x="9836080" y="6321301"/>
              <a:ext cx="1078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Week 20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A908AA5C-2A2B-9191-3947-20D41E37C370}"/>
                </a:ext>
              </a:extLst>
            </p:cNvPr>
            <p:cNvSpPr txBox="1"/>
            <p:nvPr/>
          </p:nvSpPr>
          <p:spPr>
            <a:xfrm>
              <a:off x="11086643" y="6321301"/>
              <a:ext cx="1078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Week 30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731B8E9A-3F8C-C882-F7F8-AE234CBDD9A8}"/>
                </a:ext>
              </a:extLst>
            </p:cNvPr>
            <p:cNvSpPr txBox="1"/>
            <p:nvPr/>
          </p:nvSpPr>
          <p:spPr>
            <a:xfrm>
              <a:off x="11231421" y="4225644"/>
              <a:ext cx="755211" cy="2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CAPELLA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49AB2731-4F57-98DA-8EC2-82A345DF0CB7}"/>
                </a:ext>
              </a:extLst>
            </p:cNvPr>
            <p:cNvSpPr txBox="1"/>
            <p:nvPr/>
          </p:nvSpPr>
          <p:spPr>
            <a:xfrm>
              <a:off x="11231421" y="4399301"/>
              <a:ext cx="893745" cy="2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CALIBRATE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3CE89AEF-0B45-7C38-DD91-D09CD327C360}"/>
                </a:ext>
              </a:extLst>
            </p:cNvPr>
            <p:cNvSpPr txBox="1"/>
            <p:nvPr/>
          </p:nvSpPr>
          <p:spPr>
            <a:xfrm>
              <a:off x="7908463" y="5912204"/>
              <a:ext cx="618482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(N=56)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(N=76)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138DCF38-05F1-F6BF-0939-FF0BFFD33079}"/>
                </a:ext>
              </a:extLst>
            </p:cNvPr>
            <p:cNvSpPr txBox="1"/>
            <p:nvPr/>
          </p:nvSpPr>
          <p:spPr>
            <a:xfrm>
              <a:off x="8850275" y="5912204"/>
              <a:ext cx="635937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(N=57)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(N=68)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91076043-50A9-C2AD-F982-72A5D0F674BB}"/>
                </a:ext>
              </a:extLst>
            </p:cNvPr>
            <p:cNvSpPr txBox="1"/>
            <p:nvPr/>
          </p:nvSpPr>
          <p:spPr>
            <a:xfrm>
              <a:off x="10066313" y="5912204"/>
              <a:ext cx="618482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(N=36)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(N=60)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B0B9E5B7-2A05-A42A-191A-71E240D17D65}"/>
                </a:ext>
              </a:extLst>
            </p:cNvPr>
            <p:cNvSpPr txBox="1"/>
            <p:nvPr/>
          </p:nvSpPr>
          <p:spPr>
            <a:xfrm>
              <a:off x="11349603" y="5912204"/>
              <a:ext cx="553026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(N=9)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6999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CB11EB7-471A-3D39-A16D-0C13CEC4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LEN bridging for missed sc Q6M dosing (2)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60E9CC7-AE07-47A2-187A-836C1321B6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6491" y="2341587"/>
            <a:ext cx="3618556" cy="2174826"/>
          </a:xfrm>
        </p:spPr>
        <p:txBody>
          <a:bodyPr>
            <a:normAutofit/>
          </a:bodyPr>
          <a:lstStyle/>
          <a:p>
            <a:r>
              <a:rPr lang="en-US" sz="1800"/>
              <a:t>In CAPELLA, 11 participants were not suppressed at oral bridging baseline. Achievement of HIV RNA &lt; 50 c/mL</a:t>
            </a:r>
          </a:p>
          <a:p>
            <a:pPr lvl="1"/>
            <a:r>
              <a:rPr lang="en-US" sz="1800"/>
              <a:t>In 3/11 (27%) at W10</a:t>
            </a:r>
          </a:p>
          <a:p>
            <a:pPr lvl="1"/>
            <a:r>
              <a:rPr lang="en-US" sz="1800"/>
              <a:t>In 2/4 (50%) at W30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F6ED387-19D0-101D-A68F-B5E3E8D248F5}"/>
              </a:ext>
            </a:extLst>
          </p:cNvPr>
          <p:cNvSpPr txBox="1">
            <a:spLocks/>
          </p:cNvSpPr>
          <p:nvPr/>
        </p:nvSpPr>
        <p:spPr bwMode="auto">
          <a:xfrm>
            <a:off x="9426003" y="6574009"/>
            <a:ext cx="27631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Ogbuagu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O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722F56-381B-555A-46AB-5CF44E634E38}"/>
              </a:ext>
            </a:extLst>
          </p:cNvPr>
          <p:cNvSpPr txBox="1"/>
          <p:nvPr/>
        </p:nvSpPr>
        <p:spPr>
          <a:xfrm>
            <a:off x="983432" y="1311151"/>
            <a:ext cx="6705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Efficacy (M = E) during oral bridging with LEN 300 mg QW dose</a:t>
            </a:r>
            <a:br>
              <a:rPr lang="en-US" b="1" dirty="0">
                <a:solidFill>
                  <a:srgbClr val="0070C0"/>
                </a:solidFill>
                <a:effectLst/>
              </a:rPr>
            </a:br>
            <a:r>
              <a:rPr lang="en-US" b="1" dirty="0">
                <a:solidFill>
                  <a:srgbClr val="0070C0"/>
                </a:solidFill>
                <a:effectLst/>
              </a:rPr>
              <a:t>in participants suppressed at the switch to oral LEN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4BCA2D9C-3084-0E17-10FD-FB8BAC2FDE6B}"/>
              </a:ext>
            </a:extLst>
          </p:cNvPr>
          <p:cNvSpPr txBox="1">
            <a:spLocks/>
          </p:cNvSpPr>
          <p:nvPr/>
        </p:nvSpPr>
        <p:spPr>
          <a:xfrm>
            <a:off x="609600" y="5872318"/>
            <a:ext cx="3618556" cy="714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CD4 counts remained stable</a:t>
            </a:r>
          </a:p>
          <a:p>
            <a:r>
              <a:rPr lang="en-US" sz="2000" dirty="0"/>
              <a:t>No new safety signals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3C4F5A5-98C4-3AA9-4BAF-C4B5119B690D}"/>
              </a:ext>
            </a:extLst>
          </p:cNvPr>
          <p:cNvGrpSpPr/>
          <p:nvPr/>
        </p:nvGrpSpPr>
        <p:grpSpPr>
          <a:xfrm>
            <a:off x="684981" y="2276872"/>
            <a:ext cx="7073131" cy="3456384"/>
            <a:chOff x="684981" y="2276872"/>
            <a:chExt cx="7073131" cy="3456384"/>
          </a:xfrm>
        </p:grpSpPr>
        <p:sp>
          <p:nvSpPr>
            <p:cNvPr id="65" name="Line 6">
              <a:extLst>
                <a:ext uri="{FF2B5EF4-FFF2-40B4-BE49-F238E27FC236}">
                  <a16:creationId xmlns:a16="http://schemas.microsoft.com/office/drawing/2014/main" id="{A15BA60F-44B6-F95D-ADCB-9FB0E7E92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448" y="3186878"/>
              <a:ext cx="0" cy="2017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DA840230-5CA8-0710-0B53-A89930AD0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3642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F8D7E71A-F80A-B872-4167-939FC123A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3212010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14">
              <a:extLst>
                <a:ext uri="{FF2B5EF4-FFF2-40B4-BE49-F238E27FC236}">
                  <a16:creationId xmlns:a16="http://schemas.microsoft.com/office/drawing/2014/main" id="{07681E08-CFDF-9F60-7A3C-020DFC049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3577763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6">
              <a:extLst>
                <a:ext uri="{FF2B5EF4-FFF2-40B4-BE49-F238E27FC236}">
                  <a16:creationId xmlns:a16="http://schemas.microsoft.com/office/drawing/2014/main" id="{58C2E231-A15A-1B9E-DFE5-1D22B495F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3986349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18">
              <a:extLst>
                <a:ext uri="{FF2B5EF4-FFF2-40B4-BE49-F238E27FC236}">
                  <a16:creationId xmlns:a16="http://schemas.microsoft.com/office/drawing/2014/main" id="{364D50D7-194A-6FFA-35C9-24A329F8D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4407395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20">
              <a:extLst>
                <a:ext uri="{FF2B5EF4-FFF2-40B4-BE49-F238E27FC236}">
                  <a16:creationId xmlns:a16="http://schemas.microsoft.com/office/drawing/2014/main" id="{A03A3D22-9AF2-085E-3C4C-992D4086B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4795746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E457A87B-6CD3-C83C-4EDB-B17166A23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180" y="5204234"/>
              <a:ext cx="56267" cy="56268"/>
            </a:xfrm>
            <a:custGeom>
              <a:avLst/>
              <a:gdLst>
                <a:gd name="T0" fmla="*/ 136 w 136"/>
                <a:gd name="T1" fmla="*/ 134 h 134"/>
                <a:gd name="T2" fmla="*/ 136 w 136"/>
                <a:gd name="T3" fmla="*/ 0 h 134"/>
                <a:gd name="T4" fmla="*/ 0 w 136"/>
                <a:gd name="T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34">
                  <a:moveTo>
                    <a:pt x="136" y="134"/>
                  </a:moveTo>
                  <a:lnTo>
                    <a:pt x="13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23">
              <a:extLst>
                <a:ext uri="{FF2B5EF4-FFF2-40B4-BE49-F238E27FC236}">
                  <a16:creationId xmlns:a16="http://schemas.microsoft.com/office/drawing/2014/main" id="{D42B07BA-9CE6-25C6-55B4-D9CB70C97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570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24">
              <a:extLst>
                <a:ext uri="{FF2B5EF4-FFF2-40B4-BE49-F238E27FC236}">
                  <a16:creationId xmlns:a16="http://schemas.microsoft.com/office/drawing/2014/main" id="{2A529AB4-C7BE-68A8-73B4-FB5769C90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267" y="3212279"/>
              <a:ext cx="298405" cy="1991956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144BB8D4-180B-C204-CCF1-595E1ADF80EE}"/>
                </a:ext>
              </a:extLst>
            </p:cNvPr>
            <p:cNvSpPr txBox="1"/>
            <p:nvPr/>
          </p:nvSpPr>
          <p:spPr>
            <a:xfrm>
              <a:off x="967657" y="5252591"/>
              <a:ext cx="94449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OB baseline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684E7A60-7DD8-81F6-6449-B1B52BDA3D2B}"/>
                </a:ext>
              </a:extLst>
            </p:cNvPr>
            <p:cNvSpPr txBox="1"/>
            <p:nvPr/>
          </p:nvSpPr>
          <p:spPr>
            <a:xfrm>
              <a:off x="1222520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E04083F5-E128-F31C-4107-5D3C1C7F9579}"/>
                </a:ext>
              </a:extLst>
            </p:cNvPr>
            <p:cNvSpPr txBox="1"/>
            <p:nvPr/>
          </p:nvSpPr>
          <p:spPr>
            <a:xfrm>
              <a:off x="684981" y="3077146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100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725449D9-8F0F-46A5-4226-AC80F37A3641}"/>
                </a:ext>
              </a:extLst>
            </p:cNvPr>
            <p:cNvSpPr txBox="1"/>
            <p:nvPr/>
          </p:nvSpPr>
          <p:spPr>
            <a:xfrm>
              <a:off x="763529" y="343936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27C3F95-E5BE-565B-1D23-FB9657D297B3}"/>
                </a:ext>
              </a:extLst>
            </p:cNvPr>
            <p:cNvSpPr txBox="1"/>
            <p:nvPr/>
          </p:nvSpPr>
          <p:spPr>
            <a:xfrm>
              <a:off x="763529" y="3843577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5F2007B7-3421-2CC9-288A-789320A84EF8}"/>
                </a:ext>
              </a:extLst>
            </p:cNvPr>
            <p:cNvSpPr txBox="1"/>
            <p:nvPr/>
          </p:nvSpPr>
          <p:spPr>
            <a:xfrm>
              <a:off x="763529" y="4256084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862B7BC4-7CD4-5896-9BA9-291B87E19093}"/>
                </a:ext>
              </a:extLst>
            </p:cNvPr>
            <p:cNvSpPr txBox="1"/>
            <p:nvPr/>
          </p:nvSpPr>
          <p:spPr>
            <a:xfrm>
              <a:off x="763529" y="4655029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0BE6467C-1C30-F637-458D-B1BD4DBBF4B9}"/>
                </a:ext>
              </a:extLst>
            </p:cNvPr>
            <p:cNvSpPr txBox="1"/>
            <p:nvPr/>
          </p:nvSpPr>
          <p:spPr>
            <a:xfrm>
              <a:off x="842076" y="5052224"/>
              <a:ext cx="263213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6D20DFDC-1E74-5C42-27F4-6F8E0169B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064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DF528B10-D3EF-E877-0F10-529BE39E7072}"/>
                </a:ext>
              </a:extLst>
            </p:cNvPr>
            <p:cNvSpPr txBox="1"/>
            <p:nvPr/>
          </p:nvSpPr>
          <p:spPr>
            <a:xfrm>
              <a:off x="1743097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10</a:t>
              </a:r>
            </a:p>
          </p:txBody>
        </p:sp>
        <p:sp>
          <p:nvSpPr>
            <p:cNvPr id="98" name="Line 23">
              <a:extLst>
                <a:ext uri="{FF2B5EF4-FFF2-40B4-BE49-F238E27FC236}">
                  <a16:creationId xmlns:a16="http://schemas.microsoft.com/office/drawing/2014/main" id="{77F7D43B-D9B5-8919-B8BE-788531AD3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535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7FF1DE31-2FBD-AB0D-33A3-63F7C45D3967}"/>
                </a:ext>
              </a:extLst>
            </p:cNvPr>
            <p:cNvSpPr txBox="1"/>
            <p:nvPr/>
          </p:nvSpPr>
          <p:spPr>
            <a:xfrm>
              <a:off x="2416568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20</a:t>
              </a:r>
            </a:p>
          </p:txBody>
        </p:sp>
        <p:sp>
          <p:nvSpPr>
            <p:cNvPr id="100" name="Line 23">
              <a:extLst>
                <a:ext uri="{FF2B5EF4-FFF2-40B4-BE49-F238E27FC236}">
                  <a16:creationId xmlns:a16="http://schemas.microsoft.com/office/drawing/2014/main" id="{4A813773-18A8-7CD7-5E63-DB4128402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7004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C33ECA48-DC70-684A-12F7-130988DE9AA3}"/>
                </a:ext>
              </a:extLst>
            </p:cNvPr>
            <p:cNvSpPr txBox="1"/>
            <p:nvPr/>
          </p:nvSpPr>
          <p:spPr>
            <a:xfrm>
              <a:off x="3093037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30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4E88F5A-71C4-84A3-93D2-52A8F8788F61}"/>
                </a:ext>
              </a:extLst>
            </p:cNvPr>
            <p:cNvSpPr txBox="1"/>
            <p:nvPr/>
          </p:nvSpPr>
          <p:spPr>
            <a:xfrm>
              <a:off x="1176047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46/46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97BD985F-268E-5799-BB07-743C24129A33}"/>
                </a:ext>
              </a:extLst>
            </p:cNvPr>
            <p:cNvSpPr txBox="1"/>
            <p:nvPr/>
          </p:nvSpPr>
          <p:spPr>
            <a:xfrm>
              <a:off x="184854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44/45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6FF489E4-5E80-7F82-D3F3-9A63732688F3}"/>
                </a:ext>
              </a:extLst>
            </p:cNvPr>
            <p:cNvSpPr txBox="1"/>
            <p:nvPr/>
          </p:nvSpPr>
          <p:spPr>
            <a:xfrm>
              <a:off x="2522013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30/31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FDF74716-1B42-E809-A596-A0D2B37D3BFF}"/>
                </a:ext>
              </a:extLst>
            </p:cNvPr>
            <p:cNvSpPr txBox="1"/>
            <p:nvPr/>
          </p:nvSpPr>
          <p:spPr>
            <a:xfrm>
              <a:off x="319848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10/10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38556E6-CEDD-B96E-9CC9-442DD1B99658}"/>
                </a:ext>
              </a:extLst>
            </p:cNvPr>
            <p:cNvSpPr txBox="1"/>
            <p:nvPr/>
          </p:nvSpPr>
          <p:spPr>
            <a:xfrm>
              <a:off x="757845" y="5471646"/>
              <a:ext cx="404278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n/N</a:t>
              </a:r>
            </a:p>
          </p:txBody>
        </p:sp>
        <p:sp>
          <p:nvSpPr>
            <p:cNvPr id="108" name="Rectangle 24">
              <a:extLst>
                <a:ext uri="{FF2B5EF4-FFF2-40B4-BE49-F238E27FC236}">
                  <a16:creationId xmlns:a16="http://schemas.microsoft.com/office/drawing/2014/main" id="{2F3B93D2-8855-28F7-AD68-A39A41D9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737" y="3250377"/>
              <a:ext cx="298405" cy="1953857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5750E568-7725-A8AE-6030-9C9F6F262CCC}"/>
                </a:ext>
              </a:extLst>
            </p:cNvPr>
            <p:cNvSpPr txBox="1"/>
            <p:nvPr/>
          </p:nvSpPr>
          <p:spPr>
            <a:xfrm>
              <a:off x="1935264" y="297922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98</a:t>
              </a:r>
            </a:p>
          </p:txBody>
        </p:sp>
        <p:sp>
          <p:nvSpPr>
            <p:cNvPr id="110" name="Rectangle 24">
              <a:extLst>
                <a:ext uri="{FF2B5EF4-FFF2-40B4-BE49-F238E27FC236}">
                  <a16:creationId xmlns:a16="http://schemas.microsoft.com/office/drawing/2014/main" id="{9BB90658-7100-3C92-0951-520BB071A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108" y="3266477"/>
              <a:ext cx="298405" cy="1937758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0E5EB592-D5AF-9499-1904-73B014D38612}"/>
                </a:ext>
              </a:extLst>
            </p:cNvPr>
            <p:cNvSpPr txBox="1"/>
            <p:nvPr/>
          </p:nvSpPr>
          <p:spPr>
            <a:xfrm>
              <a:off x="2608635" y="300462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97</a:t>
              </a:r>
            </a:p>
          </p:txBody>
        </p:sp>
        <p:sp>
          <p:nvSpPr>
            <p:cNvPr id="112" name="Rectangle 24">
              <a:extLst>
                <a:ext uri="{FF2B5EF4-FFF2-40B4-BE49-F238E27FC236}">
                  <a16:creationId xmlns:a16="http://schemas.microsoft.com/office/drawing/2014/main" id="{2B750C36-C195-A50C-D71D-430B5E748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603" y="3212279"/>
              <a:ext cx="298405" cy="1991956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15FD0DA4-DD43-D1B8-3381-A2D6E7166C98}"/>
                </a:ext>
              </a:extLst>
            </p:cNvPr>
            <p:cNvSpPr txBox="1"/>
            <p:nvPr/>
          </p:nvSpPr>
          <p:spPr>
            <a:xfrm>
              <a:off x="3255856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14" name="Rectangle 24">
              <a:extLst>
                <a:ext uri="{FF2B5EF4-FFF2-40B4-BE49-F238E27FC236}">
                  <a16:creationId xmlns:a16="http://schemas.microsoft.com/office/drawing/2014/main" id="{C66FD281-854C-3218-E4D6-B301F575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88" y="3212279"/>
              <a:ext cx="298405" cy="19919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EF5CCC0A-8034-4F9D-7F62-1B1E96CAD1BC}"/>
                </a:ext>
              </a:extLst>
            </p:cNvPr>
            <p:cNvSpPr txBox="1"/>
            <p:nvPr/>
          </p:nvSpPr>
          <p:spPr>
            <a:xfrm>
              <a:off x="4174641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16" name="Rectangle 24">
              <a:extLst>
                <a:ext uri="{FF2B5EF4-FFF2-40B4-BE49-F238E27FC236}">
                  <a16:creationId xmlns:a16="http://schemas.microsoft.com/office/drawing/2014/main" id="{AAEE7193-CD37-08D7-5487-79DF1A6A7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220" y="3212279"/>
              <a:ext cx="298405" cy="19919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57689147-3978-E029-7EBD-3947807F07D4}"/>
                </a:ext>
              </a:extLst>
            </p:cNvPr>
            <p:cNvSpPr txBox="1"/>
            <p:nvPr/>
          </p:nvSpPr>
          <p:spPr>
            <a:xfrm>
              <a:off x="4664473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18" name="Rectangle 24">
              <a:extLst>
                <a:ext uri="{FF2B5EF4-FFF2-40B4-BE49-F238E27FC236}">
                  <a16:creationId xmlns:a16="http://schemas.microsoft.com/office/drawing/2014/main" id="{9A2719A6-DBC4-E551-A8F9-AA9C413C8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1168" y="3212279"/>
              <a:ext cx="298405" cy="19919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32BF2363-858B-9B34-4959-996124DC28E2}"/>
                </a:ext>
              </a:extLst>
            </p:cNvPr>
            <p:cNvSpPr txBox="1"/>
            <p:nvPr/>
          </p:nvSpPr>
          <p:spPr>
            <a:xfrm>
              <a:off x="5414421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2B8869D0-F6D1-B970-160C-68797F44C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000" y="3212279"/>
              <a:ext cx="298405" cy="19919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8C8D9A0D-83E2-2158-7370-8495EB878ED8}"/>
                </a:ext>
              </a:extLst>
            </p:cNvPr>
            <p:cNvSpPr txBox="1"/>
            <p:nvPr/>
          </p:nvSpPr>
          <p:spPr>
            <a:xfrm>
              <a:off x="5904253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2" name="Rectangle 24">
              <a:extLst>
                <a:ext uri="{FF2B5EF4-FFF2-40B4-BE49-F238E27FC236}">
                  <a16:creationId xmlns:a16="http://schemas.microsoft.com/office/drawing/2014/main" id="{D6E05FAA-E652-1DAB-9B80-19B5B42C0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218" y="3212279"/>
              <a:ext cx="298405" cy="19919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C5785500-0832-8B35-5E58-719EFDE9031A}"/>
                </a:ext>
              </a:extLst>
            </p:cNvPr>
            <p:cNvSpPr txBox="1"/>
            <p:nvPr/>
          </p:nvSpPr>
          <p:spPr>
            <a:xfrm>
              <a:off x="6666471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4" name="Rectangle 24">
              <a:extLst>
                <a:ext uri="{FF2B5EF4-FFF2-40B4-BE49-F238E27FC236}">
                  <a16:creationId xmlns:a16="http://schemas.microsoft.com/office/drawing/2014/main" id="{A527EDA9-6218-0F70-8014-95BFDCD4D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3050" y="3212279"/>
              <a:ext cx="298405" cy="19919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2F721B86-5B8F-BD10-E0AF-FB801A833F31}"/>
                </a:ext>
              </a:extLst>
            </p:cNvPr>
            <p:cNvSpPr txBox="1"/>
            <p:nvPr/>
          </p:nvSpPr>
          <p:spPr>
            <a:xfrm>
              <a:off x="7156303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8A40A030-4083-3B05-A41A-19E63E3C25D0}"/>
                </a:ext>
              </a:extLst>
            </p:cNvPr>
            <p:cNvSpPr txBox="1"/>
            <p:nvPr/>
          </p:nvSpPr>
          <p:spPr>
            <a:xfrm>
              <a:off x="4102182" y="5252591"/>
              <a:ext cx="94449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OB baseline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633F0FA0-C892-5C80-DDEF-0182F64954B9}"/>
                </a:ext>
              </a:extLst>
            </p:cNvPr>
            <p:cNvSpPr txBox="1"/>
            <p:nvPr/>
          </p:nvSpPr>
          <p:spPr>
            <a:xfrm>
              <a:off x="5510220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10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283AD674-528D-EEAA-37B8-9FFFA27B4ED3}"/>
                </a:ext>
              </a:extLst>
            </p:cNvPr>
            <p:cNvSpPr txBox="1"/>
            <p:nvPr/>
          </p:nvSpPr>
          <p:spPr>
            <a:xfrm>
              <a:off x="6772363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20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7093EA70-BB2F-521C-C4C2-9E5F4C9A4D40}"/>
                </a:ext>
              </a:extLst>
            </p:cNvPr>
            <p:cNvSpPr txBox="1"/>
            <p:nvPr/>
          </p:nvSpPr>
          <p:spPr>
            <a:xfrm>
              <a:off x="411862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44/44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E8704772-0347-8B81-F5AF-156EDA6F7E97}"/>
                </a:ext>
              </a:extLst>
            </p:cNvPr>
            <p:cNvSpPr txBox="1"/>
            <p:nvPr/>
          </p:nvSpPr>
          <p:spPr>
            <a:xfrm>
              <a:off x="461077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38/38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1DC432C8-C05F-1F33-21CB-9ED9EF37F478}"/>
                </a:ext>
              </a:extLst>
            </p:cNvPr>
            <p:cNvSpPr txBox="1"/>
            <p:nvPr/>
          </p:nvSpPr>
          <p:spPr>
            <a:xfrm>
              <a:off x="6614653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32/32</a:t>
              </a:r>
            </a:p>
          </p:txBody>
        </p:sp>
        <p:sp>
          <p:nvSpPr>
            <p:cNvPr id="132" name="Line 9">
              <a:extLst>
                <a:ext uri="{FF2B5EF4-FFF2-40B4-BE49-F238E27FC236}">
                  <a16:creationId xmlns:a16="http://schemas.microsoft.com/office/drawing/2014/main" id="{3318EA10-FB7C-6927-C08C-F4F5AAA11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3431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1AAB57CD-21E8-B9A4-B6A8-2F4E31E0BEE7}"/>
                </a:ext>
              </a:extLst>
            </p:cNvPr>
            <p:cNvSpPr txBox="1"/>
            <p:nvPr/>
          </p:nvSpPr>
          <p:spPr>
            <a:xfrm>
              <a:off x="7111400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26/26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CC90CF56-E73B-2ED6-D761-41A84EDFDE99}"/>
                </a:ext>
              </a:extLst>
            </p:cNvPr>
            <p:cNvSpPr txBox="1"/>
            <p:nvPr/>
          </p:nvSpPr>
          <p:spPr>
            <a:xfrm>
              <a:off x="5364339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43/43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27753A78-6A4C-D1C6-FFFF-943E77507DC9}"/>
                </a:ext>
              </a:extLst>
            </p:cNvPr>
            <p:cNvSpPr txBox="1"/>
            <p:nvPr/>
          </p:nvSpPr>
          <p:spPr>
            <a:xfrm>
              <a:off x="5861086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34/34</a:t>
              </a:r>
            </a:p>
          </p:txBody>
        </p:sp>
        <p:sp>
          <p:nvSpPr>
            <p:cNvPr id="137" name="Line 9">
              <a:extLst>
                <a:ext uri="{FF2B5EF4-FFF2-40B4-BE49-F238E27FC236}">
                  <a16:creationId xmlns:a16="http://schemas.microsoft.com/office/drawing/2014/main" id="{3D7E297F-5377-2E1A-AE39-EFDE162B2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5348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9">
              <a:extLst>
                <a:ext uri="{FF2B5EF4-FFF2-40B4-BE49-F238E27FC236}">
                  <a16:creationId xmlns:a16="http://schemas.microsoft.com/office/drawing/2014/main" id="{1803A1AB-0891-A48F-F9AD-C769683F9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5137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921A1CF7-5091-A385-99D5-E37BDF9D2300}"/>
                </a:ext>
              </a:extLst>
            </p:cNvPr>
            <p:cNvSpPr txBox="1"/>
            <p:nvPr/>
          </p:nvSpPr>
          <p:spPr>
            <a:xfrm>
              <a:off x="1899458" y="2276872"/>
              <a:ext cx="1016625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CAPELLA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5BBF4D50-2EBE-ACF0-87FD-CD6881925FAD}"/>
                </a:ext>
              </a:extLst>
            </p:cNvPr>
            <p:cNvSpPr txBox="1"/>
            <p:nvPr/>
          </p:nvSpPr>
          <p:spPr>
            <a:xfrm>
              <a:off x="5322518" y="2276872"/>
              <a:ext cx="12118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CALIBRATE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D23AD6BF-E2FB-70D1-AB17-DD33670BB103}"/>
                </a:ext>
              </a:extLst>
            </p:cNvPr>
            <p:cNvSpPr txBox="1"/>
            <p:nvPr/>
          </p:nvSpPr>
          <p:spPr>
            <a:xfrm>
              <a:off x="4330392" y="2615767"/>
              <a:ext cx="1390189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 dirty="0"/>
                <a:t>Randomized group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DBBCB50-82B3-2692-E6E2-95C7F551BAE7}"/>
                </a:ext>
              </a:extLst>
            </p:cNvPr>
            <p:cNvSpPr/>
            <p:nvPr/>
          </p:nvSpPr>
          <p:spPr>
            <a:xfrm>
              <a:off x="4251730" y="2707374"/>
              <a:ext cx="93784" cy="937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7E1160CA-3CFB-EB1B-FE27-43E33871D9B7}"/>
                </a:ext>
              </a:extLst>
            </p:cNvPr>
            <p:cNvSpPr txBox="1"/>
            <p:nvPr/>
          </p:nvSpPr>
          <p:spPr>
            <a:xfrm>
              <a:off x="5904253" y="2615767"/>
              <a:ext cx="17170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 dirty="0"/>
                <a:t>Non randomized Group 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760ABA0-3000-037C-AD36-DA071793B33C}"/>
                </a:ext>
              </a:extLst>
            </p:cNvPr>
            <p:cNvSpPr/>
            <p:nvPr/>
          </p:nvSpPr>
          <p:spPr>
            <a:xfrm>
              <a:off x="5825591" y="2707374"/>
              <a:ext cx="93784" cy="937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3A20ACA4-28F8-0102-3041-546D2BCA000F}"/>
                </a:ext>
              </a:extLst>
            </p:cNvPr>
            <p:cNvCxnSpPr/>
            <p:nvPr/>
          </p:nvCxnSpPr>
          <p:spPr>
            <a:xfrm flipV="1">
              <a:off x="3140535" y="3077146"/>
              <a:ext cx="0" cy="2127088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Line 7">
              <a:extLst>
                <a:ext uri="{FF2B5EF4-FFF2-40B4-BE49-F238E27FC236}">
                  <a16:creationId xmlns:a16="http://schemas.microsoft.com/office/drawing/2014/main" id="{4E24F0C1-D7B0-FFE2-F629-CD3275259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448" y="5204234"/>
              <a:ext cx="2688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7">
              <a:extLst>
                <a:ext uri="{FF2B5EF4-FFF2-40B4-BE49-F238E27FC236}">
                  <a16:creationId xmlns:a16="http://schemas.microsoft.com/office/drawing/2014/main" id="{FD4C9D21-0A12-6303-0518-C02E61FCF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9887" y="5204234"/>
              <a:ext cx="37382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CB8877D2-0F09-B483-AE01-FC99B7532DD0}"/>
                </a:ext>
              </a:extLst>
            </p:cNvPr>
            <p:cNvSpPr txBox="1"/>
            <p:nvPr/>
          </p:nvSpPr>
          <p:spPr>
            <a:xfrm>
              <a:off x="886524" y="2797920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13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554920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547CA-4A6B-0645-7EEE-10EC23E9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8490167" cy="1143000"/>
          </a:xfrm>
        </p:spPr>
        <p:txBody>
          <a:bodyPr/>
          <a:lstStyle/>
          <a:p>
            <a:r>
              <a:rPr lang="en-US" dirty="0"/>
              <a:t>BIC/FTC/TAF PK during pregnancy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F663-6CCB-C238-F05D-805AA8211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8490167" cy="74842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33 pregnant women with HIV RNA &lt; 50 c/mL, on B/F/TAF during pregnancy</a:t>
            </a:r>
          </a:p>
          <a:p>
            <a:r>
              <a:rPr lang="en-US" sz="2000" dirty="0"/>
              <a:t>Steady-state intensive PK over 24h post-dose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B4CDC4BF-4376-3CB3-0D9C-2485CCF0CF1E}"/>
              </a:ext>
            </a:extLst>
          </p:cNvPr>
          <p:cNvSpPr txBox="1">
            <a:spLocks/>
          </p:cNvSpPr>
          <p:nvPr/>
        </p:nvSpPr>
        <p:spPr bwMode="auto">
          <a:xfrm>
            <a:off x="9652026" y="6574009"/>
            <a:ext cx="253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Zhang Het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OAB0104</a:t>
            </a:r>
          </a:p>
        </p:txBody>
      </p:sp>
      <p:sp>
        <p:nvSpPr>
          <p:cNvPr id="1126" name="ZoneTexte 1125">
            <a:extLst>
              <a:ext uri="{FF2B5EF4-FFF2-40B4-BE49-F238E27FC236}">
                <a16:creationId xmlns:a16="http://schemas.microsoft.com/office/drawing/2014/main" id="{E4CB30FF-07AF-1C2A-E152-C932E31087D1}"/>
              </a:ext>
            </a:extLst>
          </p:cNvPr>
          <p:cNvSpPr txBox="1"/>
          <p:nvPr/>
        </p:nvSpPr>
        <p:spPr>
          <a:xfrm>
            <a:off x="3125152" y="5733256"/>
            <a:ext cx="62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Hours</a:t>
            </a:r>
          </a:p>
        </p:txBody>
      </p:sp>
      <p:sp>
        <p:nvSpPr>
          <p:cNvPr id="1128" name="ZoneTexte 1127">
            <a:extLst>
              <a:ext uri="{FF2B5EF4-FFF2-40B4-BE49-F238E27FC236}">
                <a16:creationId xmlns:a16="http://schemas.microsoft.com/office/drawing/2014/main" id="{2431AF7B-726F-B44F-1EA9-8DA4B255C8CC}"/>
              </a:ext>
            </a:extLst>
          </p:cNvPr>
          <p:cNvSpPr txBox="1"/>
          <p:nvPr/>
        </p:nvSpPr>
        <p:spPr>
          <a:xfrm>
            <a:off x="1846957" y="2204864"/>
            <a:ext cx="382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BIC Plasma concentrations, </a:t>
            </a:r>
            <a:r>
              <a:rPr lang="en-US" sz="2000" b="1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g/mL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6B809E3-A4F1-FAEE-B2C9-BB6A009C2A7D}"/>
              </a:ext>
            </a:extLst>
          </p:cNvPr>
          <p:cNvGrpSpPr/>
          <p:nvPr/>
        </p:nvGrpSpPr>
        <p:grpSpPr>
          <a:xfrm>
            <a:off x="221004" y="2461969"/>
            <a:ext cx="6113326" cy="3342257"/>
            <a:chOff x="220772" y="2851948"/>
            <a:chExt cx="5969914" cy="2701186"/>
          </a:xfrm>
        </p:grpSpPr>
        <p:grpSp>
          <p:nvGrpSpPr>
            <p:cNvPr id="1116" name="Groupe 1115">
              <a:extLst>
                <a:ext uri="{FF2B5EF4-FFF2-40B4-BE49-F238E27FC236}">
                  <a16:creationId xmlns:a16="http://schemas.microsoft.com/office/drawing/2014/main" id="{E3BDD76C-3C21-2732-44E2-F154A2AEDCBF}"/>
                </a:ext>
              </a:extLst>
            </p:cNvPr>
            <p:cNvGrpSpPr/>
            <p:nvPr/>
          </p:nvGrpSpPr>
          <p:grpSpPr>
            <a:xfrm>
              <a:off x="589318" y="2851948"/>
              <a:ext cx="5254134" cy="2476021"/>
              <a:chOff x="7021513" y="1857376"/>
              <a:chExt cx="5908675" cy="2784475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F63D95CE-1B42-FF92-D6AB-58F3D1BF6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1857376"/>
                <a:ext cx="5851525" cy="2733675"/>
              </a:xfrm>
              <a:custGeom>
                <a:avLst/>
                <a:gdLst>
                  <a:gd name="T0" fmla="*/ 11059 w 11059"/>
                  <a:gd name="T1" fmla="*/ 5166 h 5166"/>
                  <a:gd name="T2" fmla="*/ 0 w 11059"/>
                  <a:gd name="T3" fmla="*/ 5166 h 5166"/>
                  <a:gd name="T4" fmla="*/ 0 w 11059"/>
                  <a:gd name="T5" fmla="*/ 0 h 5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59" h="5166">
                    <a:moveTo>
                      <a:pt x="11059" y="5166"/>
                    </a:moveTo>
                    <a:lnTo>
                      <a:pt x="0" y="516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922CA95C-2827-DE2E-57C9-ED3A689CE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7525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A193FBF1-AEF3-8351-9855-D7E8D82AF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22250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E19E2262-099A-E63E-6B54-0B12F22A3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1513" y="3351213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2A8F949B-F369-EEB6-023A-802157EEB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1513" y="4591051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B2DA8F65-0579-21E8-AF55-0FEC3BF2E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5450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2A95723E-05C7-A5BF-8235-E03C6E71F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21763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4B8E839B-9956-2AEA-D290-A83B2F28D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96488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0BC5243B-6655-6EAC-75F2-32EE613C2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7563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D6181119-F708-8790-614C-FF0E262F9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1513" y="2105026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72870390-69C2-4588-0390-0E4B78B56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83788" y="2925763"/>
                <a:ext cx="2914650" cy="379413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B348F130-ED2C-F460-725B-CC104FFC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4550" y="2487613"/>
                <a:ext cx="2795588" cy="585788"/>
              </a:xfrm>
              <a:custGeom>
                <a:avLst/>
                <a:gdLst>
                  <a:gd name="T0" fmla="*/ 5282 w 5282"/>
                  <a:gd name="T1" fmla="*/ 822 h 1107"/>
                  <a:gd name="T2" fmla="*/ 2530 w 5282"/>
                  <a:gd name="T3" fmla="*/ 309 h 1107"/>
                  <a:gd name="T4" fmla="*/ 1611 w 5282"/>
                  <a:gd name="T5" fmla="*/ 120 h 1107"/>
                  <a:gd name="T6" fmla="*/ 1153 w 5282"/>
                  <a:gd name="T7" fmla="*/ 0 h 1107"/>
                  <a:gd name="T8" fmla="*/ 683 w 5282"/>
                  <a:gd name="T9" fmla="*/ 44 h 1107"/>
                  <a:gd name="T10" fmla="*/ 459 w 5282"/>
                  <a:gd name="T11" fmla="*/ 180 h 1107"/>
                  <a:gd name="T12" fmla="*/ 234 w 5282"/>
                  <a:gd name="T13" fmla="*/ 445 h 1107"/>
                  <a:gd name="T14" fmla="*/ 0 w 5282"/>
                  <a:gd name="T15" fmla="*/ 1107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2" h="1107">
                    <a:moveTo>
                      <a:pt x="5282" y="822"/>
                    </a:moveTo>
                    <a:lnTo>
                      <a:pt x="2530" y="309"/>
                    </a:lnTo>
                    <a:lnTo>
                      <a:pt x="1611" y="120"/>
                    </a:lnTo>
                    <a:lnTo>
                      <a:pt x="1153" y="0"/>
                    </a:lnTo>
                    <a:lnTo>
                      <a:pt x="683" y="44"/>
                    </a:lnTo>
                    <a:lnTo>
                      <a:pt x="459" y="180"/>
                    </a:lnTo>
                    <a:lnTo>
                      <a:pt x="234" y="445"/>
                    </a:lnTo>
                    <a:lnTo>
                      <a:pt x="0" y="1107"/>
                    </a:lnTo>
                  </a:path>
                </a:pathLst>
              </a:cu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AE8E5EFA-00DF-C18F-FF19-1C6397343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88913" y="2484438"/>
                <a:ext cx="0" cy="4556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54E9B53C-0453-CCF5-93C5-A0E232254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92088" y="3030538"/>
                <a:ext cx="0" cy="6762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CAED78D5-54C8-0940-6E83-2699BC9C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07475" y="2147888"/>
                <a:ext cx="0" cy="7794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E0BC23CC-8821-F94B-1F76-E7881671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83788" y="2276476"/>
                <a:ext cx="0" cy="336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490573CE-D0CC-1014-0B89-752C6B952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83788" y="2749551"/>
                <a:ext cx="0" cy="3349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D967B19F-A747-B726-A76C-D417ED05C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21700" y="2090738"/>
                <a:ext cx="0" cy="7413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92CAB3DE-4345-9DF3-DAB6-7D15B5869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0688" y="2024063"/>
                <a:ext cx="0" cy="7048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55F71E33-5E19-FD44-2896-A24C6CFE5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9388" y="2016126"/>
                <a:ext cx="0" cy="712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ADDB1EF5-D2A5-6F6C-EEA2-7DF5E14B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54913" y="1957388"/>
                <a:ext cx="0" cy="812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CDD26625-BECA-965C-3450-384105DFE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31088" y="1966913"/>
                <a:ext cx="0" cy="927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CA4895B3-5E25-D9EA-C509-A9DDA53C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8375" y="1970088"/>
                <a:ext cx="0" cy="12525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BE2D91A0-DA66-DED6-3DDC-BB2EC2E7C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2963" y="2119313"/>
                <a:ext cx="0" cy="1708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80E419A1-E6B1-DB7C-B838-81A067C81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4844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1E13408C-4E46-CC57-506C-89D228BF2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9863" y="31210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452A70A6-AF8B-B014-0099-4DB1599CE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30321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FB5C11C2-239C-D2F5-BA9B-68D024690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92258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7C3EAB07-CB83-F2C3-84E4-1145E0AA4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9400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14430A7B-58C7-8358-1638-3542FE51F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8702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E826C172-FA2F-D511-E29F-0AA80F002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9863" y="37115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57E32E72-175D-355C-68AA-D2E199C8D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9863" y="35972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DBCF5FC9-A773-4477-4944-929A6378A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5955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35095123-AB10-F0A3-029F-BE8336F98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5717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B81BD598-26F7-A72F-CAF9-1D0A77DCC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5384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FAB78A69-70C7-4EE0-2C06-AB122A794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2075" y="24622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4FE1757A-E0A4-1287-E3E6-6B2761CDE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2075" y="22034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37F469F7-03E6-B80C-99F4-180C9D85A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2075" y="21415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92CC5D4A-0A2F-2D7D-C8EE-6FB5A1530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9337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178F4FC1-4DBC-08CF-E7AB-0DFB4B83E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9162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4A80AF3F-67DC-C052-2FF3-7EB0650C6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6209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F5D65B13-5BEF-7B2A-05C6-F52CEC550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601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DC511B6E-38B6-095C-41D5-3AEC39476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3145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46CBE462-98BB-089E-D91A-13DE932C1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2764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3" name="Line 50">
                <a:extLst>
                  <a:ext uri="{FF2B5EF4-FFF2-40B4-BE49-F238E27FC236}">
                    <a16:creationId xmlns:a16="http://schemas.microsoft.com/office/drawing/2014/main" id="{C18CFFB7-CC4A-3BAA-D7A3-E8E4D2503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30892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CC6401E6-C630-FC22-4D32-922513CAE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30670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51B104DC-71F7-2C60-1B16-FCBD8B17A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7860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BB45DE4A-F614-A897-9AB6-12FD16001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7495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E63212E2-C2FC-C0F2-7D48-063C6AC9E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1966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8" name="Line 55">
                <a:extLst>
                  <a:ext uri="{FF2B5EF4-FFF2-40B4-BE49-F238E27FC236}">
                    <a16:creationId xmlns:a16="http://schemas.microsoft.com/office/drawing/2014/main" id="{66DA890E-FAFE-079D-F142-D0BB22DDD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197008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BBBFAA15-7B95-15F0-E5C3-864B760F9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3066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060CA3E5-EF2C-3C4E-AFAA-0C39B1979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2653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F89851F4-99D3-4F22-2B33-0836CCB04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0605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393744F6-DF5A-F37B-2C30-6461F2FAF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0288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A2DF0C6C-A1C9-FDF1-014A-9C2E7FC2A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11772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4" name="Line 61">
                <a:extLst>
                  <a:ext uri="{FF2B5EF4-FFF2-40B4-BE49-F238E27FC236}">
                    <a16:creationId xmlns:a16="http://schemas.microsoft.com/office/drawing/2014/main" id="{0F41AB0C-1C65-E83C-6D3B-3D422F9B1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18598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5" name="Line 62">
                <a:extLst>
                  <a:ext uri="{FF2B5EF4-FFF2-40B4-BE49-F238E27FC236}">
                    <a16:creationId xmlns:a16="http://schemas.microsoft.com/office/drawing/2014/main" id="{FB895DBD-D32A-21ED-0F64-01B53E283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3860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6" name="Line 63">
                <a:extLst>
                  <a:ext uri="{FF2B5EF4-FFF2-40B4-BE49-F238E27FC236}">
                    <a16:creationId xmlns:a16="http://schemas.microsoft.com/office/drawing/2014/main" id="{52DDA49A-04E7-3710-86A5-2BFF81A40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3669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7" name="Line 64">
                <a:extLst>
                  <a:ext uri="{FF2B5EF4-FFF2-40B4-BE49-F238E27FC236}">
                    <a16:creationId xmlns:a16="http://schemas.microsoft.com/office/drawing/2014/main" id="{540C2D4E-3881-0B27-808B-A2C1FC801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5066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8" name="Line 65">
                <a:extLst>
                  <a:ext uri="{FF2B5EF4-FFF2-40B4-BE49-F238E27FC236}">
                    <a16:creationId xmlns:a16="http://schemas.microsoft.com/office/drawing/2014/main" id="{9223ECD3-73E2-7D37-57AC-594C86AF5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474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0" name="Line 66">
                <a:extLst>
                  <a:ext uri="{FF2B5EF4-FFF2-40B4-BE49-F238E27FC236}">
                    <a16:creationId xmlns:a16="http://schemas.microsoft.com/office/drawing/2014/main" id="{39A577C2-14C9-736C-2A9A-98F24CA4E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42728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1" name="Line 67">
                <a:extLst>
                  <a:ext uri="{FF2B5EF4-FFF2-40B4-BE49-F238E27FC236}">
                    <a16:creationId xmlns:a16="http://schemas.microsoft.com/office/drawing/2014/main" id="{6870B164-FE74-C244-3B11-33D636C5F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3225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2" name="Line 68">
                <a:extLst>
                  <a:ext uri="{FF2B5EF4-FFF2-40B4-BE49-F238E27FC236}">
                    <a16:creationId xmlns:a16="http://schemas.microsoft.com/office/drawing/2014/main" id="{6E2B6B18-EBE8-80B8-0561-3AE85B815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8940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3" name="Line 69">
                <a:extLst>
                  <a:ext uri="{FF2B5EF4-FFF2-40B4-BE49-F238E27FC236}">
                    <a16:creationId xmlns:a16="http://schemas.microsoft.com/office/drawing/2014/main" id="{A39EB9CC-A1D5-53AD-4DC2-8C4C2B5FC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8575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4" name="Line 70">
                <a:extLst>
                  <a:ext uri="{FF2B5EF4-FFF2-40B4-BE49-F238E27FC236}">
                    <a16:creationId xmlns:a16="http://schemas.microsoft.com/office/drawing/2014/main" id="{0942436B-8330-FED1-BC78-C46CCDCFC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31496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5" name="Line 71">
                <a:extLst>
                  <a:ext uri="{FF2B5EF4-FFF2-40B4-BE49-F238E27FC236}">
                    <a16:creationId xmlns:a16="http://schemas.microsoft.com/office/drawing/2014/main" id="{1A792B03-A6F6-622A-40C5-3395A47AE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32226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6" name="Line 72">
                <a:extLst>
                  <a:ext uri="{FF2B5EF4-FFF2-40B4-BE49-F238E27FC236}">
                    <a16:creationId xmlns:a16="http://schemas.microsoft.com/office/drawing/2014/main" id="{B7A5D199-798F-09E4-DEB7-AD3376FA2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7654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7" name="Line 73">
                <a:extLst>
                  <a:ext uri="{FF2B5EF4-FFF2-40B4-BE49-F238E27FC236}">
                    <a16:creationId xmlns:a16="http://schemas.microsoft.com/office/drawing/2014/main" id="{B88FEA2B-630C-7B3F-8317-1CA9BDE25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7257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8" name="Line 74">
                <a:extLst>
                  <a:ext uri="{FF2B5EF4-FFF2-40B4-BE49-F238E27FC236}">
                    <a16:creationId xmlns:a16="http://schemas.microsoft.com/office/drawing/2014/main" id="{2A27DF19-D0CD-8038-80BB-AC370C26D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6416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9" name="Line 75">
                <a:extLst>
                  <a:ext uri="{FF2B5EF4-FFF2-40B4-BE49-F238E27FC236}">
                    <a16:creationId xmlns:a16="http://schemas.microsoft.com/office/drawing/2014/main" id="{B0AAD216-D7C6-FBF2-1815-3A4FC5BE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5209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0" name="Line 76">
                <a:extLst>
                  <a:ext uri="{FF2B5EF4-FFF2-40B4-BE49-F238E27FC236}">
                    <a16:creationId xmlns:a16="http://schemas.microsoft.com/office/drawing/2014/main" id="{40EBF25F-D47A-6339-4BE3-CB34BB3B1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5003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1" name="Line 77">
                <a:extLst>
                  <a:ext uri="{FF2B5EF4-FFF2-40B4-BE49-F238E27FC236}">
                    <a16:creationId xmlns:a16="http://schemas.microsoft.com/office/drawing/2014/main" id="{01444420-96B0-5FCF-3490-1F81815F6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4606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2" name="Line 78">
                <a:extLst>
                  <a:ext uri="{FF2B5EF4-FFF2-40B4-BE49-F238E27FC236}">
                    <a16:creationId xmlns:a16="http://schemas.microsoft.com/office/drawing/2014/main" id="{BFFF7C4A-D86D-E19F-8139-C76DD3B0C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4161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3" name="Line 79">
                <a:extLst>
                  <a:ext uri="{FF2B5EF4-FFF2-40B4-BE49-F238E27FC236}">
                    <a16:creationId xmlns:a16="http://schemas.microsoft.com/office/drawing/2014/main" id="{A4632FE6-D4B8-66D2-DF9D-B360D5D31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7888" y="21494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4" name="Line 80">
                <a:extLst>
                  <a:ext uri="{FF2B5EF4-FFF2-40B4-BE49-F238E27FC236}">
                    <a16:creationId xmlns:a16="http://schemas.microsoft.com/office/drawing/2014/main" id="{566D1AB7-E4BC-9F70-CB16-F037CB70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7888" y="20907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5" name="Line 81">
                <a:extLst>
                  <a:ext uri="{FF2B5EF4-FFF2-40B4-BE49-F238E27FC236}">
                    <a16:creationId xmlns:a16="http://schemas.microsoft.com/office/drawing/2014/main" id="{2CB9FFCC-A1D8-73BD-9F11-103909EEA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0240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6" name="Line 82">
                <a:extLst>
                  <a:ext uri="{FF2B5EF4-FFF2-40B4-BE49-F238E27FC236}">
                    <a16:creationId xmlns:a16="http://schemas.microsoft.com/office/drawing/2014/main" id="{9AF39A02-83A7-3DC2-3C60-C720376C1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1050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7" name="Line 83">
                <a:extLst>
                  <a:ext uri="{FF2B5EF4-FFF2-40B4-BE49-F238E27FC236}">
                    <a16:creationId xmlns:a16="http://schemas.microsoft.com/office/drawing/2014/main" id="{52CDC207-E91B-8016-9511-6DDA010E7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4257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8" name="Line 84">
                <a:extLst>
                  <a:ext uri="{FF2B5EF4-FFF2-40B4-BE49-F238E27FC236}">
                    <a16:creationId xmlns:a16="http://schemas.microsoft.com/office/drawing/2014/main" id="{E666CEAF-21F6-7542-94E1-9C7FC7D57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3828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9" name="Line 85">
                <a:extLst>
                  <a:ext uri="{FF2B5EF4-FFF2-40B4-BE49-F238E27FC236}">
                    <a16:creationId xmlns:a16="http://schemas.microsoft.com/office/drawing/2014/main" id="{32BD367C-FB01-0C66-F21A-6FB191BC6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3320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0" name="Line 86">
                <a:extLst>
                  <a:ext uri="{FF2B5EF4-FFF2-40B4-BE49-F238E27FC236}">
                    <a16:creationId xmlns:a16="http://schemas.microsoft.com/office/drawing/2014/main" id="{FB7453D7-62F2-DE74-60B0-682F9474C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0161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1" name="Line 87">
                <a:extLst>
                  <a:ext uri="{FF2B5EF4-FFF2-40B4-BE49-F238E27FC236}">
                    <a16:creationId xmlns:a16="http://schemas.microsoft.com/office/drawing/2014/main" id="{066D9D86-E706-C555-D870-49EDDC7DE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0764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2" name="Line 88">
                <a:extLst>
                  <a:ext uri="{FF2B5EF4-FFF2-40B4-BE49-F238E27FC236}">
                    <a16:creationId xmlns:a16="http://schemas.microsoft.com/office/drawing/2014/main" id="{847DFC89-2602-67F2-9537-F2B4CD60E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3034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3" name="Line 89">
                <a:extLst>
                  <a:ext uri="{FF2B5EF4-FFF2-40B4-BE49-F238E27FC236}">
                    <a16:creationId xmlns:a16="http://schemas.microsoft.com/office/drawing/2014/main" id="{0E56751A-7568-CD34-0AFF-74DAB8079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3606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4" name="Line 90">
                <a:extLst>
                  <a:ext uri="{FF2B5EF4-FFF2-40B4-BE49-F238E27FC236}">
                    <a16:creationId xmlns:a16="http://schemas.microsoft.com/office/drawing/2014/main" id="{444A3672-20DB-96CC-0726-B48AAC2C8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7098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5" name="Line 91">
                <a:extLst>
                  <a:ext uri="{FF2B5EF4-FFF2-40B4-BE49-F238E27FC236}">
                    <a16:creationId xmlns:a16="http://schemas.microsoft.com/office/drawing/2014/main" id="{3183C0D5-EC57-AEE5-5DA2-CADC55A2A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728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6" name="Line 92">
                <a:extLst>
                  <a:ext uri="{FF2B5EF4-FFF2-40B4-BE49-F238E27FC236}">
                    <a16:creationId xmlns:a16="http://schemas.microsoft.com/office/drawing/2014/main" id="{FCC48B14-72E3-BB35-0CBE-6FE3F12FE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728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7" name="Line 93">
                <a:extLst>
                  <a:ext uri="{FF2B5EF4-FFF2-40B4-BE49-F238E27FC236}">
                    <a16:creationId xmlns:a16="http://schemas.microsoft.com/office/drawing/2014/main" id="{14FF8F6D-3890-4330-4E8D-81195619F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6495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8" name="Line 94">
                <a:extLst>
                  <a:ext uri="{FF2B5EF4-FFF2-40B4-BE49-F238E27FC236}">
                    <a16:creationId xmlns:a16="http://schemas.microsoft.com/office/drawing/2014/main" id="{DF3FFE50-1AC0-B132-FAD6-D1028AD9A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8321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9" name="Line 95">
                <a:extLst>
                  <a:ext uri="{FF2B5EF4-FFF2-40B4-BE49-F238E27FC236}">
                    <a16:creationId xmlns:a16="http://schemas.microsoft.com/office/drawing/2014/main" id="{E645487B-A9ED-2733-960F-7A06C2980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8067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0" name="Line 96">
                <a:extLst>
                  <a:ext uri="{FF2B5EF4-FFF2-40B4-BE49-F238E27FC236}">
                    <a16:creationId xmlns:a16="http://schemas.microsoft.com/office/drawing/2014/main" id="{C1A9CBB2-1ABA-E0DE-D94B-0A5DFE904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195421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1" name="Line 97">
                <a:extLst>
                  <a:ext uri="{FF2B5EF4-FFF2-40B4-BE49-F238E27FC236}">
                    <a16:creationId xmlns:a16="http://schemas.microsoft.com/office/drawing/2014/main" id="{808F97F4-9217-6012-44C2-2AD92A0AE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03358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2" name="Line 98">
                <a:extLst>
                  <a:ext uri="{FF2B5EF4-FFF2-40B4-BE49-F238E27FC236}">
                    <a16:creationId xmlns:a16="http://schemas.microsoft.com/office/drawing/2014/main" id="{91EB5F2D-6E4D-07B8-A188-F57199E8E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28917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3" name="Line 99">
                <a:extLst>
                  <a:ext uri="{FF2B5EF4-FFF2-40B4-BE49-F238E27FC236}">
                    <a16:creationId xmlns:a16="http://schemas.microsoft.com/office/drawing/2014/main" id="{333FCE5E-E719-0698-7336-07CEA6F30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30822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4" name="Line 100">
                <a:extLst>
                  <a:ext uri="{FF2B5EF4-FFF2-40B4-BE49-F238E27FC236}">
                    <a16:creationId xmlns:a16="http://schemas.microsoft.com/office/drawing/2014/main" id="{BD68F051-FF51-CDF1-491C-423C226CD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32886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5" name="Line 101">
                <a:extLst>
                  <a:ext uri="{FF2B5EF4-FFF2-40B4-BE49-F238E27FC236}">
                    <a16:creationId xmlns:a16="http://schemas.microsoft.com/office/drawing/2014/main" id="{A079E5B3-3386-247A-1162-E77EEA19A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349501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6" name="Line 102">
                <a:extLst>
                  <a:ext uri="{FF2B5EF4-FFF2-40B4-BE49-F238E27FC236}">
                    <a16:creationId xmlns:a16="http://schemas.microsoft.com/office/drawing/2014/main" id="{76F0CB6A-270C-4C60-5953-6CC8524D6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698751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7" name="Line 103">
                <a:extLst>
                  <a:ext uri="{FF2B5EF4-FFF2-40B4-BE49-F238E27FC236}">
                    <a16:creationId xmlns:a16="http://schemas.microsoft.com/office/drawing/2014/main" id="{98B73743-6965-0370-9448-0C3B495B8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77018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8" name="Line 104">
                <a:extLst>
                  <a:ext uri="{FF2B5EF4-FFF2-40B4-BE49-F238E27FC236}">
                    <a16:creationId xmlns:a16="http://schemas.microsoft.com/office/drawing/2014/main" id="{9907BAFC-6324-2308-2CB3-83B805937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38274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9" name="Line 105">
                <a:extLst>
                  <a:ext uri="{FF2B5EF4-FFF2-40B4-BE49-F238E27FC236}">
                    <a16:creationId xmlns:a16="http://schemas.microsoft.com/office/drawing/2014/main" id="{0E8256A5-45B1-2F33-F14F-00751DD46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35369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0" name="Line 106">
                <a:extLst>
                  <a:ext uri="{FF2B5EF4-FFF2-40B4-BE49-F238E27FC236}">
                    <a16:creationId xmlns:a16="http://schemas.microsoft.com/office/drawing/2014/main" id="{DC146CB8-DC4C-F325-8F1F-283E9638A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7075" y="4332288"/>
                <a:ext cx="46700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1" name="Rectangle 107">
                <a:extLst>
                  <a:ext uri="{FF2B5EF4-FFF2-40B4-BE49-F238E27FC236}">
                    <a16:creationId xmlns:a16="http://schemas.microsoft.com/office/drawing/2014/main" id="{ED302D2C-73C9-EA36-2AC8-A7C6FBC85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3273426"/>
                <a:ext cx="65088" cy="6508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2" name="Rectangle 108">
                <a:extLst>
                  <a:ext uri="{FF2B5EF4-FFF2-40B4-BE49-F238E27FC236}">
                    <a16:creationId xmlns:a16="http://schemas.microsoft.com/office/drawing/2014/main" id="{FC5939AA-3F3B-9F52-9742-AFA5A77A6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879726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3" name="Rectangle 109">
                <a:extLst>
                  <a:ext uri="{FF2B5EF4-FFF2-40B4-BE49-F238E27FC236}">
                    <a16:creationId xmlns:a16="http://schemas.microsoft.com/office/drawing/2014/main" id="{2B074BDA-C771-4D6E-D794-0833B7ACD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695576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4" name="Rectangle 110">
                <a:extLst>
                  <a:ext uri="{FF2B5EF4-FFF2-40B4-BE49-F238E27FC236}">
                    <a16:creationId xmlns:a16="http://schemas.microsoft.com/office/drawing/2014/main" id="{DCD35197-ED4D-41C2-F436-21B1398B9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603501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5" name="Rectangle 111">
                <a:extLst>
                  <a:ext uri="{FF2B5EF4-FFF2-40B4-BE49-F238E27FC236}">
                    <a16:creationId xmlns:a16="http://schemas.microsoft.com/office/drawing/2014/main" id="{63557553-240D-5071-ABB8-FC08C152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514601"/>
                <a:ext cx="65088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6" name="Rectangle 112">
                <a:extLst>
                  <a:ext uri="{FF2B5EF4-FFF2-40B4-BE49-F238E27FC236}">
                    <a16:creationId xmlns:a16="http://schemas.microsoft.com/office/drawing/2014/main" id="{2005AA0A-B59A-E1A9-BBD8-2D2B01C05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0" y="2459038"/>
                <a:ext cx="65088" cy="6508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7" name="Rectangle 113">
                <a:extLst>
                  <a:ext uri="{FF2B5EF4-FFF2-40B4-BE49-F238E27FC236}">
                    <a16:creationId xmlns:a16="http://schemas.microsoft.com/office/drawing/2014/main" id="{0A6674B8-3638-11AA-CA4A-9B18EAC5D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9513" y="2481263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8" name="Rectangle 114">
                <a:extLst>
                  <a:ext uri="{FF2B5EF4-FFF2-40B4-BE49-F238E27FC236}">
                    <a16:creationId xmlns:a16="http://schemas.microsoft.com/office/drawing/2014/main" id="{D358FC1E-684F-4F1E-51E3-42791169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555876"/>
                <a:ext cx="65088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9" name="Rectangle 115">
                <a:extLst>
                  <a:ext uri="{FF2B5EF4-FFF2-40B4-BE49-F238E27FC236}">
                    <a16:creationId xmlns:a16="http://schemas.microsoft.com/office/drawing/2014/main" id="{08FB8418-B4A9-5D48-9031-C5593A82F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8213" y="2695576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0" name="Rectangle 116">
                <a:extLst>
                  <a:ext uri="{FF2B5EF4-FFF2-40B4-BE49-F238E27FC236}">
                    <a16:creationId xmlns:a16="http://schemas.microsoft.com/office/drawing/2014/main" id="{610783E8-9703-ABC1-659B-3A92769D8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5975" y="3036888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1" name="Freeform 117">
                <a:extLst>
                  <a:ext uri="{FF2B5EF4-FFF2-40B4-BE49-F238E27FC236}">
                    <a16:creationId xmlns:a16="http://schemas.microsoft.com/office/drawing/2014/main" id="{D6103482-CA68-CB4F-8615-701A0309C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725" y="2459038"/>
                <a:ext cx="1817688" cy="461963"/>
              </a:xfrm>
              <a:custGeom>
                <a:avLst/>
                <a:gdLst>
                  <a:gd name="T0" fmla="*/ 3437 w 3437"/>
                  <a:gd name="T1" fmla="*/ 497 h 873"/>
                  <a:gd name="T2" fmla="*/ 2515 w 3437"/>
                  <a:gd name="T3" fmla="*/ 344 h 873"/>
                  <a:gd name="T4" fmla="*/ 1610 w 3437"/>
                  <a:gd name="T5" fmla="*/ 128 h 873"/>
                  <a:gd name="T6" fmla="*/ 1153 w 3437"/>
                  <a:gd name="T7" fmla="*/ 119 h 873"/>
                  <a:gd name="T8" fmla="*/ 682 w 3437"/>
                  <a:gd name="T9" fmla="*/ 0 h 873"/>
                  <a:gd name="T10" fmla="*/ 454 w 3437"/>
                  <a:gd name="T11" fmla="*/ 43 h 873"/>
                  <a:gd name="T12" fmla="*/ 220 w 3437"/>
                  <a:gd name="T13" fmla="*/ 243 h 873"/>
                  <a:gd name="T14" fmla="*/ 0 w 3437"/>
                  <a:gd name="T15" fmla="*/ 87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7" h="873">
                    <a:moveTo>
                      <a:pt x="3437" y="497"/>
                    </a:moveTo>
                    <a:lnTo>
                      <a:pt x="2515" y="344"/>
                    </a:lnTo>
                    <a:lnTo>
                      <a:pt x="1610" y="128"/>
                    </a:lnTo>
                    <a:lnTo>
                      <a:pt x="1153" y="119"/>
                    </a:lnTo>
                    <a:lnTo>
                      <a:pt x="682" y="0"/>
                    </a:lnTo>
                    <a:lnTo>
                      <a:pt x="454" y="43"/>
                    </a:lnTo>
                    <a:lnTo>
                      <a:pt x="220" y="243"/>
                    </a:lnTo>
                    <a:lnTo>
                      <a:pt x="0" y="873"/>
                    </a:lnTo>
                  </a:path>
                </a:pathLst>
              </a:custGeom>
              <a:noFill/>
              <a:ln w="2540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2" name="Line 118">
                <a:extLst>
                  <a:ext uri="{FF2B5EF4-FFF2-40B4-BE49-F238E27FC236}">
                    <a16:creationId xmlns:a16="http://schemas.microsoft.com/office/drawing/2014/main" id="{E8DCE5F7-8D48-1003-FA88-241CC428D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86963" y="2887663"/>
                <a:ext cx="2906713" cy="388938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3" name="Line 119">
                <a:extLst>
                  <a:ext uri="{FF2B5EF4-FFF2-40B4-BE49-F238E27FC236}">
                    <a16:creationId xmlns:a16="http://schemas.microsoft.com/office/drawing/2014/main" id="{4432BCAC-169C-B263-4D69-9EB1BD493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13825" y="2716213"/>
                <a:ext cx="971550" cy="176213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4" name="Rectangle 120">
                <a:extLst>
                  <a:ext uri="{FF2B5EF4-FFF2-40B4-BE49-F238E27FC236}">
                    <a16:creationId xmlns:a16="http://schemas.microsoft.com/office/drawing/2014/main" id="{DC9787DB-A11B-65F2-C0DE-AA5AA8023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3243263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5" name="Rectangle 121">
                <a:extLst>
                  <a:ext uri="{FF2B5EF4-FFF2-40B4-BE49-F238E27FC236}">
                    <a16:creationId xmlns:a16="http://schemas.microsoft.com/office/drawing/2014/main" id="{77F6AC08-1C2B-C9B9-363D-A0BF35D59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85432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6" name="Rectangle 122">
                <a:extLst>
                  <a:ext uri="{FF2B5EF4-FFF2-40B4-BE49-F238E27FC236}">
                    <a16:creationId xmlns:a16="http://schemas.microsoft.com/office/drawing/2014/main" id="{9521C70B-333E-1988-AD7D-8C3D05AB4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68287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7" name="Rectangle 123">
                <a:extLst>
                  <a:ext uri="{FF2B5EF4-FFF2-40B4-BE49-F238E27FC236}">
                    <a16:creationId xmlns:a16="http://schemas.microsoft.com/office/drawing/2014/main" id="{6D109245-2F50-CD34-C124-36DF3583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603501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8" name="Rectangle 124">
                <a:extLst>
                  <a:ext uri="{FF2B5EF4-FFF2-40B4-BE49-F238E27FC236}">
                    <a16:creationId xmlns:a16="http://schemas.microsoft.com/office/drawing/2014/main" id="{2150CD4D-2ECA-BBEC-3AB4-BAFBBA9F9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490788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9" name="Rectangle 125">
                <a:extLst>
                  <a:ext uri="{FF2B5EF4-FFF2-40B4-BE49-F238E27FC236}">
                    <a16:creationId xmlns:a16="http://schemas.microsoft.com/office/drawing/2014/main" id="{04B1F105-6A24-F6F7-6DE1-8CB4D6577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0" y="2489201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0" name="Rectangle 126">
                <a:extLst>
                  <a:ext uri="{FF2B5EF4-FFF2-40B4-BE49-F238E27FC236}">
                    <a16:creationId xmlns:a16="http://schemas.microsoft.com/office/drawing/2014/main" id="{30026F9B-A331-AF2A-4241-8F76DABFE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2432051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1" name="Rectangle 127">
                <a:extLst>
                  <a:ext uri="{FF2B5EF4-FFF2-40B4-BE49-F238E27FC236}">
                    <a16:creationId xmlns:a16="http://schemas.microsoft.com/office/drawing/2014/main" id="{328F8A2A-5312-593C-7949-688487734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45427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2" name="Rectangle 128">
                <a:extLst>
                  <a:ext uri="{FF2B5EF4-FFF2-40B4-BE49-F238E27FC236}">
                    <a16:creationId xmlns:a16="http://schemas.microsoft.com/office/drawing/2014/main" id="{34CC0B98-9F48-0E1B-3AA4-F9CADB333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3450" y="2559051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3" name="Rectangle 129">
                <a:extLst>
                  <a:ext uri="{FF2B5EF4-FFF2-40B4-BE49-F238E27FC236}">
                    <a16:creationId xmlns:a16="http://schemas.microsoft.com/office/drawing/2014/main" id="{D0B7DC88-E694-F541-F57A-E6B197AA0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1213" y="288607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4" name="Freeform 130">
                <a:extLst>
                  <a:ext uri="{FF2B5EF4-FFF2-40B4-BE49-F238E27FC236}">
                    <a16:creationId xmlns:a16="http://schemas.microsoft.com/office/drawing/2014/main" id="{B1CB7CD0-2FC0-43C4-7511-0555D96C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2170113"/>
                <a:ext cx="5707063" cy="500063"/>
              </a:xfrm>
              <a:custGeom>
                <a:avLst/>
                <a:gdLst>
                  <a:gd name="T0" fmla="*/ 10786 w 10786"/>
                  <a:gd name="T1" fmla="*/ 946 h 946"/>
                  <a:gd name="T2" fmla="*/ 5278 w 10786"/>
                  <a:gd name="T3" fmla="*/ 537 h 946"/>
                  <a:gd name="T4" fmla="*/ 1602 w 10786"/>
                  <a:gd name="T5" fmla="*/ 124 h 946"/>
                  <a:gd name="T6" fmla="*/ 707 w 10786"/>
                  <a:gd name="T7" fmla="*/ 0 h 946"/>
                  <a:gd name="T8" fmla="*/ 445 w 10786"/>
                  <a:gd name="T9" fmla="*/ 0 h 946"/>
                  <a:gd name="T10" fmla="*/ 249 w 10786"/>
                  <a:gd name="T11" fmla="*/ 116 h 946"/>
                  <a:gd name="T12" fmla="*/ 0 w 10786"/>
                  <a:gd name="T13" fmla="*/ 461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86" h="946">
                    <a:moveTo>
                      <a:pt x="10786" y="946"/>
                    </a:moveTo>
                    <a:lnTo>
                      <a:pt x="5278" y="537"/>
                    </a:lnTo>
                    <a:lnTo>
                      <a:pt x="1602" y="124"/>
                    </a:lnTo>
                    <a:lnTo>
                      <a:pt x="707" y="0"/>
                    </a:lnTo>
                    <a:lnTo>
                      <a:pt x="445" y="0"/>
                    </a:lnTo>
                    <a:lnTo>
                      <a:pt x="249" y="116"/>
                    </a:lnTo>
                    <a:lnTo>
                      <a:pt x="0" y="461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5" name="Rectangle 131">
                <a:extLst>
                  <a:ext uri="{FF2B5EF4-FFF2-40B4-BE49-F238E27FC236}">
                    <a16:creationId xmlns:a16="http://schemas.microsoft.com/office/drawing/2014/main" id="{5B78A15F-6B21-2E25-A809-D628CC517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2625726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6" name="Rectangle 132">
                <a:extLst>
                  <a:ext uri="{FF2B5EF4-FFF2-40B4-BE49-F238E27FC236}">
                    <a16:creationId xmlns:a16="http://schemas.microsoft.com/office/drawing/2014/main" id="{6FA9E79E-AEFE-7DB5-6727-0EF88A7FA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413001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7" name="Rectangle 133">
                <a:extLst>
                  <a:ext uri="{FF2B5EF4-FFF2-40B4-BE49-F238E27FC236}">
                    <a16:creationId xmlns:a16="http://schemas.microsoft.com/office/drawing/2014/main" id="{E9B6C8D7-AC60-D4A1-A3F5-8383850F1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306638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8" name="Rectangle 134">
                <a:extLst>
                  <a:ext uri="{FF2B5EF4-FFF2-40B4-BE49-F238E27FC236}">
                    <a16:creationId xmlns:a16="http://schemas.microsoft.com/office/drawing/2014/main" id="{3D55ABBC-02E4-2329-0E71-0ADA1945E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247901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9" name="Rectangle 135">
                <a:extLst>
                  <a:ext uri="{FF2B5EF4-FFF2-40B4-BE49-F238E27FC236}">
                    <a16:creationId xmlns:a16="http://schemas.microsoft.com/office/drawing/2014/main" id="{F57CCE23-2BA6-8590-20C8-329FA9A2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192338"/>
                <a:ext cx="65088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0" name="Rectangle 136">
                <a:extLst>
                  <a:ext uri="{FF2B5EF4-FFF2-40B4-BE49-F238E27FC236}">
                    <a16:creationId xmlns:a16="http://schemas.microsoft.com/office/drawing/2014/main" id="{12DA233F-4B7A-4721-3093-73B8C1653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988" y="2160588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1" name="Rectangle 137">
                <a:extLst>
                  <a:ext uri="{FF2B5EF4-FFF2-40B4-BE49-F238E27FC236}">
                    <a16:creationId xmlns:a16="http://schemas.microsoft.com/office/drawing/2014/main" id="{F91652A2-99AD-7466-E01C-E7FB604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2132013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2" name="Rectangle 138">
                <a:extLst>
                  <a:ext uri="{FF2B5EF4-FFF2-40B4-BE49-F238E27FC236}">
                    <a16:creationId xmlns:a16="http://schemas.microsoft.com/office/drawing/2014/main" id="{EA6B578F-7060-255C-CCD7-9EFADD7EF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132013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3" name="Rectangle 139">
                <a:extLst>
                  <a:ext uri="{FF2B5EF4-FFF2-40B4-BE49-F238E27FC236}">
                    <a16:creationId xmlns:a16="http://schemas.microsoft.com/office/drawing/2014/main" id="{CCBC4984-E526-2040-7E0E-5F65F1BFA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8213" y="2201863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4" name="Rectangle 140">
                <a:extLst>
                  <a:ext uri="{FF2B5EF4-FFF2-40B4-BE49-F238E27FC236}">
                    <a16:creationId xmlns:a16="http://schemas.microsoft.com/office/drawing/2014/main" id="{4DC20B1B-4A1F-4E18-3FD2-92BC95074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5975" y="2378076"/>
                <a:ext cx="66675" cy="65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5" name="Freeform 141">
                <a:extLst>
                  <a:ext uri="{FF2B5EF4-FFF2-40B4-BE49-F238E27FC236}">
                    <a16:creationId xmlns:a16="http://schemas.microsoft.com/office/drawing/2014/main" id="{0C5B61C6-4D74-D28C-D92E-BD44117D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2103438"/>
                <a:ext cx="5697538" cy="544513"/>
              </a:xfrm>
              <a:custGeom>
                <a:avLst/>
                <a:gdLst>
                  <a:gd name="T0" fmla="*/ 10768 w 10768"/>
                  <a:gd name="T1" fmla="*/ 1030 h 1030"/>
                  <a:gd name="T2" fmla="*/ 5283 w 10768"/>
                  <a:gd name="T3" fmla="*/ 600 h 1030"/>
                  <a:gd name="T4" fmla="*/ 3444 w 10768"/>
                  <a:gd name="T5" fmla="*/ 343 h 1030"/>
                  <a:gd name="T6" fmla="*/ 2527 w 10768"/>
                  <a:gd name="T7" fmla="*/ 244 h 1030"/>
                  <a:gd name="T8" fmla="*/ 1625 w 10768"/>
                  <a:gd name="T9" fmla="*/ 126 h 1030"/>
                  <a:gd name="T10" fmla="*/ 1153 w 10768"/>
                  <a:gd name="T11" fmla="*/ 88 h 1030"/>
                  <a:gd name="T12" fmla="*/ 687 w 10768"/>
                  <a:gd name="T13" fmla="*/ 0 h 1030"/>
                  <a:gd name="T14" fmla="*/ 452 w 10768"/>
                  <a:gd name="T15" fmla="*/ 0 h 1030"/>
                  <a:gd name="T16" fmla="*/ 231 w 10768"/>
                  <a:gd name="T17" fmla="*/ 109 h 1030"/>
                  <a:gd name="T18" fmla="*/ 0 w 10768"/>
                  <a:gd name="T19" fmla="*/ 459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8" h="1030">
                    <a:moveTo>
                      <a:pt x="10768" y="1030"/>
                    </a:moveTo>
                    <a:lnTo>
                      <a:pt x="5283" y="600"/>
                    </a:lnTo>
                    <a:lnTo>
                      <a:pt x="3444" y="343"/>
                    </a:lnTo>
                    <a:lnTo>
                      <a:pt x="2527" y="244"/>
                    </a:lnTo>
                    <a:lnTo>
                      <a:pt x="1625" y="126"/>
                    </a:lnTo>
                    <a:lnTo>
                      <a:pt x="1153" y="88"/>
                    </a:lnTo>
                    <a:lnTo>
                      <a:pt x="687" y="0"/>
                    </a:lnTo>
                    <a:lnTo>
                      <a:pt x="452" y="0"/>
                    </a:lnTo>
                    <a:lnTo>
                      <a:pt x="231" y="109"/>
                    </a:lnTo>
                    <a:lnTo>
                      <a:pt x="0" y="459"/>
                    </a:lnTo>
                  </a:path>
                </a:pathLst>
              </a:custGeom>
              <a:noFill/>
              <a:ln w="25400">
                <a:solidFill>
                  <a:srgbClr val="66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6" name="Rectangle 142">
                <a:extLst>
                  <a:ext uri="{FF2B5EF4-FFF2-40B4-BE49-F238E27FC236}">
                    <a16:creationId xmlns:a16="http://schemas.microsoft.com/office/drawing/2014/main" id="{1DD664BD-07D7-F27D-14F5-5B784A951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201863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7" name="Rectangle 143">
                <a:extLst>
                  <a:ext uri="{FF2B5EF4-FFF2-40B4-BE49-F238E27FC236}">
                    <a16:creationId xmlns:a16="http://schemas.microsoft.com/office/drawing/2014/main" id="{FBC8C498-1F9E-930B-B1BA-97C97C747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135188"/>
                <a:ext cx="65088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8" name="Rectangle 144">
                <a:extLst>
                  <a:ext uri="{FF2B5EF4-FFF2-40B4-BE49-F238E27FC236}">
                    <a16:creationId xmlns:a16="http://schemas.microsoft.com/office/drawing/2014/main" id="{27A29032-57F3-B974-DA60-8B8770A95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988" y="2116138"/>
                <a:ext cx="66675" cy="65088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9" name="Rectangle 145">
                <a:extLst>
                  <a:ext uri="{FF2B5EF4-FFF2-40B4-BE49-F238E27FC236}">
                    <a16:creationId xmlns:a16="http://schemas.microsoft.com/office/drawing/2014/main" id="{A967139C-5948-E8A0-7C9A-A45E8FFD8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2076451"/>
                <a:ext cx="66675" cy="65088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0" name="Rectangle 146">
                <a:extLst>
                  <a:ext uri="{FF2B5EF4-FFF2-40B4-BE49-F238E27FC236}">
                    <a16:creationId xmlns:a16="http://schemas.microsoft.com/office/drawing/2014/main" id="{7858F661-4A4E-1066-B44B-7F77CF68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082801"/>
                <a:ext cx="65088" cy="65088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1" name="Rectangle 147">
                <a:extLst>
                  <a:ext uri="{FF2B5EF4-FFF2-40B4-BE49-F238E27FC236}">
                    <a16:creationId xmlns:a16="http://schemas.microsoft.com/office/drawing/2014/main" id="{159B186B-D324-49F8-4BB3-D1002327B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8213" y="2132013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2" name="Rectangle 148">
                <a:extLst>
                  <a:ext uri="{FF2B5EF4-FFF2-40B4-BE49-F238E27FC236}">
                    <a16:creationId xmlns:a16="http://schemas.microsoft.com/office/drawing/2014/main" id="{C98086DB-CCA0-D05B-B034-A81DB9DA2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5975" y="2314576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3" name="Rectangle 149">
                <a:extLst>
                  <a:ext uri="{FF2B5EF4-FFF2-40B4-BE49-F238E27FC236}">
                    <a16:creationId xmlns:a16="http://schemas.microsoft.com/office/drawing/2014/main" id="{B2CB1CA8-0414-81BC-EF32-45175716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254251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4" name="Rectangle 150">
                <a:extLst>
                  <a:ext uri="{FF2B5EF4-FFF2-40B4-BE49-F238E27FC236}">
                    <a16:creationId xmlns:a16="http://schemas.microsoft.com/office/drawing/2014/main" id="{BA3D862C-6232-780D-C98E-E930EEAA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387601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5" name="Rectangle 151">
                <a:extLst>
                  <a:ext uri="{FF2B5EF4-FFF2-40B4-BE49-F238E27FC236}">
                    <a16:creationId xmlns:a16="http://schemas.microsoft.com/office/drawing/2014/main" id="{CA98B3ED-8844-4870-17B4-B488A4474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2613026"/>
                <a:ext cx="65088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1117" name="ZoneTexte 1116">
              <a:extLst>
                <a:ext uri="{FF2B5EF4-FFF2-40B4-BE49-F238E27FC236}">
                  <a16:creationId xmlns:a16="http://schemas.microsoft.com/office/drawing/2014/main" id="{3DEDF4D2-FEEC-3551-6DD8-7CEDCBAE514A}"/>
                </a:ext>
              </a:extLst>
            </p:cNvPr>
            <p:cNvSpPr txBox="1"/>
            <p:nvPr/>
          </p:nvSpPr>
          <p:spPr>
            <a:xfrm>
              <a:off x="264603" y="2942362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10</a:t>
              </a:r>
            </a:p>
          </p:txBody>
        </p:sp>
        <p:sp>
          <p:nvSpPr>
            <p:cNvPr id="1118" name="ZoneTexte 1117">
              <a:extLst>
                <a:ext uri="{FF2B5EF4-FFF2-40B4-BE49-F238E27FC236}">
                  <a16:creationId xmlns:a16="http://schemas.microsoft.com/office/drawing/2014/main" id="{AA81EC70-3CDF-DB5E-13B8-584DC5838A7D}"/>
                </a:ext>
              </a:extLst>
            </p:cNvPr>
            <p:cNvSpPr txBox="1"/>
            <p:nvPr/>
          </p:nvSpPr>
          <p:spPr>
            <a:xfrm>
              <a:off x="353830" y="4049498"/>
              <a:ext cx="269561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</a:t>
              </a:r>
            </a:p>
          </p:txBody>
        </p:sp>
        <p:sp>
          <p:nvSpPr>
            <p:cNvPr id="1119" name="ZoneTexte 1118">
              <a:extLst>
                <a:ext uri="{FF2B5EF4-FFF2-40B4-BE49-F238E27FC236}">
                  <a16:creationId xmlns:a16="http://schemas.microsoft.com/office/drawing/2014/main" id="{CBA25292-DE37-DBB7-86C9-BA6099D70FC6}"/>
                </a:ext>
              </a:extLst>
            </p:cNvPr>
            <p:cNvSpPr txBox="1"/>
            <p:nvPr/>
          </p:nvSpPr>
          <p:spPr>
            <a:xfrm>
              <a:off x="220772" y="5151991"/>
              <a:ext cx="402620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0.1</a:t>
              </a:r>
            </a:p>
          </p:txBody>
        </p:sp>
        <p:sp>
          <p:nvSpPr>
            <p:cNvPr id="1120" name="ZoneTexte 1119">
              <a:extLst>
                <a:ext uri="{FF2B5EF4-FFF2-40B4-BE49-F238E27FC236}">
                  <a16:creationId xmlns:a16="http://schemas.microsoft.com/office/drawing/2014/main" id="{5710E2C0-A962-A175-C542-C492266F6DF8}"/>
                </a:ext>
              </a:extLst>
            </p:cNvPr>
            <p:cNvSpPr txBox="1"/>
            <p:nvPr/>
          </p:nvSpPr>
          <p:spPr>
            <a:xfrm>
              <a:off x="1351122" y="5304391"/>
              <a:ext cx="269562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1121" name="ZoneTexte 1120">
              <a:extLst>
                <a:ext uri="{FF2B5EF4-FFF2-40B4-BE49-F238E27FC236}">
                  <a16:creationId xmlns:a16="http://schemas.microsoft.com/office/drawing/2014/main" id="{42A91B03-0220-9460-90E2-F6BC293B9FA4}"/>
                </a:ext>
              </a:extLst>
            </p:cNvPr>
            <p:cNvSpPr txBox="1"/>
            <p:nvPr/>
          </p:nvSpPr>
          <p:spPr>
            <a:xfrm>
              <a:off x="2220501" y="5304391"/>
              <a:ext cx="269562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8</a:t>
              </a:r>
            </a:p>
          </p:txBody>
        </p:sp>
        <p:sp>
          <p:nvSpPr>
            <p:cNvPr id="1122" name="ZoneTexte 1121">
              <a:extLst>
                <a:ext uri="{FF2B5EF4-FFF2-40B4-BE49-F238E27FC236}">
                  <a16:creationId xmlns:a16="http://schemas.microsoft.com/office/drawing/2014/main" id="{9E1848EB-A865-0B9C-98CC-4D9107451FCE}"/>
                </a:ext>
              </a:extLst>
            </p:cNvPr>
            <p:cNvSpPr txBox="1"/>
            <p:nvPr/>
          </p:nvSpPr>
          <p:spPr>
            <a:xfrm>
              <a:off x="3052808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12</a:t>
              </a:r>
            </a:p>
          </p:txBody>
        </p:sp>
        <p:sp>
          <p:nvSpPr>
            <p:cNvPr id="1123" name="ZoneTexte 1122">
              <a:extLst>
                <a:ext uri="{FF2B5EF4-FFF2-40B4-BE49-F238E27FC236}">
                  <a16:creationId xmlns:a16="http://schemas.microsoft.com/office/drawing/2014/main" id="{7A535D4C-0654-95CE-27BC-4B670439E582}"/>
                </a:ext>
              </a:extLst>
            </p:cNvPr>
            <p:cNvSpPr txBox="1"/>
            <p:nvPr/>
          </p:nvSpPr>
          <p:spPr>
            <a:xfrm>
              <a:off x="3922188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16</a:t>
              </a:r>
            </a:p>
          </p:txBody>
        </p:sp>
        <p:sp>
          <p:nvSpPr>
            <p:cNvPr id="1124" name="ZoneTexte 1123">
              <a:extLst>
                <a:ext uri="{FF2B5EF4-FFF2-40B4-BE49-F238E27FC236}">
                  <a16:creationId xmlns:a16="http://schemas.microsoft.com/office/drawing/2014/main" id="{35829B54-E273-C6F0-989A-5351B02C7B2E}"/>
                </a:ext>
              </a:extLst>
            </p:cNvPr>
            <p:cNvSpPr txBox="1"/>
            <p:nvPr/>
          </p:nvSpPr>
          <p:spPr>
            <a:xfrm>
              <a:off x="4795787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20</a:t>
              </a:r>
            </a:p>
          </p:txBody>
        </p:sp>
        <p:sp>
          <p:nvSpPr>
            <p:cNvPr id="1125" name="ZoneTexte 1124">
              <a:extLst>
                <a:ext uri="{FF2B5EF4-FFF2-40B4-BE49-F238E27FC236}">
                  <a16:creationId xmlns:a16="http://schemas.microsoft.com/office/drawing/2014/main" id="{E17B52C4-1DE6-2D06-D78B-158CE7D0ED83}"/>
                </a:ext>
              </a:extLst>
            </p:cNvPr>
            <p:cNvSpPr txBox="1"/>
            <p:nvPr/>
          </p:nvSpPr>
          <p:spPr>
            <a:xfrm>
              <a:off x="5665166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24</a:t>
              </a:r>
            </a:p>
          </p:txBody>
        </p:sp>
        <p:sp>
          <p:nvSpPr>
            <p:cNvPr id="1127" name="ZoneTexte 1126">
              <a:extLst>
                <a:ext uri="{FF2B5EF4-FFF2-40B4-BE49-F238E27FC236}">
                  <a16:creationId xmlns:a16="http://schemas.microsoft.com/office/drawing/2014/main" id="{6033DD14-0608-C686-11D0-F942B42496F2}"/>
                </a:ext>
              </a:extLst>
            </p:cNvPr>
            <p:cNvSpPr txBox="1"/>
            <p:nvPr/>
          </p:nvSpPr>
          <p:spPr>
            <a:xfrm>
              <a:off x="4773248" y="4907173"/>
              <a:ext cx="1417438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IQ (0.162 µg/mL)</a:t>
              </a:r>
            </a:p>
          </p:txBody>
        </p:sp>
        <p:sp>
          <p:nvSpPr>
            <p:cNvPr id="1129" name="ZoneTexte 1128">
              <a:extLst>
                <a:ext uri="{FF2B5EF4-FFF2-40B4-BE49-F238E27FC236}">
                  <a16:creationId xmlns:a16="http://schemas.microsoft.com/office/drawing/2014/main" id="{AD9216FF-753D-D06A-C1AE-B5B3EA4B5A6D}"/>
                </a:ext>
              </a:extLst>
            </p:cNvPr>
            <p:cNvSpPr txBox="1"/>
            <p:nvPr/>
          </p:nvSpPr>
          <p:spPr>
            <a:xfrm>
              <a:off x="1377190" y="4000180"/>
              <a:ext cx="1454193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W12 post partum</a:t>
              </a:r>
            </a:p>
          </p:txBody>
        </p:sp>
        <p:cxnSp>
          <p:nvCxnSpPr>
            <p:cNvPr id="1131" name="Connecteur droit 1130">
              <a:extLst>
                <a:ext uri="{FF2B5EF4-FFF2-40B4-BE49-F238E27FC236}">
                  <a16:creationId xmlns:a16="http://schemas.microsoft.com/office/drawing/2014/main" id="{BC4207E8-E670-43A1-0FE1-2DD81A0664D2}"/>
                </a:ext>
              </a:extLst>
            </p:cNvPr>
            <p:cNvCxnSpPr/>
            <p:nvPr/>
          </p:nvCxnSpPr>
          <p:spPr>
            <a:xfrm>
              <a:off x="1049864" y="4138679"/>
              <a:ext cx="288032" cy="0"/>
            </a:xfrm>
            <a:prstGeom prst="line">
              <a:avLst/>
            </a:prstGeom>
            <a:ln>
              <a:solidFill>
                <a:srgbClr val="630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2" name="ZoneTexte 1131">
              <a:extLst>
                <a:ext uri="{FF2B5EF4-FFF2-40B4-BE49-F238E27FC236}">
                  <a16:creationId xmlns:a16="http://schemas.microsoft.com/office/drawing/2014/main" id="{5329ED04-B865-E0AD-6429-7B93E6D9F36C}"/>
                </a:ext>
              </a:extLst>
            </p:cNvPr>
            <p:cNvSpPr txBox="1"/>
            <p:nvPr/>
          </p:nvSpPr>
          <p:spPr>
            <a:xfrm>
              <a:off x="1377190" y="4216263"/>
              <a:ext cx="1364965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W6 post partum</a:t>
              </a:r>
            </a:p>
          </p:txBody>
        </p:sp>
        <p:cxnSp>
          <p:nvCxnSpPr>
            <p:cNvPr id="1133" name="Connecteur droit 1132">
              <a:extLst>
                <a:ext uri="{FF2B5EF4-FFF2-40B4-BE49-F238E27FC236}">
                  <a16:creationId xmlns:a16="http://schemas.microsoft.com/office/drawing/2014/main" id="{E5F245D6-7472-E42E-4CEF-7DB11C7B73A6}"/>
                </a:ext>
              </a:extLst>
            </p:cNvPr>
            <p:cNvCxnSpPr/>
            <p:nvPr/>
          </p:nvCxnSpPr>
          <p:spPr>
            <a:xfrm>
              <a:off x="1049864" y="4354762"/>
              <a:ext cx="288032" cy="0"/>
            </a:xfrm>
            <a:prstGeom prst="line">
              <a:avLst/>
            </a:prstGeom>
            <a:ln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4" name="ZoneTexte 1133">
              <a:extLst>
                <a:ext uri="{FF2B5EF4-FFF2-40B4-BE49-F238E27FC236}">
                  <a16:creationId xmlns:a16="http://schemas.microsoft.com/office/drawing/2014/main" id="{66B3EECC-F7CB-C57C-D476-A680CE2C5305}"/>
                </a:ext>
              </a:extLst>
            </p:cNvPr>
            <p:cNvSpPr txBox="1"/>
            <p:nvPr/>
          </p:nvSpPr>
          <p:spPr>
            <a:xfrm>
              <a:off x="1377190" y="4410809"/>
              <a:ext cx="1109241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  <a:r>
                <a:rPr lang="en-US" sz="1400" b="1" baseline="30000" dirty="0"/>
                <a:t>nd</a:t>
              </a:r>
              <a:r>
                <a:rPr lang="en-US" sz="1400" b="1" dirty="0"/>
                <a:t> trimester</a:t>
              </a:r>
            </a:p>
          </p:txBody>
        </p:sp>
        <p:cxnSp>
          <p:nvCxnSpPr>
            <p:cNvPr id="1135" name="Connecteur droit 1134">
              <a:extLst>
                <a:ext uri="{FF2B5EF4-FFF2-40B4-BE49-F238E27FC236}">
                  <a16:creationId xmlns:a16="http://schemas.microsoft.com/office/drawing/2014/main" id="{6D58A0F3-21FE-D379-7FF2-59D5E2706D25}"/>
                </a:ext>
              </a:extLst>
            </p:cNvPr>
            <p:cNvCxnSpPr/>
            <p:nvPr/>
          </p:nvCxnSpPr>
          <p:spPr>
            <a:xfrm>
              <a:off x="1049864" y="4549308"/>
              <a:ext cx="288032" cy="0"/>
            </a:xfrm>
            <a:prstGeom prst="line">
              <a:avLst/>
            </a:prstGeom>
            <a:ln>
              <a:solidFill>
                <a:srgbClr val="CC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6" name="ZoneTexte 1135">
              <a:extLst>
                <a:ext uri="{FF2B5EF4-FFF2-40B4-BE49-F238E27FC236}">
                  <a16:creationId xmlns:a16="http://schemas.microsoft.com/office/drawing/2014/main" id="{446733A0-03E2-7E2B-A60C-B7EBBFCBE795}"/>
                </a:ext>
              </a:extLst>
            </p:cNvPr>
            <p:cNvSpPr txBox="1"/>
            <p:nvPr/>
          </p:nvSpPr>
          <p:spPr>
            <a:xfrm>
              <a:off x="1377190" y="4626892"/>
              <a:ext cx="1087452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  <a:r>
                <a:rPr lang="en-US" sz="1400" b="1" baseline="30000" dirty="0"/>
                <a:t>rd</a:t>
              </a:r>
              <a:r>
                <a:rPr lang="en-US" sz="1400" b="1" dirty="0"/>
                <a:t> trimester</a:t>
              </a:r>
            </a:p>
          </p:txBody>
        </p:sp>
        <p:cxnSp>
          <p:nvCxnSpPr>
            <p:cNvPr id="1137" name="Connecteur droit 1136">
              <a:extLst>
                <a:ext uri="{FF2B5EF4-FFF2-40B4-BE49-F238E27FC236}">
                  <a16:creationId xmlns:a16="http://schemas.microsoft.com/office/drawing/2014/main" id="{2F2DD90E-AC32-FA8D-8EC0-B2F2D03F5135}"/>
                </a:ext>
              </a:extLst>
            </p:cNvPr>
            <p:cNvCxnSpPr/>
            <p:nvPr/>
          </p:nvCxnSpPr>
          <p:spPr>
            <a:xfrm>
              <a:off x="1049864" y="4765391"/>
              <a:ext cx="288032" cy="0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482D7E9-3AB9-4F45-C16B-9DBFC9CE5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93523"/>
              </p:ext>
            </p:extLst>
          </p:nvPr>
        </p:nvGraphicFramePr>
        <p:xfrm>
          <a:off x="6946785" y="2852936"/>
          <a:ext cx="5125879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3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4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PK parameter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n-US" sz="1200" b="1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Trimester vs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W12 post partum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GLSM ratio (90% CI)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n-US" sz="1200" b="1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Trimester vs non pregnant adult HIV+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GLSM ratio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AUC</a:t>
                      </a:r>
                      <a:r>
                        <a:rPr kumimoji="0" lang="en-US" sz="1200" b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tau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h*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40.6 (36.8 – 44.8)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Unbound AUC</a:t>
                      </a:r>
                      <a:r>
                        <a:rPr kumimoji="0" lang="en-US" sz="1200" b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tau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h*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58.8 (52.7 – 65.7)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kumimoji="0" lang="en-US" sz="1200" b="0" u="none" strike="noStrike" kern="1200" cap="none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48.2 (43.0 – 53.9)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kumimoji="0" lang="en-US" sz="1200" b="0" u="none" strike="noStrike" kern="1200" cap="none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trough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29.0 (25.7 – 32.7)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353049D-AEEA-BF50-9D5A-D7E583BA25A1}"/>
              </a:ext>
            </a:extLst>
          </p:cNvPr>
          <p:cNvSpPr txBox="1"/>
          <p:nvPr/>
        </p:nvSpPr>
        <p:spPr>
          <a:xfrm>
            <a:off x="3116660" y="4206355"/>
            <a:ext cx="36233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All BIC </a:t>
            </a:r>
            <a:r>
              <a:rPr lang="en-US" sz="1400" b="1" dirty="0" err="1"/>
              <a:t>C</a:t>
            </a:r>
            <a:r>
              <a:rPr lang="en-US" sz="1400" b="1" baseline="-25000" dirty="0" err="1"/>
              <a:t>trough</a:t>
            </a:r>
            <a:r>
              <a:rPr lang="en-US" sz="1400" b="1" dirty="0"/>
              <a:t> &gt; IQ</a:t>
            </a:r>
          </a:p>
          <a:p>
            <a:r>
              <a:rPr lang="en-US" sz="1400" b="1" dirty="0"/>
              <a:t>All participants maintained </a:t>
            </a:r>
          </a:p>
          <a:p>
            <a:r>
              <a:rPr lang="en-US" sz="1400" b="1" dirty="0"/>
              <a:t>HIV RNA &lt; 50 c/ml at delivery and postpartum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0A23A8-0D1B-4C9F-CA7D-72C475F5DF9A}"/>
              </a:ext>
            </a:extLst>
          </p:cNvPr>
          <p:cNvSpPr txBox="1"/>
          <p:nvPr/>
        </p:nvSpPr>
        <p:spPr>
          <a:xfrm>
            <a:off x="6974663" y="2060848"/>
            <a:ext cx="4953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Pharmacokinetics of BIC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3rd trimester vs postpartum vs non pregnant</a:t>
            </a:r>
          </a:p>
        </p:txBody>
      </p:sp>
      <p:sp>
        <p:nvSpPr>
          <p:cNvPr id="1029" name="Espace réservé du contenu 2">
            <a:extLst>
              <a:ext uri="{FF2B5EF4-FFF2-40B4-BE49-F238E27FC236}">
                <a16:creationId xmlns:a16="http://schemas.microsoft.com/office/drawing/2014/main" id="{8FF298C0-1BF8-1470-F833-6535065C96C6}"/>
              </a:ext>
            </a:extLst>
          </p:cNvPr>
          <p:cNvSpPr txBox="1">
            <a:spLocks/>
          </p:cNvSpPr>
          <p:nvPr/>
        </p:nvSpPr>
        <p:spPr>
          <a:xfrm>
            <a:off x="6988962" y="4653136"/>
            <a:ext cx="4867678" cy="748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Plasma FTC exposures 35% lower during pregnancy</a:t>
            </a:r>
          </a:p>
          <a:p>
            <a:r>
              <a:rPr lang="en-US" sz="1600" dirty="0"/>
              <a:t>Plasma TAF exposures 15% lower during pregnancy</a:t>
            </a:r>
          </a:p>
        </p:txBody>
      </p:sp>
      <p:sp>
        <p:nvSpPr>
          <p:cNvPr id="1130" name="Espace réservé du contenu 2">
            <a:extLst>
              <a:ext uri="{FF2B5EF4-FFF2-40B4-BE49-F238E27FC236}">
                <a16:creationId xmlns:a16="http://schemas.microsoft.com/office/drawing/2014/main" id="{9E6FD601-2436-5443-3738-BDADD1CF1F56}"/>
              </a:ext>
            </a:extLst>
          </p:cNvPr>
          <p:cNvSpPr txBox="1">
            <a:spLocks/>
          </p:cNvSpPr>
          <p:nvPr/>
        </p:nvSpPr>
        <p:spPr>
          <a:xfrm>
            <a:off x="609600" y="6113374"/>
            <a:ext cx="8490167" cy="48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Conclusion: </a:t>
            </a:r>
            <a:r>
              <a:rPr lang="en-US" sz="2000" dirty="0"/>
              <a:t>no dose adjustment for BIC, FTC or TAF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36990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ART</a:t>
            </a:r>
            <a:endParaRPr lang="es-419" sz="4800" dirty="0"/>
          </a:p>
        </p:txBody>
      </p:sp>
    </p:spTree>
    <p:extLst>
      <p:ext uri="{BB962C8B-B14F-4D97-AF65-F5344CB8AC3E}">
        <p14:creationId xmlns:p14="http://schemas.microsoft.com/office/powerpoint/2010/main" val="5720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718685"/>
          </a:xfrm>
        </p:spPr>
        <p:txBody>
          <a:bodyPr>
            <a:normAutofit/>
          </a:bodyPr>
          <a:lstStyle/>
          <a:p>
            <a:r>
              <a:rPr lang="en-US" sz="3200" dirty="0"/>
              <a:t>NTD by ART at conception: TSEPAMO 2014-2022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772252" y="6574009"/>
            <a:ext cx="241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Zash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R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LBEPB15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FFDC90C4-8695-11BB-27E3-E9147D74ED74}"/>
              </a:ext>
            </a:extLst>
          </p:cNvPr>
          <p:cNvSpPr txBox="1">
            <a:spLocks/>
          </p:cNvSpPr>
          <p:nvPr/>
        </p:nvSpPr>
        <p:spPr>
          <a:xfrm>
            <a:off x="247372" y="1087917"/>
            <a:ext cx="7780416" cy="185153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Tsepamo</a:t>
            </a:r>
            <a:r>
              <a:rPr lang="en-US" sz="1600" dirty="0"/>
              <a:t>: prospective cohort of abnormalities of infants born from HIV mothers </a:t>
            </a:r>
            <a:br>
              <a:rPr lang="en-US" sz="1600" dirty="0"/>
            </a:br>
            <a:r>
              <a:rPr lang="en-US" sz="1600" dirty="0"/>
              <a:t>in Botswana (2014-2022), covering 67% of deliveries in the country</a:t>
            </a:r>
          </a:p>
          <a:p>
            <a:r>
              <a:rPr lang="en-US" sz="1600" dirty="0"/>
              <a:t>53981 HIV mothers </a:t>
            </a:r>
          </a:p>
          <a:p>
            <a:pPr lvl="1"/>
            <a:r>
              <a:rPr lang="en-US" sz="1600" dirty="0"/>
              <a:t>71% on ART at conception: DTG 30.6%, EFV 41%, NVP 17%, LPV/r 4%)</a:t>
            </a:r>
          </a:p>
          <a:p>
            <a:pPr lvl="1"/>
            <a:r>
              <a:rPr lang="en-US" sz="1600" dirty="0"/>
              <a:t>29% started ART in pregnancy: DTG 49%, non-DTG 51%</a:t>
            </a:r>
          </a:p>
          <a:p>
            <a:r>
              <a:rPr lang="en-US" sz="1600" dirty="0"/>
              <a:t>Overall, NTDs = 0.07% (95 % CI : 0.06-0.08)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518AE0-C2CB-01D0-27A8-7CAEAE16BB71}"/>
              </a:ext>
            </a:extLst>
          </p:cNvPr>
          <p:cNvSpPr txBox="1"/>
          <p:nvPr/>
        </p:nvSpPr>
        <p:spPr>
          <a:xfrm>
            <a:off x="541137" y="2985262"/>
            <a:ext cx="406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NTD prevalence and age-adjusted prevalence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difference by exposure category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D471DC-CE80-735E-9F4E-E86099E42F0C}"/>
              </a:ext>
            </a:extLst>
          </p:cNvPr>
          <p:cNvSpPr txBox="1"/>
          <p:nvPr/>
        </p:nvSpPr>
        <p:spPr>
          <a:xfrm>
            <a:off x="6623349" y="1855767"/>
            <a:ext cx="538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Prevalence (95% CI) of NTDs with DTG from conception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771866-D60F-8A5C-22CB-1387D35D0A14}"/>
              </a:ext>
            </a:extLst>
          </p:cNvPr>
          <p:cNvSpPr txBox="1"/>
          <p:nvPr/>
        </p:nvSpPr>
        <p:spPr>
          <a:xfrm>
            <a:off x="6180317" y="4635118"/>
            <a:ext cx="2180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Prevalence in 2017: 0.53%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3F122B-4958-A23E-77E8-6BE6B8CBAA8E}"/>
              </a:ext>
            </a:extLst>
          </p:cNvPr>
          <p:cNvSpPr txBox="1"/>
          <p:nvPr/>
        </p:nvSpPr>
        <p:spPr>
          <a:xfrm>
            <a:off x="8545675" y="4635118"/>
            <a:ext cx="2384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Prevalence 2018-2022: 0.09%</a:t>
            </a: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353A485B-D5CE-E04A-B742-7BAAB1793009}"/>
              </a:ext>
            </a:extLst>
          </p:cNvPr>
          <p:cNvSpPr txBox="1">
            <a:spLocks/>
          </p:cNvSpPr>
          <p:nvPr/>
        </p:nvSpPr>
        <p:spPr>
          <a:xfrm>
            <a:off x="5558630" y="4912493"/>
            <a:ext cx="6115766" cy="1653192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Conclusions </a:t>
            </a:r>
          </a:p>
          <a:p>
            <a:pPr lvl="1"/>
            <a:r>
              <a:rPr lang="en-US" sz="1400" dirty="0"/>
              <a:t>No detectable increase in NTDs or major external structural abnormalities with DTG at conception</a:t>
            </a:r>
          </a:p>
          <a:p>
            <a:pPr lvl="1"/>
            <a:r>
              <a:rPr lang="en-US" sz="1400" dirty="0"/>
              <a:t>Unusual high prevalence of NTDs in 2017 unexplained : no environment exposure (conception at early/dry period, no changes in guidelines for pre-conception folate supplementation) ; unmeasured  risk ? </a:t>
            </a:r>
            <a:br>
              <a:rPr lang="en-US" sz="1400" dirty="0"/>
            </a:br>
            <a:r>
              <a:rPr lang="en-US" sz="1400" dirty="0"/>
              <a:t>or demographics ?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A27729D-218C-01AF-E669-89D18D7B98A2}"/>
              </a:ext>
            </a:extLst>
          </p:cNvPr>
          <p:cNvGrpSpPr/>
          <p:nvPr/>
        </p:nvGrpSpPr>
        <p:grpSpPr>
          <a:xfrm>
            <a:off x="7088057" y="2279162"/>
            <a:ext cx="4678412" cy="2315134"/>
            <a:chOff x="6510237" y="2259993"/>
            <a:chExt cx="5274395" cy="2797683"/>
          </a:xfrm>
        </p:grpSpPr>
        <p:sp>
          <p:nvSpPr>
            <p:cNvPr id="136" name="Rectangle 5">
              <a:extLst>
                <a:ext uri="{FF2B5EF4-FFF2-40B4-BE49-F238E27FC236}">
                  <a16:creationId xmlns:a16="http://schemas.microsoft.com/office/drawing/2014/main" id="{90EB177F-DA0D-444F-818B-7ED48A57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1118" y="2259993"/>
              <a:ext cx="2833514" cy="181353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9F5E93DC-A7D5-A240-808D-952CA1FD7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0238" y="4195763"/>
              <a:ext cx="2722563" cy="619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F4389063-5838-CD26-79DA-EFFDEC68691F}"/>
                </a:ext>
              </a:extLst>
            </p:cNvPr>
            <p:cNvGrpSpPr/>
            <p:nvPr/>
          </p:nvGrpSpPr>
          <p:grpSpPr>
            <a:xfrm>
              <a:off x="9328150" y="2439381"/>
              <a:ext cx="2287588" cy="1192212"/>
              <a:chOff x="9278938" y="2587626"/>
              <a:chExt cx="2287588" cy="1192212"/>
            </a:xfrm>
          </p:grpSpPr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874458CE-66D2-D5AC-647E-2A320E04C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87050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ECCBAE1F-C5E1-D91E-9F9B-A394291D2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587626"/>
                <a:ext cx="2262188" cy="1169988"/>
              </a:xfrm>
              <a:custGeom>
                <a:avLst/>
                <a:gdLst>
                  <a:gd name="T0" fmla="*/ 0 w 1425"/>
                  <a:gd name="T1" fmla="*/ 0 h 737"/>
                  <a:gd name="T2" fmla="*/ 0 w 1425"/>
                  <a:gd name="T3" fmla="*/ 92 h 737"/>
                  <a:gd name="T4" fmla="*/ 0 w 1425"/>
                  <a:gd name="T5" fmla="*/ 184 h 737"/>
                  <a:gd name="T6" fmla="*/ 0 w 1425"/>
                  <a:gd name="T7" fmla="*/ 277 h 737"/>
                  <a:gd name="T8" fmla="*/ 0 w 1425"/>
                  <a:gd name="T9" fmla="*/ 369 h 737"/>
                  <a:gd name="T10" fmla="*/ 0 w 1425"/>
                  <a:gd name="T11" fmla="*/ 461 h 737"/>
                  <a:gd name="T12" fmla="*/ 0 w 1425"/>
                  <a:gd name="T13" fmla="*/ 553 h 737"/>
                  <a:gd name="T14" fmla="*/ 0 w 1425"/>
                  <a:gd name="T15" fmla="*/ 645 h 737"/>
                  <a:gd name="T16" fmla="*/ 0 w 1425"/>
                  <a:gd name="T17" fmla="*/ 737 h 737"/>
                  <a:gd name="T18" fmla="*/ 70 w 1425"/>
                  <a:gd name="T19" fmla="*/ 737 h 737"/>
                  <a:gd name="T20" fmla="*/ 203 w 1425"/>
                  <a:gd name="T21" fmla="*/ 737 h 737"/>
                  <a:gd name="T22" fmla="*/ 337 w 1425"/>
                  <a:gd name="T23" fmla="*/ 737 h 737"/>
                  <a:gd name="T24" fmla="*/ 470 w 1425"/>
                  <a:gd name="T25" fmla="*/ 737 h 737"/>
                  <a:gd name="T26" fmla="*/ 604 w 1425"/>
                  <a:gd name="T27" fmla="*/ 737 h 737"/>
                  <a:gd name="T28" fmla="*/ 737 w 1425"/>
                  <a:gd name="T29" fmla="*/ 737 h 737"/>
                  <a:gd name="T30" fmla="*/ 871 w 1425"/>
                  <a:gd name="T31" fmla="*/ 737 h 737"/>
                  <a:gd name="T32" fmla="*/ 1004 w 1425"/>
                  <a:gd name="T33" fmla="*/ 737 h 737"/>
                  <a:gd name="T34" fmla="*/ 1138 w 1425"/>
                  <a:gd name="T35" fmla="*/ 737 h 737"/>
                  <a:gd name="T36" fmla="*/ 1271 w 1425"/>
                  <a:gd name="T37" fmla="*/ 737 h 737"/>
                  <a:gd name="T38" fmla="*/ 1405 w 1425"/>
                  <a:gd name="T39" fmla="*/ 737 h 737"/>
                  <a:gd name="T40" fmla="*/ 1425 w 1425"/>
                  <a:gd name="T41" fmla="*/ 737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5" h="737">
                    <a:moveTo>
                      <a:pt x="0" y="0"/>
                    </a:moveTo>
                    <a:lnTo>
                      <a:pt x="0" y="92"/>
                    </a:lnTo>
                    <a:lnTo>
                      <a:pt x="0" y="184"/>
                    </a:lnTo>
                    <a:lnTo>
                      <a:pt x="0" y="277"/>
                    </a:lnTo>
                    <a:lnTo>
                      <a:pt x="0" y="369"/>
                    </a:lnTo>
                    <a:lnTo>
                      <a:pt x="0" y="461"/>
                    </a:lnTo>
                    <a:lnTo>
                      <a:pt x="0" y="553"/>
                    </a:lnTo>
                    <a:lnTo>
                      <a:pt x="0" y="645"/>
                    </a:lnTo>
                    <a:lnTo>
                      <a:pt x="0" y="737"/>
                    </a:lnTo>
                    <a:lnTo>
                      <a:pt x="70" y="737"/>
                    </a:lnTo>
                    <a:lnTo>
                      <a:pt x="203" y="737"/>
                    </a:lnTo>
                    <a:lnTo>
                      <a:pt x="337" y="737"/>
                    </a:lnTo>
                    <a:lnTo>
                      <a:pt x="470" y="737"/>
                    </a:lnTo>
                    <a:lnTo>
                      <a:pt x="604" y="737"/>
                    </a:lnTo>
                    <a:lnTo>
                      <a:pt x="737" y="737"/>
                    </a:lnTo>
                    <a:lnTo>
                      <a:pt x="871" y="737"/>
                    </a:lnTo>
                    <a:lnTo>
                      <a:pt x="1004" y="737"/>
                    </a:lnTo>
                    <a:lnTo>
                      <a:pt x="1138" y="737"/>
                    </a:lnTo>
                    <a:lnTo>
                      <a:pt x="1271" y="737"/>
                    </a:lnTo>
                    <a:lnTo>
                      <a:pt x="1405" y="737"/>
                    </a:lnTo>
                    <a:lnTo>
                      <a:pt x="1425" y="7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4DC8989F-CF98-2F70-C110-107F8637C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98188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E411D3C8-B0E0-7D22-C004-D61DEB319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3188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AC0C8CDC-FE6C-264C-5FF9-831695B3D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74325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FA28D3F4-88D0-81C8-5EF6-338629F6A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50463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F50D85FB-8C9C-DE63-D02A-795703959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6600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884929A0-5B4D-D39C-F8F0-3F97A37EF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9325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4A959D58-4FE0-0C35-CBDE-873A4DEC9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34775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1C1D336B-A6D1-A78B-B63D-75F5A84CD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10913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E4AABC16-0E15-8610-0CBC-5C3F3F5DD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2050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5A5BF9A9-53FF-7B69-C059-2FFBDA8E1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2879726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F6ABB855-51BA-B816-8D77-9F0E6E072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2733676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CBE50A64-2472-2E72-51E0-DE0C89DB5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2587626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C11A96D0-12D7-60C7-BF6B-3D34537C9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31946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1937CEC3-FF25-462C-E6C0-45D535CC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1734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8F61E8CF-86D8-B4F5-ECF2-335BEA0F9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02736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9D0F86DF-705E-00DF-D675-EC9C2A860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5463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4">
                <a:extLst>
                  <a:ext uri="{FF2B5EF4-FFF2-40B4-BE49-F238E27FC236}">
                    <a16:creationId xmlns:a16="http://schemas.microsoft.com/office/drawing/2014/main" id="{24F6C7CC-DDC7-D415-B5DA-0C7FE5D95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7576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F16CE81C-3089-22E9-108B-05364E495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61156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26">
                <a:extLst>
                  <a:ext uri="{FF2B5EF4-FFF2-40B4-BE49-F238E27FC236}">
                    <a16:creationId xmlns:a16="http://schemas.microsoft.com/office/drawing/2014/main" id="{7789C42A-A3FF-96CD-4991-959A7E17F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4655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961F11B5-CE60-5080-1D37-2712A999E660}"/>
                </a:ext>
              </a:extLst>
            </p:cNvPr>
            <p:cNvGrpSpPr/>
            <p:nvPr/>
          </p:nvGrpSpPr>
          <p:grpSpPr>
            <a:xfrm>
              <a:off x="6726238" y="2335213"/>
              <a:ext cx="4203700" cy="2228851"/>
              <a:chOff x="6726238" y="2335213"/>
              <a:chExt cx="4203700" cy="2228851"/>
            </a:xfrm>
          </p:grpSpPr>
          <p:sp>
            <p:nvSpPr>
              <p:cNvPr id="38" name="Line 27">
                <a:extLst>
                  <a:ext uri="{FF2B5EF4-FFF2-40B4-BE49-F238E27FC236}">
                    <a16:creationId xmlns:a16="http://schemas.microsoft.com/office/drawing/2014/main" id="{AD509097-027B-CA96-6B70-2243E1609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250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2EB2671D-C058-99F6-070D-DB7E70FE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4511676"/>
                <a:ext cx="4151313" cy="0"/>
              </a:xfrm>
              <a:custGeom>
                <a:avLst/>
                <a:gdLst>
                  <a:gd name="T0" fmla="*/ 0 w 2615"/>
                  <a:gd name="T1" fmla="*/ 121 w 2615"/>
                  <a:gd name="T2" fmla="*/ 242 w 2615"/>
                  <a:gd name="T3" fmla="*/ 362 w 2615"/>
                  <a:gd name="T4" fmla="*/ 483 w 2615"/>
                  <a:gd name="T5" fmla="*/ 603 w 2615"/>
                  <a:gd name="T6" fmla="*/ 724 w 2615"/>
                  <a:gd name="T7" fmla="*/ 845 w 2615"/>
                  <a:gd name="T8" fmla="*/ 965 w 2615"/>
                  <a:gd name="T9" fmla="*/ 1086 w 2615"/>
                  <a:gd name="T10" fmla="*/ 1206 w 2615"/>
                  <a:gd name="T11" fmla="*/ 1327 w 2615"/>
                  <a:gd name="T12" fmla="*/ 1448 w 2615"/>
                  <a:gd name="T13" fmla="*/ 1568 w 2615"/>
                  <a:gd name="T14" fmla="*/ 1689 w 2615"/>
                  <a:gd name="T15" fmla="*/ 1810 w 2615"/>
                  <a:gd name="T16" fmla="*/ 1930 w 2615"/>
                  <a:gd name="T17" fmla="*/ 2051 w 2615"/>
                  <a:gd name="T18" fmla="*/ 2171 w 2615"/>
                  <a:gd name="T19" fmla="*/ 2292 w 2615"/>
                  <a:gd name="T20" fmla="*/ 2413 w 2615"/>
                  <a:gd name="T21" fmla="*/ 2533 w 2615"/>
                  <a:gd name="T22" fmla="*/ 2615 w 26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</a:cxnLst>
                <a:rect l="0" t="0" r="r" b="b"/>
                <a:pathLst>
                  <a:path w="2615">
                    <a:moveTo>
                      <a:pt x="0" y="0"/>
                    </a:moveTo>
                    <a:lnTo>
                      <a:pt x="121" y="0"/>
                    </a:lnTo>
                    <a:lnTo>
                      <a:pt x="242" y="0"/>
                    </a:lnTo>
                    <a:lnTo>
                      <a:pt x="362" y="0"/>
                    </a:lnTo>
                    <a:lnTo>
                      <a:pt x="483" y="0"/>
                    </a:lnTo>
                    <a:lnTo>
                      <a:pt x="603" y="0"/>
                    </a:lnTo>
                    <a:lnTo>
                      <a:pt x="724" y="0"/>
                    </a:lnTo>
                    <a:lnTo>
                      <a:pt x="845" y="0"/>
                    </a:lnTo>
                    <a:lnTo>
                      <a:pt x="965" y="0"/>
                    </a:lnTo>
                    <a:lnTo>
                      <a:pt x="1086" y="0"/>
                    </a:lnTo>
                    <a:lnTo>
                      <a:pt x="1206" y="0"/>
                    </a:lnTo>
                    <a:lnTo>
                      <a:pt x="1327" y="0"/>
                    </a:lnTo>
                    <a:lnTo>
                      <a:pt x="1448" y="0"/>
                    </a:lnTo>
                    <a:lnTo>
                      <a:pt x="1568" y="0"/>
                    </a:lnTo>
                    <a:lnTo>
                      <a:pt x="1689" y="0"/>
                    </a:lnTo>
                    <a:lnTo>
                      <a:pt x="1810" y="0"/>
                    </a:lnTo>
                    <a:lnTo>
                      <a:pt x="1930" y="0"/>
                    </a:lnTo>
                    <a:lnTo>
                      <a:pt x="2051" y="0"/>
                    </a:lnTo>
                    <a:lnTo>
                      <a:pt x="2171" y="0"/>
                    </a:lnTo>
                    <a:lnTo>
                      <a:pt x="2292" y="0"/>
                    </a:lnTo>
                    <a:lnTo>
                      <a:pt x="2413" y="0"/>
                    </a:lnTo>
                    <a:lnTo>
                      <a:pt x="2533" y="0"/>
                    </a:lnTo>
                    <a:lnTo>
                      <a:pt x="26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9">
                <a:extLst>
                  <a:ext uri="{FF2B5EF4-FFF2-40B4-BE49-F238E27FC236}">
                    <a16:creationId xmlns:a16="http://schemas.microsoft.com/office/drawing/2014/main" id="{4653C4C1-FB2C-294F-3185-0F5872523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345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0">
                <a:extLst>
                  <a:ext uri="{FF2B5EF4-FFF2-40B4-BE49-F238E27FC236}">
                    <a16:creationId xmlns:a16="http://schemas.microsoft.com/office/drawing/2014/main" id="{BFA50415-9F0F-794D-EBA4-014C3382C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425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ABDA0064-9B9F-A886-DA7C-B8B50591C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20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F5C42050-6E6E-F02A-2591-A34603A92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991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74CFA1C4-1C86-5763-7DA6-472872EE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97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AE1CE2D9-1993-CFC0-D377-13C763C54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092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236EFCEB-48AC-F9AA-FA8E-CC2DD9C9F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717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47418590-7298-6673-5326-DD77E8E2B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2335213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5F076122-367F-68C7-BE09-921815C67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269875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8">
                <a:extLst>
                  <a:ext uri="{FF2B5EF4-FFF2-40B4-BE49-F238E27FC236}">
                    <a16:creationId xmlns:a16="http://schemas.microsoft.com/office/drawing/2014/main" id="{CDFB1D4B-BB84-2592-DD35-397620AC8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3424238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EDDAF357-47EC-99F5-6FB2-40C8D19BB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2335213"/>
                <a:ext cx="0" cy="2176463"/>
              </a:xfrm>
              <a:custGeom>
                <a:avLst/>
                <a:gdLst>
                  <a:gd name="T0" fmla="*/ 0 h 1371"/>
                  <a:gd name="T1" fmla="*/ 229 h 1371"/>
                  <a:gd name="T2" fmla="*/ 457 h 1371"/>
                  <a:gd name="T3" fmla="*/ 686 h 1371"/>
                  <a:gd name="T4" fmla="*/ 914 h 1371"/>
                  <a:gd name="T5" fmla="*/ 1142 h 1371"/>
                  <a:gd name="T6" fmla="*/ 1371 h 137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371">
                    <a:moveTo>
                      <a:pt x="0" y="0"/>
                    </a:moveTo>
                    <a:lnTo>
                      <a:pt x="0" y="229"/>
                    </a:lnTo>
                    <a:lnTo>
                      <a:pt x="0" y="457"/>
                    </a:lnTo>
                    <a:lnTo>
                      <a:pt x="0" y="686"/>
                    </a:lnTo>
                    <a:lnTo>
                      <a:pt x="0" y="914"/>
                    </a:lnTo>
                    <a:lnTo>
                      <a:pt x="0" y="1142"/>
                    </a:lnTo>
                    <a:lnTo>
                      <a:pt x="0" y="137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0">
                <a:extLst>
                  <a:ext uri="{FF2B5EF4-FFF2-40B4-BE49-F238E27FC236}">
                    <a16:creationId xmlns:a16="http://schemas.microsoft.com/office/drawing/2014/main" id="{35E73AB8-87FB-0E98-1427-A105B4A3B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306070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3C4EC537-BFB6-A3FF-4847-6A9963C22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3786188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42">
                <a:extLst>
                  <a:ext uri="{FF2B5EF4-FFF2-40B4-BE49-F238E27FC236}">
                    <a16:creationId xmlns:a16="http://schemas.microsoft.com/office/drawing/2014/main" id="{19F02EDE-E75A-4BF8-38FA-6843146F9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4148138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3">
                <a:extLst>
                  <a:ext uri="{FF2B5EF4-FFF2-40B4-BE49-F238E27FC236}">
                    <a16:creationId xmlns:a16="http://schemas.microsoft.com/office/drawing/2014/main" id="{C2DDD7CA-CFE6-DCA4-293C-C096932BF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071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019C4D52-19C3-B48E-BCA9-C2917F678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5">
                <a:extLst>
                  <a:ext uri="{FF2B5EF4-FFF2-40B4-BE49-F238E27FC236}">
                    <a16:creationId xmlns:a16="http://schemas.microsoft.com/office/drawing/2014/main" id="{D7A23308-9F0A-9E01-A91E-48274DD8A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4511676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46">
                <a:extLst>
                  <a:ext uri="{FF2B5EF4-FFF2-40B4-BE49-F238E27FC236}">
                    <a16:creationId xmlns:a16="http://schemas.microsoft.com/office/drawing/2014/main" id="{51A221FD-A383-C577-7A2A-7B898E281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47">
                <a:extLst>
                  <a:ext uri="{FF2B5EF4-FFF2-40B4-BE49-F238E27FC236}">
                    <a16:creationId xmlns:a16="http://schemas.microsoft.com/office/drawing/2014/main" id="{05FB1D64-A755-BB9E-8732-B8C5A18F0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3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48">
                <a:extLst>
                  <a:ext uri="{FF2B5EF4-FFF2-40B4-BE49-F238E27FC236}">
                    <a16:creationId xmlns:a16="http://schemas.microsoft.com/office/drawing/2014/main" id="{8B132385-A706-F373-1826-48B76588F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33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49">
                <a:extLst>
                  <a:ext uri="{FF2B5EF4-FFF2-40B4-BE49-F238E27FC236}">
                    <a16:creationId xmlns:a16="http://schemas.microsoft.com/office/drawing/2014/main" id="{D3510B92-1642-0DA4-370D-8E5780AD6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0">
                <a:extLst>
                  <a:ext uri="{FF2B5EF4-FFF2-40B4-BE49-F238E27FC236}">
                    <a16:creationId xmlns:a16="http://schemas.microsoft.com/office/drawing/2014/main" id="{539758F4-F25D-62EF-9AEE-9A7A4D656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265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1">
                <a:extLst>
                  <a:ext uri="{FF2B5EF4-FFF2-40B4-BE49-F238E27FC236}">
                    <a16:creationId xmlns:a16="http://schemas.microsoft.com/office/drawing/2014/main" id="{E94BC823-F17D-495C-D869-2F2356021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05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52">
                <a:extLst>
                  <a:ext uri="{FF2B5EF4-FFF2-40B4-BE49-F238E27FC236}">
                    <a16:creationId xmlns:a16="http://schemas.microsoft.com/office/drawing/2014/main" id="{DB0C41BB-20CB-BB9F-264A-47B6C661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00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53">
                <a:extLst>
                  <a:ext uri="{FF2B5EF4-FFF2-40B4-BE49-F238E27FC236}">
                    <a16:creationId xmlns:a16="http://schemas.microsoft.com/office/drawing/2014/main" id="{3CC7890C-EB4C-1EDD-1260-1E7CA1166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797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54">
                <a:extLst>
                  <a:ext uri="{FF2B5EF4-FFF2-40B4-BE49-F238E27FC236}">
                    <a16:creationId xmlns:a16="http://schemas.microsoft.com/office/drawing/2014/main" id="{9DFB3652-93B2-849A-52F1-94DE412BC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782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55">
                <a:extLst>
                  <a:ext uri="{FF2B5EF4-FFF2-40B4-BE49-F238E27FC236}">
                    <a16:creationId xmlns:a16="http://schemas.microsoft.com/office/drawing/2014/main" id="{34387A8C-B490-66B1-F753-B4B3A8D06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7732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56">
                <a:extLst>
                  <a:ext uri="{FF2B5EF4-FFF2-40B4-BE49-F238E27FC236}">
                    <a16:creationId xmlns:a16="http://schemas.microsoft.com/office/drawing/2014/main" id="{2B701B5B-5BE6-A7C7-6E1E-6EEAFED3E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523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57">
                <a:extLst>
                  <a:ext uri="{FF2B5EF4-FFF2-40B4-BE49-F238E27FC236}">
                    <a16:creationId xmlns:a16="http://schemas.microsoft.com/office/drawing/2014/main" id="{4DC77FED-C7B7-E816-B79B-DBF464642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315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E18FB608-1CFB-2874-E51B-CF4F14D11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2260601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2D416024-5E4A-0CB7-2655-D5D3EF71B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2624138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0">
              <a:extLst>
                <a:ext uri="{FF2B5EF4-FFF2-40B4-BE49-F238E27FC236}">
                  <a16:creationId xmlns:a16="http://schemas.microsoft.com/office/drawing/2014/main" id="{21A0D161-4819-1732-1D03-6768B17DC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2986089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1">
              <a:extLst>
                <a:ext uri="{FF2B5EF4-FFF2-40B4-BE49-F238E27FC236}">
                  <a16:creationId xmlns:a16="http://schemas.microsoft.com/office/drawing/2014/main" id="{8895D4A0-9B88-C80C-0701-FACFAEBF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3348039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D5F4C04C-4DE9-C170-DDF2-50520217E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4073526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144DFCAB-2CD3-D979-4A0A-575B895B2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3711577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C6537BDB-E398-542D-9331-A311925EB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4437064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id="{BBB50C6F-6906-B1B1-3927-766993CC6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6683957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91373666-0DF5-15EF-840D-AF7EE8133A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6873710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7">
              <a:extLst>
                <a:ext uri="{FF2B5EF4-FFF2-40B4-BE49-F238E27FC236}">
                  <a16:creationId xmlns:a16="http://schemas.microsoft.com/office/drawing/2014/main" id="{87F83ECF-78AC-A6E4-A63A-3AF14B7E24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056989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id="{09DED5A1-EE92-4C98-293A-FB2F5ABDBF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255489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9">
              <a:extLst>
                <a:ext uri="{FF2B5EF4-FFF2-40B4-BE49-F238E27FC236}">
                  <a16:creationId xmlns:a16="http://schemas.microsoft.com/office/drawing/2014/main" id="{68F4F088-F56F-EC79-8F27-5D4844222F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450720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0">
              <a:extLst>
                <a:ext uri="{FF2B5EF4-FFF2-40B4-BE49-F238E27FC236}">
                  <a16:creationId xmlns:a16="http://schemas.microsoft.com/office/drawing/2014/main" id="{65FEDE25-A432-4B20-FD6A-E0A1594AC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640472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1">
              <a:extLst>
                <a:ext uri="{FF2B5EF4-FFF2-40B4-BE49-F238E27FC236}">
                  <a16:creationId xmlns:a16="http://schemas.microsoft.com/office/drawing/2014/main" id="{5816B77E-8F47-9628-279D-B726BAFFCF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823752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2">
              <a:extLst>
                <a:ext uri="{FF2B5EF4-FFF2-40B4-BE49-F238E27FC236}">
                  <a16:creationId xmlns:a16="http://schemas.microsoft.com/office/drawing/2014/main" id="{AFA85328-1B74-7400-CE1D-026C6CD7B5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020664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3">
              <a:extLst>
                <a:ext uri="{FF2B5EF4-FFF2-40B4-BE49-F238E27FC236}">
                  <a16:creationId xmlns:a16="http://schemas.microsoft.com/office/drawing/2014/main" id="{B07882AC-CDE8-9629-1AFF-E341064CA1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215895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4">
              <a:extLst>
                <a:ext uri="{FF2B5EF4-FFF2-40B4-BE49-F238E27FC236}">
                  <a16:creationId xmlns:a16="http://schemas.microsoft.com/office/drawing/2014/main" id="{ACFAFC39-38E8-192B-D9AC-757B9EBA78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405647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5">
              <a:extLst>
                <a:ext uri="{FF2B5EF4-FFF2-40B4-BE49-F238E27FC236}">
                  <a16:creationId xmlns:a16="http://schemas.microsoft.com/office/drawing/2014/main" id="{B3A5ADFB-3615-724F-1B66-1A9AE9F561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588927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6">
              <a:extLst>
                <a:ext uri="{FF2B5EF4-FFF2-40B4-BE49-F238E27FC236}">
                  <a16:creationId xmlns:a16="http://schemas.microsoft.com/office/drawing/2014/main" id="{4FE0A7B2-397B-C5E7-E16E-4840CA4F14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787427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7">
              <a:extLst>
                <a:ext uri="{FF2B5EF4-FFF2-40B4-BE49-F238E27FC236}">
                  <a16:creationId xmlns:a16="http://schemas.microsoft.com/office/drawing/2014/main" id="{BA1635B3-5AC7-1857-5E78-1CABF4499F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981070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8">
              <a:extLst>
                <a:ext uri="{FF2B5EF4-FFF2-40B4-BE49-F238E27FC236}">
                  <a16:creationId xmlns:a16="http://schemas.microsoft.com/office/drawing/2014/main" id="{D2284950-42A0-DA9F-C4DC-8F82D8FB2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172410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79">
              <a:extLst>
                <a:ext uri="{FF2B5EF4-FFF2-40B4-BE49-F238E27FC236}">
                  <a16:creationId xmlns:a16="http://schemas.microsoft.com/office/drawing/2014/main" id="{BE48C88C-8BB5-2265-E8AA-C2B39C71DB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355689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24146B22-4C3C-1172-2F7A-54186DB61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552602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1">
              <a:extLst>
                <a:ext uri="{FF2B5EF4-FFF2-40B4-BE49-F238E27FC236}">
                  <a16:creationId xmlns:a16="http://schemas.microsoft.com/office/drawing/2014/main" id="{E3BE675E-3A52-F889-8141-3C1ABCF2C0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747832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2">
              <a:extLst>
                <a:ext uri="{FF2B5EF4-FFF2-40B4-BE49-F238E27FC236}">
                  <a16:creationId xmlns:a16="http://schemas.microsoft.com/office/drawing/2014/main" id="{1EE6970C-0287-A005-09FC-2637D2910A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937585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3">
              <a:extLst>
                <a:ext uri="{FF2B5EF4-FFF2-40B4-BE49-F238E27FC236}">
                  <a16:creationId xmlns:a16="http://schemas.microsoft.com/office/drawing/2014/main" id="{16916245-2C20-3841-A717-F589C846C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120864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4">
              <a:extLst>
                <a:ext uri="{FF2B5EF4-FFF2-40B4-BE49-F238E27FC236}">
                  <a16:creationId xmlns:a16="http://schemas.microsoft.com/office/drawing/2014/main" id="{CFACDFCF-6800-C683-DADF-B917188D9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317777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5">
              <a:extLst>
                <a:ext uri="{FF2B5EF4-FFF2-40B4-BE49-F238E27FC236}">
                  <a16:creationId xmlns:a16="http://schemas.microsoft.com/office/drawing/2014/main" id="{B525983E-10F8-D92F-5C25-A91FDA3B0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513007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6">
              <a:extLst>
                <a:ext uri="{FF2B5EF4-FFF2-40B4-BE49-F238E27FC236}">
                  <a16:creationId xmlns:a16="http://schemas.microsoft.com/office/drawing/2014/main" id="{6CEF72EE-5C62-0F00-B4BD-15FDE3677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702760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7">
              <a:extLst>
                <a:ext uri="{FF2B5EF4-FFF2-40B4-BE49-F238E27FC236}">
                  <a16:creationId xmlns:a16="http://schemas.microsoft.com/office/drawing/2014/main" id="{2F6CEAE9-5C92-8318-9C12-4967051C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232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88">
              <a:extLst>
                <a:ext uri="{FF2B5EF4-FFF2-40B4-BE49-F238E27FC236}">
                  <a16:creationId xmlns:a16="http://schemas.microsoft.com/office/drawing/2014/main" id="{AB63589B-B6E6-96AB-525A-7814EB73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994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D988204B-CCD8-3B29-0FFB-89D3CF060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5169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0">
              <a:extLst>
                <a:ext uri="{FF2B5EF4-FFF2-40B4-BE49-F238E27FC236}">
                  <a16:creationId xmlns:a16="http://schemas.microsoft.com/office/drawing/2014/main" id="{CFFF680C-DA0F-7158-3E75-999F122B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932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1">
              <a:extLst>
                <a:ext uri="{FF2B5EF4-FFF2-40B4-BE49-F238E27FC236}">
                  <a16:creationId xmlns:a16="http://schemas.microsoft.com/office/drawing/2014/main" id="{32BC2A17-0A04-43A9-8852-4C645D7D8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7107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2">
              <a:extLst>
                <a:ext uri="{FF2B5EF4-FFF2-40B4-BE49-F238E27FC236}">
                  <a16:creationId xmlns:a16="http://schemas.microsoft.com/office/drawing/2014/main" id="{B10415A5-0DCD-1D8C-98F8-32BFF4FB2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869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FE7EAD9D-1700-2573-E568-50AE3BE9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357438"/>
              <a:ext cx="3830638" cy="2101850"/>
            </a:xfrm>
            <a:custGeom>
              <a:avLst/>
              <a:gdLst>
                <a:gd name="T0" fmla="*/ 2074 w 2413"/>
                <a:gd name="T1" fmla="*/ 1311 h 1324"/>
                <a:gd name="T2" fmla="*/ 2031 w 2413"/>
                <a:gd name="T3" fmla="*/ 1308 h 1324"/>
                <a:gd name="T4" fmla="*/ 1984 w 2413"/>
                <a:gd name="T5" fmla="*/ 1306 h 1324"/>
                <a:gd name="T6" fmla="*/ 1933 w 2413"/>
                <a:gd name="T7" fmla="*/ 1306 h 1324"/>
                <a:gd name="T8" fmla="*/ 1706 w 2413"/>
                <a:gd name="T9" fmla="*/ 1291 h 1324"/>
                <a:gd name="T10" fmla="*/ 1696 w 2413"/>
                <a:gd name="T11" fmla="*/ 1293 h 1324"/>
                <a:gd name="T12" fmla="*/ 1678 w 2413"/>
                <a:gd name="T13" fmla="*/ 1295 h 1324"/>
                <a:gd name="T14" fmla="*/ 1667 w 2413"/>
                <a:gd name="T15" fmla="*/ 1296 h 1324"/>
                <a:gd name="T16" fmla="*/ 1657 w 2413"/>
                <a:gd name="T17" fmla="*/ 1296 h 1324"/>
                <a:gd name="T18" fmla="*/ 1646 w 2413"/>
                <a:gd name="T19" fmla="*/ 1297 h 1324"/>
                <a:gd name="T20" fmla="*/ 1626 w 2413"/>
                <a:gd name="T21" fmla="*/ 1297 h 1324"/>
                <a:gd name="T22" fmla="*/ 1619 w 2413"/>
                <a:gd name="T23" fmla="*/ 1297 h 1324"/>
                <a:gd name="T24" fmla="*/ 1594 w 2413"/>
                <a:gd name="T25" fmla="*/ 1296 h 1324"/>
                <a:gd name="T26" fmla="*/ 1583 w 2413"/>
                <a:gd name="T27" fmla="*/ 1296 h 1324"/>
                <a:gd name="T28" fmla="*/ 1574 w 2413"/>
                <a:gd name="T29" fmla="*/ 1295 h 1324"/>
                <a:gd name="T30" fmla="*/ 1548 w 2413"/>
                <a:gd name="T31" fmla="*/ 1293 h 1324"/>
                <a:gd name="T32" fmla="*/ 1536 w 2413"/>
                <a:gd name="T33" fmla="*/ 1292 h 1324"/>
                <a:gd name="T34" fmla="*/ 1307 w 2413"/>
                <a:gd name="T35" fmla="*/ 1268 h 1324"/>
                <a:gd name="T36" fmla="*/ 1279 w 2413"/>
                <a:gd name="T37" fmla="*/ 1275 h 1324"/>
                <a:gd name="T38" fmla="*/ 1251 w 2413"/>
                <a:gd name="T39" fmla="*/ 1278 h 1324"/>
                <a:gd name="T40" fmla="*/ 1223 w 2413"/>
                <a:gd name="T41" fmla="*/ 1276 h 1324"/>
                <a:gd name="T42" fmla="*/ 1195 w 2413"/>
                <a:gd name="T43" fmla="*/ 1270 h 1324"/>
                <a:gd name="T44" fmla="*/ 927 w 2413"/>
                <a:gd name="T45" fmla="*/ 1239 h 1324"/>
                <a:gd name="T46" fmla="*/ 898 w 2413"/>
                <a:gd name="T47" fmla="*/ 1234 h 1324"/>
                <a:gd name="T48" fmla="*/ 846 w 2413"/>
                <a:gd name="T49" fmla="*/ 1222 h 1324"/>
                <a:gd name="T50" fmla="*/ 798 w 2413"/>
                <a:gd name="T51" fmla="*/ 1209 h 1324"/>
                <a:gd name="T52" fmla="*/ 752 w 2413"/>
                <a:gd name="T53" fmla="*/ 1193 h 1324"/>
                <a:gd name="T54" fmla="*/ 709 w 2413"/>
                <a:gd name="T55" fmla="*/ 1176 h 1324"/>
                <a:gd name="T56" fmla="*/ 669 w 2413"/>
                <a:gd name="T57" fmla="*/ 1156 h 1324"/>
                <a:gd name="T58" fmla="*/ 632 w 2413"/>
                <a:gd name="T59" fmla="*/ 1135 h 1324"/>
                <a:gd name="T60" fmla="*/ 597 w 2413"/>
                <a:gd name="T61" fmla="*/ 1111 h 1324"/>
                <a:gd name="T62" fmla="*/ 573 w 2413"/>
                <a:gd name="T63" fmla="*/ 1100 h 1324"/>
                <a:gd name="T64" fmla="*/ 567 w 2413"/>
                <a:gd name="T65" fmla="*/ 1100 h 1324"/>
                <a:gd name="T66" fmla="*/ 559 w 2413"/>
                <a:gd name="T67" fmla="*/ 1099 h 1324"/>
                <a:gd name="T68" fmla="*/ 549 w 2413"/>
                <a:gd name="T69" fmla="*/ 1096 h 1324"/>
                <a:gd name="T70" fmla="*/ 534 w 2413"/>
                <a:gd name="T71" fmla="*/ 1089 h 1324"/>
                <a:gd name="T72" fmla="*/ 520 w 2413"/>
                <a:gd name="T73" fmla="*/ 1080 h 1324"/>
                <a:gd name="T74" fmla="*/ 499 w 2413"/>
                <a:gd name="T75" fmla="*/ 1062 h 1324"/>
                <a:gd name="T76" fmla="*/ 468 w 2413"/>
                <a:gd name="T77" fmla="*/ 1029 h 1324"/>
                <a:gd name="T78" fmla="*/ 435 w 2413"/>
                <a:gd name="T79" fmla="*/ 986 h 1324"/>
                <a:gd name="T80" fmla="*/ 417 w 2413"/>
                <a:gd name="T81" fmla="*/ 960 h 1324"/>
                <a:gd name="T82" fmla="*/ 399 w 2413"/>
                <a:gd name="T83" fmla="*/ 932 h 1324"/>
                <a:gd name="T84" fmla="*/ 380 w 2413"/>
                <a:gd name="T85" fmla="*/ 902 h 1324"/>
                <a:gd name="T86" fmla="*/ 365 w 2413"/>
                <a:gd name="T87" fmla="*/ 877 h 1324"/>
                <a:gd name="T88" fmla="*/ 345 w 2413"/>
                <a:gd name="T89" fmla="*/ 842 h 1324"/>
                <a:gd name="T90" fmla="*/ 330 w 2413"/>
                <a:gd name="T91" fmla="*/ 815 h 1324"/>
                <a:gd name="T92" fmla="*/ 274 w 2413"/>
                <a:gd name="T93" fmla="*/ 747 h 1324"/>
                <a:gd name="T94" fmla="*/ 239 w 2413"/>
                <a:gd name="T95" fmla="*/ 657 h 1324"/>
                <a:gd name="T96" fmla="*/ 221 w 2413"/>
                <a:gd name="T97" fmla="*/ 598 h 1324"/>
                <a:gd name="T98" fmla="*/ 197 w 2413"/>
                <a:gd name="T99" fmla="*/ 562 h 1324"/>
                <a:gd name="T100" fmla="*/ 176 w 2413"/>
                <a:gd name="T101" fmla="*/ 546 h 1324"/>
                <a:gd name="T102" fmla="*/ 47 w 2413"/>
                <a:gd name="T103" fmla="*/ 431 h 1324"/>
                <a:gd name="T104" fmla="*/ 24 w 2413"/>
                <a:gd name="T105" fmla="*/ 261 h 1324"/>
                <a:gd name="T106" fmla="*/ 12 w 2413"/>
                <a:gd name="T107" fmla="*/ 146 h 1324"/>
                <a:gd name="T108" fmla="*/ 0 w 2413"/>
                <a:gd name="T109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3" h="1324">
                  <a:moveTo>
                    <a:pt x="2413" y="1324"/>
                  </a:moveTo>
                  <a:lnTo>
                    <a:pt x="2093" y="1313"/>
                  </a:lnTo>
                  <a:lnTo>
                    <a:pt x="2084" y="1312"/>
                  </a:lnTo>
                  <a:lnTo>
                    <a:pt x="2074" y="1311"/>
                  </a:lnTo>
                  <a:lnTo>
                    <a:pt x="2063" y="1310"/>
                  </a:lnTo>
                  <a:lnTo>
                    <a:pt x="2053" y="1309"/>
                  </a:lnTo>
                  <a:lnTo>
                    <a:pt x="2042" y="1309"/>
                  </a:lnTo>
                  <a:lnTo>
                    <a:pt x="2031" y="1308"/>
                  </a:lnTo>
                  <a:lnTo>
                    <a:pt x="2020" y="1307"/>
                  </a:lnTo>
                  <a:lnTo>
                    <a:pt x="2008" y="1307"/>
                  </a:lnTo>
                  <a:lnTo>
                    <a:pt x="1996" y="1306"/>
                  </a:lnTo>
                  <a:lnTo>
                    <a:pt x="1984" y="1306"/>
                  </a:lnTo>
                  <a:lnTo>
                    <a:pt x="1972" y="1306"/>
                  </a:lnTo>
                  <a:lnTo>
                    <a:pt x="1959" y="1306"/>
                  </a:lnTo>
                  <a:lnTo>
                    <a:pt x="1946" y="1306"/>
                  </a:lnTo>
                  <a:lnTo>
                    <a:pt x="1933" y="1306"/>
                  </a:lnTo>
                  <a:lnTo>
                    <a:pt x="1919" y="1306"/>
                  </a:lnTo>
                  <a:lnTo>
                    <a:pt x="1905" y="1307"/>
                  </a:lnTo>
                  <a:lnTo>
                    <a:pt x="1708" y="1291"/>
                  </a:lnTo>
                  <a:lnTo>
                    <a:pt x="1706" y="1291"/>
                  </a:lnTo>
                  <a:lnTo>
                    <a:pt x="1705" y="1292"/>
                  </a:lnTo>
                  <a:lnTo>
                    <a:pt x="1702" y="1292"/>
                  </a:lnTo>
                  <a:lnTo>
                    <a:pt x="1698" y="1293"/>
                  </a:lnTo>
                  <a:lnTo>
                    <a:pt x="1696" y="1293"/>
                  </a:lnTo>
                  <a:lnTo>
                    <a:pt x="1695" y="1293"/>
                  </a:lnTo>
                  <a:lnTo>
                    <a:pt x="1693" y="1293"/>
                  </a:lnTo>
                  <a:lnTo>
                    <a:pt x="1688" y="1294"/>
                  </a:lnTo>
                  <a:lnTo>
                    <a:pt x="1678" y="1295"/>
                  </a:lnTo>
                  <a:lnTo>
                    <a:pt x="1672" y="1295"/>
                  </a:lnTo>
                  <a:lnTo>
                    <a:pt x="1671" y="1295"/>
                  </a:lnTo>
                  <a:lnTo>
                    <a:pt x="1670" y="1295"/>
                  </a:lnTo>
                  <a:lnTo>
                    <a:pt x="1667" y="1296"/>
                  </a:lnTo>
                  <a:lnTo>
                    <a:pt x="1665" y="1296"/>
                  </a:lnTo>
                  <a:lnTo>
                    <a:pt x="1663" y="1296"/>
                  </a:lnTo>
                  <a:lnTo>
                    <a:pt x="1662" y="1296"/>
                  </a:lnTo>
                  <a:lnTo>
                    <a:pt x="1657" y="1296"/>
                  </a:lnTo>
                  <a:lnTo>
                    <a:pt x="1654" y="1296"/>
                  </a:lnTo>
                  <a:lnTo>
                    <a:pt x="1653" y="1296"/>
                  </a:lnTo>
                  <a:lnTo>
                    <a:pt x="1651" y="1296"/>
                  </a:lnTo>
                  <a:lnTo>
                    <a:pt x="1646" y="1297"/>
                  </a:lnTo>
                  <a:lnTo>
                    <a:pt x="1635" y="1297"/>
                  </a:lnTo>
                  <a:lnTo>
                    <a:pt x="1630" y="1297"/>
                  </a:lnTo>
                  <a:lnTo>
                    <a:pt x="1627" y="1297"/>
                  </a:lnTo>
                  <a:lnTo>
                    <a:pt x="1626" y="1297"/>
                  </a:lnTo>
                  <a:lnTo>
                    <a:pt x="1624" y="1297"/>
                  </a:lnTo>
                  <a:lnTo>
                    <a:pt x="1623" y="1297"/>
                  </a:lnTo>
                  <a:lnTo>
                    <a:pt x="1621" y="1297"/>
                  </a:lnTo>
                  <a:lnTo>
                    <a:pt x="1619" y="1297"/>
                  </a:lnTo>
                  <a:lnTo>
                    <a:pt x="1613" y="1297"/>
                  </a:lnTo>
                  <a:lnTo>
                    <a:pt x="1602" y="1297"/>
                  </a:lnTo>
                  <a:lnTo>
                    <a:pt x="1596" y="1296"/>
                  </a:lnTo>
                  <a:lnTo>
                    <a:pt x="1594" y="1296"/>
                  </a:lnTo>
                  <a:lnTo>
                    <a:pt x="1593" y="1296"/>
                  </a:lnTo>
                  <a:lnTo>
                    <a:pt x="1590" y="1296"/>
                  </a:lnTo>
                  <a:lnTo>
                    <a:pt x="1584" y="1296"/>
                  </a:lnTo>
                  <a:lnTo>
                    <a:pt x="1583" y="1296"/>
                  </a:lnTo>
                  <a:lnTo>
                    <a:pt x="1581" y="1296"/>
                  </a:lnTo>
                  <a:lnTo>
                    <a:pt x="1578" y="1296"/>
                  </a:lnTo>
                  <a:lnTo>
                    <a:pt x="1575" y="1295"/>
                  </a:lnTo>
                  <a:lnTo>
                    <a:pt x="1574" y="1295"/>
                  </a:lnTo>
                  <a:lnTo>
                    <a:pt x="1572" y="1295"/>
                  </a:lnTo>
                  <a:lnTo>
                    <a:pt x="1566" y="1295"/>
                  </a:lnTo>
                  <a:lnTo>
                    <a:pt x="1554" y="1294"/>
                  </a:lnTo>
                  <a:lnTo>
                    <a:pt x="1548" y="1293"/>
                  </a:lnTo>
                  <a:lnTo>
                    <a:pt x="1545" y="1293"/>
                  </a:lnTo>
                  <a:lnTo>
                    <a:pt x="1543" y="1293"/>
                  </a:lnTo>
                  <a:lnTo>
                    <a:pt x="1542" y="1293"/>
                  </a:lnTo>
                  <a:lnTo>
                    <a:pt x="1536" y="1292"/>
                  </a:lnTo>
                  <a:lnTo>
                    <a:pt x="1532" y="1292"/>
                  </a:lnTo>
                  <a:lnTo>
                    <a:pt x="1531" y="1291"/>
                  </a:lnTo>
                  <a:lnTo>
                    <a:pt x="1530" y="1291"/>
                  </a:lnTo>
                  <a:lnTo>
                    <a:pt x="1307" y="1268"/>
                  </a:lnTo>
                  <a:lnTo>
                    <a:pt x="1300" y="1270"/>
                  </a:lnTo>
                  <a:lnTo>
                    <a:pt x="1293" y="1272"/>
                  </a:lnTo>
                  <a:lnTo>
                    <a:pt x="1286" y="1274"/>
                  </a:lnTo>
                  <a:lnTo>
                    <a:pt x="1279" y="1275"/>
                  </a:lnTo>
                  <a:lnTo>
                    <a:pt x="1272" y="1276"/>
                  </a:lnTo>
                  <a:lnTo>
                    <a:pt x="1265" y="1277"/>
                  </a:lnTo>
                  <a:lnTo>
                    <a:pt x="1258" y="1277"/>
                  </a:lnTo>
                  <a:lnTo>
                    <a:pt x="1251" y="1278"/>
                  </a:lnTo>
                  <a:lnTo>
                    <a:pt x="1244" y="1277"/>
                  </a:lnTo>
                  <a:lnTo>
                    <a:pt x="1237" y="1277"/>
                  </a:lnTo>
                  <a:lnTo>
                    <a:pt x="1230" y="1277"/>
                  </a:lnTo>
                  <a:lnTo>
                    <a:pt x="1223" y="1276"/>
                  </a:lnTo>
                  <a:lnTo>
                    <a:pt x="1216" y="1275"/>
                  </a:lnTo>
                  <a:lnTo>
                    <a:pt x="1209" y="1273"/>
                  </a:lnTo>
                  <a:lnTo>
                    <a:pt x="1202" y="1272"/>
                  </a:lnTo>
                  <a:lnTo>
                    <a:pt x="1195" y="1270"/>
                  </a:lnTo>
                  <a:lnTo>
                    <a:pt x="1134" y="1273"/>
                  </a:lnTo>
                  <a:lnTo>
                    <a:pt x="943" y="1242"/>
                  </a:lnTo>
                  <a:lnTo>
                    <a:pt x="935" y="1241"/>
                  </a:lnTo>
                  <a:lnTo>
                    <a:pt x="927" y="1239"/>
                  </a:lnTo>
                  <a:lnTo>
                    <a:pt x="925" y="1239"/>
                  </a:lnTo>
                  <a:lnTo>
                    <a:pt x="925" y="1239"/>
                  </a:lnTo>
                  <a:lnTo>
                    <a:pt x="911" y="1236"/>
                  </a:lnTo>
                  <a:lnTo>
                    <a:pt x="898" y="1234"/>
                  </a:lnTo>
                  <a:lnTo>
                    <a:pt x="885" y="1231"/>
                  </a:lnTo>
                  <a:lnTo>
                    <a:pt x="872" y="1228"/>
                  </a:lnTo>
                  <a:lnTo>
                    <a:pt x="859" y="1225"/>
                  </a:lnTo>
                  <a:lnTo>
                    <a:pt x="846" y="1222"/>
                  </a:lnTo>
                  <a:lnTo>
                    <a:pt x="834" y="1219"/>
                  </a:lnTo>
                  <a:lnTo>
                    <a:pt x="822" y="1216"/>
                  </a:lnTo>
                  <a:lnTo>
                    <a:pt x="810" y="1212"/>
                  </a:lnTo>
                  <a:lnTo>
                    <a:pt x="798" y="1209"/>
                  </a:lnTo>
                  <a:lnTo>
                    <a:pt x="786" y="1205"/>
                  </a:lnTo>
                  <a:lnTo>
                    <a:pt x="775" y="1201"/>
                  </a:lnTo>
                  <a:lnTo>
                    <a:pt x="763" y="1197"/>
                  </a:lnTo>
                  <a:lnTo>
                    <a:pt x="752" y="1193"/>
                  </a:lnTo>
                  <a:lnTo>
                    <a:pt x="741" y="1189"/>
                  </a:lnTo>
                  <a:lnTo>
                    <a:pt x="730" y="1185"/>
                  </a:lnTo>
                  <a:lnTo>
                    <a:pt x="720" y="1180"/>
                  </a:lnTo>
                  <a:lnTo>
                    <a:pt x="709" y="1176"/>
                  </a:lnTo>
                  <a:lnTo>
                    <a:pt x="699" y="1171"/>
                  </a:lnTo>
                  <a:lnTo>
                    <a:pt x="689" y="1166"/>
                  </a:lnTo>
                  <a:lnTo>
                    <a:pt x="679" y="1161"/>
                  </a:lnTo>
                  <a:lnTo>
                    <a:pt x="669" y="1156"/>
                  </a:lnTo>
                  <a:lnTo>
                    <a:pt x="659" y="1151"/>
                  </a:lnTo>
                  <a:lnTo>
                    <a:pt x="650" y="1146"/>
                  </a:lnTo>
                  <a:lnTo>
                    <a:pt x="641" y="1140"/>
                  </a:lnTo>
                  <a:lnTo>
                    <a:pt x="632" y="1135"/>
                  </a:lnTo>
                  <a:lnTo>
                    <a:pt x="623" y="1129"/>
                  </a:lnTo>
                  <a:lnTo>
                    <a:pt x="614" y="1123"/>
                  </a:lnTo>
                  <a:lnTo>
                    <a:pt x="605" y="1117"/>
                  </a:lnTo>
                  <a:lnTo>
                    <a:pt x="597" y="1111"/>
                  </a:lnTo>
                  <a:lnTo>
                    <a:pt x="589" y="1105"/>
                  </a:lnTo>
                  <a:lnTo>
                    <a:pt x="581" y="1099"/>
                  </a:lnTo>
                  <a:lnTo>
                    <a:pt x="576" y="1100"/>
                  </a:lnTo>
                  <a:lnTo>
                    <a:pt x="573" y="1100"/>
                  </a:lnTo>
                  <a:lnTo>
                    <a:pt x="571" y="1100"/>
                  </a:lnTo>
                  <a:lnTo>
                    <a:pt x="570" y="1100"/>
                  </a:lnTo>
                  <a:lnTo>
                    <a:pt x="569" y="1100"/>
                  </a:lnTo>
                  <a:lnTo>
                    <a:pt x="567" y="1100"/>
                  </a:lnTo>
                  <a:lnTo>
                    <a:pt x="564" y="1100"/>
                  </a:lnTo>
                  <a:lnTo>
                    <a:pt x="563" y="1100"/>
                  </a:lnTo>
                  <a:lnTo>
                    <a:pt x="561" y="1099"/>
                  </a:lnTo>
                  <a:lnTo>
                    <a:pt x="559" y="1099"/>
                  </a:lnTo>
                  <a:lnTo>
                    <a:pt x="556" y="1098"/>
                  </a:lnTo>
                  <a:lnTo>
                    <a:pt x="554" y="1098"/>
                  </a:lnTo>
                  <a:lnTo>
                    <a:pt x="553" y="1097"/>
                  </a:lnTo>
                  <a:lnTo>
                    <a:pt x="549" y="1096"/>
                  </a:lnTo>
                  <a:lnTo>
                    <a:pt x="546" y="1095"/>
                  </a:lnTo>
                  <a:lnTo>
                    <a:pt x="543" y="1094"/>
                  </a:lnTo>
                  <a:lnTo>
                    <a:pt x="540" y="1092"/>
                  </a:lnTo>
                  <a:lnTo>
                    <a:pt x="534" y="1089"/>
                  </a:lnTo>
                  <a:lnTo>
                    <a:pt x="530" y="1087"/>
                  </a:lnTo>
                  <a:lnTo>
                    <a:pt x="527" y="1085"/>
                  </a:lnTo>
                  <a:lnTo>
                    <a:pt x="524" y="1082"/>
                  </a:lnTo>
                  <a:lnTo>
                    <a:pt x="520" y="1080"/>
                  </a:lnTo>
                  <a:lnTo>
                    <a:pt x="517" y="1077"/>
                  </a:lnTo>
                  <a:lnTo>
                    <a:pt x="513" y="1075"/>
                  </a:lnTo>
                  <a:lnTo>
                    <a:pt x="506" y="1069"/>
                  </a:lnTo>
                  <a:lnTo>
                    <a:pt x="499" y="1062"/>
                  </a:lnTo>
                  <a:lnTo>
                    <a:pt x="491" y="1055"/>
                  </a:lnTo>
                  <a:lnTo>
                    <a:pt x="484" y="1047"/>
                  </a:lnTo>
                  <a:lnTo>
                    <a:pt x="476" y="1038"/>
                  </a:lnTo>
                  <a:lnTo>
                    <a:pt x="468" y="1029"/>
                  </a:lnTo>
                  <a:lnTo>
                    <a:pt x="460" y="1019"/>
                  </a:lnTo>
                  <a:lnTo>
                    <a:pt x="452" y="1009"/>
                  </a:lnTo>
                  <a:lnTo>
                    <a:pt x="443" y="998"/>
                  </a:lnTo>
                  <a:lnTo>
                    <a:pt x="435" y="986"/>
                  </a:lnTo>
                  <a:lnTo>
                    <a:pt x="426" y="973"/>
                  </a:lnTo>
                  <a:lnTo>
                    <a:pt x="422" y="967"/>
                  </a:lnTo>
                  <a:lnTo>
                    <a:pt x="419" y="963"/>
                  </a:lnTo>
                  <a:lnTo>
                    <a:pt x="417" y="960"/>
                  </a:lnTo>
                  <a:lnTo>
                    <a:pt x="413" y="954"/>
                  </a:lnTo>
                  <a:lnTo>
                    <a:pt x="410" y="950"/>
                  </a:lnTo>
                  <a:lnTo>
                    <a:pt x="408" y="947"/>
                  </a:lnTo>
                  <a:lnTo>
                    <a:pt x="399" y="932"/>
                  </a:lnTo>
                  <a:lnTo>
                    <a:pt x="390" y="917"/>
                  </a:lnTo>
                  <a:lnTo>
                    <a:pt x="385" y="910"/>
                  </a:lnTo>
                  <a:lnTo>
                    <a:pt x="382" y="906"/>
                  </a:lnTo>
                  <a:lnTo>
                    <a:pt x="380" y="902"/>
                  </a:lnTo>
                  <a:lnTo>
                    <a:pt x="375" y="894"/>
                  </a:lnTo>
                  <a:lnTo>
                    <a:pt x="370" y="886"/>
                  </a:lnTo>
                  <a:lnTo>
                    <a:pt x="368" y="881"/>
                  </a:lnTo>
                  <a:lnTo>
                    <a:pt x="365" y="877"/>
                  </a:lnTo>
                  <a:lnTo>
                    <a:pt x="360" y="869"/>
                  </a:lnTo>
                  <a:lnTo>
                    <a:pt x="355" y="860"/>
                  </a:lnTo>
                  <a:lnTo>
                    <a:pt x="351" y="851"/>
                  </a:lnTo>
                  <a:lnTo>
                    <a:pt x="345" y="842"/>
                  </a:lnTo>
                  <a:lnTo>
                    <a:pt x="340" y="833"/>
                  </a:lnTo>
                  <a:lnTo>
                    <a:pt x="335" y="824"/>
                  </a:lnTo>
                  <a:lnTo>
                    <a:pt x="332" y="819"/>
                  </a:lnTo>
                  <a:lnTo>
                    <a:pt x="330" y="815"/>
                  </a:lnTo>
                  <a:lnTo>
                    <a:pt x="303" y="807"/>
                  </a:lnTo>
                  <a:lnTo>
                    <a:pt x="288" y="777"/>
                  </a:lnTo>
                  <a:lnTo>
                    <a:pt x="281" y="762"/>
                  </a:lnTo>
                  <a:lnTo>
                    <a:pt x="274" y="747"/>
                  </a:lnTo>
                  <a:lnTo>
                    <a:pt x="268" y="732"/>
                  </a:lnTo>
                  <a:lnTo>
                    <a:pt x="261" y="717"/>
                  </a:lnTo>
                  <a:lnTo>
                    <a:pt x="250" y="687"/>
                  </a:lnTo>
                  <a:lnTo>
                    <a:pt x="239" y="657"/>
                  </a:lnTo>
                  <a:lnTo>
                    <a:pt x="234" y="642"/>
                  </a:lnTo>
                  <a:lnTo>
                    <a:pt x="230" y="628"/>
                  </a:lnTo>
                  <a:lnTo>
                    <a:pt x="225" y="613"/>
                  </a:lnTo>
                  <a:lnTo>
                    <a:pt x="221" y="598"/>
                  </a:lnTo>
                  <a:lnTo>
                    <a:pt x="214" y="568"/>
                  </a:lnTo>
                  <a:lnTo>
                    <a:pt x="208" y="566"/>
                  </a:lnTo>
                  <a:lnTo>
                    <a:pt x="202" y="565"/>
                  </a:lnTo>
                  <a:lnTo>
                    <a:pt x="197" y="562"/>
                  </a:lnTo>
                  <a:lnTo>
                    <a:pt x="191" y="559"/>
                  </a:lnTo>
                  <a:lnTo>
                    <a:pt x="186" y="555"/>
                  </a:lnTo>
                  <a:lnTo>
                    <a:pt x="181" y="551"/>
                  </a:lnTo>
                  <a:lnTo>
                    <a:pt x="176" y="546"/>
                  </a:lnTo>
                  <a:lnTo>
                    <a:pt x="171" y="540"/>
                  </a:lnTo>
                  <a:lnTo>
                    <a:pt x="93" y="60"/>
                  </a:lnTo>
                  <a:lnTo>
                    <a:pt x="52" y="459"/>
                  </a:lnTo>
                  <a:lnTo>
                    <a:pt x="47" y="431"/>
                  </a:lnTo>
                  <a:lnTo>
                    <a:pt x="43" y="403"/>
                  </a:lnTo>
                  <a:lnTo>
                    <a:pt x="35" y="346"/>
                  </a:lnTo>
                  <a:lnTo>
                    <a:pt x="28" y="289"/>
                  </a:lnTo>
                  <a:lnTo>
                    <a:pt x="24" y="261"/>
                  </a:lnTo>
                  <a:lnTo>
                    <a:pt x="21" y="232"/>
                  </a:lnTo>
                  <a:lnTo>
                    <a:pt x="18" y="203"/>
                  </a:lnTo>
                  <a:lnTo>
                    <a:pt x="15" y="175"/>
                  </a:lnTo>
                  <a:lnTo>
                    <a:pt x="12" y="146"/>
                  </a:lnTo>
                  <a:lnTo>
                    <a:pt x="9" y="117"/>
                  </a:lnTo>
                  <a:lnTo>
                    <a:pt x="6" y="88"/>
                  </a:lnTo>
                  <a:lnTo>
                    <a:pt x="4" y="5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C8481E0C-51B6-89EB-C2B1-1B8D0C29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354513"/>
              <a:ext cx="3751263" cy="157163"/>
            </a:xfrm>
            <a:custGeom>
              <a:avLst/>
              <a:gdLst>
                <a:gd name="T0" fmla="*/ 45 w 2363"/>
                <a:gd name="T1" fmla="*/ 0 h 99"/>
                <a:gd name="T2" fmla="*/ 163 w 2363"/>
                <a:gd name="T3" fmla="*/ 8 h 99"/>
                <a:gd name="T4" fmla="*/ 295 w 2363"/>
                <a:gd name="T5" fmla="*/ 19 h 99"/>
                <a:gd name="T6" fmla="*/ 308 w 2363"/>
                <a:gd name="T7" fmla="*/ 25 h 99"/>
                <a:gd name="T8" fmla="*/ 331 w 2363"/>
                <a:gd name="T9" fmla="*/ 32 h 99"/>
                <a:gd name="T10" fmla="*/ 347 w 2363"/>
                <a:gd name="T11" fmla="*/ 37 h 99"/>
                <a:gd name="T12" fmla="*/ 364 w 2363"/>
                <a:gd name="T13" fmla="*/ 41 h 99"/>
                <a:gd name="T14" fmla="*/ 382 w 2363"/>
                <a:gd name="T15" fmla="*/ 45 h 99"/>
                <a:gd name="T16" fmla="*/ 401 w 2363"/>
                <a:gd name="T17" fmla="*/ 49 h 99"/>
                <a:gd name="T18" fmla="*/ 421 w 2363"/>
                <a:gd name="T19" fmla="*/ 52 h 99"/>
                <a:gd name="T20" fmla="*/ 438 w 2363"/>
                <a:gd name="T21" fmla="*/ 56 h 99"/>
                <a:gd name="T22" fmla="*/ 451 w 2363"/>
                <a:gd name="T23" fmla="*/ 60 h 99"/>
                <a:gd name="T24" fmla="*/ 458 w 2363"/>
                <a:gd name="T25" fmla="*/ 61 h 99"/>
                <a:gd name="T26" fmla="*/ 468 w 2363"/>
                <a:gd name="T27" fmla="*/ 63 h 99"/>
                <a:gd name="T28" fmla="*/ 469 w 2363"/>
                <a:gd name="T29" fmla="*/ 63 h 99"/>
                <a:gd name="T30" fmla="*/ 477 w 2363"/>
                <a:gd name="T31" fmla="*/ 64 h 99"/>
                <a:gd name="T32" fmla="*/ 490 w 2363"/>
                <a:gd name="T33" fmla="*/ 64 h 99"/>
                <a:gd name="T34" fmla="*/ 496 w 2363"/>
                <a:gd name="T35" fmla="*/ 64 h 99"/>
                <a:gd name="T36" fmla="*/ 503 w 2363"/>
                <a:gd name="T37" fmla="*/ 62 h 99"/>
                <a:gd name="T38" fmla="*/ 504 w 2363"/>
                <a:gd name="T39" fmla="*/ 62 h 99"/>
                <a:gd name="T40" fmla="*/ 513 w 2363"/>
                <a:gd name="T41" fmla="*/ 60 h 99"/>
                <a:gd name="T42" fmla="*/ 519 w 2363"/>
                <a:gd name="T43" fmla="*/ 59 h 99"/>
                <a:gd name="T44" fmla="*/ 527 w 2363"/>
                <a:gd name="T45" fmla="*/ 56 h 99"/>
                <a:gd name="T46" fmla="*/ 536 w 2363"/>
                <a:gd name="T47" fmla="*/ 56 h 99"/>
                <a:gd name="T48" fmla="*/ 543 w 2363"/>
                <a:gd name="T49" fmla="*/ 57 h 99"/>
                <a:gd name="T50" fmla="*/ 559 w 2363"/>
                <a:gd name="T51" fmla="*/ 59 h 99"/>
                <a:gd name="T52" fmla="*/ 576 w 2363"/>
                <a:gd name="T53" fmla="*/ 61 h 99"/>
                <a:gd name="T54" fmla="*/ 595 w 2363"/>
                <a:gd name="T55" fmla="*/ 64 h 99"/>
                <a:gd name="T56" fmla="*/ 615 w 2363"/>
                <a:gd name="T57" fmla="*/ 66 h 99"/>
                <a:gd name="T58" fmla="*/ 638 w 2363"/>
                <a:gd name="T59" fmla="*/ 68 h 99"/>
                <a:gd name="T60" fmla="*/ 650 w 2363"/>
                <a:gd name="T61" fmla="*/ 69 h 99"/>
                <a:gd name="T62" fmla="*/ 675 w 2363"/>
                <a:gd name="T63" fmla="*/ 71 h 99"/>
                <a:gd name="T64" fmla="*/ 702 w 2363"/>
                <a:gd name="T65" fmla="*/ 73 h 99"/>
                <a:gd name="T66" fmla="*/ 732 w 2363"/>
                <a:gd name="T67" fmla="*/ 75 h 99"/>
                <a:gd name="T68" fmla="*/ 763 w 2363"/>
                <a:gd name="T69" fmla="*/ 77 h 99"/>
                <a:gd name="T70" fmla="*/ 795 w 2363"/>
                <a:gd name="T71" fmla="*/ 78 h 99"/>
                <a:gd name="T72" fmla="*/ 830 w 2363"/>
                <a:gd name="T73" fmla="*/ 80 h 99"/>
                <a:gd name="T74" fmla="*/ 848 w 2363"/>
                <a:gd name="T75" fmla="*/ 81 h 99"/>
                <a:gd name="T76" fmla="*/ 886 w 2363"/>
                <a:gd name="T77" fmla="*/ 83 h 99"/>
                <a:gd name="T78" fmla="*/ 925 w 2363"/>
                <a:gd name="T79" fmla="*/ 84 h 99"/>
                <a:gd name="T80" fmla="*/ 966 w 2363"/>
                <a:gd name="T81" fmla="*/ 86 h 99"/>
                <a:gd name="T82" fmla="*/ 1077 w 2363"/>
                <a:gd name="T83" fmla="*/ 87 h 99"/>
                <a:gd name="T84" fmla="*/ 1168 w 2363"/>
                <a:gd name="T85" fmla="*/ 86 h 99"/>
                <a:gd name="T86" fmla="*/ 1448 w 2363"/>
                <a:gd name="T87" fmla="*/ 89 h 99"/>
                <a:gd name="T88" fmla="*/ 1722 w 2363"/>
                <a:gd name="T89" fmla="*/ 82 h 99"/>
                <a:gd name="T90" fmla="*/ 1906 w 2363"/>
                <a:gd name="T91" fmla="*/ 82 h 99"/>
                <a:gd name="T92" fmla="*/ 2363 w 2363"/>
                <a:gd name="T93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3" h="99">
                  <a:moveTo>
                    <a:pt x="0" y="99"/>
                  </a:moveTo>
                  <a:lnTo>
                    <a:pt x="45" y="0"/>
                  </a:lnTo>
                  <a:lnTo>
                    <a:pt x="120" y="42"/>
                  </a:lnTo>
                  <a:lnTo>
                    <a:pt x="163" y="8"/>
                  </a:lnTo>
                  <a:lnTo>
                    <a:pt x="243" y="39"/>
                  </a:lnTo>
                  <a:lnTo>
                    <a:pt x="295" y="19"/>
                  </a:lnTo>
                  <a:lnTo>
                    <a:pt x="301" y="22"/>
                  </a:lnTo>
                  <a:lnTo>
                    <a:pt x="308" y="25"/>
                  </a:lnTo>
                  <a:lnTo>
                    <a:pt x="323" y="30"/>
                  </a:lnTo>
                  <a:lnTo>
                    <a:pt x="331" y="32"/>
                  </a:lnTo>
                  <a:lnTo>
                    <a:pt x="339" y="35"/>
                  </a:lnTo>
                  <a:lnTo>
                    <a:pt x="347" y="37"/>
                  </a:lnTo>
                  <a:lnTo>
                    <a:pt x="355" y="39"/>
                  </a:lnTo>
                  <a:lnTo>
                    <a:pt x="364" y="41"/>
                  </a:lnTo>
                  <a:lnTo>
                    <a:pt x="373" y="43"/>
                  </a:lnTo>
                  <a:lnTo>
                    <a:pt x="382" y="45"/>
                  </a:lnTo>
                  <a:lnTo>
                    <a:pt x="391" y="47"/>
                  </a:lnTo>
                  <a:lnTo>
                    <a:pt x="401" y="49"/>
                  </a:lnTo>
                  <a:lnTo>
                    <a:pt x="411" y="51"/>
                  </a:lnTo>
                  <a:lnTo>
                    <a:pt x="421" y="52"/>
                  </a:lnTo>
                  <a:lnTo>
                    <a:pt x="431" y="54"/>
                  </a:lnTo>
                  <a:lnTo>
                    <a:pt x="438" y="56"/>
                  </a:lnTo>
                  <a:lnTo>
                    <a:pt x="445" y="58"/>
                  </a:lnTo>
                  <a:lnTo>
                    <a:pt x="451" y="60"/>
                  </a:lnTo>
                  <a:lnTo>
                    <a:pt x="455" y="61"/>
                  </a:lnTo>
                  <a:lnTo>
                    <a:pt x="458" y="61"/>
                  </a:lnTo>
                  <a:lnTo>
                    <a:pt x="464" y="63"/>
                  </a:lnTo>
                  <a:lnTo>
                    <a:pt x="468" y="63"/>
                  </a:lnTo>
                  <a:lnTo>
                    <a:pt x="468" y="63"/>
                  </a:lnTo>
                  <a:lnTo>
                    <a:pt x="469" y="63"/>
                  </a:lnTo>
                  <a:lnTo>
                    <a:pt x="471" y="63"/>
                  </a:lnTo>
                  <a:lnTo>
                    <a:pt x="477" y="64"/>
                  </a:lnTo>
                  <a:lnTo>
                    <a:pt x="484" y="64"/>
                  </a:lnTo>
                  <a:lnTo>
                    <a:pt x="490" y="64"/>
                  </a:lnTo>
                  <a:lnTo>
                    <a:pt x="492" y="64"/>
                  </a:lnTo>
                  <a:lnTo>
                    <a:pt x="496" y="64"/>
                  </a:lnTo>
                  <a:lnTo>
                    <a:pt x="502" y="63"/>
                  </a:lnTo>
                  <a:lnTo>
                    <a:pt x="503" y="62"/>
                  </a:lnTo>
                  <a:lnTo>
                    <a:pt x="504" y="62"/>
                  </a:lnTo>
                  <a:lnTo>
                    <a:pt x="504" y="62"/>
                  </a:lnTo>
                  <a:lnTo>
                    <a:pt x="508" y="62"/>
                  </a:lnTo>
                  <a:lnTo>
                    <a:pt x="513" y="60"/>
                  </a:lnTo>
                  <a:lnTo>
                    <a:pt x="516" y="60"/>
                  </a:lnTo>
                  <a:lnTo>
                    <a:pt x="519" y="59"/>
                  </a:lnTo>
                  <a:lnTo>
                    <a:pt x="524" y="57"/>
                  </a:lnTo>
                  <a:lnTo>
                    <a:pt x="527" y="56"/>
                  </a:lnTo>
                  <a:lnTo>
                    <a:pt x="530" y="55"/>
                  </a:lnTo>
                  <a:lnTo>
                    <a:pt x="536" y="56"/>
                  </a:lnTo>
                  <a:lnTo>
                    <a:pt x="540" y="56"/>
                  </a:lnTo>
                  <a:lnTo>
                    <a:pt x="543" y="57"/>
                  </a:lnTo>
                  <a:lnTo>
                    <a:pt x="551" y="58"/>
                  </a:lnTo>
                  <a:lnTo>
                    <a:pt x="559" y="59"/>
                  </a:lnTo>
                  <a:lnTo>
                    <a:pt x="567" y="60"/>
                  </a:lnTo>
                  <a:lnTo>
                    <a:pt x="576" y="61"/>
                  </a:lnTo>
                  <a:lnTo>
                    <a:pt x="585" y="63"/>
                  </a:lnTo>
                  <a:lnTo>
                    <a:pt x="595" y="64"/>
                  </a:lnTo>
                  <a:lnTo>
                    <a:pt x="605" y="65"/>
                  </a:lnTo>
                  <a:lnTo>
                    <a:pt x="615" y="66"/>
                  </a:lnTo>
                  <a:lnTo>
                    <a:pt x="626" y="67"/>
                  </a:lnTo>
                  <a:lnTo>
                    <a:pt x="638" y="68"/>
                  </a:lnTo>
                  <a:lnTo>
                    <a:pt x="644" y="68"/>
                  </a:lnTo>
                  <a:lnTo>
                    <a:pt x="650" y="69"/>
                  </a:lnTo>
                  <a:lnTo>
                    <a:pt x="662" y="70"/>
                  </a:lnTo>
                  <a:lnTo>
                    <a:pt x="675" y="71"/>
                  </a:lnTo>
                  <a:lnTo>
                    <a:pt x="689" y="72"/>
                  </a:lnTo>
                  <a:lnTo>
                    <a:pt x="702" y="73"/>
                  </a:lnTo>
                  <a:lnTo>
                    <a:pt x="717" y="74"/>
                  </a:lnTo>
                  <a:lnTo>
                    <a:pt x="732" y="75"/>
                  </a:lnTo>
                  <a:lnTo>
                    <a:pt x="747" y="76"/>
                  </a:lnTo>
                  <a:lnTo>
                    <a:pt x="763" y="77"/>
                  </a:lnTo>
                  <a:lnTo>
                    <a:pt x="779" y="78"/>
                  </a:lnTo>
                  <a:lnTo>
                    <a:pt x="795" y="78"/>
                  </a:lnTo>
                  <a:lnTo>
                    <a:pt x="813" y="79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48" y="81"/>
                  </a:lnTo>
                  <a:lnTo>
                    <a:pt x="867" y="82"/>
                  </a:lnTo>
                  <a:lnTo>
                    <a:pt x="886" y="83"/>
                  </a:lnTo>
                  <a:lnTo>
                    <a:pt x="905" y="83"/>
                  </a:lnTo>
                  <a:lnTo>
                    <a:pt x="925" y="84"/>
                  </a:lnTo>
                  <a:lnTo>
                    <a:pt x="945" y="85"/>
                  </a:lnTo>
                  <a:lnTo>
                    <a:pt x="966" y="86"/>
                  </a:lnTo>
                  <a:lnTo>
                    <a:pt x="981" y="87"/>
                  </a:lnTo>
                  <a:lnTo>
                    <a:pt x="1077" y="87"/>
                  </a:lnTo>
                  <a:lnTo>
                    <a:pt x="1140" y="80"/>
                  </a:lnTo>
                  <a:lnTo>
                    <a:pt x="1168" y="86"/>
                  </a:lnTo>
                  <a:lnTo>
                    <a:pt x="1334" y="80"/>
                  </a:lnTo>
                  <a:lnTo>
                    <a:pt x="1448" y="89"/>
                  </a:lnTo>
                  <a:lnTo>
                    <a:pt x="1620" y="89"/>
                  </a:lnTo>
                  <a:lnTo>
                    <a:pt x="1722" y="82"/>
                  </a:lnTo>
                  <a:lnTo>
                    <a:pt x="1792" y="89"/>
                  </a:lnTo>
                  <a:lnTo>
                    <a:pt x="1906" y="82"/>
                  </a:lnTo>
                  <a:lnTo>
                    <a:pt x="2077" y="90"/>
                  </a:lnTo>
                  <a:lnTo>
                    <a:pt x="2363" y="9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4E1B16F6-CF0B-7CAD-72DB-9290C54F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3944938"/>
              <a:ext cx="4100513" cy="566738"/>
            </a:xfrm>
            <a:custGeom>
              <a:avLst/>
              <a:gdLst>
                <a:gd name="T0" fmla="*/ 0 w 2583"/>
                <a:gd name="T1" fmla="*/ 357 h 357"/>
                <a:gd name="T2" fmla="*/ 199 w 2583"/>
                <a:gd name="T3" fmla="*/ 357 h 357"/>
                <a:gd name="T4" fmla="*/ 244 w 2583"/>
                <a:gd name="T5" fmla="*/ 0 h 357"/>
                <a:gd name="T6" fmla="*/ 321 w 2583"/>
                <a:gd name="T7" fmla="*/ 134 h 357"/>
                <a:gd name="T8" fmla="*/ 367 w 2583"/>
                <a:gd name="T9" fmla="*/ 87 h 357"/>
                <a:gd name="T10" fmla="*/ 405 w 2583"/>
                <a:gd name="T11" fmla="*/ 136 h 357"/>
                <a:gd name="T12" fmla="*/ 443 w 2583"/>
                <a:gd name="T13" fmla="*/ 170 h 357"/>
                <a:gd name="T14" fmla="*/ 487 w 2583"/>
                <a:gd name="T15" fmla="*/ 144 h 357"/>
                <a:gd name="T16" fmla="*/ 518 w 2583"/>
                <a:gd name="T17" fmla="*/ 174 h 357"/>
                <a:gd name="T18" fmla="*/ 561 w 2583"/>
                <a:gd name="T19" fmla="*/ 200 h 357"/>
                <a:gd name="T20" fmla="*/ 645 w 2583"/>
                <a:gd name="T21" fmla="*/ 243 h 357"/>
                <a:gd name="T22" fmla="*/ 681 w 2583"/>
                <a:gd name="T23" fmla="*/ 256 h 357"/>
                <a:gd name="T24" fmla="*/ 726 w 2583"/>
                <a:gd name="T25" fmla="*/ 243 h 357"/>
                <a:gd name="T26" fmla="*/ 741 w 2583"/>
                <a:gd name="T27" fmla="*/ 251 h 357"/>
                <a:gd name="T28" fmla="*/ 818 w 2583"/>
                <a:gd name="T29" fmla="*/ 276 h 357"/>
                <a:gd name="T30" fmla="*/ 1007 w 2583"/>
                <a:gd name="T31" fmla="*/ 304 h 357"/>
                <a:gd name="T32" fmla="*/ 1053 w 2583"/>
                <a:gd name="T33" fmla="*/ 304 h 357"/>
                <a:gd name="T34" fmla="*/ 1069 w 2583"/>
                <a:gd name="T35" fmla="*/ 310 h 357"/>
                <a:gd name="T36" fmla="*/ 1164 w 2583"/>
                <a:gd name="T37" fmla="*/ 316 h 357"/>
                <a:gd name="T38" fmla="*/ 1213 w 2583"/>
                <a:gd name="T39" fmla="*/ 316 h 357"/>
                <a:gd name="T40" fmla="*/ 1293 w 2583"/>
                <a:gd name="T41" fmla="*/ 322 h 357"/>
                <a:gd name="T42" fmla="*/ 1326 w 2583"/>
                <a:gd name="T43" fmla="*/ 314 h 357"/>
                <a:gd name="T44" fmla="*/ 1363 w 2583"/>
                <a:gd name="T45" fmla="*/ 321 h 357"/>
                <a:gd name="T46" fmla="*/ 1397 w 2583"/>
                <a:gd name="T47" fmla="*/ 321 h 357"/>
                <a:gd name="T48" fmla="*/ 1453 w 2583"/>
                <a:gd name="T49" fmla="*/ 314 h 357"/>
                <a:gd name="T50" fmla="*/ 1480 w 2583"/>
                <a:gd name="T51" fmla="*/ 314 h 357"/>
                <a:gd name="T52" fmla="*/ 1558 w 2583"/>
                <a:gd name="T53" fmla="*/ 320 h 357"/>
                <a:gd name="T54" fmla="*/ 1620 w 2583"/>
                <a:gd name="T55" fmla="*/ 320 h 357"/>
                <a:gd name="T56" fmla="*/ 1704 w 2583"/>
                <a:gd name="T57" fmla="*/ 330 h 357"/>
                <a:gd name="T58" fmla="*/ 1769 w 2583"/>
                <a:gd name="T59" fmla="*/ 326 h 357"/>
                <a:gd name="T60" fmla="*/ 1817 w 2583"/>
                <a:gd name="T61" fmla="*/ 330 h 357"/>
                <a:gd name="T62" fmla="*/ 1870 w 2583"/>
                <a:gd name="T63" fmla="*/ 324 h 357"/>
                <a:gd name="T64" fmla="*/ 1930 w 2583"/>
                <a:gd name="T65" fmla="*/ 328 h 357"/>
                <a:gd name="T66" fmla="*/ 2017 w 2583"/>
                <a:gd name="T67" fmla="*/ 328 h 357"/>
                <a:gd name="T68" fmla="*/ 2057 w 2583"/>
                <a:gd name="T69" fmla="*/ 334 h 357"/>
                <a:gd name="T70" fmla="*/ 2102 w 2583"/>
                <a:gd name="T71" fmla="*/ 328 h 357"/>
                <a:gd name="T72" fmla="*/ 2157 w 2583"/>
                <a:gd name="T73" fmla="*/ 334 h 357"/>
                <a:gd name="T74" fmla="*/ 2211 w 2583"/>
                <a:gd name="T75" fmla="*/ 326 h 357"/>
                <a:gd name="T76" fmla="*/ 2253 w 2583"/>
                <a:gd name="T77" fmla="*/ 333 h 357"/>
                <a:gd name="T78" fmla="*/ 2311 w 2583"/>
                <a:gd name="T79" fmla="*/ 333 h 357"/>
                <a:gd name="T80" fmla="*/ 2344 w 2583"/>
                <a:gd name="T81" fmla="*/ 337 h 357"/>
                <a:gd name="T82" fmla="*/ 2422 w 2583"/>
                <a:gd name="T83" fmla="*/ 337 h 357"/>
                <a:gd name="T84" fmla="*/ 2442 w 2583"/>
                <a:gd name="T85" fmla="*/ 338 h 357"/>
                <a:gd name="T86" fmla="*/ 2462 w 2583"/>
                <a:gd name="T87" fmla="*/ 339 h 357"/>
                <a:gd name="T88" fmla="*/ 2483 w 2583"/>
                <a:gd name="T89" fmla="*/ 340 h 357"/>
                <a:gd name="T90" fmla="*/ 2503 w 2583"/>
                <a:gd name="T91" fmla="*/ 340 h 357"/>
                <a:gd name="T92" fmla="*/ 2523 w 2583"/>
                <a:gd name="T93" fmla="*/ 339 h 357"/>
                <a:gd name="T94" fmla="*/ 2543 w 2583"/>
                <a:gd name="T95" fmla="*/ 339 h 357"/>
                <a:gd name="T96" fmla="*/ 2563 w 2583"/>
                <a:gd name="T97" fmla="*/ 337 h 357"/>
                <a:gd name="T98" fmla="*/ 2583 w 2583"/>
                <a:gd name="T99" fmla="*/ 33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3" h="357">
                  <a:moveTo>
                    <a:pt x="0" y="357"/>
                  </a:moveTo>
                  <a:lnTo>
                    <a:pt x="199" y="357"/>
                  </a:lnTo>
                  <a:lnTo>
                    <a:pt x="244" y="0"/>
                  </a:lnTo>
                  <a:lnTo>
                    <a:pt x="321" y="134"/>
                  </a:lnTo>
                  <a:lnTo>
                    <a:pt x="367" y="87"/>
                  </a:lnTo>
                  <a:lnTo>
                    <a:pt x="405" y="136"/>
                  </a:lnTo>
                  <a:lnTo>
                    <a:pt x="443" y="170"/>
                  </a:lnTo>
                  <a:lnTo>
                    <a:pt x="487" y="144"/>
                  </a:lnTo>
                  <a:lnTo>
                    <a:pt x="518" y="174"/>
                  </a:lnTo>
                  <a:lnTo>
                    <a:pt x="561" y="200"/>
                  </a:lnTo>
                  <a:lnTo>
                    <a:pt x="645" y="243"/>
                  </a:lnTo>
                  <a:lnTo>
                    <a:pt x="681" y="256"/>
                  </a:lnTo>
                  <a:lnTo>
                    <a:pt x="726" y="243"/>
                  </a:lnTo>
                  <a:lnTo>
                    <a:pt x="741" y="251"/>
                  </a:lnTo>
                  <a:lnTo>
                    <a:pt x="818" y="276"/>
                  </a:lnTo>
                  <a:lnTo>
                    <a:pt x="1007" y="304"/>
                  </a:lnTo>
                  <a:lnTo>
                    <a:pt x="1053" y="304"/>
                  </a:lnTo>
                  <a:lnTo>
                    <a:pt x="1069" y="310"/>
                  </a:lnTo>
                  <a:lnTo>
                    <a:pt x="1164" y="316"/>
                  </a:lnTo>
                  <a:lnTo>
                    <a:pt x="1213" y="316"/>
                  </a:lnTo>
                  <a:lnTo>
                    <a:pt x="1293" y="322"/>
                  </a:lnTo>
                  <a:lnTo>
                    <a:pt x="1326" y="314"/>
                  </a:lnTo>
                  <a:lnTo>
                    <a:pt x="1363" y="321"/>
                  </a:lnTo>
                  <a:lnTo>
                    <a:pt x="1397" y="321"/>
                  </a:lnTo>
                  <a:lnTo>
                    <a:pt x="1453" y="314"/>
                  </a:lnTo>
                  <a:lnTo>
                    <a:pt x="1480" y="314"/>
                  </a:lnTo>
                  <a:lnTo>
                    <a:pt x="1558" y="320"/>
                  </a:lnTo>
                  <a:lnTo>
                    <a:pt x="1620" y="320"/>
                  </a:lnTo>
                  <a:lnTo>
                    <a:pt x="1704" y="330"/>
                  </a:lnTo>
                  <a:lnTo>
                    <a:pt x="1769" y="326"/>
                  </a:lnTo>
                  <a:lnTo>
                    <a:pt x="1817" y="330"/>
                  </a:lnTo>
                  <a:lnTo>
                    <a:pt x="1870" y="324"/>
                  </a:lnTo>
                  <a:lnTo>
                    <a:pt x="1930" y="328"/>
                  </a:lnTo>
                  <a:lnTo>
                    <a:pt x="2017" y="328"/>
                  </a:lnTo>
                  <a:lnTo>
                    <a:pt x="2057" y="334"/>
                  </a:lnTo>
                  <a:lnTo>
                    <a:pt x="2102" y="328"/>
                  </a:lnTo>
                  <a:lnTo>
                    <a:pt x="2157" y="334"/>
                  </a:lnTo>
                  <a:lnTo>
                    <a:pt x="2211" y="326"/>
                  </a:lnTo>
                  <a:lnTo>
                    <a:pt x="2253" y="333"/>
                  </a:lnTo>
                  <a:lnTo>
                    <a:pt x="2311" y="333"/>
                  </a:lnTo>
                  <a:lnTo>
                    <a:pt x="2344" y="337"/>
                  </a:lnTo>
                  <a:lnTo>
                    <a:pt x="2422" y="337"/>
                  </a:lnTo>
                  <a:lnTo>
                    <a:pt x="2442" y="338"/>
                  </a:lnTo>
                  <a:lnTo>
                    <a:pt x="2462" y="339"/>
                  </a:lnTo>
                  <a:lnTo>
                    <a:pt x="2483" y="340"/>
                  </a:lnTo>
                  <a:lnTo>
                    <a:pt x="2503" y="340"/>
                  </a:lnTo>
                  <a:lnTo>
                    <a:pt x="2523" y="339"/>
                  </a:lnTo>
                  <a:lnTo>
                    <a:pt x="2543" y="339"/>
                  </a:lnTo>
                  <a:lnTo>
                    <a:pt x="2563" y="337"/>
                  </a:lnTo>
                  <a:lnTo>
                    <a:pt x="2583" y="336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Rectangle 96">
              <a:extLst>
                <a:ext uri="{FF2B5EF4-FFF2-40B4-BE49-F238E27FC236}">
                  <a16:creationId xmlns:a16="http://schemas.microsoft.com/office/drawing/2014/main" id="{C2902430-237A-E1B0-7311-F809555E22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382930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7">
              <a:extLst>
                <a:ext uri="{FF2B5EF4-FFF2-40B4-BE49-F238E27FC236}">
                  <a16:creationId xmlns:a16="http://schemas.microsoft.com/office/drawing/2014/main" id="{C6985C02-B470-52EF-E86B-A5D509F25A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569222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98">
              <a:extLst>
                <a:ext uri="{FF2B5EF4-FFF2-40B4-BE49-F238E27FC236}">
                  <a16:creationId xmlns:a16="http://schemas.microsoft.com/office/drawing/2014/main" id="{AEA28E0A-E6F0-0214-4BF9-8E45A6E972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808380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99">
              <a:extLst>
                <a:ext uri="{FF2B5EF4-FFF2-40B4-BE49-F238E27FC236}">
                  <a16:creationId xmlns:a16="http://schemas.microsoft.com/office/drawing/2014/main" id="{79CA5637-D0E3-C279-3B4D-861F9C5525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019518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:a16="http://schemas.microsoft.com/office/drawing/2014/main" id="{E0D291C9-CEF3-1BC1-2C25-6A62E08E7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205809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1">
              <a:extLst>
                <a:ext uri="{FF2B5EF4-FFF2-40B4-BE49-F238E27FC236}">
                  <a16:creationId xmlns:a16="http://schemas.microsoft.com/office/drawing/2014/main" id="{BBF47C1C-CEE2-6FD1-69AF-6F78423E4B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654518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id="{5347DC88-E06E-A0C8-1D8A-0DD8B0DEE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444967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3">
              <a:extLst>
                <a:ext uri="{FF2B5EF4-FFF2-40B4-BE49-F238E27FC236}">
                  <a16:creationId xmlns:a16="http://schemas.microsoft.com/office/drawing/2014/main" id="{2FF1138A-F300-6A68-86CC-439332079F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840809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4">
              <a:extLst>
                <a:ext uri="{FF2B5EF4-FFF2-40B4-BE49-F238E27FC236}">
                  <a16:creationId xmlns:a16="http://schemas.microsoft.com/office/drawing/2014/main" id="{E803D8EF-F579-BEAD-A0BD-9F07743536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079967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78E0A98-1205-5C60-E9E4-1E5CCEC76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291105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FFEA4158-C639-5A4B-4C89-59BC4049B6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477397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7">
              <a:extLst>
                <a:ext uri="{FF2B5EF4-FFF2-40B4-BE49-F238E27FC236}">
                  <a16:creationId xmlns:a16="http://schemas.microsoft.com/office/drawing/2014/main" id="{797AE1D1-BF49-52F1-AEF1-C45F16A6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8290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9E91832F-4F16-B0A1-9336-19C691AD2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4877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09">
              <a:extLst>
                <a:ext uri="{FF2B5EF4-FFF2-40B4-BE49-F238E27FC236}">
                  <a16:creationId xmlns:a16="http://schemas.microsoft.com/office/drawing/2014/main" id="{E6E2722C-1629-D1B9-0DDA-CD66AB263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9877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0">
              <a:extLst>
                <a:ext uri="{FF2B5EF4-FFF2-40B4-BE49-F238E27FC236}">
                  <a16:creationId xmlns:a16="http://schemas.microsoft.com/office/drawing/2014/main" id="{51FA1EA6-577A-4E5C-4E25-DEA19BB8F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65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1">
              <a:extLst>
                <a:ext uri="{FF2B5EF4-FFF2-40B4-BE49-F238E27FC236}">
                  <a16:creationId xmlns:a16="http://schemas.microsoft.com/office/drawing/2014/main" id="{BBF41EB8-5FD7-327F-9F5D-807C7697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54745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2">
              <a:extLst>
                <a:ext uri="{FF2B5EF4-FFF2-40B4-BE49-F238E27FC236}">
                  <a16:creationId xmlns:a16="http://schemas.microsoft.com/office/drawing/2014/main" id="{894CB50F-EDC2-4665-418D-BAC8897C0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40140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0,1 %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3">
              <a:extLst>
                <a:ext uri="{FF2B5EF4-FFF2-40B4-BE49-F238E27FC236}">
                  <a16:creationId xmlns:a16="http://schemas.microsoft.com/office/drawing/2014/main" id="{736A0A56-29B7-C597-C396-68269A245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25535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0,2 %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4">
              <a:extLst>
                <a:ext uri="{FF2B5EF4-FFF2-40B4-BE49-F238E27FC236}">
                  <a16:creationId xmlns:a16="http://schemas.microsoft.com/office/drawing/2014/main" id="{8B619690-07A1-1957-70AC-54CAD493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10772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0,3 %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5">
              <a:extLst>
                <a:ext uri="{FF2B5EF4-FFF2-40B4-BE49-F238E27FC236}">
                  <a16:creationId xmlns:a16="http://schemas.microsoft.com/office/drawing/2014/main" id="{428D3821-77A2-7E00-FC42-BD094D0B7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96167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0,4 %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6">
              <a:extLst>
                <a:ext uri="{FF2B5EF4-FFF2-40B4-BE49-F238E27FC236}">
                  <a16:creationId xmlns:a16="http://schemas.microsoft.com/office/drawing/2014/main" id="{A4AC62A0-B747-2FCF-3A92-6627D2FA6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81720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0,5 %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7">
              <a:extLst>
                <a:ext uri="{FF2B5EF4-FFF2-40B4-BE49-F238E27FC236}">
                  <a16:creationId xmlns:a16="http://schemas.microsoft.com/office/drawing/2014/main" id="{94DE0DED-00F4-32A1-CAB2-0A749673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66957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0,6 %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18">
              <a:extLst>
                <a:ext uri="{FF2B5EF4-FFF2-40B4-BE49-F238E27FC236}">
                  <a16:creationId xmlns:a16="http://schemas.microsoft.com/office/drawing/2014/main" id="{A95015F5-95FE-A65C-3BB9-7AB22A3DF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52352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0,7 %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F6ED03DB-0A57-B169-71E6-05AD72DB0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37747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Freeform 120">
              <a:extLst>
                <a:ext uri="{FF2B5EF4-FFF2-40B4-BE49-F238E27FC236}">
                  <a16:creationId xmlns:a16="http://schemas.microsoft.com/office/drawing/2014/main" id="{0D36542E-6EBE-40D8-AA21-EA0E1DF4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2" y="2594956"/>
              <a:ext cx="2176463" cy="771525"/>
            </a:xfrm>
            <a:custGeom>
              <a:avLst/>
              <a:gdLst>
                <a:gd name="T0" fmla="*/ 1371 w 1371"/>
                <a:gd name="T1" fmla="*/ 469 h 486"/>
                <a:gd name="T2" fmla="*/ 1344 w 1371"/>
                <a:gd name="T3" fmla="*/ 486 h 486"/>
                <a:gd name="T4" fmla="*/ 1298 w 1371"/>
                <a:gd name="T5" fmla="*/ 480 h 486"/>
                <a:gd name="T6" fmla="*/ 1237 w 1371"/>
                <a:gd name="T7" fmla="*/ 464 h 486"/>
                <a:gd name="T8" fmla="*/ 1211 w 1371"/>
                <a:gd name="T9" fmla="*/ 466 h 486"/>
                <a:gd name="T10" fmla="*/ 974 w 1371"/>
                <a:gd name="T11" fmla="*/ 399 h 486"/>
                <a:gd name="T12" fmla="*/ 942 w 1371"/>
                <a:gd name="T13" fmla="*/ 409 h 486"/>
                <a:gd name="T14" fmla="*/ 774 w 1371"/>
                <a:gd name="T15" fmla="*/ 363 h 486"/>
                <a:gd name="T16" fmla="*/ 746 w 1371"/>
                <a:gd name="T17" fmla="*/ 373 h 486"/>
                <a:gd name="T18" fmla="*/ 727 w 1371"/>
                <a:gd name="T19" fmla="*/ 364 h 486"/>
                <a:gd name="T20" fmla="*/ 703 w 1371"/>
                <a:gd name="T21" fmla="*/ 364 h 486"/>
                <a:gd name="T22" fmla="*/ 673 w 1371"/>
                <a:gd name="T23" fmla="*/ 372 h 486"/>
                <a:gd name="T24" fmla="*/ 639 w 1371"/>
                <a:gd name="T25" fmla="*/ 363 h 486"/>
                <a:gd name="T26" fmla="*/ 606 w 1371"/>
                <a:gd name="T27" fmla="*/ 345 h 486"/>
                <a:gd name="T28" fmla="*/ 575 w 1371"/>
                <a:gd name="T29" fmla="*/ 335 h 486"/>
                <a:gd name="T30" fmla="*/ 538 w 1371"/>
                <a:gd name="T31" fmla="*/ 316 h 486"/>
                <a:gd name="T32" fmla="*/ 514 w 1371"/>
                <a:gd name="T33" fmla="*/ 300 h 486"/>
                <a:gd name="T34" fmla="*/ 474 w 1371"/>
                <a:gd name="T35" fmla="*/ 291 h 486"/>
                <a:gd name="T36" fmla="*/ 440 w 1371"/>
                <a:gd name="T37" fmla="*/ 271 h 486"/>
                <a:gd name="T38" fmla="*/ 402 w 1371"/>
                <a:gd name="T39" fmla="*/ 291 h 486"/>
                <a:gd name="T40" fmla="*/ 366 w 1371"/>
                <a:gd name="T41" fmla="*/ 277 h 486"/>
                <a:gd name="T42" fmla="*/ 340 w 1371"/>
                <a:gd name="T43" fmla="*/ 250 h 486"/>
                <a:gd name="T44" fmla="*/ 305 w 1371"/>
                <a:gd name="T45" fmla="*/ 282 h 486"/>
                <a:gd name="T46" fmla="*/ 269 w 1371"/>
                <a:gd name="T47" fmla="*/ 260 h 486"/>
                <a:gd name="T48" fmla="*/ 238 w 1371"/>
                <a:gd name="T49" fmla="*/ 231 h 486"/>
                <a:gd name="T50" fmla="*/ 204 w 1371"/>
                <a:gd name="T51" fmla="*/ 219 h 486"/>
                <a:gd name="T52" fmla="*/ 93 w 1371"/>
                <a:gd name="T53" fmla="*/ 120 h 486"/>
                <a:gd name="T54" fmla="*/ 0 w 1371"/>
                <a:gd name="T5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1" h="486">
                  <a:moveTo>
                    <a:pt x="1371" y="469"/>
                  </a:moveTo>
                  <a:lnTo>
                    <a:pt x="1344" y="486"/>
                  </a:lnTo>
                  <a:lnTo>
                    <a:pt x="1298" y="480"/>
                  </a:lnTo>
                  <a:lnTo>
                    <a:pt x="1237" y="464"/>
                  </a:lnTo>
                  <a:lnTo>
                    <a:pt x="1211" y="466"/>
                  </a:lnTo>
                  <a:lnTo>
                    <a:pt x="974" y="399"/>
                  </a:lnTo>
                  <a:lnTo>
                    <a:pt x="942" y="409"/>
                  </a:lnTo>
                  <a:lnTo>
                    <a:pt x="774" y="363"/>
                  </a:lnTo>
                  <a:lnTo>
                    <a:pt x="746" y="373"/>
                  </a:lnTo>
                  <a:lnTo>
                    <a:pt x="727" y="364"/>
                  </a:lnTo>
                  <a:lnTo>
                    <a:pt x="703" y="364"/>
                  </a:lnTo>
                  <a:lnTo>
                    <a:pt x="673" y="372"/>
                  </a:lnTo>
                  <a:lnTo>
                    <a:pt x="639" y="363"/>
                  </a:lnTo>
                  <a:lnTo>
                    <a:pt x="606" y="345"/>
                  </a:lnTo>
                  <a:lnTo>
                    <a:pt x="575" y="335"/>
                  </a:lnTo>
                  <a:lnTo>
                    <a:pt x="538" y="316"/>
                  </a:lnTo>
                  <a:lnTo>
                    <a:pt x="514" y="300"/>
                  </a:lnTo>
                  <a:lnTo>
                    <a:pt x="474" y="291"/>
                  </a:lnTo>
                  <a:lnTo>
                    <a:pt x="440" y="271"/>
                  </a:lnTo>
                  <a:lnTo>
                    <a:pt x="402" y="291"/>
                  </a:lnTo>
                  <a:lnTo>
                    <a:pt x="366" y="277"/>
                  </a:lnTo>
                  <a:lnTo>
                    <a:pt x="340" y="250"/>
                  </a:lnTo>
                  <a:lnTo>
                    <a:pt x="305" y="282"/>
                  </a:lnTo>
                  <a:lnTo>
                    <a:pt x="269" y="260"/>
                  </a:lnTo>
                  <a:lnTo>
                    <a:pt x="238" y="231"/>
                  </a:lnTo>
                  <a:lnTo>
                    <a:pt x="204" y="219"/>
                  </a:lnTo>
                  <a:lnTo>
                    <a:pt x="93" y="1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121">
              <a:extLst>
                <a:ext uri="{FF2B5EF4-FFF2-40B4-BE49-F238E27FC236}">
                  <a16:creationId xmlns:a16="http://schemas.microsoft.com/office/drawing/2014/main" id="{23ED89F6-9241-9795-217A-FCEB486FC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50" y="3420456"/>
              <a:ext cx="2171700" cy="119063"/>
            </a:xfrm>
            <a:custGeom>
              <a:avLst/>
              <a:gdLst>
                <a:gd name="T0" fmla="*/ 0 w 1368"/>
                <a:gd name="T1" fmla="*/ 0 h 75"/>
                <a:gd name="T2" fmla="*/ 131 w 1368"/>
                <a:gd name="T3" fmla="*/ 37 h 75"/>
                <a:gd name="T4" fmla="*/ 176 w 1368"/>
                <a:gd name="T5" fmla="*/ 37 h 75"/>
                <a:gd name="T6" fmla="*/ 194 w 1368"/>
                <a:gd name="T7" fmla="*/ 44 h 75"/>
                <a:gd name="T8" fmla="*/ 266 w 1368"/>
                <a:gd name="T9" fmla="*/ 44 h 75"/>
                <a:gd name="T10" fmla="*/ 305 w 1368"/>
                <a:gd name="T11" fmla="*/ 58 h 75"/>
                <a:gd name="T12" fmla="*/ 330 w 1368"/>
                <a:gd name="T13" fmla="*/ 38 h 75"/>
                <a:gd name="T14" fmla="*/ 347 w 1368"/>
                <a:gd name="T15" fmla="*/ 38 h 75"/>
                <a:gd name="T16" fmla="*/ 370 w 1368"/>
                <a:gd name="T17" fmla="*/ 49 h 75"/>
                <a:gd name="T18" fmla="*/ 404 w 1368"/>
                <a:gd name="T19" fmla="*/ 49 h 75"/>
                <a:gd name="T20" fmla="*/ 433 w 1368"/>
                <a:gd name="T21" fmla="*/ 38 h 75"/>
                <a:gd name="T22" fmla="*/ 507 w 1368"/>
                <a:gd name="T23" fmla="*/ 38 h 75"/>
                <a:gd name="T24" fmla="*/ 533 w 1368"/>
                <a:gd name="T25" fmla="*/ 46 h 75"/>
                <a:gd name="T26" fmla="*/ 575 w 1368"/>
                <a:gd name="T27" fmla="*/ 46 h 75"/>
                <a:gd name="T28" fmla="*/ 605 w 1368"/>
                <a:gd name="T29" fmla="*/ 58 h 75"/>
                <a:gd name="T30" fmla="*/ 669 w 1368"/>
                <a:gd name="T31" fmla="*/ 58 h 75"/>
                <a:gd name="T32" fmla="*/ 710 w 1368"/>
                <a:gd name="T33" fmla="*/ 43 h 75"/>
                <a:gd name="T34" fmla="*/ 737 w 1368"/>
                <a:gd name="T35" fmla="*/ 57 h 75"/>
                <a:gd name="T36" fmla="*/ 779 w 1368"/>
                <a:gd name="T37" fmla="*/ 45 h 75"/>
                <a:gd name="T38" fmla="*/ 838 w 1368"/>
                <a:gd name="T39" fmla="*/ 45 h 75"/>
                <a:gd name="T40" fmla="*/ 865 w 1368"/>
                <a:gd name="T41" fmla="*/ 56 h 75"/>
                <a:gd name="T42" fmla="*/ 942 w 1368"/>
                <a:gd name="T43" fmla="*/ 56 h 75"/>
                <a:gd name="T44" fmla="*/ 968 w 1368"/>
                <a:gd name="T45" fmla="*/ 45 h 75"/>
                <a:gd name="T46" fmla="*/ 1000 w 1368"/>
                <a:gd name="T47" fmla="*/ 56 h 75"/>
                <a:gd name="T48" fmla="*/ 1074 w 1368"/>
                <a:gd name="T49" fmla="*/ 56 h 75"/>
                <a:gd name="T50" fmla="*/ 1111 w 1368"/>
                <a:gd name="T51" fmla="*/ 66 h 75"/>
                <a:gd name="T52" fmla="*/ 1247 w 1368"/>
                <a:gd name="T53" fmla="*/ 66 h 75"/>
                <a:gd name="T54" fmla="*/ 1265 w 1368"/>
                <a:gd name="T55" fmla="*/ 75 h 75"/>
                <a:gd name="T56" fmla="*/ 1350 w 1368"/>
                <a:gd name="T57" fmla="*/ 75 h 75"/>
                <a:gd name="T58" fmla="*/ 1368 w 1368"/>
                <a:gd name="T5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8" h="75">
                  <a:moveTo>
                    <a:pt x="0" y="0"/>
                  </a:moveTo>
                  <a:lnTo>
                    <a:pt x="131" y="37"/>
                  </a:lnTo>
                  <a:lnTo>
                    <a:pt x="176" y="37"/>
                  </a:lnTo>
                  <a:lnTo>
                    <a:pt x="194" y="44"/>
                  </a:lnTo>
                  <a:lnTo>
                    <a:pt x="266" y="44"/>
                  </a:lnTo>
                  <a:lnTo>
                    <a:pt x="305" y="58"/>
                  </a:lnTo>
                  <a:lnTo>
                    <a:pt x="330" y="38"/>
                  </a:lnTo>
                  <a:lnTo>
                    <a:pt x="347" y="38"/>
                  </a:lnTo>
                  <a:lnTo>
                    <a:pt x="370" y="49"/>
                  </a:lnTo>
                  <a:lnTo>
                    <a:pt x="404" y="49"/>
                  </a:lnTo>
                  <a:lnTo>
                    <a:pt x="433" y="38"/>
                  </a:lnTo>
                  <a:lnTo>
                    <a:pt x="507" y="38"/>
                  </a:lnTo>
                  <a:lnTo>
                    <a:pt x="533" y="46"/>
                  </a:lnTo>
                  <a:lnTo>
                    <a:pt x="575" y="46"/>
                  </a:lnTo>
                  <a:lnTo>
                    <a:pt x="605" y="58"/>
                  </a:lnTo>
                  <a:lnTo>
                    <a:pt x="669" y="58"/>
                  </a:lnTo>
                  <a:lnTo>
                    <a:pt x="710" y="43"/>
                  </a:lnTo>
                  <a:lnTo>
                    <a:pt x="737" y="57"/>
                  </a:lnTo>
                  <a:lnTo>
                    <a:pt x="779" y="45"/>
                  </a:lnTo>
                  <a:lnTo>
                    <a:pt x="838" y="45"/>
                  </a:lnTo>
                  <a:lnTo>
                    <a:pt x="865" y="56"/>
                  </a:lnTo>
                  <a:lnTo>
                    <a:pt x="942" y="56"/>
                  </a:lnTo>
                  <a:lnTo>
                    <a:pt x="968" y="45"/>
                  </a:lnTo>
                  <a:lnTo>
                    <a:pt x="1000" y="56"/>
                  </a:lnTo>
                  <a:lnTo>
                    <a:pt x="1074" y="56"/>
                  </a:lnTo>
                  <a:lnTo>
                    <a:pt x="1111" y="66"/>
                  </a:lnTo>
                  <a:lnTo>
                    <a:pt x="1247" y="66"/>
                  </a:lnTo>
                  <a:lnTo>
                    <a:pt x="1265" y="75"/>
                  </a:lnTo>
                  <a:lnTo>
                    <a:pt x="1350" y="75"/>
                  </a:lnTo>
                  <a:lnTo>
                    <a:pt x="1368" y="66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122">
              <a:extLst>
                <a:ext uri="{FF2B5EF4-FFF2-40B4-BE49-F238E27FC236}">
                  <a16:creationId xmlns:a16="http://schemas.microsoft.com/office/drawing/2014/main" id="{197B0C0C-3285-72E5-35D4-8B3F9B08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7" y="3174393"/>
              <a:ext cx="2173288" cy="304800"/>
            </a:xfrm>
            <a:custGeom>
              <a:avLst/>
              <a:gdLst>
                <a:gd name="T0" fmla="*/ 1369 w 1369"/>
                <a:gd name="T1" fmla="*/ 175 h 192"/>
                <a:gd name="T2" fmla="*/ 1339 w 1369"/>
                <a:gd name="T3" fmla="*/ 192 h 192"/>
                <a:gd name="T4" fmla="*/ 972 w 1369"/>
                <a:gd name="T5" fmla="*/ 145 h 192"/>
                <a:gd name="T6" fmla="*/ 938 w 1369"/>
                <a:gd name="T7" fmla="*/ 155 h 192"/>
                <a:gd name="T8" fmla="*/ 771 w 1369"/>
                <a:gd name="T9" fmla="*/ 128 h 192"/>
                <a:gd name="T10" fmla="*/ 739 w 1369"/>
                <a:gd name="T11" fmla="*/ 140 h 192"/>
                <a:gd name="T12" fmla="*/ 704 w 1369"/>
                <a:gd name="T13" fmla="*/ 132 h 192"/>
                <a:gd name="T14" fmla="*/ 672 w 1369"/>
                <a:gd name="T15" fmla="*/ 147 h 192"/>
                <a:gd name="T16" fmla="*/ 639 w 1369"/>
                <a:gd name="T17" fmla="*/ 138 h 192"/>
                <a:gd name="T18" fmla="*/ 544 w 1369"/>
                <a:gd name="T19" fmla="*/ 122 h 192"/>
                <a:gd name="T20" fmla="*/ 433 w 1369"/>
                <a:gd name="T21" fmla="*/ 94 h 192"/>
                <a:gd name="T22" fmla="*/ 398 w 1369"/>
                <a:gd name="T23" fmla="*/ 117 h 192"/>
                <a:gd name="T24" fmla="*/ 335 w 1369"/>
                <a:gd name="T25" fmla="*/ 98 h 192"/>
                <a:gd name="T26" fmla="*/ 296 w 1369"/>
                <a:gd name="T27" fmla="*/ 120 h 192"/>
                <a:gd name="T28" fmla="*/ 172 w 1369"/>
                <a:gd name="T29" fmla="*/ 86 h 192"/>
                <a:gd name="T30" fmla="*/ 60 w 1369"/>
                <a:gd name="T31" fmla="*/ 40 h 192"/>
                <a:gd name="T32" fmla="*/ 0 w 1369"/>
                <a:gd name="T3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192">
                  <a:moveTo>
                    <a:pt x="1369" y="175"/>
                  </a:moveTo>
                  <a:lnTo>
                    <a:pt x="1339" y="192"/>
                  </a:lnTo>
                  <a:lnTo>
                    <a:pt x="972" y="145"/>
                  </a:lnTo>
                  <a:lnTo>
                    <a:pt x="938" y="155"/>
                  </a:lnTo>
                  <a:lnTo>
                    <a:pt x="771" y="128"/>
                  </a:lnTo>
                  <a:lnTo>
                    <a:pt x="739" y="140"/>
                  </a:lnTo>
                  <a:lnTo>
                    <a:pt x="704" y="132"/>
                  </a:lnTo>
                  <a:lnTo>
                    <a:pt x="672" y="147"/>
                  </a:lnTo>
                  <a:lnTo>
                    <a:pt x="639" y="138"/>
                  </a:lnTo>
                  <a:lnTo>
                    <a:pt x="544" y="122"/>
                  </a:lnTo>
                  <a:lnTo>
                    <a:pt x="433" y="94"/>
                  </a:lnTo>
                  <a:lnTo>
                    <a:pt x="398" y="117"/>
                  </a:lnTo>
                  <a:lnTo>
                    <a:pt x="335" y="98"/>
                  </a:lnTo>
                  <a:lnTo>
                    <a:pt x="296" y="120"/>
                  </a:lnTo>
                  <a:lnTo>
                    <a:pt x="172" y="86"/>
                  </a:lnTo>
                  <a:lnTo>
                    <a:pt x="60" y="4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EFBCBD9F-4FC6-BC03-3069-8E0C5082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1363" y="3786188"/>
              <a:ext cx="0" cy="4349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4FEDFBF7-A025-94BC-0450-D6C0E1737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1363" y="3786188"/>
              <a:ext cx="32975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524CF4E-6C81-0EA9-87B7-8B0CCA9864B7}"/>
              </a:ext>
            </a:extLst>
          </p:cNvPr>
          <p:cNvGrpSpPr/>
          <p:nvPr/>
        </p:nvGrpSpPr>
        <p:grpSpPr>
          <a:xfrm>
            <a:off x="454738" y="3650754"/>
            <a:ext cx="5080728" cy="2590830"/>
            <a:chOff x="335360" y="3685560"/>
            <a:chExt cx="5080728" cy="2590830"/>
          </a:xfrm>
        </p:grpSpPr>
        <p:grpSp>
          <p:nvGrpSpPr>
            <p:cNvPr id="200" name="Groupe 199">
              <a:extLst>
                <a:ext uri="{FF2B5EF4-FFF2-40B4-BE49-F238E27FC236}">
                  <a16:creationId xmlns:a16="http://schemas.microsoft.com/office/drawing/2014/main" id="{B3BBAE33-5FC4-8855-4E2D-99CD81C36FA3}"/>
                </a:ext>
              </a:extLst>
            </p:cNvPr>
            <p:cNvGrpSpPr/>
            <p:nvPr/>
          </p:nvGrpSpPr>
          <p:grpSpPr>
            <a:xfrm>
              <a:off x="2101974" y="6048376"/>
              <a:ext cx="2166938" cy="46038"/>
              <a:chOff x="2101974" y="6048376"/>
              <a:chExt cx="2166938" cy="46038"/>
            </a:xfrm>
          </p:grpSpPr>
          <p:sp>
            <p:nvSpPr>
              <p:cNvPr id="147" name="Line 126">
                <a:extLst>
                  <a:ext uri="{FF2B5EF4-FFF2-40B4-BE49-F238E27FC236}">
                    <a16:creationId xmlns:a16="http://schemas.microsoft.com/office/drawing/2014/main" id="{05C31F47-C6E2-5FD6-6850-B20AA9917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837" y="6048376"/>
                <a:ext cx="920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48" name="Line 127">
                <a:extLst>
                  <a:ext uri="{FF2B5EF4-FFF2-40B4-BE49-F238E27FC236}">
                    <a16:creationId xmlns:a16="http://schemas.microsoft.com/office/drawing/2014/main" id="{1568150C-8A76-0E7F-9838-F03CE78CC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837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49" name="Line 128">
                <a:extLst>
                  <a:ext uri="{FF2B5EF4-FFF2-40B4-BE49-F238E27FC236}">
                    <a16:creationId xmlns:a16="http://schemas.microsoft.com/office/drawing/2014/main" id="{692628A5-B629-062C-DA38-797C48C42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0437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0" name="Line 129">
                <a:extLst>
                  <a:ext uri="{FF2B5EF4-FFF2-40B4-BE49-F238E27FC236}">
                    <a16:creationId xmlns:a16="http://schemas.microsoft.com/office/drawing/2014/main" id="{3CC80D5F-A7A3-3506-FC02-0CC0816CE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0437" y="6048376"/>
                <a:ext cx="4064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1" name="Line 130">
                <a:extLst>
                  <a:ext uri="{FF2B5EF4-FFF2-40B4-BE49-F238E27FC236}">
                    <a16:creationId xmlns:a16="http://schemas.microsoft.com/office/drawing/2014/main" id="{00F76601-54A3-FEE1-B929-186F6FB1B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5624" y="6048376"/>
                <a:ext cx="4048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2" name="Line 131">
                <a:extLst>
                  <a:ext uri="{FF2B5EF4-FFF2-40B4-BE49-F238E27FC236}">
                    <a16:creationId xmlns:a16="http://schemas.microsoft.com/office/drawing/2014/main" id="{A6523116-0B0F-CF12-7BC3-49725554D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5999" y="6048376"/>
                <a:ext cx="4048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3" name="Line 132">
                <a:extLst>
                  <a:ext uri="{FF2B5EF4-FFF2-40B4-BE49-F238E27FC236}">
                    <a16:creationId xmlns:a16="http://schemas.microsoft.com/office/drawing/2014/main" id="{70D61674-5AE8-FC10-D188-8DA65EEFC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0812" y="6048376"/>
                <a:ext cx="4048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4" name="Line 133">
                <a:extLst>
                  <a:ext uri="{FF2B5EF4-FFF2-40B4-BE49-F238E27FC236}">
                    <a16:creationId xmlns:a16="http://schemas.microsoft.com/office/drawing/2014/main" id="{33C96A66-4BF5-16EF-6297-8461D8398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812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5" name="Line 134">
                <a:extLst>
                  <a:ext uri="{FF2B5EF4-FFF2-40B4-BE49-F238E27FC236}">
                    <a16:creationId xmlns:a16="http://schemas.microsoft.com/office/drawing/2014/main" id="{0130F5B1-3D0F-D08D-3B2A-5CF95BA5B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5624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6" name="Line 135">
                <a:extLst>
                  <a:ext uri="{FF2B5EF4-FFF2-40B4-BE49-F238E27FC236}">
                    <a16:creationId xmlns:a16="http://schemas.microsoft.com/office/drawing/2014/main" id="{FB09CCCE-4B9A-8562-F656-1A098543F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9599" y="6048376"/>
                <a:ext cx="4064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7" name="Line 136">
                <a:extLst>
                  <a:ext uri="{FF2B5EF4-FFF2-40B4-BE49-F238E27FC236}">
                    <a16:creationId xmlns:a16="http://schemas.microsoft.com/office/drawing/2014/main" id="{3FDB5A22-21B5-DED3-5A7E-2583DB86D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5999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8" name="Line 137">
                <a:extLst>
                  <a:ext uri="{FF2B5EF4-FFF2-40B4-BE49-F238E27FC236}">
                    <a16:creationId xmlns:a16="http://schemas.microsoft.com/office/drawing/2014/main" id="{C58D40C7-2340-27D5-4EEF-84922E5B2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1974" y="6048376"/>
                <a:ext cx="47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9" name="Line 138">
                <a:extLst>
                  <a:ext uri="{FF2B5EF4-FFF2-40B4-BE49-F238E27FC236}">
                    <a16:creationId xmlns:a16="http://schemas.microsoft.com/office/drawing/2014/main" id="{FFDD5D60-14DF-ABD0-9E9F-22FB0968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9599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sp>
          <p:nvSpPr>
            <p:cNvPr id="160" name="Line 139">
              <a:extLst>
                <a:ext uri="{FF2B5EF4-FFF2-40B4-BE49-F238E27FC236}">
                  <a16:creationId xmlns:a16="http://schemas.microsoft.com/office/drawing/2014/main" id="{0BFD18D1-0163-7220-5EF4-A308CEADF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7387" y="5391151"/>
              <a:ext cx="522288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Line 140">
              <a:extLst>
                <a:ext uri="{FF2B5EF4-FFF2-40B4-BE49-F238E27FC236}">
                  <a16:creationId xmlns:a16="http://schemas.microsoft.com/office/drawing/2014/main" id="{633A13C5-FA7C-38EF-F154-0AAD4E7EB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387" y="5845176"/>
              <a:ext cx="76200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Line 141">
              <a:extLst>
                <a:ext uri="{FF2B5EF4-FFF2-40B4-BE49-F238E27FC236}">
                  <a16:creationId xmlns:a16="http://schemas.microsoft.com/office/drawing/2014/main" id="{90D2CCB1-6658-0A77-E558-3A792657D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9312" y="4252913"/>
              <a:ext cx="528638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Line 142">
              <a:extLst>
                <a:ext uri="{FF2B5EF4-FFF2-40B4-BE49-F238E27FC236}">
                  <a16:creationId xmlns:a16="http://schemas.microsoft.com/office/drawing/2014/main" id="{CC86E76E-FAD8-DDF2-0E47-F95A8AA10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412" y="4479926"/>
              <a:ext cx="322263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Line 143">
              <a:extLst>
                <a:ext uri="{FF2B5EF4-FFF2-40B4-BE49-F238E27FC236}">
                  <a16:creationId xmlns:a16="http://schemas.microsoft.com/office/drawing/2014/main" id="{0B1C99CE-9494-2BE1-1F98-2F68BBA06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587" y="4708526"/>
              <a:ext cx="384175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Line 144">
              <a:extLst>
                <a:ext uri="{FF2B5EF4-FFF2-40B4-BE49-F238E27FC236}">
                  <a16:creationId xmlns:a16="http://schemas.microsoft.com/office/drawing/2014/main" id="{09BF2A6E-D4A4-D847-2878-E8DAE1740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787" y="4935538"/>
              <a:ext cx="963613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Line 145">
              <a:extLst>
                <a:ext uri="{FF2B5EF4-FFF2-40B4-BE49-F238E27FC236}">
                  <a16:creationId xmlns:a16="http://schemas.microsoft.com/office/drawing/2014/main" id="{F22B5411-8CDC-B2E0-E7CE-E398E6774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7699" y="5162551"/>
              <a:ext cx="1660525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Line 146">
              <a:extLst>
                <a:ext uri="{FF2B5EF4-FFF2-40B4-BE49-F238E27FC236}">
                  <a16:creationId xmlns:a16="http://schemas.microsoft.com/office/drawing/2014/main" id="{6A472E18-657C-0E53-E803-3A5BC8D2F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0249" y="5618163"/>
              <a:ext cx="561975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Rectangle 147">
              <a:extLst>
                <a:ext uri="{FF2B5EF4-FFF2-40B4-BE49-F238E27FC236}">
                  <a16:creationId xmlns:a16="http://schemas.microsoft.com/office/drawing/2014/main" id="{B6B924DA-3235-09BF-F4CB-88FE2BF58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49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48">
              <a:extLst>
                <a:ext uri="{FF2B5EF4-FFF2-40B4-BE49-F238E27FC236}">
                  <a16:creationId xmlns:a16="http://schemas.microsoft.com/office/drawing/2014/main" id="{580A0EF2-2A55-9C48-B723-D699DDD1A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262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49">
              <a:extLst>
                <a:ext uri="{FF2B5EF4-FFF2-40B4-BE49-F238E27FC236}">
                  <a16:creationId xmlns:a16="http://schemas.microsoft.com/office/drawing/2014/main" id="{3D5DACF4-B963-2262-9966-2DA1EA52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074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50">
              <a:extLst>
                <a:ext uri="{FF2B5EF4-FFF2-40B4-BE49-F238E27FC236}">
                  <a16:creationId xmlns:a16="http://schemas.microsoft.com/office/drawing/2014/main" id="{8E76F88A-0EC4-9E67-BCB0-7183DDDBE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887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0.3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51">
              <a:extLst>
                <a:ext uri="{FF2B5EF4-FFF2-40B4-BE49-F238E27FC236}">
                  <a16:creationId xmlns:a16="http://schemas.microsoft.com/office/drawing/2014/main" id="{9FE4A146-1970-C8BE-B12A-95FDEB1D2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699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0.4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52">
              <a:extLst>
                <a:ext uri="{FF2B5EF4-FFF2-40B4-BE49-F238E27FC236}">
                  <a16:creationId xmlns:a16="http://schemas.microsoft.com/office/drawing/2014/main" id="{5C87D814-55D1-CF4F-0954-89CA2BDEB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099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0.5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53">
              <a:extLst>
                <a:ext uri="{FF2B5EF4-FFF2-40B4-BE49-F238E27FC236}">
                  <a16:creationId xmlns:a16="http://schemas.microsoft.com/office/drawing/2014/main" id="{BF25032B-FFB5-5F53-EBFD-D3DC2036C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5786489"/>
              <a:ext cx="66364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Without HIV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54">
              <a:extLst>
                <a:ext uri="{FF2B5EF4-FFF2-40B4-BE49-F238E27FC236}">
                  <a16:creationId xmlns:a16="http://schemas.microsoft.com/office/drawing/2014/main" id="{5974E1C7-F53E-6D9F-F95A-C30D4B5F1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5778501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-0.04% (-0.10 ; 0.02)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55">
              <a:extLst>
                <a:ext uri="{FF2B5EF4-FFF2-40B4-BE49-F238E27FC236}">
                  <a16:creationId xmlns:a16="http://schemas.microsoft.com/office/drawing/2014/main" id="{A0540E26-C591-A157-ADAC-73E275886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5557889"/>
              <a:ext cx="185307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Non-DTG started during pregnancy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7" name="Rectangle 156">
              <a:extLst>
                <a:ext uri="{FF2B5EF4-FFF2-40B4-BE49-F238E27FC236}">
                  <a16:creationId xmlns:a16="http://schemas.microsoft.com/office/drawing/2014/main" id="{9000B8C5-ED90-D649-4530-44F53E98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5549901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-0.02% (-0.11 ; 0.06)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57">
              <a:extLst>
                <a:ext uri="{FF2B5EF4-FFF2-40B4-BE49-F238E27FC236}">
                  <a16:creationId xmlns:a16="http://schemas.microsoft.com/office/drawing/2014/main" id="{354DE05B-D659-E1EF-F91F-27CFC77C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5330876"/>
              <a:ext cx="15917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DTG started during pregnancy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58">
              <a:extLst>
                <a:ext uri="{FF2B5EF4-FFF2-40B4-BE49-F238E27FC236}">
                  <a16:creationId xmlns:a16="http://schemas.microsoft.com/office/drawing/2014/main" id="{6169D72C-55A8-4FE2-157A-2025A78AD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70" y="5322888"/>
              <a:ext cx="10820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-0.05% (-0.13 ; 0.03)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59">
              <a:extLst>
                <a:ext uri="{FF2B5EF4-FFF2-40B4-BE49-F238E27FC236}">
                  <a16:creationId xmlns:a16="http://schemas.microsoft.com/office/drawing/2014/main" id="{D30B39BF-F798-0F7B-30CD-FC3A4D31F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435" y="5103864"/>
              <a:ext cx="886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LPV-r conception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60">
              <a:extLst>
                <a:ext uri="{FF2B5EF4-FFF2-40B4-BE49-F238E27FC236}">
                  <a16:creationId xmlns:a16="http://schemas.microsoft.com/office/drawing/2014/main" id="{13D9E6A8-FB56-E9C1-E0E7-D67B9BBD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5095876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-0.04% (-0.18 ; 0.10)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61">
              <a:extLst>
                <a:ext uri="{FF2B5EF4-FFF2-40B4-BE49-F238E27FC236}">
                  <a16:creationId xmlns:a16="http://schemas.microsoft.com/office/drawing/2014/main" id="{9B2BEC39-73E0-3F5C-B7D9-A705F8241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435" y="4875264"/>
              <a:ext cx="8319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NVP conception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62">
              <a:extLst>
                <a:ext uri="{FF2B5EF4-FFF2-40B4-BE49-F238E27FC236}">
                  <a16:creationId xmlns:a16="http://schemas.microsoft.com/office/drawing/2014/main" id="{746E499F-5230-14D4-65AF-754CEED5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311" y="4867276"/>
              <a:ext cx="10435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0.07% (-0.05 ; 0.19)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63">
              <a:extLst>
                <a:ext uri="{FF2B5EF4-FFF2-40B4-BE49-F238E27FC236}">
                  <a16:creationId xmlns:a16="http://schemas.microsoft.com/office/drawing/2014/main" id="{DC0C79EC-35E8-FDEF-627B-0B79652CB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435" y="4648251"/>
              <a:ext cx="80470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EFV conception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64">
              <a:extLst>
                <a:ext uri="{FF2B5EF4-FFF2-40B4-BE49-F238E27FC236}">
                  <a16:creationId xmlns:a16="http://schemas.microsoft.com/office/drawing/2014/main" id="{E2021611-18EC-CA98-BD48-0C2BEED9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4640263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-0.03% (-0.11 ; 0.04)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65">
              <a:extLst>
                <a:ext uri="{FF2B5EF4-FFF2-40B4-BE49-F238E27FC236}">
                  <a16:creationId xmlns:a16="http://schemas.microsoft.com/office/drawing/2014/main" id="{7E96582E-EDD7-B723-6066-F50A7AFB9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4421239"/>
              <a:ext cx="11076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Non-DTG conception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66">
              <a:extLst>
                <a:ext uri="{FF2B5EF4-FFF2-40B4-BE49-F238E27FC236}">
                  <a16:creationId xmlns:a16="http://schemas.microsoft.com/office/drawing/2014/main" id="{A94392F2-E8DD-BEED-BA85-85CEDB96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4413251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-0.02% (-0.09 ; 0.05)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67">
              <a:extLst>
                <a:ext uri="{FF2B5EF4-FFF2-40B4-BE49-F238E27FC236}">
                  <a16:creationId xmlns:a16="http://schemas.microsoft.com/office/drawing/2014/main" id="{F6931E32-24E9-269A-9DDB-CCB2D8CAB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4192639"/>
              <a:ext cx="846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DTG conception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68">
              <a:extLst>
                <a:ext uri="{FF2B5EF4-FFF2-40B4-BE49-F238E27FC236}">
                  <a16:creationId xmlns:a16="http://schemas.microsoft.com/office/drawing/2014/main" id="{51B32D1C-4345-0E8B-150C-BCA8FB8EC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410" y="4184651"/>
              <a:ext cx="2035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Ref.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F655EC34-9D92-547D-E9FB-86A3518D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412" y="422275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5 w 38"/>
                <a:gd name="T3" fmla="*/ 29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5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8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7 w 38"/>
                <a:gd name="T41" fmla="*/ 2 h 38"/>
                <a:gd name="T42" fmla="*/ 25 w 38"/>
                <a:gd name="T43" fmla="*/ 1 h 38"/>
                <a:gd name="T44" fmla="*/ 23 w 38"/>
                <a:gd name="T45" fmla="*/ 1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1 h 38"/>
                <a:gd name="T52" fmla="*/ 12 w 38"/>
                <a:gd name="T53" fmla="*/ 2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8 h 38"/>
                <a:gd name="T60" fmla="*/ 2 w 38"/>
                <a:gd name="T61" fmla="*/ 12 h 38"/>
                <a:gd name="T62" fmla="*/ 1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1 w 38"/>
                <a:gd name="T69" fmla="*/ 23 h 38"/>
                <a:gd name="T70" fmla="*/ 1 w 38"/>
                <a:gd name="T71" fmla="*/ 25 h 38"/>
                <a:gd name="T72" fmla="*/ 2 w 38"/>
                <a:gd name="T73" fmla="*/ 26 h 38"/>
                <a:gd name="T74" fmla="*/ 2 w 38"/>
                <a:gd name="T75" fmla="*/ 28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20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8 h 38"/>
                <a:gd name="T100" fmla="*/ 25 w 38"/>
                <a:gd name="T101" fmla="*/ 37 h 38"/>
                <a:gd name="T102" fmla="*/ 26 w 38"/>
                <a:gd name="T103" fmla="*/ 37 h 38"/>
                <a:gd name="T104" fmla="*/ 27 w 38"/>
                <a:gd name="T105" fmla="*/ 37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5835E483-4433-B2DE-5420-33D598CE5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774" y="4451351"/>
              <a:ext cx="60325" cy="58738"/>
            </a:xfrm>
            <a:custGeom>
              <a:avLst/>
              <a:gdLst>
                <a:gd name="T0" fmla="*/ 33 w 38"/>
                <a:gd name="T1" fmla="*/ 32 h 37"/>
                <a:gd name="T2" fmla="*/ 35 w 38"/>
                <a:gd name="T3" fmla="*/ 29 h 37"/>
                <a:gd name="T4" fmla="*/ 36 w 38"/>
                <a:gd name="T5" fmla="*/ 27 h 37"/>
                <a:gd name="T6" fmla="*/ 36 w 38"/>
                <a:gd name="T7" fmla="*/ 26 h 37"/>
                <a:gd name="T8" fmla="*/ 37 w 38"/>
                <a:gd name="T9" fmla="*/ 26 h 37"/>
                <a:gd name="T10" fmla="*/ 37 w 38"/>
                <a:gd name="T11" fmla="*/ 25 h 37"/>
                <a:gd name="T12" fmla="*/ 37 w 38"/>
                <a:gd name="T13" fmla="*/ 24 h 37"/>
                <a:gd name="T14" fmla="*/ 38 w 38"/>
                <a:gd name="T15" fmla="*/ 22 h 37"/>
                <a:gd name="T16" fmla="*/ 38 w 38"/>
                <a:gd name="T17" fmla="*/ 20 h 37"/>
                <a:gd name="T18" fmla="*/ 38 w 38"/>
                <a:gd name="T19" fmla="*/ 19 h 37"/>
                <a:gd name="T20" fmla="*/ 38 w 38"/>
                <a:gd name="T21" fmla="*/ 19 h 37"/>
                <a:gd name="T22" fmla="*/ 38 w 38"/>
                <a:gd name="T23" fmla="*/ 18 h 37"/>
                <a:gd name="T24" fmla="*/ 38 w 38"/>
                <a:gd name="T25" fmla="*/ 16 h 37"/>
                <a:gd name="T26" fmla="*/ 38 w 38"/>
                <a:gd name="T27" fmla="*/ 15 h 37"/>
                <a:gd name="T28" fmla="*/ 37 w 38"/>
                <a:gd name="T29" fmla="*/ 11 h 37"/>
                <a:gd name="T30" fmla="*/ 36 w 38"/>
                <a:gd name="T31" fmla="*/ 9 h 37"/>
                <a:gd name="T32" fmla="*/ 35 w 38"/>
                <a:gd name="T33" fmla="*/ 8 h 37"/>
                <a:gd name="T34" fmla="*/ 33 w 38"/>
                <a:gd name="T35" fmla="*/ 5 h 37"/>
                <a:gd name="T36" fmla="*/ 30 w 38"/>
                <a:gd name="T37" fmla="*/ 2 h 37"/>
                <a:gd name="T38" fmla="*/ 28 w 38"/>
                <a:gd name="T39" fmla="*/ 1 h 37"/>
                <a:gd name="T40" fmla="*/ 27 w 38"/>
                <a:gd name="T41" fmla="*/ 1 h 37"/>
                <a:gd name="T42" fmla="*/ 25 w 38"/>
                <a:gd name="T43" fmla="*/ 0 h 37"/>
                <a:gd name="T44" fmla="*/ 23 w 38"/>
                <a:gd name="T45" fmla="*/ 0 h 37"/>
                <a:gd name="T46" fmla="*/ 21 w 38"/>
                <a:gd name="T47" fmla="*/ 0 h 37"/>
                <a:gd name="T48" fmla="*/ 19 w 38"/>
                <a:gd name="T49" fmla="*/ 0 h 37"/>
                <a:gd name="T50" fmla="*/ 15 w 38"/>
                <a:gd name="T51" fmla="*/ 0 h 37"/>
                <a:gd name="T52" fmla="*/ 12 w 38"/>
                <a:gd name="T53" fmla="*/ 1 h 37"/>
                <a:gd name="T54" fmla="*/ 9 w 38"/>
                <a:gd name="T55" fmla="*/ 2 h 37"/>
                <a:gd name="T56" fmla="*/ 6 w 38"/>
                <a:gd name="T57" fmla="*/ 5 h 37"/>
                <a:gd name="T58" fmla="*/ 3 w 38"/>
                <a:gd name="T59" fmla="*/ 8 h 37"/>
                <a:gd name="T60" fmla="*/ 2 w 38"/>
                <a:gd name="T61" fmla="*/ 11 h 37"/>
                <a:gd name="T62" fmla="*/ 1 w 38"/>
                <a:gd name="T63" fmla="*/ 15 h 37"/>
                <a:gd name="T64" fmla="*/ 0 w 38"/>
                <a:gd name="T65" fmla="*/ 18 h 37"/>
                <a:gd name="T66" fmla="*/ 0 w 38"/>
                <a:gd name="T67" fmla="*/ 20 h 37"/>
                <a:gd name="T68" fmla="*/ 1 w 38"/>
                <a:gd name="T69" fmla="*/ 22 h 37"/>
                <a:gd name="T70" fmla="*/ 1 w 38"/>
                <a:gd name="T71" fmla="*/ 24 h 37"/>
                <a:gd name="T72" fmla="*/ 2 w 38"/>
                <a:gd name="T73" fmla="*/ 26 h 37"/>
                <a:gd name="T74" fmla="*/ 2 w 38"/>
                <a:gd name="T75" fmla="*/ 27 h 37"/>
                <a:gd name="T76" fmla="*/ 3 w 38"/>
                <a:gd name="T77" fmla="*/ 29 h 37"/>
                <a:gd name="T78" fmla="*/ 6 w 38"/>
                <a:gd name="T79" fmla="*/ 32 h 37"/>
                <a:gd name="T80" fmla="*/ 9 w 38"/>
                <a:gd name="T81" fmla="*/ 34 h 37"/>
                <a:gd name="T82" fmla="*/ 10 w 38"/>
                <a:gd name="T83" fmla="*/ 35 h 37"/>
                <a:gd name="T84" fmla="*/ 12 w 38"/>
                <a:gd name="T85" fmla="*/ 36 h 37"/>
                <a:gd name="T86" fmla="*/ 15 w 38"/>
                <a:gd name="T87" fmla="*/ 37 h 37"/>
                <a:gd name="T88" fmla="*/ 17 w 38"/>
                <a:gd name="T89" fmla="*/ 37 h 37"/>
                <a:gd name="T90" fmla="*/ 19 w 38"/>
                <a:gd name="T91" fmla="*/ 37 h 37"/>
                <a:gd name="T92" fmla="*/ 20 w 38"/>
                <a:gd name="T93" fmla="*/ 37 h 37"/>
                <a:gd name="T94" fmla="*/ 20 w 38"/>
                <a:gd name="T95" fmla="*/ 37 h 37"/>
                <a:gd name="T96" fmla="*/ 21 w 38"/>
                <a:gd name="T97" fmla="*/ 37 h 37"/>
                <a:gd name="T98" fmla="*/ 23 w 38"/>
                <a:gd name="T99" fmla="*/ 37 h 37"/>
                <a:gd name="T100" fmla="*/ 25 w 38"/>
                <a:gd name="T101" fmla="*/ 36 h 37"/>
                <a:gd name="T102" fmla="*/ 26 w 38"/>
                <a:gd name="T103" fmla="*/ 36 h 37"/>
                <a:gd name="T104" fmla="*/ 27 w 38"/>
                <a:gd name="T105" fmla="*/ 36 h 37"/>
                <a:gd name="T106" fmla="*/ 27 w 38"/>
                <a:gd name="T107" fmla="*/ 35 h 37"/>
                <a:gd name="T108" fmla="*/ 28 w 38"/>
                <a:gd name="T109" fmla="*/ 35 h 37"/>
                <a:gd name="T110" fmla="*/ 30 w 38"/>
                <a:gd name="T111" fmla="*/ 34 h 37"/>
                <a:gd name="T112" fmla="*/ 33 w 38"/>
                <a:gd name="T113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7">
                  <a:moveTo>
                    <a:pt x="33" y="32"/>
                  </a:moveTo>
                  <a:lnTo>
                    <a:pt x="35" y="29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30" y="34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2CB2E3A2-DBA0-49AB-B007-B5E78414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824" y="4678363"/>
              <a:ext cx="60325" cy="60325"/>
            </a:xfrm>
            <a:custGeom>
              <a:avLst/>
              <a:gdLst>
                <a:gd name="T0" fmla="*/ 32 w 38"/>
                <a:gd name="T1" fmla="*/ 32 h 38"/>
                <a:gd name="T2" fmla="*/ 35 w 38"/>
                <a:gd name="T3" fmla="*/ 29 h 38"/>
                <a:gd name="T4" fmla="*/ 36 w 38"/>
                <a:gd name="T5" fmla="*/ 27 h 38"/>
                <a:gd name="T6" fmla="*/ 36 w 38"/>
                <a:gd name="T7" fmla="*/ 27 h 38"/>
                <a:gd name="T8" fmla="*/ 36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7 w 38"/>
                <a:gd name="T15" fmla="*/ 22 h 38"/>
                <a:gd name="T16" fmla="*/ 38 w 38"/>
                <a:gd name="T17" fmla="*/ 20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7 w 38"/>
                <a:gd name="T27" fmla="*/ 15 h 38"/>
                <a:gd name="T28" fmla="*/ 36 w 38"/>
                <a:gd name="T29" fmla="*/ 11 h 38"/>
                <a:gd name="T30" fmla="*/ 36 w 38"/>
                <a:gd name="T31" fmla="*/ 10 h 38"/>
                <a:gd name="T32" fmla="*/ 35 w 38"/>
                <a:gd name="T33" fmla="*/ 8 h 38"/>
                <a:gd name="T34" fmla="*/ 32 w 38"/>
                <a:gd name="T35" fmla="*/ 5 h 38"/>
                <a:gd name="T36" fmla="*/ 29 w 38"/>
                <a:gd name="T37" fmla="*/ 3 h 38"/>
                <a:gd name="T38" fmla="*/ 28 w 38"/>
                <a:gd name="T39" fmla="*/ 2 h 38"/>
                <a:gd name="T40" fmla="*/ 26 w 38"/>
                <a:gd name="T41" fmla="*/ 1 h 38"/>
                <a:gd name="T42" fmla="*/ 24 w 38"/>
                <a:gd name="T43" fmla="*/ 0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1 w 38"/>
                <a:gd name="T53" fmla="*/ 1 h 38"/>
                <a:gd name="T54" fmla="*/ 8 w 38"/>
                <a:gd name="T55" fmla="*/ 3 h 38"/>
                <a:gd name="T56" fmla="*/ 5 w 38"/>
                <a:gd name="T57" fmla="*/ 5 h 38"/>
                <a:gd name="T58" fmla="*/ 3 w 38"/>
                <a:gd name="T59" fmla="*/ 8 h 38"/>
                <a:gd name="T60" fmla="*/ 1 w 38"/>
                <a:gd name="T61" fmla="*/ 11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0 h 38"/>
                <a:gd name="T68" fmla="*/ 0 w 38"/>
                <a:gd name="T69" fmla="*/ 22 h 38"/>
                <a:gd name="T70" fmla="*/ 1 w 38"/>
                <a:gd name="T71" fmla="*/ 24 h 38"/>
                <a:gd name="T72" fmla="*/ 1 w 38"/>
                <a:gd name="T73" fmla="*/ 26 h 38"/>
                <a:gd name="T74" fmla="*/ 2 w 38"/>
                <a:gd name="T75" fmla="*/ 27 h 38"/>
                <a:gd name="T76" fmla="*/ 3 w 38"/>
                <a:gd name="T77" fmla="*/ 29 h 38"/>
                <a:gd name="T78" fmla="*/ 5 w 38"/>
                <a:gd name="T79" fmla="*/ 32 h 38"/>
                <a:gd name="T80" fmla="*/ 8 w 38"/>
                <a:gd name="T81" fmla="*/ 34 h 38"/>
                <a:gd name="T82" fmla="*/ 10 w 38"/>
                <a:gd name="T83" fmla="*/ 35 h 38"/>
                <a:gd name="T84" fmla="*/ 11 w 38"/>
                <a:gd name="T85" fmla="*/ 36 h 38"/>
                <a:gd name="T86" fmla="*/ 15 w 38"/>
                <a:gd name="T87" fmla="*/ 37 h 38"/>
                <a:gd name="T88" fmla="*/ 17 w 38"/>
                <a:gd name="T89" fmla="*/ 38 h 38"/>
                <a:gd name="T90" fmla="*/ 19 w 38"/>
                <a:gd name="T91" fmla="*/ 38 h 38"/>
                <a:gd name="T92" fmla="*/ 19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7 h 38"/>
                <a:gd name="T100" fmla="*/ 24 w 38"/>
                <a:gd name="T101" fmla="*/ 37 h 38"/>
                <a:gd name="T102" fmla="*/ 25 w 38"/>
                <a:gd name="T103" fmla="*/ 36 h 38"/>
                <a:gd name="T104" fmla="*/ 26 w 38"/>
                <a:gd name="T105" fmla="*/ 36 h 38"/>
                <a:gd name="T106" fmla="*/ 27 w 38"/>
                <a:gd name="T107" fmla="*/ 36 h 38"/>
                <a:gd name="T108" fmla="*/ 28 w 38"/>
                <a:gd name="T109" fmla="*/ 35 h 38"/>
                <a:gd name="T110" fmla="*/ 29 w 38"/>
                <a:gd name="T111" fmla="*/ 34 h 38"/>
                <a:gd name="T112" fmla="*/ 32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5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83F66EC3-B6F1-6281-E65B-4A28D398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462" y="490537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5 w 38"/>
                <a:gd name="T3" fmla="*/ 29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8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7 w 38"/>
                <a:gd name="T41" fmla="*/ 1 h 38"/>
                <a:gd name="T42" fmla="*/ 25 w 38"/>
                <a:gd name="T43" fmla="*/ 1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2 w 38"/>
                <a:gd name="T53" fmla="*/ 1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8 h 38"/>
                <a:gd name="T60" fmla="*/ 2 w 38"/>
                <a:gd name="T61" fmla="*/ 12 h 38"/>
                <a:gd name="T62" fmla="*/ 1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1 w 38"/>
                <a:gd name="T69" fmla="*/ 23 h 38"/>
                <a:gd name="T70" fmla="*/ 1 w 38"/>
                <a:gd name="T71" fmla="*/ 24 h 38"/>
                <a:gd name="T72" fmla="*/ 2 w 38"/>
                <a:gd name="T73" fmla="*/ 26 h 38"/>
                <a:gd name="T74" fmla="*/ 2 w 38"/>
                <a:gd name="T75" fmla="*/ 28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20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8 h 38"/>
                <a:gd name="T100" fmla="*/ 25 w 38"/>
                <a:gd name="T101" fmla="*/ 37 h 38"/>
                <a:gd name="T102" fmla="*/ 26 w 38"/>
                <a:gd name="T103" fmla="*/ 37 h 38"/>
                <a:gd name="T104" fmla="*/ 27 w 38"/>
                <a:gd name="T105" fmla="*/ 37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32E7D8C7-1397-5783-5D81-7FC3BFD6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712" y="5132388"/>
              <a:ext cx="60325" cy="60325"/>
            </a:xfrm>
            <a:custGeom>
              <a:avLst/>
              <a:gdLst>
                <a:gd name="T0" fmla="*/ 32 w 38"/>
                <a:gd name="T1" fmla="*/ 33 h 38"/>
                <a:gd name="T2" fmla="*/ 34 w 38"/>
                <a:gd name="T3" fmla="*/ 30 h 38"/>
                <a:gd name="T4" fmla="*/ 35 w 38"/>
                <a:gd name="T5" fmla="*/ 28 h 38"/>
                <a:gd name="T6" fmla="*/ 36 w 38"/>
                <a:gd name="T7" fmla="*/ 27 h 38"/>
                <a:gd name="T8" fmla="*/ 36 w 38"/>
                <a:gd name="T9" fmla="*/ 27 h 38"/>
                <a:gd name="T10" fmla="*/ 36 w 38"/>
                <a:gd name="T11" fmla="*/ 26 h 38"/>
                <a:gd name="T12" fmla="*/ 37 w 38"/>
                <a:gd name="T13" fmla="*/ 25 h 38"/>
                <a:gd name="T14" fmla="*/ 37 w 38"/>
                <a:gd name="T15" fmla="*/ 23 h 38"/>
                <a:gd name="T16" fmla="*/ 37 w 38"/>
                <a:gd name="T17" fmla="*/ 21 h 38"/>
                <a:gd name="T18" fmla="*/ 37 w 38"/>
                <a:gd name="T19" fmla="*/ 20 h 38"/>
                <a:gd name="T20" fmla="*/ 37 w 38"/>
                <a:gd name="T21" fmla="*/ 20 h 38"/>
                <a:gd name="T22" fmla="*/ 38 w 38"/>
                <a:gd name="T23" fmla="*/ 19 h 38"/>
                <a:gd name="T24" fmla="*/ 37 w 38"/>
                <a:gd name="T25" fmla="*/ 17 h 38"/>
                <a:gd name="T26" fmla="*/ 37 w 38"/>
                <a:gd name="T27" fmla="*/ 15 h 38"/>
                <a:gd name="T28" fmla="*/ 36 w 38"/>
                <a:gd name="T29" fmla="*/ 12 h 38"/>
                <a:gd name="T30" fmla="*/ 35 w 38"/>
                <a:gd name="T31" fmla="*/ 10 h 38"/>
                <a:gd name="T32" fmla="*/ 34 w 38"/>
                <a:gd name="T33" fmla="*/ 9 h 38"/>
                <a:gd name="T34" fmla="*/ 32 w 38"/>
                <a:gd name="T35" fmla="*/ 6 h 38"/>
                <a:gd name="T36" fmla="*/ 29 w 38"/>
                <a:gd name="T37" fmla="*/ 3 h 38"/>
                <a:gd name="T38" fmla="*/ 27 w 38"/>
                <a:gd name="T39" fmla="*/ 2 h 38"/>
                <a:gd name="T40" fmla="*/ 26 w 38"/>
                <a:gd name="T41" fmla="*/ 2 h 38"/>
                <a:gd name="T42" fmla="*/ 24 w 38"/>
                <a:gd name="T43" fmla="*/ 1 h 38"/>
                <a:gd name="T44" fmla="*/ 22 w 38"/>
                <a:gd name="T45" fmla="*/ 1 h 38"/>
                <a:gd name="T46" fmla="*/ 20 w 38"/>
                <a:gd name="T47" fmla="*/ 0 h 38"/>
                <a:gd name="T48" fmla="*/ 19 w 38"/>
                <a:gd name="T49" fmla="*/ 0 h 38"/>
                <a:gd name="T50" fmla="*/ 15 w 38"/>
                <a:gd name="T51" fmla="*/ 1 h 38"/>
                <a:gd name="T52" fmla="*/ 11 w 38"/>
                <a:gd name="T53" fmla="*/ 2 h 38"/>
                <a:gd name="T54" fmla="*/ 8 w 38"/>
                <a:gd name="T55" fmla="*/ 3 h 38"/>
                <a:gd name="T56" fmla="*/ 5 w 38"/>
                <a:gd name="T57" fmla="*/ 6 h 38"/>
                <a:gd name="T58" fmla="*/ 3 w 38"/>
                <a:gd name="T59" fmla="*/ 9 h 38"/>
                <a:gd name="T60" fmla="*/ 1 w 38"/>
                <a:gd name="T61" fmla="*/ 12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0 w 38"/>
                <a:gd name="T69" fmla="*/ 23 h 38"/>
                <a:gd name="T70" fmla="*/ 0 w 38"/>
                <a:gd name="T71" fmla="*/ 25 h 38"/>
                <a:gd name="T72" fmla="*/ 1 w 38"/>
                <a:gd name="T73" fmla="*/ 27 h 38"/>
                <a:gd name="T74" fmla="*/ 2 w 38"/>
                <a:gd name="T75" fmla="*/ 28 h 38"/>
                <a:gd name="T76" fmla="*/ 3 w 38"/>
                <a:gd name="T77" fmla="*/ 30 h 38"/>
                <a:gd name="T78" fmla="*/ 5 w 38"/>
                <a:gd name="T79" fmla="*/ 33 h 38"/>
                <a:gd name="T80" fmla="*/ 8 w 38"/>
                <a:gd name="T81" fmla="*/ 35 h 38"/>
                <a:gd name="T82" fmla="*/ 10 w 38"/>
                <a:gd name="T83" fmla="*/ 36 h 38"/>
                <a:gd name="T84" fmla="*/ 11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19 w 38"/>
                <a:gd name="T93" fmla="*/ 38 h 38"/>
                <a:gd name="T94" fmla="*/ 19 w 38"/>
                <a:gd name="T95" fmla="*/ 38 h 38"/>
                <a:gd name="T96" fmla="*/ 20 w 38"/>
                <a:gd name="T97" fmla="*/ 38 h 38"/>
                <a:gd name="T98" fmla="*/ 22 w 38"/>
                <a:gd name="T99" fmla="*/ 38 h 38"/>
                <a:gd name="T100" fmla="*/ 24 w 38"/>
                <a:gd name="T101" fmla="*/ 37 h 38"/>
                <a:gd name="T102" fmla="*/ 25 w 38"/>
                <a:gd name="T103" fmla="*/ 37 h 38"/>
                <a:gd name="T104" fmla="*/ 26 w 38"/>
                <a:gd name="T105" fmla="*/ 37 h 38"/>
                <a:gd name="T106" fmla="*/ 27 w 38"/>
                <a:gd name="T107" fmla="*/ 36 h 38"/>
                <a:gd name="T108" fmla="*/ 27 w 38"/>
                <a:gd name="T109" fmla="*/ 36 h 38"/>
                <a:gd name="T110" fmla="*/ 29 w 38"/>
                <a:gd name="T111" fmla="*/ 35 h 38"/>
                <a:gd name="T112" fmla="*/ 32 w 38"/>
                <a:gd name="T11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4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76F26177-0910-9065-F825-5890EF674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212" y="5360988"/>
              <a:ext cx="60325" cy="60325"/>
            </a:xfrm>
            <a:custGeom>
              <a:avLst/>
              <a:gdLst>
                <a:gd name="T0" fmla="*/ 32 w 38"/>
                <a:gd name="T1" fmla="*/ 32 h 38"/>
                <a:gd name="T2" fmla="*/ 35 w 38"/>
                <a:gd name="T3" fmla="*/ 29 h 38"/>
                <a:gd name="T4" fmla="*/ 36 w 38"/>
                <a:gd name="T5" fmla="*/ 27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8 w 38"/>
                <a:gd name="T15" fmla="*/ 22 h 38"/>
                <a:gd name="T16" fmla="*/ 38 w 38"/>
                <a:gd name="T17" fmla="*/ 20 h 38"/>
                <a:gd name="T18" fmla="*/ 38 w 38"/>
                <a:gd name="T19" fmla="*/ 19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1 h 38"/>
                <a:gd name="T30" fmla="*/ 36 w 38"/>
                <a:gd name="T31" fmla="*/ 10 h 38"/>
                <a:gd name="T32" fmla="*/ 35 w 38"/>
                <a:gd name="T33" fmla="*/ 8 h 38"/>
                <a:gd name="T34" fmla="*/ 32 w 38"/>
                <a:gd name="T35" fmla="*/ 5 h 38"/>
                <a:gd name="T36" fmla="*/ 30 w 38"/>
                <a:gd name="T37" fmla="*/ 3 h 38"/>
                <a:gd name="T38" fmla="*/ 28 w 38"/>
                <a:gd name="T39" fmla="*/ 2 h 38"/>
                <a:gd name="T40" fmla="*/ 26 w 38"/>
                <a:gd name="T41" fmla="*/ 1 h 38"/>
                <a:gd name="T42" fmla="*/ 25 w 38"/>
                <a:gd name="T43" fmla="*/ 0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2 w 38"/>
                <a:gd name="T53" fmla="*/ 1 h 38"/>
                <a:gd name="T54" fmla="*/ 9 w 38"/>
                <a:gd name="T55" fmla="*/ 3 h 38"/>
                <a:gd name="T56" fmla="*/ 6 w 38"/>
                <a:gd name="T57" fmla="*/ 5 h 38"/>
                <a:gd name="T58" fmla="*/ 3 w 38"/>
                <a:gd name="T59" fmla="*/ 8 h 38"/>
                <a:gd name="T60" fmla="*/ 1 w 38"/>
                <a:gd name="T61" fmla="*/ 11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0 h 38"/>
                <a:gd name="T68" fmla="*/ 0 w 38"/>
                <a:gd name="T69" fmla="*/ 22 h 38"/>
                <a:gd name="T70" fmla="*/ 1 w 38"/>
                <a:gd name="T71" fmla="*/ 24 h 38"/>
                <a:gd name="T72" fmla="*/ 1 w 38"/>
                <a:gd name="T73" fmla="*/ 26 h 38"/>
                <a:gd name="T74" fmla="*/ 2 w 38"/>
                <a:gd name="T75" fmla="*/ 27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4 h 38"/>
                <a:gd name="T82" fmla="*/ 10 w 38"/>
                <a:gd name="T83" fmla="*/ 35 h 38"/>
                <a:gd name="T84" fmla="*/ 12 w 38"/>
                <a:gd name="T85" fmla="*/ 36 h 38"/>
                <a:gd name="T86" fmla="*/ 15 w 38"/>
                <a:gd name="T87" fmla="*/ 37 h 38"/>
                <a:gd name="T88" fmla="*/ 17 w 38"/>
                <a:gd name="T89" fmla="*/ 37 h 38"/>
                <a:gd name="T90" fmla="*/ 19 w 38"/>
                <a:gd name="T91" fmla="*/ 38 h 38"/>
                <a:gd name="T92" fmla="*/ 19 w 38"/>
                <a:gd name="T93" fmla="*/ 37 h 38"/>
                <a:gd name="T94" fmla="*/ 20 w 38"/>
                <a:gd name="T95" fmla="*/ 37 h 38"/>
                <a:gd name="T96" fmla="*/ 21 w 38"/>
                <a:gd name="T97" fmla="*/ 37 h 38"/>
                <a:gd name="T98" fmla="*/ 23 w 38"/>
                <a:gd name="T99" fmla="*/ 37 h 38"/>
                <a:gd name="T100" fmla="*/ 25 w 38"/>
                <a:gd name="T101" fmla="*/ 37 h 38"/>
                <a:gd name="T102" fmla="*/ 25 w 38"/>
                <a:gd name="T103" fmla="*/ 36 h 38"/>
                <a:gd name="T104" fmla="*/ 26 w 38"/>
                <a:gd name="T105" fmla="*/ 36 h 38"/>
                <a:gd name="T106" fmla="*/ 27 w 38"/>
                <a:gd name="T107" fmla="*/ 36 h 38"/>
                <a:gd name="T108" fmla="*/ 28 w 38"/>
                <a:gd name="T109" fmla="*/ 35 h 38"/>
                <a:gd name="T110" fmla="*/ 30 w 38"/>
                <a:gd name="T111" fmla="*/ 34 h 38"/>
                <a:gd name="T112" fmla="*/ 32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5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30" y="3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175">
              <a:extLst>
                <a:ext uri="{FF2B5EF4-FFF2-40B4-BE49-F238E27FC236}">
                  <a16:creationId xmlns:a16="http://schemas.microsoft.com/office/drawing/2014/main" id="{16F47E35-E153-B012-259C-5CC3E266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774" y="558800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5 w 38"/>
                <a:gd name="T3" fmla="*/ 29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8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6 w 38"/>
                <a:gd name="T41" fmla="*/ 1 h 38"/>
                <a:gd name="T42" fmla="*/ 25 w 38"/>
                <a:gd name="T43" fmla="*/ 1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2 w 38"/>
                <a:gd name="T53" fmla="*/ 1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8 h 38"/>
                <a:gd name="T60" fmla="*/ 1 w 38"/>
                <a:gd name="T61" fmla="*/ 12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0 w 38"/>
                <a:gd name="T69" fmla="*/ 23 h 38"/>
                <a:gd name="T70" fmla="*/ 1 w 38"/>
                <a:gd name="T71" fmla="*/ 24 h 38"/>
                <a:gd name="T72" fmla="*/ 1 w 38"/>
                <a:gd name="T73" fmla="*/ 26 h 38"/>
                <a:gd name="T74" fmla="*/ 2 w 38"/>
                <a:gd name="T75" fmla="*/ 28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6 h 38"/>
                <a:gd name="T86" fmla="*/ 15 w 38"/>
                <a:gd name="T87" fmla="*/ 37 h 38"/>
                <a:gd name="T88" fmla="*/ 17 w 38"/>
                <a:gd name="T89" fmla="*/ 38 h 38"/>
                <a:gd name="T90" fmla="*/ 19 w 38"/>
                <a:gd name="T91" fmla="*/ 38 h 38"/>
                <a:gd name="T92" fmla="*/ 19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7 h 38"/>
                <a:gd name="T100" fmla="*/ 25 w 38"/>
                <a:gd name="T101" fmla="*/ 37 h 38"/>
                <a:gd name="T102" fmla="*/ 25 w 38"/>
                <a:gd name="T103" fmla="*/ 37 h 38"/>
                <a:gd name="T104" fmla="*/ 26 w 38"/>
                <a:gd name="T105" fmla="*/ 36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176">
              <a:extLst>
                <a:ext uri="{FF2B5EF4-FFF2-40B4-BE49-F238E27FC236}">
                  <a16:creationId xmlns:a16="http://schemas.microsoft.com/office/drawing/2014/main" id="{9F6F9922-C0F9-2D05-2817-F42D578F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262" y="5815013"/>
              <a:ext cx="60325" cy="60325"/>
            </a:xfrm>
            <a:custGeom>
              <a:avLst/>
              <a:gdLst>
                <a:gd name="T0" fmla="*/ 33 w 38"/>
                <a:gd name="T1" fmla="*/ 33 h 38"/>
                <a:gd name="T2" fmla="*/ 35 w 38"/>
                <a:gd name="T3" fmla="*/ 30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7 h 38"/>
                <a:gd name="T10" fmla="*/ 37 w 38"/>
                <a:gd name="T11" fmla="*/ 26 h 38"/>
                <a:gd name="T12" fmla="*/ 37 w 38"/>
                <a:gd name="T13" fmla="*/ 25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20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9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7 w 38"/>
                <a:gd name="T41" fmla="*/ 2 h 38"/>
                <a:gd name="T42" fmla="*/ 25 w 38"/>
                <a:gd name="T43" fmla="*/ 1 h 38"/>
                <a:gd name="T44" fmla="*/ 23 w 38"/>
                <a:gd name="T45" fmla="*/ 1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1 h 38"/>
                <a:gd name="T52" fmla="*/ 12 w 38"/>
                <a:gd name="T53" fmla="*/ 2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9 h 38"/>
                <a:gd name="T60" fmla="*/ 2 w 38"/>
                <a:gd name="T61" fmla="*/ 12 h 38"/>
                <a:gd name="T62" fmla="*/ 1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1 w 38"/>
                <a:gd name="T69" fmla="*/ 23 h 38"/>
                <a:gd name="T70" fmla="*/ 1 w 38"/>
                <a:gd name="T71" fmla="*/ 25 h 38"/>
                <a:gd name="T72" fmla="*/ 2 w 38"/>
                <a:gd name="T73" fmla="*/ 27 h 38"/>
                <a:gd name="T74" fmla="*/ 2 w 38"/>
                <a:gd name="T75" fmla="*/ 28 h 38"/>
                <a:gd name="T76" fmla="*/ 3 w 38"/>
                <a:gd name="T77" fmla="*/ 30 h 38"/>
                <a:gd name="T78" fmla="*/ 6 w 38"/>
                <a:gd name="T79" fmla="*/ 33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20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8 h 38"/>
                <a:gd name="T100" fmla="*/ 25 w 38"/>
                <a:gd name="T101" fmla="*/ 37 h 38"/>
                <a:gd name="T102" fmla="*/ 26 w 38"/>
                <a:gd name="T103" fmla="*/ 37 h 38"/>
                <a:gd name="T104" fmla="*/ 27 w 38"/>
                <a:gd name="T105" fmla="*/ 37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Rectangle 168">
              <a:extLst>
                <a:ext uri="{FF2B5EF4-FFF2-40B4-BE49-F238E27FC236}">
                  <a16:creationId xmlns:a16="http://schemas.microsoft.com/office/drawing/2014/main" id="{CC3FFDD6-0840-72B0-798E-7293D6404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324" y="3685560"/>
              <a:ext cx="1573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Age-adjusted prevalence</a:t>
              </a:r>
              <a:b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difference (95% CI)</a:t>
              </a:r>
              <a:endParaRPr kumimoji="0" lang="en-US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4" name="Rectangle 168">
              <a:extLst>
                <a:ext uri="{FF2B5EF4-FFF2-40B4-BE49-F238E27FC236}">
                  <a16:creationId xmlns:a16="http://schemas.microsoft.com/office/drawing/2014/main" id="{78C6A55A-BD7D-3246-D079-E20991C1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358" y="3685560"/>
              <a:ext cx="18034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NTD prevalence (%, 95% CI)</a:t>
              </a:r>
              <a:endParaRPr kumimoji="0" lang="en-US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4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Comorbidities</a:t>
            </a:r>
          </a:p>
        </p:txBody>
      </p:sp>
    </p:spTree>
    <p:extLst>
      <p:ext uri="{BB962C8B-B14F-4D97-AF65-F5344CB8AC3E}">
        <p14:creationId xmlns:p14="http://schemas.microsoft.com/office/powerpoint/2010/main" val="269227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DC8ACF6-69E4-8244-C7CF-82D0F681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1F757-28E3-591B-6187-3600A515B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Background: statins lower LDL cholesterol, and have other beneficial effects on cardiovascular disease </a:t>
            </a:r>
            <a:br>
              <a:rPr lang="en-US" sz="1800" dirty="0"/>
            </a:br>
            <a:r>
              <a:rPr lang="en-US" sz="1800" dirty="0"/>
              <a:t>(anti-inflammation, anti-thrombotic, immunomodulator, reduced </a:t>
            </a:r>
            <a:r>
              <a:rPr lang="en-US" sz="1800" dirty="0" err="1"/>
              <a:t>oxydative</a:t>
            </a:r>
            <a:r>
              <a:rPr lang="en-US" sz="1800" dirty="0"/>
              <a:t> stress, improved endothelial function/vascular tone, plaque stabilization)</a:t>
            </a:r>
          </a:p>
          <a:p>
            <a:r>
              <a:rPr lang="en-US" sz="1800" dirty="0" err="1"/>
              <a:t>Pitavastatin</a:t>
            </a:r>
            <a:r>
              <a:rPr lang="en-US" sz="1800" dirty="0"/>
              <a:t> is a moderate intensity statin with good LDL and anti-inflammatory properties</a:t>
            </a:r>
          </a:p>
          <a:p>
            <a:r>
              <a:rPr lang="en-US" sz="1800" dirty="0"/>
              <a:t>REPRIEVE study</a:t>
            </a:r>
          </a:p>
          <a:p>
            <a:pPr lvl="1"/>
            <a:r>
              <a:rPr lang="en-US" sz="1800" dirty="0"/>
              <a:t>Inclusion criteria </a:t>
            </a:r>
          </a:p>
          <a:p>
            <a:pPr lvl="2"/>
            <a:r>
              <a:rPr lang="en-US" dirty="0"/>
              <a:t> documented HIV, on stable ART, CD4 &gt; 100/mm</a:t>
            </a:r>
            <a:r>
              <a:rPr lang="en-US" baseline="30000" dirty="0"/>
              <a:t>3</a:t>
            </a:r>
            <a:r>
              <a:rPr lang="en-US" dirty="0"/>
              <a:t>, age 40-75 y, no known atherosclerotic cardiovascular disease</a:t>
            </a:r>
          </a:p>
          <a:p>
            <a:pPr lvl="2"/>
            <a:r>
              <a:rPr lang="en-US" dirty="0"/>
              <a:t>10-year atherosclerotic cardiovascular disease risk score</a:t>
            </a:r>
          </a:p>
          <a:p>
            <a:pPr lvl="3"/>
            <a:r>
              <a:rPr lang="en-US" sz="1800" dirty="0"/>
              <a:t>&lt; 7.5% and LDL &lt; 190 mg/dL</a:t>
            </a:r>
          </a:p>
          <a:p>
            <a:pPr lvl="3"/>
            <a:r>
              <a:rPr lang="en-US" sz="1800" dirty="0"/>
              <a:t>7.5%-10% and LDL &lt; 160 mg/dL</a:t>
            </a:r>
          </a:p>
          <a:p>
            <a:pPr lvl="3"/>
            <a:r>
              <a:rPr lang="en-US" sz="1800" dirty="0"/>
              <a:t>&gt; 10% and LDL &lt; 130 mg/dL</a:t>
            </a:r>
          </a:p>
          <a:p>
            <a:pPr lvl="1"/>
            <a:r>
              <a:rPr lang="en-US" sz="1800" dirty="0"/>
              <a:t>7 769 patients randomized 1:1 to </a:t>
            </a:r>
            <a:r>
              <a:rPr lang="en-US" sz="1800" dirty="0" err="1"/>
              <a:t>pitavastatin</a:t>
            </a:r>
            <a:r>
              <a:rPr lang="en-US" sz="1800" dirty="0"/>
              <a:t> 4 mg once daily or placebo</a:t>
            </a:r>
          </a:p>
          <a:p>
            <a:pPr lvl="1"/>
            <a:r>
              <a:rPr lang="en-US" sz="1800" dirty="0"/>
              <a:t>Clinical primary endpoint: Major Cardiovascular Events (CV death, MI, unstable angina, transient ischemic attack or stroke, arterial </a:t>
            </a:r>
            <a:r>
              <a:rPr lang="en-US" sz="1800" dirty="0" err="1"/>
              <a:t>revascularisation</a:t>
            </a:r>
            <a:r>
              <a:rPr lang="en-US" sz="1800" dirty="0"/>
              <a:t>, peripheral arterial disease)</a:t>
            </a:r>
          </a:p>
          <a:p>
            <a:pPr lvl="3"/>
            <a:endParaRPr lang="en-US" sz="11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72A2A5B6-2E6D-4C39-2F36-8B07C1F711C6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1EF7CEEE-AFA3-AC6D-3F46-E8727685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679088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52914-E105-AFAC-9165-A8BEDDFF35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10" y="1765179"/>
            <a:ext cx="10972800" cy="64903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After a median time of follow-up of 5.1 years, DSMB recommended early closure </a:t>
            </a:r>
            <a:br>
              <a:rPr lang="en-US" sz="2000" dirty="0"/>
            </a:br>
            <a:r>
              <a:rPr lang="en-US" sz="2000" dirty="0"/>
              <a:t>of the trial for efficacy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6EEC1C-191E-BF7A-3568-A7A47B2A50DC}"/>
              </a:ext>
            </a:extLst>
          </p:cNvPr>
          <p:cNvSpPr txBox="1"/>
          <p:nvPr/>
        </p:nvSpPr>
        <p:spPr>
          <a:xfrm>
            <a:off x="1679969" y="2499827"/>
            <a:ext cx="326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First Major Cardiovascular Event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D84AF0-258A-E18C-45BF-13D28C6E3647}"/>
              </a:ext>
            </a:extLst>
          </p:cNvPr>
          <p:cNvSpPr txBox="1"/>
          <p:nvPr/>
        </p:nvSpPr>
        <p:spPr>
          <a:xfrm>
            <a:off x="7274673" y="2499827"/>
            <a:ext cx="414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First Major Cardiovascular Event or Death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1EEC9160-DB2D-BA39-A15C-13341286CE94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B3AAC8D-1648-2618-9EA2-F06985DF167E}"/>
              </a:ext>
            </a:extLst>
          </p:cNvPr>
          <p:cNvGrpSpPr/>
          <p:nvPr/>
        </p:nvGrpSpPr>
        <p:grpSpPr>
          <a:xfrm>
            <a:off x="335360" y="2832630"/>
            <a:ext cx="5312965" cy="3548698"/>
            <a:chOff x="335360" y="2832630"/>
            <a:chExt cx="5312965" cy="3548698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EA9F0C4-7965-2322-207D-67383F251EF6}"/>
                </a:ext>
              </a:extLst>
            </p:cNvPr>
            <p:cNvGrpSpPr/>
            <p:nvPr/>
          </p:nvGrpSpPr>
          <p:grpSpPr>
            <a:xfrm>
              <a:off x="1135063" y="2913980"/>
              <a:ext cx="4513262" cy="2455862"/>
              <a:chOff x="1135063" y="2295525"/>
              <a:chExt cx="4513262" cy="2455862"/>
            </a:xfrm>
          </p:grpSpPr>
          <p:sp>
            <p:nvSpPr>
              <p:cNvPr id="14" name="Line 15">
                <a:extLst>
                  <a:ext uri="{FF2B5EF4-FFF2-40B4-BE49-F238E27FC236}">
                    <a16:creationId xmlns:a16="http://schemas.microsoft.com/office/drawing/2014/main" id="{79A47D3F-147D-9B21-56D1-311FD3427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3526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6">
                <a:extLst>
                  <a:ext uri="{FF2B5EF4-FFF2-40B4-BE49-F238E27FC236}">
                    <a16:creationId xmlns:a16="http://schemas.microsoft.com/office/drawing/2014/main" id="{FEA7920E-7B19-BAD0-B14F-26A60A659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6670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37FEB4ED-D763-6946-9476-2790B777F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98132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8">
                <a:extLst>
                  <a:ext uri="{FF2B5EF4-FFF2-40B4-BE49-F238E27FC236}">
                    <a16:creationId xmlns:a16="http://schemas.microsoft.com/office/drawing/2014/main" id="{C1B21DCD-A412-2E2C-A307-3666C8106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29565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9">
                <a:extLst>
                  <a:ext uri="{FF2B5EF4-FFF2-40B4-BE49-F238E27FC236}">
                    <a16:creationId xmlns:a16="http://schemas.microsoft.com/office/drawing/2014/main" id="{FA9D48E9-FB86-A3A0-225F-30A684475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6099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80B46D15-CEE7-43F8-E56D-731F02F31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9243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71D7D7FE-33B9-CE5F-33CD-81CEFF51C569}"/>
                  </a:ext>
                </a:extLst>
              </p:cNvPr>
              <p:cNvGrpSpPr/>
              <p:nvPr/>
            </p:nvGrpSpPr>
            <p:grpSpPr>
              <a:xfrm>
                <a:off x="1219200" y="2295525"/>
                <a:ext cx="4429125" cy="2455862"/>
                <a:chOff x="1219200" y="2295525"/>
                <a:chExt cx="4429125" cy="2455862"/>
              </a:xfrm>
            </p:grpSpPr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ABC384A0-C038-CAAB-2D55-1128EBE4F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200" y="2295525"/>
                  <a:ext cx="4429125" cy="2378075"/>
                </a:xfrm>
                <a:custGeom>
                  <a:avLst/>
                  <a:gdLst>
                    <a:gd name="T0" fmla="*/ 11161 w 11161"/>
                    <a:gd name="T1" fmla="*/ 5994 h 5994"/>
                    <a:gd name="T2" fmla="*/ 0 w 11161"/>
                    <a:gd name="T3" fmla="*/ 5994 h 5994"/>
                    <a:gd name="T4" fmla="*/ 0 w 11161"/>
                    <a:gd name="T5" fmla="*/ 0 h 5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61" h="5994">
                      <a:moveTo>
                        <a:pt x="11161" y="5994"/>
                      </a:moveTo>
                      <a:lnTo>
                        <a:pt x="0" y="59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" name="Line 25">
                  <a:extLst>
                    <a:ext uri="{FF2B5EF4-FFF2-40B4-BE49-F238E27FC236}">
                      <a16:creationId xmlns:a16="http://schemas.microsoft.com/office/drawing/2014/main" id="{6BE11EA9-5298-7ECD-6914-26F900714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16450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" name="Line 26">
                  <a:extLst>
                    <a:ext uri="{FF2B5EF4-FFF2-40B4-BE49-F238E27FC236}">
                      <a16:creationId xmlns:a16="http://schemas.microsoft.com/office/drawing/2014/main" id="{9C0ACEAD-FC19-E078-EA40-85C551C73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7638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" name="Line 27">
                  <a:extLst>
                    <a:ext uri="{FF2B5EF4-FFF2-40B4-BE49-F238E27FC236}">
                      <a16:creationId xmlns:a16="http://schemas.microsoft.com/office/drawing/2014/main" id="{1DD48230-320A-87CE-BE5D-4012E0534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76850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" name="Line 28">
                  <a:extLst>
                    <a:ext uri="{FF2B5EF4-FFF2-40B4-BE49-F238E27FC236}">
                      <a16:creationId xmlns:a16="http://schemas.microsoft.com/office/drawing/2014/main" id="{AAB34A55-D81C-1737-1F29-9F02F3BF8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82788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" name="Line 29">
                  <a:extLst>
                    <a:ext uri="{FF2B5EF4-FFF2-40B4-BE49-F238E27FC236}">
                      <a16:creationId xmlns:a16="http://schemas.microsoft.com/office/drawing/2014/main" id="{5FCA13B1-9E52-6F37-B220-60C1D8B11D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23975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" name="Line 30">
                  <a:extLst>
                    <a:ext uri="{FF2B5EF4-FFF2-40B4-BE49-F238E27FC236}">
                      <a16:creationId xmlns:a16="http://schemas.microsoft.com/office/drawing/2014/main" id="{F9362183-9092-6C14-C400-16F321F96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8825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8" name="Line 31">
                  <a:extLst>
                    <a:ext uri="{FF2B5EF4-FFF2-40B4-BE49-F238E27FC236}">
                      <a16:creationId xmlns:a16="http://schemas.microsoft.com/office/drawing/2014/main" id="{270B3FD9-1025-5575-86A9-4C5215DF9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013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id="{0CA9F071-2BC8-874D-96CC-4D25E607D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988" y="3078163"/>
                  <a:ext cx="3429000" cy="720725"/>
                </a:xfrm>
                <a:custGeom>
                  <a:avLst/>
                  <a:gdLst>
                    <a:gd name="T0" fmla="*/ 8639 w 8639"/>
                    <a:gd name="T1" fmla="*/ 8 h 1817"/>
                    <a:gd name="T2" fmla="*/ 8208 w 8639"/>
                    <a:gd name="T3" fmla="*/ 0 h 1817"/>
                    <a:gd name="T4" fmla="*/ 8165 w 8639"/>
                    <a:gd name="T5" fmla="*/ 128 h 1817"/>
                    <a:gd name="T6" fmla="*/ 7785 w 8639"/>
                    <a:gd name="T7" fmla="*/ 142 h 1817"/>
                    <a:gd name="T8" fmla="*/ 7509 w 8639"/>
                    <a:gd name="T9" fmla="*/ 199 h 1817"/>
                    <a:gd name="T10" fmla="*/ 7304 w 8639"/>
                    <a:gd name="T11" fmla="*/ 255 h 1817"/>
                    <a:gd name="T12" fmla="*/ 6838 w 8639"/>
                    <a:gd name="T13" fmla="*/ 354 h 1817"/>
                    <a:gd name="T14" fmla="*/ 6513 w 8639"/>
                    <a:gd name="T15" fmla="*/ 509 h 1817"/>
                    <a:gd name="T16" fmla="*/ 6202 w 8639"/>
                    <a:gd name="T17" fmla="*/ 545 h 1817"/>
                    <a:gd name="T18" fmla="*/ 5969 w 8639"/>
                    <a:gd name="T19" fmla="*/ 608 h 1817"/>
                    <a:gd name="T20" fmla="*/ 5658 w 8639"/>
                    <a:gd name="T21" fmla="*/ 673 h 1817"/>
                    <a:gd name="T22" fmla="*/ 4740 w 8639"/>
                    <a:gd name="T23" fmla="*/ 813 h 1817"/>
                    <a:gd name="T24" fmla="*/ 4408 w 8639"/>
                    <a:gd name="T25" fmla="*/ 891 h 1817"/>
                    <a:gd name="T26" fmla="*/ 4125 w 8639"/>
                    <a:gd name="T27" fmla="*/ 913 h 1817"/>
                    <a:gd name="T28" fmla="*/ 3758 w 8639"/>
                    <a:gd name="T29" fmla="*/ 1005 h 1817"/>
                    <a:gd name="T30" fmla="*/ 3376 w 8639"/>
                    <a:gd name="T31" fmla="*/ 1068 h 1817"/>
                    <a:gd name="T32" fmla="*/ 2734 w 8639"/>
                    <a:gd name="T33" fmla="*/ 1146 h 1817"/>
                    <a:gd name="T34" fmla="*/ 2070 w 8639"/>
                    <a:gd name="T35" fmla="*/ 1266 h 1817"/>
                    <a:gd name="T36" fmla="*/ 1802 w 8639"/>
                    <a:gd name="T37" fmla="*/ 1344 h 1817"/>
                    <a:gd name="T38" fmla="*/ 1498 w 8639"/>
                    <a:gd name="T39" fmla="*/ 1407 h 1817"/>
                    <a:gd name="T40" fmla="*/ 1244 w 8639"/>
                    <a:gd name="T41" fmla="*/ 1471 h 1817"/>
                    <a:gd name="T42" fmla="*/ 551 w 8639"/>
                    <a:gd name="T43" fmla="*/ 1549 h 1817"/>
                    <a:gd name="T44" fmla="*/ 353 w 8639"/>
                    <a:gd name="T45" fmla="*/ 1612 h 1817"/>
                    <a:gd name="T46" fmla="*/ 0 w 8639"/>
                    <a:gd name="T47" fmla="*/ 1689 h 1817"/>
                    <a:gd name="T48" fmla="*/ 7 w 8639"/>
                    <a:gd name="T49" fmla="*/ 1817 h 1817"/>
                    <a:gd name="T50" fmla="*/ 134 w 8639"/>
                    <a:gd name="T51" fmla="*/ 1817 h 1817"/>
                    <a:gd name="T52" fmla="*/ 375 w 8639"/>
                    <a:gd name="T53" fmla="*/ 1789 h 1817"/>
                    <a:gd name="T54" fmla="*/ 714 w 8639"/>
                    <a:gd name="T55" fmla="*/ 1767 h 1817"/>
                    <a:gd name="T56" fmla="*/ 890 w 8639"/>
                    <a:gd name="T57" fmla="*/ 1725 h 1817"/>
                    <a:gd name="T58" fmla="*/ 1371 w 8639"/>
                    <a:gd name="T59" fmla="*/ 1655 h 1817"/>
                    <a:gd name="T60" fmla="*/ 1822 w 8639"/>
                    <a:gd name="T61" fmla="*/ 1633 h 1817"/>
                    <a:gd name="T62" fmla="*/ 2240 w 8639"/>
                    <a:gd name="T63" fmla="*/ 1527 h 1817"/>
                    <a:gd name="T64" fmla="*/ 2839 w 8639"/>
                    <a:gd name="T65" fmla="*/ 1443 h 1817"/>
                    <a:gd name="T66" fmla="*/ 3023 w 8639"/>
                    <a:gd name="T67" fmla="*/ 1443 h 1817"/>
                    <a:gd name="T68" fmla="*/ 3257 w 8639"/>
                    <a:gd name="T69" fmla="*/ 1393 h 1817"/>
                    <a:gd name="T70" fmla="*/ 3490 w 8639"/>
                    <a:gd name="T71" fmla="*/ 1385 h 1817"/>
                    <a:gd name="T72" fmla="*/ 3687 w 8639"/>
                    <a:gd name="T73" fmla="*/ 1344 h 1817"/>
                    <a:gd name="T74" fmla="*/ 3949 w 8639"/>
                    <a:gd name="T75" fmla="*/ 1337 h 1817"/>
                    <a:gd name="T76" fmla="*/ 4337 w 8639"/>
                    <a:gd name="T77" fmla="*/ 1280 h 1817"/>
                    <a:gd name="T78" fmla="*/ 4528 w 8639"/>
                    <a:gd name="T79" fmla="*/ 1294 h 1817"/>
                    <a:gd name="T80" fmla="*/ 5206 w 8639"/>
                    <a:gd name="T81" fmla="*/ 1180 h 1817"/>
                    <a:gd name="T82" fmla="*/ 5538 w 8639"/>
                    <a:gd name="T83" fmla="*/ 1160 h 1817"/>
                    <a:gd name="T84" fmla="*/ 6224 w 8639"/>
                    <a:gd name="T85" fmla="*/ 997 h 1817"/>
                    <a:gd name="T86" fmla="*/ 6526 w 8639"/>
                    <a:gd name="T87" fmla="*/ 906 h 1817"/>
                    <a:gd name="T88" fmla="*/ 6625 w 8639"/>
                    <a:gd name="T89" fmla="*/ 785 h 1817"/>
                    <a:gd name="T90" fmla="*/ 7947 w 8639"/>
                    <a:gd name="T91" fmla="*/ 665 h 1817"/>
                    <a:gd name="T92" fmla="*/ 8201 w 8639"/>
                    <a:gd name="T93" fmla="*/ 615 h 1817"/>
                    <a:gd name="T94" fmla="*/ 8617 w 8639"/>
                    <a:gd name="T95" fmla="*/ 566 h 1817"/>
                    <a:gd name="T96" fmla="*/ 8639 w 8639"/>
                    <a:gd name="T97" fmla="*/ 8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39" h="1817">
                      <a:moveTo>
                        <a:pt x="8639" y="8"/>
                      </a:moveTo>
                      <a:lnTo>
                        <a:pt x="8208" y="0"/>
                      </a:lnTo>
                      <a:lnTo>
                        <a:pt x="8165" y="128"/>
                      </a:lnTo>
                      <a:lnTo>
                        <a:pt x="7785" y="142"/>
                      </a:lnTo>
                      <a:lnTo>
                        <a:pt x="7509" y="199"/>
                      </a:lnTo>
                      <a:lnTo>
                        <a:pt x="7304" y="255"/>
                      </a:lnTo>
                      <a:lnTo>
                        <a:pt x="6838" y="354"/>
                      </a:lnTo>
                      <a:lnTo>
                        <a:pt x="6513" y="509"/>
                      </a:lnTo>
                      <a:lnTo>
                        <a:pt x="6202" y="545"/>
                      </a:lnTo>
                      <a:lnTo>
                        <a:pt x="5969" y="608"/>
                      </a:lnTo>
                      <a:lnTo>
                        <a:pt x="5658" y="673"/>
                      </a:lnTo>
                      <a:lnTo>
                        <a:pt x="4740" y="813"/>
                      </a:lnTo>
                      <a:lnTo>
                        <a:pt x="4408" y="891"/>
                      </a:lnTo>
                      <a:lnTo>
                        <a:pt x="4125" y="913"/>
                      </a:lnTo>
                      <a:lnTo>
                        <a:pt x="3758" y="1005"/>
                      </a:lnTo>
                      <a:lnTo>
                        <a:pt x="3376" y="1068"/>
                      </a:lnTo>
                      <a:lnTo>
                        <a:pt x="2734" y="1146"/>
                      </a:lnTo>
                      <a:lnTo>
                        <a:pt x="2070" y="1266"/>
                      </a:lnTo>
                      <a:lnTo>
                        <a:pt x="1802" y="1344"/>
                      </a:lnTo>
                      <a:lnTo>
                        <a:pt x="1498" y="1407"/>
                      </a:lnTo>
                      <a:lnTo>
                        <a:pt x="1244" y="1471"/>
                      </a:lnTo>
                      <a:lnTo>
                        <a:pt x="551" y="1549"/>
                      </a:lnTo>
                      <a:lnTo>
                        <a:pt x="353" y="1612"/>
                      </a:lnTo>
                      <a:lnTo>
                        <a:pt x="0" y="1689"/>
                      </a:lnTo>
                      <a:lnTo>
                        <a:pt x="7" y="1817"/>
                      </a:lnTo>
                      <a:lnTo>
                        <a:pt x="134" y="1817"/>
                      </a:lnTo>
                      <a:lnTo>
                        <a:pt x="375" y="1789"/>
                      </a:lnTo>
                      <a:lnTo>
                        <a:pt x="714" y="1767"/>
                      </a:lnTo>
                      <a:lnTo>
                        <a:pt x="890" y="1725"/>
                      </a:lnTo>
                      <a:lnTo>
                        <a:pt x="1371" y="1655"/>
                      </a:lnTo>
                      <a:lnTo>
                        <a:pt x="1822" y="1633"/>
                      </a:lnTo>
                      <a:lnTo>
                        <a:pt x="2240" y="1527"/>
                      </a:lnTo>
                      <a:lnTo>
                        <a:pt x="2839" y="1443"/>
                      </a:lnTo>
                      <a:lnTo>
                        <a:pt x="3023" y="1443"/>
                      </a:lnTo>
                      <a:lnTo>
                        <a:pt x="3257" y="1393"/>
                      </a:lnTo>
                      <a:lnTo>
                        <a:pt x="3490" y="1385"/>
                      </a:lnTo>
                      <a:lnTo>
                        <a:pt x="3687" y="1344"/>
                      </a:lnTo>
                      <a:lnTo>
                        <a:pt x="3949" y="1337"/>
                      </a:lnTo>
                      <a:lnTo>
                        <a:pt x="4337" y="1280"/>
                      </a:lnTo>
                      <a:lnTo>
                        <a:pt x="4528" y="1294"/>
                      </a:lnTo>
                      <a:lnTo>
                        <a:pt x="5206" y="1180"/>
                      </a:lnTo>
                      <a:lnTo>
                        <a:pt x="5538" y="1160"/>
                      </a:lnTo>
                      <a:lnTo>
                        <a:pt x="6224" y="997"/>
                      </a:lnTo>
                      <a:lnTo>
                        <a:pt x="6526" y="906"/>
                      </a:lnTo>
                      <a:lnTo>
                        <a:pt x="6625" y="785"/>
                      </a:lnTo>
                      <a:lnTo>
                        <a:pt x="7947" y="665"/>
                      </a:lnTo>
                      <a:lnTo>
                        <a:pt x="8201" y="615"/>
                      </a:lnTo>
                      <a:lnTo>
                        <a:pt x="8617" y="566"/>
                      </a:lnTo>
                      <a:lnTo>
                        <a:pt x="8639" y="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id="{B03F64C6-AC90-CCA1-DF5D-2FDBA49A8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188" y="3368675"/>
                  <a:ext cx="3349625" cy="477837"/>
                </a:xfrm>
                <a:custGeom>
                  <a:avLst/>
                  <a:gdLst>
                    <a:gd name="T0" fmla="*/ 8137 w 8441"/>
                    <a:gd name="T1" fmla="*/ 0 h 1201"/>
                    <a:gd name="T2" fmla="*/ 8137 w 8441"/>
                    <a:gd name="T3" fmla="*/ 106 h 1201"/>
                    <a:gd name="T4" fmla="*/ 6661 w 8441"/>
                    <a:gd name="T5" fmla="*/ 106 h 1201"/>
                    <a:gd name="T6" fmla="*/ 6611 w 8441"/>
                    <a:gd name="T7" fmla="*/ 155 h 1201"/>
                    <a:gd name="T8" fmla="*/ 6371 w 8441"/>
                    <a:gd name="T9" fmla="*/ 155 h 1201"/>
                    <a:gd name="T10" fmla="*/ 5785 w 8441"/>
                    <a:gd name="T11" fmla="*/ 297 h 1201"/>
                    <a:gd name="T12" fmla="*/ 5227 w 8441"/>
                    <a:gd name="T13" fmla="*/ 332 h 1201"/>
                    <a:gd name="T14" fmla="*/ 4302 w 8441"/>
                    <a:gd name="T15" fmla="*/ 417 h 1201"/>
                    <a:gd name="T16" fmla="*/ 3750 w 8441"/>
                    <a:gd name="T17" fmla="*/ 515 h 1201"/>
                    <a:gd name="T18" fmla="*/ 3320 w 8441"/>
                    <a:gd name="T19" fmla="*/ 544 h 1201"/>
                    <a:gd name="T20" fmla="*/ 2790 w 8441"/>
                    <a:gd name="T21" fmla="*/ 615 h 1201"/>
                    <a:gd name="T22" fmla="*/ 2684 w 8441"/>
                    <a:gd name="T23" fmla="*/ 657 h 1201"/>
                    <a:gd name="T24" fmla="*/ 2288 w 8441"/>
                    <a:gd name="T25" fmla="*/ 742 h 1201"/>
                    <a:gd name="T26" fmla="*/ 1865 w 8441"/>
                    <a:gd name="T27" fmla="*/ 806 h 1201"/>
                    <a:gd name="T28" fmla="*/ 1583 w 8441"/>
                    <a:gd name="T29" fmla="*/ 876 h 1201"/>
                    <a:gd name="T30" fmla="*/ 968 w 8441"/>
                    <a:gd name="T31" fmla="*/ 940 h 1201"/>
                    <a:gd name="T32" fmla="*/ 622 w 8441"/>
                    <a:gd name="T33" fmla="*/ 989 h 1201"/>
                    <a:gd name="T34" fmla="*/ 0 w 8441"/>
                    <a:gd name="T35" fmla="*/ 1095 h 1201"/>
                    <a:gd name="T36" fmla="*/ 128 w 8441"/>
                    <a:gd name="T37" fmla="*/ 1201 h 1201"/>
                    <a:gd name="T38" fmla="*/ 968 w 8441"/>
                    <a:gd name="T39" fmla="*/ 1152 h 1201"/>
                    <a:gd name="T40" fmla="*/ 1385 w 8441"/>
                    <a:gd name="T41" fmla="*/ 1152 h 1201"/>
                    <a:gd name="T42" fmla="*/ 2161 w 8441"/>
                    <a:gd name="T43" fmla="*/ 1046 h 1201"/>
                    <a:gd name="T44" fmla="*/ 2734 w 8441"/>
                    <a:gd name="T45" fmla="*/ 983 h 1201"/>
                    <a:gd name="T46" fmla="*/ 3023 w 8441"/>
                    <a:gd name="T47" fmla="*/ 983 h 1201"/>
                    <a:gd name="T48" fmla="*/ 3743 w 8441"/>
                    <a:gd name="T49" fmla="*/ 855 h 1201"/>
                    <a:gd name="T50" fmla="*/ 4308 w 8441"/>
                    <a:gd name="T51" fmla="*/ 785 h 1201"/>
                    <a:gd name="T52" fmla="*/ 4916 w 8441"/>
                    <a:gd name="T53" fmla="*/ 770 h 1201"/>
                    <a:gd name="T54" fmla="*/ 5460 w 8441"/>
                    <a:gd name="T55" fmla="*/ 685 h 1201"/>
                    <a:gd name="T56" fmla="*/ 5962 w 8441"/>
                    <a:gd name="T57" fmla="*/ 651 h 1201"/>
                    <a:gd name="T58" fmla="*/ 6208 w 8441"/>
                    <a:gd name="T59" fmla="*/ 593 h 1201"/>
                    <a:gd name="T60" fmla="*/ 6434 w 8441"/>
                    <a:gd name="T61" fmla="*/ 593 h 1201"/>
                    <a:gd name="T62" fmla="*/ 6434 w 8441"/>
                    <a:gd name="T63" fmla="*/ 523 h 1201"/>
                    <a:gd name="T64" fmla="*/ 8426 w 8441"/>
                    <a:gd name="T65" fmla="*/ 523 h 1201"/>
                    <a:gd name="T66" fmla="*/ 8441 w 8441"/>
                    <a:gd name="T67" fmla="*/ 0 h 1201"/>
                    <a:gd name="T68" fmla="*/ 8137 w 8441"/>
                    <a:gd name="T69" fmla="*/ 0 h 1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441" h="1201">
                      <a:moveTo>
                        <a:pt x="8137" y="0"/>
                      </a:moveTo>
                      <a:lnTo>
                        <a:pt x="8137" y="106"/>
                      </a:lnTo>
                      <a:lnTo>
                        <a:pt x="6661" y="106"/>
                      </a:lnTo>
                      <a:lnTo>
                        <a:pt x="6611" y="155"/>
                      </a:lnTo>
                      <a:lnTo>
                        <a:pt x="6371" y="155"/>
                      </a:lnTo>
                      <a:lnTo>
                        <a:pt x="5785" y="297"/>
                      </a:lnTo>
                      <a:lnTo>
                        <a:pt x="5227" y="332"/>
                      </a:lnTo>
                      <a:lnTo>
                        <a:pt x="4302" y="417"/>
                      </a:lnTo>
                      <a:lnTo>
                        <a:pt x="3750" y="515"/>
                      </a:lnTo>
                      <a:lnTo>
                        <a:pt x="3320" y="544"/>
                      </a:lnTo>
                      <a:lnTo>
                        <a:pt x="2790" y="615"/>
                      </a:lnTo>
                      <a:lnTo>
                        <a:pt x="2684" y="657"/>
                      </a:lnTo>
                      <a:lnTo>
                        <a:pt x="2288" y="742"/>
                      </a:lnTo>
                      <a:lnTo>
                        <a:pt x="1865" y="806"/>
                      </a:lnTo>
                      <a:lnTo>
                        <a:pt x="1583" y="876"/>
                      </a:lnTo>
                      <a:lnTo>
                        <a:pt x="968" y="940"/>
                      </a:lnTo>
                      <a:lnTo>
                        <a:pt x="622" y="989"/>
                      </a:lnTo>
                      <a:lnTo>
                        <a:pt x="0" y="1095"/>
                      </a:lnTo>
                      <a:lnTo>
                        <a:pt x="128" y="1201"/>
                      </a:lnTo>
                      <a:lnTo>
                        <a:pt x="968" y="1152"/>
                      </a:lnTo>
                      <a:lnTo>
                        <a:pt x="1385" y="1152"/>
                      </a:lnTo>
                      <a:lnTo>
                        <a:pt x="2161" y="1046"/>
                      </a:lnTo>
                      <a:lnTo>
                        <a:pt x="2734" y="983"/>
                      </a:lnTo>
                      <a:lnTo>
                        <a:pt x="3023" y="983"/>
                      </a:lnTo>
                      <a:lnTo>
                        <a:pt x="3743" y="855"/>
                      </a:lnTo>
                      <a:lnTo>
                        <a:pt x="4308" y="785"/>
                      </a:lnTo>
                      <a:lnTo>
                        <a:pt x="4916" y="770"/>
                      </a:lnTo>
                      <a:lnTo>
                        <a:pt x="5460" y="685"/>
                      </a:lnTo>
                      <a:lnTo>
                        <a:pt x="5962" y="651"/>
                      </a:lnTo>
                      <a:lnTo>
                        <a:pt x="6208" y="593"/>
                      </a:lnTo>
                      <a:lnTo>
                        <a:pt x="6434" y="593"/>
                      </a:lnTo>
                      <a:lnTo>
                        <a:pt x="6434" y="523"/>
                      </a:lnTo>
                      <a:lnTo>
                        <a:pt x="8426" y="523"/>
                      </a:lnTo>
                      <a:lnTo>
                        <a:pt x="8441" y="0"/>
                      </a:lnTo>
                      <a:lnTo>
                        <a:pt x="8137" y="0"/>
                      </a:lnTo>
                      <a:close/>
                    </a:path>
                  </a:pathLst>
                </a:custGeom>
                <a:solidFill>
                  <a:srgbClr val="D0B0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" name="Freeform 39">
                  <a:extLst>
                    <a:ext uri="{FF2B5EF4-FFF2-40B4-BE49-F238E27FC236}">
                      <a16:creationId xmlns:a16="http://schemas.microsoft.com/office/drawing/2014/main" id="{D1242B94-E2CD-2F5B-9F7E-B255C9D51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913" y="3459163"/>
                  <a:ext cx="4271962" cy="461962"/>
                </a:xfrm>
                <a:custGeom>
                  <a:avLst/>
                  <a:gdLst>
                    <a:gd name="T0" fmla="*/ 10765 w 10765"/>
                    <a:gd name="T1" fmla="*/ 0 h 1163"/>
                    <a:gd name="T2" fmla="*/ 10475 w 10765"/>
                    <a:gd name="T3" fmla="*/ 0 h 1163"/>
                    <a:gd name="T4" fmla="*/ 10475 w 10765"/>
                    <a:gd name="T5" fmla="*/ 63 h 1163"/>
                    <a:gd name="T6" fmla="*/ 9645 w 10765"/>
                    <a:gd name="T7" fmla="*/ 63 h 1163"/>
                    <a:gd name="T8" fmla="*/ 9645 w 10765"/>
                    <a:gd name="T9" fmla="*/ 119 h 1163"/>
                    <a:gd name="T10" fmla="*/ 8670 w 10765"/>
                    <a:gd name="T11" fmla="*/ 119 h 1163"/>
                    <a:gd name="T12" fmla="*/ 8670 w 10765"/>
                    <a:gd name="T13" fmla="*/ 162 h 1163"/>
                    <a:gd name="T14" fmla="*/ 8366 w 10765"/>
                    <a:gd name="T15" fmla="*/ 162 h 1163"/>
                    <a:gd name="T16" fmla="*/ 8366 w 10765"/>
                    <a:gd name="T17" fmla="*/ 215 h 1163"/>
                    <a:gd name="T18" fmla="*/ 8052 w 10765"/>
                    <a:gd name="T19" fmla="*/ 215 h 1163"/>
                    <a:gd name="T20" fmla="*/ 8052 w 10765"/>
                    <a:gd name="T21" fmla="*/ 265 h 1163"/>
                    <a:gd name="T22" fmla="*/ 7661 w 10765"/>
                    <a:gd name="T23" fmla="*/ 265 h 1163"/>
                    <a:gd name="T24" fmla="*/ 7661 w 10765"/>
                    <a:gd name="T25" fmla="*/ 314 h 1163"/>
                    <a:gd name="T26" fmla="*/ 7127 w 10765"/>
                    <a:gd name="T27" fmla="*/ 314 h 1163"/>
                    <a:gd name="T28" fmla="*/ 7127 w 10765"/>
                    <a:gd name="T29" fmla="*/ 364 h 1163"/>
                    <a:gd name="T30" fmla="*/ 6710 w 10765"/>
                    <a:gd name="T31" fmla="*/ 364 h 1163"/>
                    <a:gd name="T32" fmla="*/ 6710 w 10765"/>
                    <a:gd name="T33" fmla="*/ 407 h 1163"/>
                    <a:gd name="T34" fmla="*/ 6177 w 10765"/>
                    <a:gd name="T35" fmla="*/ 407 h 1163"/>
                    <a:gd name="T36" fmla="*/ 6177 w 10765"/>
                    <a:gd name="T37" fmla="*/ 463 h 1163"/>
                    <a:gd name="T38" fmla="*/ 5806 w 10765"/>
                    <a:gd name="T39" fmla="*/ 463 h 1163"/>
                    <a:gd name="T40" fmla="*/ 5806 w 10765"/>
                    <a:gd name="T41" fmla="*/ 512 h 1163"/>
                    <a:gd name="T42" fmla="*/ 5534 w 10765"/>
                    <a:gd name="T43" fmla="*/ 512 h 1163"/>
                    <a:gd name="T44" fmla="*/ 5534 w 10765"/>
                    <a:gd name="T45" fmla="*/ 559 h 1163"/>
                    <a:gd name="T46" fmla="*/ 5117 w 10765"/>
                    <a:gd name="T47" fmla="*/ 559 h 1163"/>
                    <a:gd name="T48" fmla="*/ 5117 w 10765"/>
                    <a:gd name="T49" fmla="*/ 611 h 1163"/>
                    <a:gd name="T50" fmla="*/ 4860 w 10765"/>
                    <a:gd name="T51" fmla="*/ 611 h 1163"/>
                    <a:gd name="T52" fmla="*/ 4860 w 10765"/>
                    <a:gd name="T53" fmla="*/ 668 h 1163"/>
                    <a:gd name="T54" fmla="*/ 4439 w 10765"/>
                    <a:gd name="T55" fmla="*/ 668 h 1163"/>
                    <a:gd name="T56" fmla="*/ 4439 w 10765"/>
                    <a:gd name="T57" fmla="*/ 729 h 1163"/>
                    <a:gd name="T58" fmla="*/ 3976 w 10765"/>
                    <a:gd name="T59" fmla="*/ 729 h 1163"/>
                    <a:gd name="T60" fmla="*/ 3976 w 10765"/>
                    <a:gd name="T61" fmla="*/ 785 h 1163"/>
                    <a:gd name="T62" fmla="*/ 3274 w 10765"/>
                    <a:gd name="T63" fmla="*/ 785 h 1163"/>
                    <a:gd name="T64" fmla="*/ 3274 w 10765"/>
                    <a:gd name="T65" fmla="*/ 828 h 1163"/>
                    <a:gd name="T66" fmla="*/ 3097 w 10765"/>
                    <a:gd name="T67" fmla="*/ 828 h 1163"/>
                    <a:gd name="T68" fmla="*/ 3097 w 10765"/>
                    <a:gd name="T69" fmla="*/ 887 h 1163"/>
                    <a:gd name="T70" fmla="*/ 2402 w 10765"/>
                    <a:gd name="T71" fmla="*/ 887 h 1163"/>
                    <a:gd name="T72" fmla="*/ 2402 w 10765"/>
                    <a:gd name="T73" fmla="*/ 962 h 1163"/>
                    <a:gd name="T74" fmla="*/ 1427 w 10765"/>
                    <a:gd name="T75" fmla="*/ 962 h 1163"/>
                    <a:gd name="T76" fmla="*/ 1427 w 10765"/>
                    <a:gd name="T77" fmla="*/ 1015 h 1163"/>
                    <a:gd name="T78" fmla="*/ 1059 w 10765"/>
                    <a:gd name="T79" fmla="*/ 1015 h 1163"/>
                    <a:gd name="T80" fmla="*/ 1059 w 10765"/>
                    <a:gd name="T81" fmla="*/ 1074 h 1163"/>
                    <a:gd name="T82" fmla="*/ 621 w 10765"/>
                    <a:gd name="T83" fmla="*/ 1074 h 1163"/>
                    <a:gd name="T84" fmla="*/ 621 w 10765"/>
                    <a:gd name="T85" fmla="*/ 1110 h 1163"/>
                    <a:gd name="T86" fmla="*/ 194 w 10765"/>
                    <a:gd name="T87" fmla="*/ 1110 h 1163"/>
                    <a:gd name="T88" fmla="*/ 194 w 10765"/>
                    <a:gd name="T89" fmla="*/ 1163 h 1163"/>
                    <a:gd name="T90" fmla="*/ 0 w 10765"/>
                    <a:gd name="T91" fmla="*/ 1163 h 1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765" h="1163">
                      <a:moveTo>
                        <a:pt x="10765" y="0"/>
                      </a:moveTo>
                      <a:lnTo>
                        <a:pt x="10475" y="0"/>
                      </a:lnTo>
                      <a:lnTo>
                        <a:pt x="10475" y="63"/>
                      </a:lnTo>
                      <a:lnTo>
                        <a:pt x="9645" y="63"/>
                      </a:lnTo>
                      <a:lnTo>
                        <a:pt x="9645" y="119"/>
                      </a:lnTo>
                      <a:lnTo>
                        <a:pt x="8670" y="119"/>
                      </a:lnTo>
                      <a:lnTo>
                        <a:pt x="8670" y="162"/>
                      </a:lnTo>
                      <a:lnTo>
                        <a:pt x="8366" y="162"/>
                      </a:lnTo>
                      <a:lnTo>
                        <a:pt x="8366" y="215"/>
                      </a:lnTo>
                      <a:lnTo>
                        <a:pt x="8052" y="215"/>
                      </a:lnTo>
                      <a:lnTo>
                        <a:pt x="8052" y="265"/>
                      </a:lnTo>
                      <a:lnTo>
                        <a:pt x="7661" y="265"/>
                      </a:lnTo>
                      <a:lnTo>
                        <a:pt x="7661" y="314"/>
                      </a:lnTo>
                      <a:lnTo>
                        <a:pt x="7127" y="314"/>
                      </a:lnTo>
                      <a:lnTo>
                        <a:pt x="7127" y="364"/>
                      </a:lnTo>
                      <a:lnTo>
                        <a:pt x="6710" y="364"/>
                      </a:lnTo>
                      <a:lnTo>
                        <a:pt x="6710" y="407"/>
                      </a:lnTo>
                      <a:lnTo>
                        <a:pt x="6177" y="407"/>
                      </a:lnTo>
                      <a:lnTo>
                        <a:pt x="6177" y="463"/>
                      </a:lnTo>
                      <a:lnTo>
                        <a:pt x="5806" y="463"/>
                      </a:lnTo>
                      <a:lnTo>
                        <a:pt x="5806" y="512"/>
                      </a:lnTo>
                      <a:lnTo>
                        <a:pt x="5534" y="512"/>
                      </a:lnTo>
                      <a:lnTo>
                        <a:pt x="5534" y="559"/>
                      </a:lnTo>
                      <a:lnTo>
                        <a:pt x="5117" y="559"/>
                      </a:lnTo>
                      <a:lnTo>
                        <a:pt x="5117" y="611"/>
                      </a:lnTo>
                      <a:lnTo>
                        <a:pt x="4860" y="611"/>
                      </a:lnTo>
                      <a:lnTo>
                        <a:pt x="4860" y="668"/>
                      </a:lnTo>
                      <a:lnTo>
                        <a:pt x="4439" y="668"/>
                      </a:lnTo>
                      <a:lnTo>
                        <a:pt x="4439" y="729"/>
                      </a:lnTo>
                      <a:lnTo>
                        <a:pt x="3976" y="729"/>
                      </a:lnTo>
                      <a:lnTo>
                        <a:pt x="3976" y="785"/>
                      </a:lnTo>
                      <a:lnTo>
                        <a:pt x="3274" y="785"/>
                      </a:lnTo>
                      <a:lnTo>
                        <a:pt x="3274" y="828"/>
                      </a:lnTo>
                      <a:lnTo>
                        <a:pt x="3097" y="828"/>
                      </a:lnTo>
                      <a:lnTo>
                        <a:pt x="3097" y="887"/>
                      </a:lnTo>
                      <a:lnTo>
                        <a:pt x="2402" y="887"/>
                      </a:lnTo>
                      <a:lnTo>
                        <a:pt x="2402" y="962"/>
                      </a:lnTo>
                      <a:lnTo>
                        <a:pt x="1427" y="962"/>
                      </a:lnTo>
                      <a:lnTo>
                        <a:pt x="1427" y="1015"/>
                      </a:lnTo>
                      <a:lnTo>
                        <a:pt x="1059" y="1015"/>
                      </a:lnTo>
                      <a:lnTo>
                        <a:pt x="1059" y="1074"/>
                      </a:lnTo>
                      <a:lnTo>
                        <a:pt x="621" y="1074"/>
                      </a:lnTo>
                      <a:lnTo>
                        <a:pt x="621" y="1110"/>
                      </a:lnTo>
                      <a:lnTo>
                        <a:pt x="194" y="1110"/>
                      </a:lnTo>
                      <a:lnTo>
                        <a:pt x="194" y="1163"/>
                      </a:lnTo>
                      <a:lnTo>
                        <a:pt x="0" y="1163"/>
                      </a:lnTo>
                    </a:path>
                  </a:pathLst>
                </a:custGeom>
                <a:noFill/>
                <a:ln w="26988">
                  <a:solidFill>
                    <a:srgbClr val="66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" name="Freeform 267">
                  <a:extLst>
                    <a:ext uri="{FF2B5EF4-FFF2-40B4-BE49-F238E27FC236}">
                      <a16:creationId xmlns:a16="http://schemas.microsoft.com/office/drawing/2014/main" id="{1530CEA6-0FC3-C965-A880-2C907463C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150" y="3155950"/>
                  <a:ext cx="4265612" cy="769937"/>
                </a:xfrm>
                <a:custGeom>
                  <a:avLst/>
                  <a:gdLst>
                    <a:gd name="T0" fmla="*/ 10746 w 10746"/>
                    <a:gd name="T1" fmla="*/ 0 h 1939"/>
                    <a:gd name="T2" fmla="*/ 10746 w 10746"/>
                    <a:gd name="T3" fmla="*/ 81 h 1939"/>
                    <a:gd name="T4" fmla="*/ 10414 w 10746"/>
                    <a:gd name="T5" fmla="*/ 81 h 1939"/>
                    <a:gd name="T6" fmla="*/ 10414 w 10746"/>
                    <a:gd name="T7" fmla="*/ 141 h 1939"/>
                    <a:gd name="T8" fmla="*/ 10284 w 10746"/>
                    <a:gd name="T9" fmla="*/ 141 h 1939"/>
                    <a:gd name="T10" fmla="*/ 10284 w 10746"/>
                    <a:gd name="T11" fmla="*/ 193 h 1939"/>
                    <a:gd name="T12" fmla="*/ 9704 w 10746"/>
                    <a:gd name="T13" fmla="*/ 193 h 1939"/>
                    <a:gd name="T14" fmla="*/ 9704 w 10746"/>
                    <a:gd name="T15" fmla="*/ 261 h 1939"/>
                    <a:gd name="T16" fmla="*/ 9189 w 10746"/>
                    <a:gd name="T17" fmla="*/ 261 h 1939"/>
                    <a:gd name="T18" fmla="*/ 9189 w 10746"/>
                    <a:gd name="T19" fmla="*/ 321 h 1939"/>
                    <a:gd name="T20" fmla="*/ 9005 w 10746"/>
                    <a:gd name="T21" fmla="*/ 321 h 1939"/>
                    <a:gd name="T22" fmla="*/ 9005 w 10746"/>
                    <a:gd name="T23" fmla="*/ 381 h 1939"/>
                    <a:gd name="T24" fmla="*/ 8789 w 10746"/>
                    <a:gd name="T25" fmla="*/ 381 h 1939"/>
                    <a:gd name="T26" fmla="*/ 8789 w 10746"/>
                    <a:gd name="T27" fmla="*/ 434 h 1939"/>
                    <a:gd name="T28" fmla="*/ 8609 w 10746"/>
                    <a:gd name="T29" fmla="*/ 434 h 1939"/>
                    <a:gd name="T30" fmla="*/ 8609 w 10746"/>
                    <a:gd name="T31" fmla="*/ 515 h 1939"/>
                    <a:gd name="T32" fmla="*/ 8348 w 10746"/>
                    <a:gd name="T33" fmla="*/ 515 h 1939"/>
                    <a:gd name="T34" fmla="*/ 8348 w 10746"/>
                    <a:gd name="T35" fmla="*/ 585 h 1939"/>
                    <a:gd name="T36" fmla="*/ 8161 w 10746"/>
                    <a:gd name="T37" fmla="*/ 585 h 1939"/>
                    <a:gd name="T38" fmla="*/ 8161 w 10746"/>
                    <a:gd name="T39" fmla="*/ 635 h 1939"/>
                    <a:gd name="T40" fmla="*/ 7918 w 10746"/>
                    <a:gd name="T41" fmla="*/ 635 h 1939"/>
                    <a:gd name="T42" fmla="*/ 7918 w 10746"/>
                    <a:gd name="T43" fmla="*/ 681 h 1939"/>
                    <a:gd name="T44" fmla="*/ 7480 w 10746"/>
                    <a:gd name="T45" fmla="*/ 681 h 1939"/>
                    <a:gd name="T46" fmla="*/ 7480 w 10746"/>
                    <a:gd name="T47" fmla="*/ 745 h 1939"/>
                    <a:gd name="T48" fmla="*/ 7261 w 10746"/>
                    <a:gd name="T49" fmla="*/ 745 h 1939"/>
                    <a:gd name="T50" fmla="*/ 7261 w 10746"/>
                    <a:gd name="T51" fmla="*/ 823 h 1939"/>
                    <a:gd name="T52" fmla="*/ 6534 w 10746"/>
                    <a:gd name="T53" fmla="*/ 823 h 1939"/>
                    <a:gd name="T54" fmla="*/ 6534 w 10746"/>
                    <a:gd name="T55" fmla="*/ 904 h 1939"/>
                    <a:gd name="T56" fmla="*/ 6222 w 10746"/>
                    <a:gd name="T57" fmla="*/ 904 h 1939"/>
                    <a:gd name="T58" fmla="*/ 6222 w 10746"/>
                    <a:gd name="T59" fmla="*/ 950 h 1939"/>
                    <a:gd name="T60" fmla="*/ 5870 w 10746"/>
                    <a:gd name="T61" fmla="*/ 950 h 1939"/>
                    <a:gd name="T62" fmla="*/ 5870 w 10746"/>
                    <a:gd name="T63" fmla="*/ 1031 h 1939"/>
                    <a:gd name="T64" fmla="*/ 5015 w 10746"/>
                    <a:gd name="T65" fmla="*/ 1031 h 1939"/>
                    <a:gd name="T66" fmla="*/ 5015 w 10746"/>
                    <a:gd name="T67" fmla="*/ 1112 h 1939"/>
                    <a:gd name="T68" fmla="*/ 4739 w 10746"/>
                    <a:gd name="T69" fmla="*/ 1112 h 1939"/>
                    <a:gd name="T70" fmla="*/ 4739 w 10746"/>
                    <a:gd name="T71" fmla="*/ 1211 h 1939"/>
                    <a:gd name="T72" fmla="*/ 4192 w 10746"/>
                    <a:gd name="T73" fmla="*/ 1211 h 1939"/>
                    <a:gd name="T74" fmla="*/ 4192 w 10746"/>
                    <a:gd name="T75" fmla="*/ 1296 h 1939"/>
                    <a:gd name="T76" fmla="*/ 3944 w 10746"/>
                    <a:gd name="T77" fmla="*/ 1296 h 1939"/>
                    <a:gd name="T78" fmla="*/ 3944 w 10746"/>
                    <a:gd name="T79" fmla="*/ 1345 h 1939"/>
                    <a:gd name="T80" fmla="*/ 3584 w 10746"/>
                    <a:gd name="T81" fmla="*/ 1345 h 1939"/>
                    <a:gd name="T82" fmla="*/ 3584 w 10746"/>
                    <a:gd name="T83" fmla="*/ 1390 h 1939"/>
                    <a:gd name="T84" fmla="*/ 2963 w 10746"/>
                    <a:gd name="T85" fmla="*/ 1390 h 1939"/>
                    <a:gd name="T86" fmla="*/ 2963 w 10746"/>
                    <a:gd name="T87" fmla="*/ 1448 h 1939"/>
                    <a:gd name="T88" fmla="*/ 2645 w 10746"/>
                    <a:gd name="T89" fmla="*/ 1448 h 1939"/>
                    <a:gd name="T90" fmla="*/ 2588 w 10746"/>
                    <a:gd name="T91" fmla="*/ 1504 h 1939"/>
                    <a:gd name="T92" fmla="*/ 2443 w 10746"/>
                    <a:gd name="T93" fmla="*/ 1504 h 1939"/>
                    <a:gd name="T94" fmla="*/ 2443 w 10746"/>
                    <a:gd name="T95" fmla="*/ 1564 h 1939"/>
                    <a:gd name="T96" fmla="*/ 2020 w 10746"/>
                    <a:gd name="T97" fmla="*/ 1564 h 1939"/>
                    <a:gd name="T98" fmla="*/ 2020 w 10746"/>
                    <a:gd name="T99" fmla="*/ 1648 h 1939"/>
                    <a:gd name="T100" fmla="*/ 1475 w 10746"/>
                    <a:gd name="T101" fmla="*/ 1648 h 1939"/>
                    <a:gd name="T102" fmla="*/ 1475 w 10746"/>
                    <a:gd name="T103" fmla="*/ 1730 h 1939"/>
                    <a:gd name="T104" fmla="*/ 988 w 10746"/>
                    <a:gd name="T105" fmla="*/ 1730 h 1939"/>
                    <a:gd name="T106" fmla="*/ 988 w 10746"/>
                    <a:gd name="T107" fmla="*/ 1815 h 1939"/>
                    <a:gd name="T108" fmla="*/ 667 w 10746"/>
                    <a:gd name="T109" fmla="*/ 1815 h 1939"/>
                    <a:gd name="T110" fmla="*/ 667 w 10746"/>
                    <a:gd name="T111" fmla="*/ 1875 h 1939"/>
                    <a:gd name="T112" fmla="*/ 187 w 10746"/>
                    <a:gd name="T113" fmla="*/ 1875 h 1939"/>
                    <a:gd name="T114" fmla="*/ 187 w 10746"/>
                    <a:gd name="T115" fmla="*/ 1939 h 1939"/>
                    <a:gd name="T116" fmla="*/ 0 w 10746"/>
                    <a:gd name="T117" fmla="*/ 1939 h 19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746" h="1939">
                      <a:moveTo>
                        <a:pt x="10746" y="0"/>
                      </a:moveTo>
                      <a:lnTo>
                        <a:pt x="10746" y="81"/>
                      </a:lnTo>
                      <a:lnTo>
                        <a:pt x="10414" y="81"/>
                      </a:lnTo>
                      <a:lnTo>
                        <a:pt x="10414" y="141"/>
                      </a:lnTo>
                      <a:lnTo>
                        <a:pt x="10284" y="141"/>
                      </a:lnTo>
                      <a:lnTo>
                        <a:pt x="10284" y="193"/>
                      </a:lnTo>
                      <a:lnTo>
                        <a:pt x="9704" y="193"/>
                      </a:lnTo>
                      <a:lnTo>
                        <a:pt x="9704" y="261"/>
                      </a:lnTo>
                      <a:lnTo>
                        <a:pt x="9189" y="261"/>
                      </a:lnTo>
                      <a:lnTo>
                        <a:pt x="9189" y="321"/>
                      </a:lnTo>
                      <a:lnTo>
                        <a:pt x="9005" y="321"/>
                      </a:lnTo>
                      <a:lnTo>
                        <a:pt x="9005" y="381"/>
                      </a:lnTo>
                      <a:lnTo>
                        <a:pt x="8789" y="381"/>
                      </a:lnTo>
                      <a:lnTo>
                        <a:pt x="8789" y="434"/>
                      </a:lnTo>
                      <a:lnTo>
                        <a:pt x="8609" y="434"/>
                      </a:lnTo>
                      <a:lnTo>
                        <a:pt x="8609" y="515"/>
                      </a:lnTo>
                      <a:lnTo>
                        <a:pt x="8348" y="515"/>
                      </a:lnTo>
                      <a:lnTo>
                        <a:pt x="8348" y="585"/>
                      </a:lnTo>
                      <a:lnTo>
                        <a:pt x="8161" y="585"/>
                      </a:lnTo>
                      <a:lnTo>
                        <a:pt x="8161" y="635"/>
                      </a:lnTo>
                      <a:lnTo>
                        <a:pt x="7918" y="635"/>
                      </a:lnTo>
                      <a:lnTo>
                        <a:pt x="7918" y="681"/>
                      </a:lnTo>
                      <a:lnTo>
                        <a:pt x="7480" y="681"/>
                      </a:lnTo>
                      <a:lnTo>
                        <a:pt x="7480" y="745"/>
                      </a:lnTo>
                      <a:lnTo>
                        <a:pt x="7261" y="745"/>
                      </a:lnTo>
                      <a:lnTo>
                        <a:pt x="7261" y="823"/>
                      </a:lnTo>
                      <a:lnTo>
                        <a:pt x="6534" y="823"/>
                      </a:lnTo>
                      <a:lnTo>
                        <a:pt x="6534" y="904"/>
                      </a:lnTo>
                      <a:lnTo>
                        <a:pt x="6222" y="904"/>
                      </a:lnTo>
                      <a:lnTo>
                        <a:pt x="6222" y="950"/>
                      </a:lnTo>
                      <a:lnTo>
                        <a:pt x="5870" y="950"/>
                      </a:lnTo>
                      <a:lnTo>
                        <a:pt x="5870" y="1031"/>
                      </a:lnTo>
                      <a:lnTo>
                        <a:pt x="5015" y="1031"/>
                      </a:lnTo>
                      <a:lnTo>
                        <a:pt x="5015" y="1112"/>
                      </a:lnTo>
                      <a:lnTo>
                        <a:pt x="4739" y="1112"/>
                      </a:lnTo>
                      <a:lnTo>
                        <a:pt x="4739" y="1211"/>
                      </a:lnTo>
                      <a:lnTo>
                        <a:pt x="4192" y="1211"/>
                      </a:lnTo>
                      <a:lnTo>
                        <a:pt x="4192" y="1296"/>
                      </a:lnTo>
                      <a:lnTo>
                        <a:pt x="3944" y="1296"/>
                      </a:lnTo>
                      <a:lnTo>
                        <a:pt x="3944" y="1345"/>
                      </a:lnTo>
                      <a:lnTo>
                        <a:pt x="3584" y="1345"/>
                      </a:lnTo>
                      <a:lnTo>
                        <a:pt x="3584" y="1390"/>
                      </a:lnTo>
                      <a:lnTo>
                        <a:pt x="2963" y="1390"/>
                      </a:lnTo>
                      <a:lnTo>
                        <a:pt x="2963" y="1448"/>
                      </a:lnTo>
                      <a:lnTo>
                        <a:pt x="2645" y="1448"/>
                      </a:lnTo>
                      <a:lnTo>
                        <a:pt x="2588" y="1504"/>
                      </a:lnTo>
                      <a:lnTo>
                        <a:pt x="2443" y="1504"/>
                      </a:lnTo>
                      <a:lnTo>
                        <a:pt x="2443" y="1564"/>
                      </a:lnTo>
                      <a:lnTo>
                        <a:pt x="2020" y="1564"/>
                      </a:lnTo>
                      <a:lnTo>
                        <a:pt x="2020" y="1648"/>
                      </a:lnTo>
                      <a:lnTo>
                        <a:pt x="1475" y="1648"/>
                      </a:lnTo>
                      <a:lnTo>
                        <a:pt x="1475" y="1730"/>
                      </a:lnTo>
                      <a:lnTo>
                        <a:pt x="988" y="1730"/>
                      </a:lnTo>
                      <a:lnTo>
                        <a:pt x="988" y="1815"/>
                      </a:lnTo>
                      <a:lnTo>
                        <a:pt x="667" y="1815"/>
                      </a:lnTo>
                      <a:lnTo>
                        <a:pt x="667" y="1875"/>
                      </a:lnTo>
                      <a:lnTo>
                        <a:pt x="187" y="1875"/>
                      </a:lnTo>
                      <a:lnTo>
                        <a:pt x="187" y="1939"/>
                      </a:lnTo>
                      <a:lnTo>
                        <a:pt x="0" y="1939"/>
                      </a:lnTo>
                    </a:path>
                  </a:pathLst>
                </a:custGeom>
                <a:noFill/>
                <a:ln w="26988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53A5928-4869-8657-FFAA-08D107F4CECA}"/>
                </a:ext>
              </a:extLst>
            </p:cNvPr>
            <p:cNvSpPr txBox="1"/>
            <p:nvPr/>
          </p:nvSpPr>
          <p:spPr>
            <a:xfrm>
              <a:off x="1202200" y="53278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7DBF12-47D0-819B-717C-7F4C06343C88}"/>
                </a:ext>
              </a:extLst>
            </p:cNvPr>
            <p:cNvSpPr txBox="1"/>
            <p:nvPr/>
          </p:nvSpPr>
          <p:spPr>
            <a:xfrm>
              <a:off x="1811908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B58D0FA-8408-0B06-94B1-4BAF4276F68B}"/>
                </a:ext>
              </a:extLst>
            </p:cNvPr>
            <p:cNvSpPr txBox="1"/>
            <p:nvPr/>
          </p:nvSpPr>
          <p:spPr>
            <a:xfrm>
              <a:off x="2469133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0301B88-BB02-6302-4CBA-420291367CD6}"/>
                </a:ext>
              </a:extLst>
            </p:cNvPr>
            <p:cNvSpPr txBox="1"/>
            <p:nvPr/>
          </p:nvSpPr>
          <p:spPr>
            <a:xfrm>
              <a:off x="3127945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9D89E4A-96B4-212E-56A4-D412160E5B5B}"/>
                </a:ext>
              </a:extLst>
            </p:cNvPr>
            <p:cNvSpPr txBox="1"/>
            <p:nvPr/>
          </p:nvSpPr>
          <p:spPr>
            <a:xfrm>
              <a:off x="3786758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1D711A3-BBCD-4F89-7270-4602A77D2E7B}"/>
                </a:ext>
              </a:extLst>
            </p:cNvPr>
            <p:cNvSpPr txBox="1"/>
            <p:nvPr/>
          </p:nvSpPr>
          <p:spPr>
            <a:xfrm>
              <a:off x="4445570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15FEA77-F519-7452-6A7B-15535C0E1192}"/>
                </a:ext>
              </a:extLst>
            </p:cNvPr>
            <p:cNvSpPr txBox="1"/>
            <p:nvPr/>
          </p:nvSpPr>
          <p:spPr>
            <a:xfrm>
              <a:off x="5105970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CB4B5F5-75EC-381B-112F-25D623CA99B7}"/>
                </a:ext>
              </a:extLst>
            </p:cNvPr>
            <p:cNvSpPr txBox="1"/>
            <p:nvPr/>
          </p:nvSpPr>
          <p:spPr>
            <a:xfrm>
              <a:off x="898272" y="43938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694FC8D-1EAF-9C9B-E8E5-43CFB9FCEE77}"/>
                </a:ext>
              </a:extLst>
            </p:cNvPr>
            <p:cNvSpPr txBox="1"/>
            <p:nvPr/>
          </p:nvSpPr>
          <p:spPr>
            <a:xfrm>
              <a:off x="702706" y="408159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0.02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1862A9C-8D41-C37F-AC6B-1C91D50FD531}"/>
                </a:ext>
              </a:extLst>
            </p:cNvPr>
            <p:cNvSpPr txBox="1"/>
            <p:nvPr/>
          </p:nvSpPr>
          <p:spPr>
            <a:xfrm>
              <a:off x="702706" y="376935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AED6C1F-B0AB-047F-9D1C-5BFB0CCAD9AF}"/>
                </a:ext>
              </a:extLst>
            </p:cNvPr>
            <p:cNvSpPr txBox="1"/>
            <p:nvPr/>
          </p:nvSpPr>
          <p:spPr>
            <a:xfrm>
              <a:off x="702706" y="345711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0.06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8EAE931-EF37-F3EC-6227-DFA4D0815292}"/>
                </a:ext>
              </a:extLst>
            </p:cNvPr>
            <p:cNvSpPr txBox="1"/>
            <p:nvPr/>
          </p:nvSpPr>
          <p:spPr>
            <a:xfrm>
              <a:off x="702706" y="314487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0.08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4CD309D-75E3-2147-1061-1BA8AC178F74}"/>
                </a:ext>
              </a:extLst>
            </p:cNvPr>
            <p:cNvSpPr txBox="1"/>
            <p:nvPr/>
          </p:nvSpPr>
          <p:spPr>
            <a:xfrm>
              <a:off x="702706" y="283263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0.10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4A2C1418-5B5A-1057-C331-BE32DF3892A7}"/>
                </a:ext>
              </a:extLst>
            </p:cNvPr>
            <p:cNvSpPr txBox="1"/>
            <p:nvPr/>
          </p:nvSpPr>
          <p:spPr>
            <a:xfrm>
              <a:off x="108437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3888</a:t>
              </a:r>
            </a:p>
            <a:p>
              <a:pPr algn="ctr"/>
              <a:r>
                <a:rPr lang="fr-FR" sz="1200" dirty="0"/>
                <a:t>3881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EE2EB847-7C2B-3FD5-02E6-3CC8FBB7E377}"/>
                </a:ext>
              </a:extLst>
            </p:cNvPr>
            <p:cNvSpPr txBox="1"/>
            <p:nvPr/>
          </p:nvSpPr>
          <p:spPr>
            <a:xfrm>
              <a:off x="1733360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3647</a:t>
              </a:r>
            </a:p>
            <a:p>
              <a:pPr algn="ctr"/>
              <a:r>
                <a:rPr lang="fr-FR" sz="1200" dirty="0"/>
                <a:t>3693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871361D-8445-C7EA-45E2-6A57E34CCF85}"/>
                </a:ext>
              </a:extLst>
            </p:cNvPr>
            <p:cNvSpPr txBox="1"/>
            <p:nvPr/>
          </p:nvSpPr>
          <p:spPr>
            <a:xfrm>
              <a:off x="2390585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3475</a:t>
              </a:r>
            </a:p>
            <a:p>
              <a:pPr algn="ctr"/>
              <a:r>
                <a:rPr lang="fr-FR" sz="1200" dirty="0"/>
                <a:t>3506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17543DD-00D9-FE0C-4950-B6FAC4DB082E}"/>
                </a:ext>
              </a:extLst>
            </p:cNvPr>
            <p:cNvSpPr txBox="1"/>
            <p:nvPr/>
          </p:nvSpPr>
          <p:spPr>
            <a:xfrm>
              <a:off x="3049397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3364</a:t>
              </a:r>
            </a:p>
            <a:p>
              <a:pPr algn="ctr"/>
              <a:r>
                <a:rPr lang="fr-FR" sz="1200" dirty="0"/>
                <a:t>3356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00AC27D-851D-01AE-4742-475C3F70B604}"/>
                </a:ext>
              </a:extLst>
            </p:cNvPr>
            <p:cNvSpPr txBox="1"/>
            <p:nvPr/>
          </p:nvSpPr>
          <p:spPr>
            <a:xfrm>
              <a:off x="3708210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2997</a:t>
              </a:r>
            </a:p>
            <a:p>
              <a:pPr algn="ctr"/>
              <a:r>
                <a:rPr lang="fr-FR" sz="1200" dirty="0"/>
                <a:t>2997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0D498AF-3423-46FE-93F6-9F9F13D37EDE}"/>
                </a:ext>
              </a:extLst>
            </p:cNvPr>
            <p:cNvSpPr txBox="1"/>
            <p:nvPr/>
          </p:nvSpPr>
          <p:spPr>
            <a:xfrm>
              <a:off x="4367022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1947</a:t>
              </a:r>
            </a:p>
            <a:p>
              <a:pPr algn="ctr"/>
              <a:r>
                <a:rPr lang="fr-FR" sz="1200" dirty="0"/>
                <a:t>2182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7DD630B3-941E-74BB-A179-5463A4FC0DAA}"/>
                </a:ext>
              </a:extLst>
            </p:cNvPr>
            <p:cNvSpPr txBox="1"/>
            <p:nvPr/>
          </p:nvSpPr>
          <p:spPr>
            <a:xfrm>
              <a:off x="5027422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1052</a:t>
              </a:r>
            </a:p>
            <a:p>
              <a:pPr algn="ctr"/>
              <a:r>
                <a:rPr lang="fr-FR" sz="1200" dirty="0"/>
                <a:t>959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97B89561-A9A0-A9BF-BCF7-E91ACF948648}"/>
                </a:ext>
              </a:extLst>
            </p:cNvPr>
            <p:cNvCxnSpPr/>
            <p:nvPr/>
          </p:nvCxnSpPr>
          <p:spPr>
            <a:xfrm>
              <a:off x="1465414" y="3109629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07DD52DA-372E-5310-56B7-2F7F0C2BD4CC}"/>
                </a:ext>
              </a:extLst>
            </p:cNvPr>
            <p:cNvCxnSpPr/>
            <p:nvPr/>
          </p:nvCxnSpPr>
          <p:spPr>
            <a:xfrm>
              <a:off x="1465414" y="3353182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7226982-53B7-B87C-208F-7D8BE5B5EE70}"/>
                </a:ext>
              </a:extLst>
            </p:cNvPr>
            <p:cNvSpPr txBox="1"/>
            <p:nvPr/>
          </p:nvSpPr>
          <p:spPr>
            <a:xfrm>
              <a:off x="1815296" y="2947066"/>
              <a:ext cx="1063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Pitavastatin</a:t>
              </a:r>
              <a:endParaRPr lang="fr-FR" sz="1400" b="1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A90222D0-64F4-B354-0E3C-6645AA6BE1DF}"/>
                </a:ext>
              </a:extLst>
            </p:cNvPr>
            <p:cNvSpPr txBox="1"/>
            <p:nvPr/>
          </p:nvSpPr>
          <p:spPr>
            <a:xfrm>
              <a:off x="1815296" y="319061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Placebo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3DC0072-15AA-A86E-EF67-2A604B2E979B}"/>
                </a:ext>
              </a:extLst>
            </p:cNvPr>
            <p:cNvSpPr txBox="1"/>
            <p:nvPr/>
          </p:nvSpPr>
          <p:spPr>
            <a:xfrm>
              <a:off x="2806329" y="3668490"/>
              <a:ext cx="14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-35 % vs placebo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64F5FBA-BBC3-9A9D-7EC3-057DB513F9DE}"/>
                </a:ext>
              </a:extLst>
            </p:cNvPr>
            <p:cNvSpPr txBox="1"/>
            <p:nvPr/>
          </p:nvSpPr>
          <p:spPr>
            <a:xfrm>
              <a:off x="1146897" y="483954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0%</a:t>
              </a:r>
            </a:p>
            <a:p>
              <a:pPr algn="ctr"/>
              <a:r>
                <a:rPr lang="fr-FR" sz="1200" dirty="0"/>
                <a:t>0%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3616695-B621-E76C-D030-FF01962527D3}"/>
                </a:ext>
              </a:extLst>
            </p:cNvPr>
            <p:cNvSpPr txBox="1"/>
            <p:nvPr/>
          </p:nvSpPr>
          <p:spPr>
            <a:xfrm>
              <a:off x="1737368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0.6%</a:t>
              </a:r>
            </a:p>
            <a:p>
              <a:pPr algn="ctr"/>
              <a:r>
                <a:rPr lang="fr-FR" sz="1200" dirty="0"/>
                <a:t>0.7%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9349D227-377E-744E-318C-557C3960BDD6}"/>
                </a:ext>
              </a:extLst>
            </p:cNvPr>
            <p:cNvSpPr txBox="1"/>
            <p:nvPr/>
          </p:nvSpPr>
          <p:spPr>
            <a:xfrm>
              <a:off x="2394593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1.0%</a:t>
              </a:r>
            </a:p>
            <a:p>
              <a:pPr algn="ctr"/>
              <a:r>
                <a:rPr lang="fr-FR" sz="1200" dirty="0"/>
                <a:t>1.4%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B43F8F4-F364-3A2C-42E8-072DC0294A91}"/>
                </a:ext>
              </a:extLst>
            </p:cNvPr>
            <p:cNvSpPr txBox="1"/>
            <p:nvPr/>
          </p:nvSpPr>
          <p:spPr>
            <a:xfrm>
              <a:off x="3053405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1.4%</a:t>
              </a:r>
            </a:p>
            <a:p>
              <a:pPr algn="ctr"/>
              <a:r>
                <a:rPr lang="fr-FR" sz="1200" dirty="0"/>
                <a:t>2.1%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F3538B48-4793-53A1-936F-70DE3DB442DC}"/>
                </a:ext>
              </a:extLst>
            </p:cNvPr>
            <p:cNvSpPr txBox="1"/>
            <p:nvPr/>
          </p:nvSpPr>
          <p:spPr>
            <a:xfrm>
              <a:off x="3712218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1.9%</a:t>
              </a:r>
            </a:p>
            <a:p>
              <a:pPr algn="ctr"/>
              <a:r>
                <a:rPr lang="fr-FR" sz="1200" dirty="0"/>
                <a:t>2.7%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820CB33A-9A5A-0014-C14E-A6024D477F7E}"/>
                </a:ext>
              </a:extLst>
            </p:cNvPr>
            <p:cNvSpPr txBox="1"/>
            <p:nvPr/>
          </p:nvSpPr>
          <p:spPr>
            <a:xfrm>
              <a:off x="4371030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2.4%</a:t>
              </a:r>
            </a:p>
            <a:p>
              <a:pPr algn="ctr"/>
              <a:r>
                <a:rPr lang="fr-FR" sz="1200" dirty="0"/>
                <a:t>3.4%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1271CBB-76DE-6BF8-EF19-0039E7E935D8}"/>
                </a:ext>
              </a:extLst>
            </p:cNvPr>
            <p:cNvSpPr txBox="1"/>
            <p:nvPr/>
          </p:nvSpPr>
          <p:spPr>
            <a:xfrm>
              <a:off x="5031430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2.7%</a:t>
              </a:r>
            </a:p>
            <a:p>
              <a:pPr algn="ctr"/>
              <a:r>
                <a:rPr lang="fr-FR" sz="1200" dirty="0"/>
                <a:t>4.4%</a:t>
              </a:r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8EAC8EC7-087C-C859-4FFE-A337830DFB12}"/>
                </a:ext>
              </a:extLst>
            </p:cNvPr>
            <p:cNvCxnSpPr/>
            <p:nvPr/>
          </p:nvCxnSpPr>
          <p:spPr>
            <a:xfrm>
              <a:off x="751243" y="498206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1B590D8F-E5B8-B6D2-2947-5A205341C08A}"/>
                </a:ext>
              </a:extLst>
            </p:cNvPr>
            <p:cNvCxnSpPr/>
            <p:nvPr/>
          </p:nvCxnSpPr>
          <p:spPr>
            <a:xfrm>
              <a:off x="751243" y="516662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8EF6EEC2-C6D8-03DE-FD37-6EF6596940F1}"/>
                </a:ext>
              </a:extLst>
            </p:cNvPr>
            <p:cNvCxnSpPr/>
            <p:nvPr/>
          </p:nvCxnSpPr>
          <p:spPr>
            <a:xfrm>
              <a:off x="751243" y="606218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5FE20D8C-FCC2-1D02-9BE1-6BDF418A7AFF}"/>
                </a:ext>
              </a:extLst>
            </p:cNvPr>
            <p:cNvCxnSpPr/>
            <p:nvPr/>
          </p:nvCxnSpPr>
          <p:spPr>
            <a:xfrm>
              <a:off x="751243" y="624674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8CF5D7A-5B65-997C-B76A-0AEC66098C7D}"/>
                </a:ext>
              </a:extLst>
            </p:cNvPr>
            <p:cNvSpPr txBox="1"/>
            <p:nvPr/>
          </p:nvSpPr>
          <p:spPr>
            <a:xfrm>
              <a:off x="335360" y="5611886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Number at risk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25995061-FAF3-7E08-2B6D-B45C49FA5087}"/>
                </a:ext>
              </a:extLst>
            </p:cNvPr>
            <p:cNvSpPr txBox="1"/>
            <p:nvPr/>
          </p:nvSpPr>
          <p:spPr>
            <a:xfrm>
              <a:off x="1271464" y="4562544"/>
              <a:ext cx="2114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Cumulative incidence of event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E2A628B-0921-46AD-F890-051A6C356EDB}"/>
                </a:ext>
              </a:extLst>
            </p:cNvPr>
            <p:cNvSpPr txBox="1"/>
            <p:nvPr/>
          </p:nvSpPr>
          <p:spPr>
            <a:xfrm>
              <a:off x="2904449" y="5523036"/>
              <a:ext cx="763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Months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E2D284D-4022-0FE0-316C-99CB34151388}"/>
              </a:ext>
            </a:extLst>
          </p:cNvPr>
          <p:cNvGrpSpPr/>
          <p:nvPr/>
        </p:nvGrpSpPr>
        <p:grpSpPr>
          <a:xfrm>
            <a:off x="6240016" y="2832630"/>
            <a:ext cx="5301109" cy="3548698"/>
            <a:chOff x="6240016" y="2832630"/>
            <a:chExt cx="5301109" cy="3548698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E0DC74C6-8C50-CE0A-BD19-8602BBF7341F}"/>
                </a:ext>
              </a:extLst>
            </p:cNvPr>
            <p:cNvGrpSpPr/>
            <p:nvPr/>
          </p:nvGrpSpPr>
          <p:grpSpPr>
            <a:xfrm>
              <a:off x="7027863" y="2913980"/>
              <a:ext cx="4513262" cy="2455862"/>
              <a:chOff x="7027863" y="2295525"/>
              <a:chExt cx="4513262" cy="2455862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CA6E49B1-D634-47A2-F318-094425FCF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0" y="2295525"/>
                <a:ext cx="4429125" cy="2378075"/>
              </a:xfrm>
              <a:custGeom>
                <a:avLst/>
                <a:gdLst>
                  <a:gd name="T0" fmla="*/ 11161 w 11161"/>
                  <a:gd name="T1" fmla="*/ 5994 h 5994"/>
                  <a:gd name="T2" fmla="*/ 0 w 11161"/>
                  <a:gd name="T3" fmla="*/ 5994 h 5994"/>
                  <a:gd name="T4" fmla="*/ 0 w 11161"/>
                  <a:gd name="T5" fmla="*/ 0 h 5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61" h="5994">
                    <a:moveTo>
                      <a:pt x="11161" y="5994"/>
                    </a:moveTo>
                    <a:lnTo>
                      <a:pt x="0" y="599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9">
                <a:extLst>
                  <a:ext uri="{FF2B5EF4-FFF2-40B4-BE49-F238E27FC236}">
                    <a16:creationId xmlns:a16="http://schemas.microsoft.com/office/drawing/2014/main" id="{20CA78CC-B2A5-6B57-D917-8BC2348C2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6670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10">
                <a:extLst>
                  <a:ext uri="{FF2B5EF4-FFF2-40B4-BE49-F238E27FC236}">
                    <a16:creationId xmlns:a16="http://schemas.microsoft.com/office/drawing/2014/main" id="{F27C4086-DCB2-B2CC-98AF-886996479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3526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11">
                <a:extLst>
                  <a:ext uri="{FF2B5EF4-FFF2-40B4-BE49-F238E27FC236}">
                    <a16:creationId xmlns:a16="http://schemas.microsoft.com/office/drawing/2014/main" id="{19A6180B-DD04-6F89-F8CD-BA4E137F1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98132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F05D7FB6-BB7B-F95F-6F62-E2265DD0A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29565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F34B57DC-E931-8C8B-113B-E307F22B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9243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4">
                <a:extLst>
                  <a:ext uri="{FF2B5EF4-FFF2-40B4-BE49-F238E27FC236}">
                    <a16:creationId xmlns:a16="http://schemas.microsoft.com/office/drawing/2014/main" id="{66A86396-325B-DA69-615E-70F3F488F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6099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2105E9A5-665B-DB59-4888-A04B7F038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0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9143CB82-35A1-8437-B4B6-0D0E87C83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6775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322B95A0-8BBA-E06E-BA7E-C7B0DC080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1625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9BA3E2B7-48C0-F9D5-6406-125BBAD19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3281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4434A0B0-065A-8946-0993-3A8DABF4E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766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3">
                <a:extLst>
                  <a:ext uri="{FF2B5EF4-FFF2-40B4-BE49-F238E27FC236}">
                    <a16:creationId xmlns:a16="http://schemas.microsoft.com/office/drawing/2014/main" id="{0BC98F8D-1A08-02F0-60DC-91AC97385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48850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4">
                <a:extLst>
                  <a:ext uri="{FF2B5EF4-FFF2-40B4-BE49-F238E27FC236}">
                    <a16:creationId xmlns:a16="http://schemas.microsoft.com/office/drawing/2014/main" id="{C2466D8E-75FE-AE1E-5147-E4183D047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806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CFBD6F10-55EF-D301-3C3C-882E89DD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6725" y="2592388"/>
                <a:ext cx="3409950" cy="1166812"/>
              </a:xfrm>
              <a:custGeom>
                <a:avLst/>
                <a:gdLst>
                  <a:gd name="T0" fmla="*/ 1385 w 8589"/>
                  <a:gd name="T1" fmla="*/ 2368 h 2939"/>
                  <a:gd name="T2" fmla="*/ 1179 w 8589"/>
                  <a:gd name="T3" fmla="*/ 2403 h 2939"/>
                  <a:gd name="T4" fmla="*/ 954 w 8589"/>
                  <a:gd name="T5" fmla="*/ 2480 h 2939"/>
                  <a:gd name="T6" fmla="*/ 679 w 8589"/>
                  <a:gd name="T7" fmla="*/ 2551 h 2939"/>
                  <a:gd name="T8" fmla="*/ 487 w 8589"/>
                  <a:gd name="T9" fmla="*/ 2636 h 2939"/>
                  <a:gd name="T10" fmla="*/ 233 w 8589"/>
                  <a:gd name="T11" fmla="*/ 2685 h 2939"/>
                  <a:gd name="T12" fmla="*/ 0 w 8589"/>
                  <a:gd name="T13" fmla="*/ 2798 h 2939"/>
                  <a:gd name="T14" fmla="*/ 0 w 8589"/>
                  <a:gd name="T15" fmla="*/ 2939 h 2939"/>
                  <a:gd name="T16" fmla="*/ 368 w 8589"/>
                  <a:gd name="T17" fmla="*/ 2854 h 2939"/>
                  <a:gd name="T18" fmla="*/ 580 w 8589"/>
                  <a:gd name="T19" fmla="*/ 2819 h 2939"/>
                  <a:gd name="T20" fmla="*/ 1067 w 8589"/>
                  <a:gd name="T21" fmla="*/ 2706 h 2939"/>
                  <a:gd name="T22" fmla="*/ 1399 w 8589"/>
                  <a:gd name="T23" fmla="*/ 2649 h 2939"/>
                  <a:gd name="T24" fmla="*/ 1774 w 8589"/>
                  <a:gd name="T25" fmla="*/ 2550 h 2939"/>
                  <a:gd name="T26" fmla="*/ 2028 w 8589"/>
                  <a:gd name="T27" fmla="*/ 2508 h 2939"/>
                  <a:gd name="T28" fmla="*/ 2268 w 8589"/>
                  <a:gd name="T29" fmla="*/ 2409 h 2939"/>
                  <a:gd name="T30" fmla="*/ 2593 w 8589"/>
                  <a:gd name="T31" fmla="*/ 2381 h 2939"/>
                  <a:gd name="T32" fmla="*/ 2854 w 8589"/>
                  <a:gd name="T33" fmla="*/ 2246 h 2939"/>
                  <a:gd name="T34" fmla="*/ 3115 w 8589"/>
                  <a:gd name="T35" fmla="*/ 2190 h 2939"/>
                  <a:gd name="T36" fmla="*/ 3363 w 8589"/>
                  <a:gd name="T37" fmla="*/ 2190 h 2939"/>
                  <a:gd name="T38" fmla="*/ 3652 w 8589"/>
                  <a:gd name="T39" fmla="*/ 2112 h 2939"/>
                  <a:gd name="T40" fmla="*/ 3878 w 8589"/>
                  <a:gd name="T41" fmla="*/ 2063 h 2939"/>
                  <a:gd name="T42" fmla="*/ 4098 w 8589"/>
                  <a:gd name="T43" fmla="*/ 1978 h 2939"/>
                  <a:gd name="T44" fmla="*/ 4344 w 8589"/>
                  <a:gd name="T45" fmla="*/ 1900 h 2939"/>
                  <a:gd name="T46" fmla="*/ 4598 w 8589"/>
                  <a:gd name="T47" fmla="*/ 1836 h 2939"/>
                  <a:gd name="T48" fmla="*/ 5376 w 8589"/>
                  <a:gd name="T49" fmla="*/ 1674 h 2939"/>
                  <a:gd name="T50" fmla="*/ 5821 w 8589"/>
                  <a:gd name="T51" fmla="*/ 1568 h 2939"/>
                  <a:gd name="T52" fmla="*/ 6400 w 8589"/>
                  <a:gd name="T53" fmla="*/ 1385 h 2939"/>
                  <a:gd name="T54" fmla="*/ 7142 w 8589"/>
                  <a:gd name="T55" fmla="*/ 1066 h 2939"/>
                  <a:gd name="T56" fmla="*/ 7466 w 8589"/>
                  <a:gd name="T57" fmla="*/ 1017 h 2939"/>
                  <a:gd name="T58" fmla="*/ 7643 w 8589"/>
                  <a:gd name="T59" fmla="*/ 932 h 2939"/>
                  <a:gd name="T60" fmla="*/ 8088 w 8589"/>
                  <a:gd name="T61" fmla="*/ 897 h 2939"/>
                  <a:gd name="T62" fmla="*/ 8589 w 8589"/>
                  <a:gd name="T63" fmla="*/ 805 h 2939"/>
                  <a:gd name="T64" fmla="*/ 8576 w 8589"/>
                  <a:gd name="T65" fmla="*/ 28 h 2939"/>
                  <a:gd name="T66" fmla="*/ 8173 w 8589"/>
                  <a:gd name="T67" fmla="*/ 0 h 2939"/>
                  <a:gd name="T68" fmla="*/ 8138 w 8589"/>
                  <a:gd name="T69" fmla="*/ 113 h 2939"/>
                  <a:gd name="T70" fmla="*/ 7593 w 8589"/>
                  <a:gd name="T71" fmla="*/ 191 h 2939"/>
                  <a:gd name="T72" fmla="*/ 7459 w 8589"/>
                  <a:gd name="T73" fmla="*/ 339 h 2939"/>
                  <a:gd name="T74" fmla="*/ 6873 w 8589"/>
                  <a:gd name="T75" fmla="*/ 403 h 2939"/>
                  <a:gd name="T76" fmla="*/ 6746 w 8589"/>
                  <a:gd name="T77" fmla="*/ 593 h 2939"/>
                  <a:gd name="T78" fmla="*/ 6478 w 8589"/>
                  <a:gd name="T79" fmla="*/ 664 h 2939"/>
                  <a:gd name="T80" fmla="*/ 6265 w 8589"/>
                  <a:gd name="T81" fmla="*/ 904 h 2939"/>
                  <a:gd name="T82" fmla="*/ 5955 w 8589"/>
                  <a:gd name="T83" fmla="*/ 975 h 2939"/>
                  <a:gd name="T84" fmla="*/ 5792 w 8589"/>
                  <a:gd name="T85" fmla="*/ 1081 h 2939"/>
                  <a:gd name="T86" fmla="*/ 5284 w 8589"/>
                  <a:gd name="T87" fmla="*/ 1166 h 2939"/>
                  <a:gd name="T88" fmla="*/ 4937 w 8589"/>
                  <a:gd name="T89" fmla="*/ 1335 h 2939"/>
                  <a:gd name="T90" fmla="*/ 3716 w 8589"/>
                  <a:gd name="T91" fmla="*/ 1738 h 2939"/>
                  <a:gd name="T92" fmla="*/ 3066 w 8589"/>
                  <a:gd name="T93" fmla="*/ 1809 h 2939"/>
                  <a:gd name="T94" fmla="*/ 2826 w 8589"/>
                  <a:gd name="T95" fmla="*/ 1852 h 2939"/>
                  <a:gd name="T96" fmla="*/ 2380 w 8589"/>
                  <a:gd name="T97" fmla="*/ 1950 h 2939"/>
                  <a:gd name="T98" fmla="*/ 2077 w 8589"/>
                  <a:gd name="T99" fmla="*/ 2099 h 2939"/>
                  <a:gd name="T100" fmla="*/ 1547 w 8589"/>
                  <a:gd name="T101" fmla="*/ 2282 h 2939"/>
                  <a:gd name="T102" fmla="*/ 1385 w 8589"/>
                  <a:gd name="T103" fmla="*/ 2368 h 2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89" h="2939">
                    <a:moveTo>
                      <a:pt x="1385" y="2368"/>
                    </a:moveTo>
                    <a:lnTo>
                      <a:pt x="1179" y="2403"/>
                    </a:lnTo>
                    <a:lnTo>
                      <a:pt x="954" y="2480"/>
                    </a:lnTo>
                    <a:lnTo>
                      <a:pt x="679" y="2551"/>
                    </a:lnTo>
                    <a:lnTo>
                      <a:pt x="487" y="2636"/>
                    </a:lnTo>
                    <a:lnTo>
                      <a:pt x="233" y="2685"/>
                    </a:lnTo>
                    <a:lnTo>
                      <a:pt x="0" y="2798"/>
                    </a:lnTo>
                    <a:lnTo>
                      <a:pt x="0" y="2939"/>
                    </a:lnTo>
                    <a:lnTo>
                      <a:pt x="368" y="2854"/>
                    </a:lnTo>
                    <a:lnTo>
                      <a:pt x="580" y="2819"/>
                    </a:lnTo>
                    <a:lnTo>
                      <a:pt x="1067" y="2706"/>
                    </a:lnTo>
                    <a:lnTo>
                      <a:pt x="1399" y="2649"/>
                    </a:lnTo>
                    <a:lnTo>
                      <a:pt x="1774" y="2550"/>
                    </a:lnTo>
                    <a:lnTo>
                      <a:pt x="2028" y="2508"/>
                    </a:lnTo>
                    <a:lnTo>
                      <a:pt x="2268" y="2409"/>
                    </a:lnTo>
                    <a:lnTo>
                      <a:pt x="2593" y="2381"/>
                    </a:lnTo>
                    <a:lnTo>
                      <a:pt x="2854" y="2246"/>
                    </a:lnTo>
                    <a:lnTo>
                      <a:pt x="3115" y="2190"/>
                    </a:lnTo>
                    <a:lnTo>
                      <a:pt x="3363" y="2190"/>
                    </a:lnTo>
                    <a:lnTo>
                      <a:pt x="3652" y="2112"/>
                    </a:lnTo>
                    <a:lnTo>
                      <a:pt x="3878" y="2063"/>
                    </a:lnTo>
                    <a:lnTo>
                      <a:pt x="4098" y="1978"/>
                    </a:lnTo>
                    <a:lnTo>
                      <a:pt x="4344" y="1900"/>
                    </a:lnTo>
                    <a:lnTo>
                      <a:pt x="4598" y="1836"/>
                    </a:lnTo>
                    <a:lnTo>
                      <a:pt x="5376" y="1674"/>
                    </a:lnTo>
                    <a:lnTo>
                      <a:pt x="5821" y="1568"/>
                    </a:lnTo>
                    <a:lnTo>
                      <a:pt x="6400" y="1385"/>
                    </a:lnTo>
                    <a:lnTo>
                      <a:pt x="7142" y="1066"/>
                    </a:lnTo>
                    <a:lnTo>
                      <a:pt x="7466" y="1017"/>
                    </a:lnTo>
                    <a:lnTo>
                      <a:pt x="7643" y="932"/>
                    </a:lnTo>
                    <a:lnTo>
                      <a:pt x="8088" y="897"/>
                    </a:lnTo>
                    <a:lnTo>
                      <a:pt x="8589" y="805"/>
                    </a:lnTo>
                    <a:lnTo>
                      <a:pt x="8576" y="28"/>
                    </a:lnTo>
                    <a:lnTo>
                      <a:pt x="8173" y="0"/>
                    </a:lnTo>
                    <a:lnTo>
                      <a:pt x="8138" y="113"/>
                    </a:lnTo>
                    <a:lnTo>
                      <a:pt x="7593" y="191"/>
                    </a:lnTo>
                    <a:lnTo>
                      <a:pt x="7459" y="339"/>
                    </a:lnTo>
                    <a:lnTo>
                      <a:pt x="6873" y="403"/>
                    </a:lnTo>
                    <a:lnTo>
                      <a:pt x="6746" y="593"/>
                    </a:lnTo>
                    <a:lnTo>
                      <a:pt x="6478" y="664"/>
                    </a:lnTo>
                    <a:lnTo>
                      <a:pt x="6265" y="904"/>
                    </a:lnTo>
                    <a:lnTo>
                      <a:pt x="5955" y="975"/>
                    </a:lnTo>
                    <a:lnTo>
                      <a:pt x="5792" y="1081"/>
                    </a:lnTo>
                    <a:lnTo>
                      <a:pt x="5284" y="1166"/>
                    </a:lnTo>
                    <a:lnTo>
                      <a:pt x="4937" y="1335"/>
                    </a:lnTo>
                    <a:lnTo>
                      <a:pt x="3716" y="1738"/>
                    </a:lnTo>
                    <a:lnTo>
                      <a:pt x="3066" y="1809"/>
                    </a:lnTo>
                    <a:lnTo>
                      <a:pt x="2826" y="1852"/>
                    </a:lnTo>
                    <a:lnTo>
                      <a:pt x="2380" y="1950"/>
                    </a:lnTo>
                    <a:lnTo>
                      <a:pt x="2077" y="2099"/>
                    </a:lnTo>
                    <a:lnTo>
                      <a:pt x="1547" y="2282"/>
                    </a:lnTo>
                    <a:lnTo>
                      <a:pt x="1385" y="236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B2497132-B7B6-6D20-ECB6-53A3A4F5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0" y="2847975"/>
                <a:ext cx="3309937" cy="917575"/>
              </a:xfrm>
              <a:custGeom>
                <a:avLst/>
                <a:gdLst>
                  <a:gd name="T0" fmla="*/ 0 w 8343"/>
                  <a:gd name="T1" fmla="*/ 2233 h 2311"/>
                  <a:gd name="T2" fmla="*/ 23 w 8343"/>
                  <a:gd name="T3" fmla="*/ 2311 h 2311"/>
                  <a:gd name="T4" fmla="*/ 284 w 8343"/>
                  <a:gd name="T5" fmla="*/ 2303 h 2311"/>
                  <a:gd name="T6" fmla="*/ 637 w 8343"/>
                  <a:gd name="T7" fmla="*/ 2269 h 2311"/>
                  <a:gd name="T8" fmla="*/ 1032 w 8343"/>
                  <a:gd name="T9" fmla="*/ 2184 h 2311"/>
                  <a:gd name="T10" fmla="*/ 1590 w 8343"/>
                  <a:gd name="T11" fmla="*/ 2156 h 2311"/>
                  <a:gd name="T12" fmla="*/ 1802 w 8343"/>
                  <a:gd name="T13" fmla="*/ 2106 h 2311"/>
                  <a:gd name="T14" fmla="*/ 2035 w 8343"/>
                  <a:gd name="T15" fmla="*/ 2070 h 2311"/>
                  <a:gd name="T16" fmla="*/ 2254 w 8343"/>
                  <a:gd name="T17" fmla="*/ 2014 h 2311"/>
                  <a:gd name="T18" fmla="*/ 2537 w 8343"/>
                  <a:gd name="T19" fmla="*/ 1993 h 2311"/>
                  <a:gd name="T20" fmla="*/ 2812 w 8343"/>
                  <a:gd name="T21" fmla="*/ 1859 h 2311"/>
                  <a:gd name="T22" fmla="*/ 3052 w 8343"/>
                  <a:gd name="T23" fmla="*/ 1824 h 2311"/>
                  <a:gd name="T24" fmla="*/ 3653 w 8343"/>
                  <a:gd name="T25" fmla="*/ 1675 h 2311"/>
                  <a:gd name="T26" fmla="*/ 4013 w 8343"/>
                  <a:gd name="T27" fmla="*/ 1647 h 2311"/>
                  <a:gd name="T28" fmla="*/ 4395 w 8343"/>
                  <a:gd name="T29" fmla="*/ 1561 h 2311"/>
                  <a:gd name="T30" fmla="*/ 4747 w 8343"/>
                  <a:gd name="T31" fmla="*/ 1434 h 2311"/>
                  <a:gd name="T32" fmla="*/ 5087 w 8343"/>
                  <a:gd name="T33" fmla="*/ 1364 h 2311"/>
                  <a:gd name="T34" fmla="*/ 5369 w 8343"/>
                  <a:gd name="T35" fmla="*/ 1364 h 2311"/>
                  <a:gd name="T36" fmla="*/ 5715 w 8343"/>
                  <a:gd name="T37" fmla="*/ 1272 h 2311"/>
                  <a:gd name="T38" fmla="*/ 5863 w 8343"/>
                  <a:gd name="T39" fmla="*/ 1173 h 2311"/>
                  <a:gd name="T40" fmla="*/ 6195 w 8343"/>
                  <a:gd name="T41" fmla="*/ 1089 h 2311"/>
                  <a:gd name="T42" fmla="*/ 6562 w 8343"/>
                  <a:gd name="T43" fmla="*/ 976 h 2311"/>
                  <a:gd name="T44" fmla="*/ 6817 w 8343"/>
                  <a:gd name="T45" fmla="*/ 933 h 2311"/>
                  <a:gd name="T46" fmla="*/ 7262 w 8343"/>
                  <a:gd name="T47" fmla="*/ 933 h 2311"/>
                  <a:gd name="T48" fmla="*/ 7262 w 8343"/>
                  <a:gd name="T49" fmla="*/ 819 h 2311"/>
                  <a:gd name="T50" fmla="*/ 8067 w 8343"/>
                  <a:gd name="T51" fmla="*/ 819 h 2311"/>
                  <a:gd name="T52" fmla="*/ 8067 w 8343"/>
                  <a:gd name="T53" fmla="*/ 750 h 2311"/>
                  <a:gd name="T54" fmla="*/ 8343 w 8343"/>
                  <a:gd name="T55" fmla="*/ 750 h 2311"/>
                  <a:gd name="T56" fmla="*/ 8343 w 8343"/>
                  <a:gd name="T57" fmla="*/ 0 h 2311"/>
                  <a:gd name="T58" fmla="*/ 7996 w 8343"/>
                  <a:gd name="T59" fmla="*/ 0 h 2311"/>
                  <a:gd name="T60" fmla="*/ 7996 w 8343"/>
                  <a:gd name="T61" fmla="*/ 84 h 2311"/>
                  <a:gd name="T62" fmla="*/ 7615 w 8343"/>
                  <a:gd name="T63" fmla="*/ 84 h 2311"/>
                  <a:gd name="T64" fmla="*/ 7615 w 8343"/>
                  <a:gd name="T65" fmla="*/ 176 h 2311"/>
                  <a:gd name="T66" fmla="*/ 7220 w 8343"/>
                  <a:gd name="T67" fmla="*/ 176 h 2311"/>
                  <a:gd name="T68" fmla="*/ 7220 w 8343"/>
                  <a:gd name="T69" fmla="*/ 310 h 2311"/>
                  <a:gd name="T70" fmla="*/ 6732 w 8343"/>
                  <a:gd name="T71" fmla="*/ 310 h 2311"/>
                  <a:gd name="T72" fmla="*/ 6655 w 8343"/>
                  <a:gd name="T73" fmla="*/ 388 h 2311"/>
                  <a:gd name="T74" fmla="*/ 6520 w 8343"/>
                  <a:gd name="T75" fmla="*/ 388 h 2311"/>
                  <a:gd name="T76" fmla="*/ 6520 w 8343"/>
                  <a:gd name="T77" fmla="*/ 466 h 2311"/>
                  <a:gd name="T78" fmla="*/ 6287 w 8343"/>
                  <a:gd name="T79" fmla="*/ 466 h 2311"/>
                  <a:gd name="T80" fmla="*/ 6181 w 8343"/>
                  <a:gd name="T81" fmla="*/ 544 h 2311"/>
                  <a:gd name="T82" fmla="*/ 5778 w 8343"/>
                  <a:gd name="T83" fmla="*/ 748 h 2311"/>
                  <a:gd name="T84" fmla="*/ 5163 w 8343"/>
                  <a:gd name="T85" fmla="*/ 904 h 2311"/>
                  <a:gd name="T86" fmla="*/ 4825 w 8343"/>
                  <a:gd name="T87" fmla="*/ 968 h 2311"/>
                  <a:gd name="T88" fmla="*/ 4465 w 8343"/>
                  <a:gd name="T89" fmla="*/ 1067 h 2311"/>
                  <a:gd name="T90" fmla="*/ 4161 w 8343"/>
                  <a:gd name="T91" fmla="*/ 1123 h 2311"/>
                  <a:gd name="T92" fmla="*/ 3130 w 8343"/>
                  <a:gd name="T93" fmla="*/ 1406 h 2311"/>
                  <a:gd name="T94" fmla="*/ 2742 w 8343"/>
                  <a:gd name="T95" fmla="*/ 1491 h 2311"/>
                  <a:gd name="T96" fmla="*/ 2565 w 8343"/>
                  <a:gd name="T97" fmla="*/ 1596 h 2311"/>
                  <a:gd name="T98" fmla="*/ 2119 w 8343"/>
                  <a:gd name="T99" fmla="*/ 1702 h 2311"/>
                  <a:gd name="T100" fmla="*/ 1837 w 8343"/>
                  <a:gd name="T101" fmla="*/ 1780 h 2311"/>
                  <a:gd name="T102" fmla="*/ 1477 w 8343"/>
                  <a:gd name="T103" fmla="*/ 1900 h 2311"/>
                  <a:gd name="T104" fmla="*/ 1159 w 8343"/>
                  <a:gd name="T105" fmla="*/ 1957 h 2311"/>
                  <a:gd name="T106" fmla="*/ 778 w 8343"/>
                  <a:gd name="T107" fmla="*/ 2070 h 2311"/>
                  <a:gd name="T108" fmla="*/ 0 w 8343"/>
                  <a:gd name="T109" fmla="*/ 2233 h 2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43" h="2311">
                    <a:moveTo>
                      <a:pt x="0" y="2233"/>
                    </a:moveTo>
                    <a:lnTo>
                      <a:pt x="23" y="2311"/>
                    </a:lnTo>
                    <a:lnTo>
                      <a:pt x="284" y="2303"/>
                    </a:lnTo>
                    <a:lnTo>
                      <a:pt x="637" y="2269"/>
                    </a:lnTo>
                    <a:lnTo>
                      <a:pt x="1032" y="2184"/>
                    </a:lnTo>
                    <a:lnTo>
                      <a:pt x="1590" y="2156"/>
                    </a:lnTo>
                    <a:lnTo>
                      <a:pt x="1802" y="2106"/>
                    </a:lnTo>
                    <a:lnTo>
                      <a:pt x="2035" y="2070"/>
                    </a:lnTo>
                    <a:lnTo>
                      <a:pt x="2254" y="2014"/>
                    </a:lnTo>
                    <a:lnTo>
                      <a:pt x="2537" y="1993"/>
                    </a:lnTo>
                    <a:lnTo>
                      <a:pt x="2812" y="1859"/>
                    </a:lnTo>
                    <a:lnTo>
                      <a:pt x="3052" y="1824"/>
                    </a:lnTo>
                    <a:lnTo>
                      <a:pt x="3653" y="1675"/>
                    </a:lnTo>
                    <a:lnTo>
                      <a:pt x="4013" y="1647"/>
                    </a:lnTo>
                    <a:lnTo>
                      <a:pt x="4395" y="1561"/>
                    </a:lnTo>
                    <a:lnTo>
                      <a:pt x="4747" y="1434"/>
                    </a:lnTo>
                    <a:lnTo>
                      <a:pt x="5087" y="1364"/>
                    </a:lnTo>
                    <a:lnTo>
                      <a:pt x="5369" y="1364"/>
                    </a:lnTo>
                    <a:lnTo>
                      <a:pt x="5715" y="1272"/>
                    </a:lnTo>
                    <a:lnTo>
                      <a:pt x="5863" y="1173"/>
                    </a:lnTo>
                    <a:lnTo>
                      <a:pt x="6195" y="1089"/>
                    </a:lnTo>
                    <a:lnTo>
                      <a:pt x="6562" y="976"/>
                    </a:lnTo>
                    <a:lnTo>
                      <a:pt x="6817" y="933"/>
                    </a:lnTo>
                    <a:lnTo>
                      <a:pt x="7262" y="933"/>
                    </a:lnTo>
                    <a:lnTo>
                      <a:pt x="7262" y="819"/>
                    </a:lnTo>
                    <a:lnTo>
                      <a:pt x="8067" y="819"/>
                    </a:lnTo>
                    <a:lnTo>
                      <a:pt x="8067" y="750"/>
                    </a:lnTo>
                    <a:lnTo>
                      <a:pt x="8343" y="750"/>
                    </a:lnTo>
                    <a:lnTo>
                      <a:pt x="8343" y="0"/>
                    </a:lnTo>
                    <a:lnTo>
                      <a:pt x="7996" y="0"/>
                    </a:lnTo>
                    <a:lnTo>
                      <a:pt x="7996" y="84"/>
                    </a:lnTo>
                    <a:lnTo>
                      <a:pt x="7615" y="84"/>
                    </a:lnTo>
                    <a:lnTo>
                      <a:pt x="7615" y="176"/>
                    </a:lnTo>
                    <a:lnTo>
                      <a:pt x="7220" y="176"/>
                    </a:lnTo>
                    <a:lnTo>
                      <a:pt x="7220" y="310"/>
                    </a:lnTo>
                    <a:lnTo>
                      <a:pt x="6732" y="310"/>
                    </a:lnTo>
                    <a:lnTo>
                      <a:pt x="6655" y="388"/>
                    </a:lnTo>
                    <a:lnTo>
                      <a:pt x="6520" y="388"/>
                    </a:lnTo>
                    <a:lnTo>
                      <a:pt x="6520" y="466"/>
                    </a:lnTo>
                    <a:lnTo>
                      <a:pt x="6287" y="466"/>
                    </a:lnTo>
                    <a:lnTo>
                      <a:pt x="6181" y="544"/>
                    </a:lnTo>
                    <a:lnTo>
                      <a:pt x="5778" y="748"/>
                    </a:lnTo>
                    <a:lnTo>
                      <a:pt x="5163" y="904"/>
                    </a:lnTo>
                    <a:lnTo>
                      <a:pt x="4825" y="968"/>
                    </a:lnTo>
                    <a:lnTo>
                      <a:pt x="4465" y="1067"/>
                    </a:lnTo>
                    <a:lnTo>
                      <a:pt x="4161" y="1123"/>
                    </a:lnTo>
                    <a:lnTo>
                      <a:pt x="3130" y="1406"/>
                    </a:lnTo>
                    <a:lnTo>
                      <a:pt x="2742" y="1491"/>
                    </a:lnTo>
                    <a:lnTo>
                      <a:pt x="2565" y="1596"/>
                    </a:lnTo>
                    <a:lnTo>
                      <a:pt x="2119" y="1702"/>
                    </a:lnTo>
                    <a:lnTo>
                      <a:pt x="1837" y="1780"/>
                    </a:lnTo>
                    <a:lnTo>
                      <a:pt x="1477" y="1900"/>
                    </a:lnTo>
                    <a:lnTo>
                      <a:pt x="1159" y="1957"/>
                    </a:lnTo>
                    <a:lnTo>
                      <a:pt x="778" y="2070"/>
                    </a:lnTo>
                    <a:lnTo>
                      <a:pt x="0" y="2233"/>
                    </a:lnTo>
                    <a:close/>
                  </a:path>
                </a:pathLst>
              </a:custGeom>
              <a:solidFill>
                <a:srgbClr val="D0B0FF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03B86ACC-424F-EAAF-EF7E-D3E28545B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008313"/>
                <a:ext cx="4265612" cy="923925"/>
              </a:xfrm>
              <a:custGeom>
                <a:avLst/>
                <a:gdLst>
                  <a:gd name="T0" fmla="*/ 10492 w 10748"/>
                  <a:gd name="T1" fmla="*/ 0 h 2327"/>
                  <a:gd name="T2" fmla="*/ 10033 w 10748"/>
                  <a:gd name="T3" fmla="*/ 64 h 2327"/>
                  <a:gd name="T4" fmla="*/ 9633 w 10748"/>
                  <a:gd name="T5" fmla="*/ 134 h 2327"/>
                  <a:gd name="T6" fmla="*/ 9305 w 10748"/>
                  <a:gd name="T7" fmla="*/ 215 h 2327"/>
                  <a:gd name="T8" fmla="*/ 8956 w 10748"/>
                  <a:gd name="T9" fmla="*/ 289 h 2327"/>
                  <a:gd name="T10" fmla="*/ 8649 w 10748"/>
                  <a:gd name="T11" fmla="*/ 363 h 2327"/>
                  <a:gd name="T12" fmla="*/ 8454 w 10748"/>
                  <a:gd name="T13" fmla="*/ 438 h 2327"/>
                  <a:gd name="T14" fmla="*/ 8309 w 10748"/>
                  <a:gd name="T15" fmla="*/ 497 h 2327"/>
                  <a:gd name="T16" fmla="*/ 8178 w 10748"/>
                  <a:gd name="T17" fmla="*/ 562 h 2327"/>
                  <a:gd name="T18" fmla="*/ 7874 w 10748"/>
                  <a:gd name="T19" fmla="*/ 646 h 2327"/>
                  <a:gd name="T20" fmla="*/ 7628 w 10748"/>
                  <a:gd name="T21" fmla="*/ 689 h 2327"/>
                  <a:gd name="T22" fmla="*/ 7437 w 10748"/>
                  <a:gd name="T23" fmla="*/ 742 h 2327"/>
                  <a:gd name="T24" fmla="*/ 7207 w 10748"/>
                  <a:gd name="T25" fmla="*/ 777 h 2327"/>
                  <a:gd name="T26" fmla="*/ 6946 w 10748"/>
                  <a:gd name="T27" fmla="*/ 826 h 2327"/>
                  <a:gd name="T28" fmla="*/ 6797 w 10748"/>
                  <a:gd name="T29" fmla="*/ 904 h 2327"/>
                  <a:gd name="T30" fmla="*/ 6498 w 10748"/>
                  <a:gd name="T31" fmla="*/ 957 h 2327"/>
                  <a:gd name="T32" fmla="*/ 6187 w 10748"/>
                  <a:gd name="T33" fmla="*/ 1006 h 2327"/>
                  <a:gd name="T34" fmla="*/ 6088 w 10748"/>
                  <a:gd name="T35" fmla="*/ 1063 h 2327"/>
                  <a:gd name="T36" fmla="*/ 5900 w 10748"/>
                  <a:gd name="T37" fmla="*/ 1134 h 2327"/>
                  <a:gd name="T38" fmla="*/ 5452 w 10748"/>
                  <a:gd name="T39" fmla="*/ 1201 h 2327"/>
                  <a:gd name="T40" fmla="*/ 5155 w 10748"/>
                  <a:gd name="T41" fmla="*/ 1251 h 2327"/>
                  <a:gd name="T42" fmla="*/ 5053 w 10748"/>
                  <a:gd name="T43" fmla="*/ 1307 h 2327"/>
                  <a:gd name="T44" fmla="*/ 4841 w 10748"/>
                  <a:gd name="T45" fmla="*/ 1378 h 2327"/>
                  <a:gd name="T46" fmla="*/ 4573 w 10748"/>
                  <a:gd name="T47" fmla="*/ 1441 h 2327"/>
                  <a:gd name="T48" fmla="*/ 4468 w 10748"/>
                  <a:gd name="T49" fmla="*/ 1497 h 2327"/>
                  <a:gd name="T50" fmla="*/ 4157 w 10748"/>
                  <a:gd name="T51" fmla="*/ 1554 h 2327"/>
                  <a:gd name="T52" fmla="*/ 3683 w 10748"/>
                  <a:gd name="T53" fmla="*/ 1621 h 2327"/>
                  <a:gd name="T54" fmla="*/ 3288 w 10748"/>
                  <a:gd name="T55" fmla="*/ 1678 h 2327"/>
                  <a:gd name="T56" fmla="*/ 3094 w 10748"/>
                  <a:gd name="T57" fmla="*/ 1737 h 2327"/>
                  <a:gd name="T58" fmla="*/ 2864 w 10748"/>
                  <a:gd name="T59" fmla="*/ 1798 h 2327"/>
                  <a:gd name="T60" fmla="*/ 2409 w 10748"/>
                  <a:gd name="T61" fmla="*/ 1861 h 2327"/>
                  <a:gd name="T62" fmla="*/ 2172 w 10748"/>
                  <a:gd name="T63" fmla="*/ 1917 h 2327"/>
                  <a:gd name="T64" fmla="*/ 1798 w 10748"/>
                  <a:gd name="T65" fmla="*/ 1974 h 2327"/>
                  <a:gd name="T66" fmla="*/ 1488 w 10748"/>
                  <a:gd name="T67" fmla="*/ 2038 h 2327"/>
                  <a:gd name="T68" fmla="*/ 1032 w 10748"/>
                  <a:gd name="T69" fmla="*/ 2134 h 2327"/>
                  <a:gd name="T70" fmla="*/ 614 w 10748"/>
                  <a:gd name="T71" fmla="*/ 2193 h 2327"/>
                  <a:gd name="T72" fmla="*/ 219 w 10748"/>
                  <a:gd name="T73" fmla="*/ 2250 h 2327"/>
                  <a:gd name="T74" fmla="*/ 0 w 10748"/>
                  <a:gd name="T75" fmla="*/ 2327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748" h="2327">
                    <a:moveTo>
                      <a:pt x="10748" y="0"/>
                    </a:moveTo>
                    <a:lnTo>
                      <a:pt x="10492" y="0"/>
                    </a:lnTo>
                    <a:lnTo>
                      <a:pt x="10492" y="64"/>
                    </a:lnTo>
                    <a:lnTo>
                      <a:pt x="10033" y="64"/>
                    </a:lnTo>
                    <a:lnTo>
                      <a:pt x="10033" y="134"/>
                    </a:lnTo>
                    <a:lnTo>
                      <a:pt x="9633" y="134"/>
                    </a:lnTo>
                    <a:lnTo>
                      <a:pt x="9633" y="215"/>
                    </a:lnTo>
                    <a:lnTo>
                      <a:pt x="9305" y="215"/>
                    </a:lnTo>
                    <a:lnTo>
                      <a:pt x="9305" y="289"/>
                    </a:lnTo>
                    <a:lnTo>
                      <a:pt x="8956" y="289"/>
                    </a:lnTo>
                    <a:lnTo>
                      <a:pt x="8956" y="363"/>
                    </a:lnTo>
                    <a:lnTo>
                      <a:pt x="8649" y="363"/>
                    </a:lnTo>
                    <a:lnTo>
                      <a:pt x="8649" y="438"/>
                    </a:lnTo>
                    <a:lnTo>
                      <a:pt x="8454" y="438"/>
                    </a:lnTo>
                    <a:lnTo>
                      <a:pt x="8454" y="497"/>
                    </a:lnTo>
                    <a:lnTo>
                      <a:pt x="8309" y="497"/>
                    </a:lnTo>
                    <a:lnTo>
                      <a:pt x="8309" y="562"/>
                    </a:lnTo>
                    <a:lnTo>
                      <a:pt x="8178" y="562"/>
                    </a:lnTo>
                    <a:lnTo>
                      <a:pt x="8178" y="646"/>
                    </a:lnTo>
                    <a:lnTo>
                      <a:pt x="7874" y="646"/>
                    </a:lnTo>
                    <a:lnTo>
                      <a:pt x="7874" y="689"/>
                    </a:lnTo>
                    <a:lnTo>
                      <a:pt x="7628" y="689"/>
                    </a:lnTo>
                    <a:lnTo>
                      <a:pt x="7628" y="742"/>
                    </a:lnTo>
                    <a:lnTo>
                      <a:pt x="7437" y="742"/>
                    </a:lnTo>
                    <a:lnTo>
                      <a:pt x="7437" y="777"/>
                    </a:lnTo>
                    <a:lnTo>
                      <a:pt x="7207" y="777"/>
                    </a:lnTo>
                    <a:lnTo>
                      <a:pt x="7207" y="826"/>
                    </a:lnTo>
                    <a:lnTo>
                      <a:pt x="6946" y="826"/>
                    </a:lnTo>
                    <a:lnTo>
                      <a:pt x="6946" y="904"/>
                    </a:lnTo>
                    <a:lnTo>
                      <a:pt x="6797" y="904"/>
                    </a:lnTo>
                    <a:lnTo>
                      <a:pt x="6797" y="957"/>
                    </a:lnTo>
                    <a:lnTo>
                      <a:pt x="6498" y="957"/>
                    </a:lnTo>
                    <a:lnTo>
                      <a:pt x="6498" y="1006"/>
                    </a:lnTo>
                    <a:lnTo>
                      <a:pt x="6187" y="1006"/>
                    </a:lnTo>
                    <a:lnTo>
                      <a:pt x="6187" y="1063"/>
                    </a:lnTo>
                    <a:lnTo>
                      <a:pt x="6088" y="1063"/>
                    </a:lnTo>
                    <a:lnTo>
                      <a:pt x="6088" y="1134"/>
                    </a:lnTo>
                    <a:lnTo>
                      <a:pt x="5900" y="1134"/>
                    </a:lnTo>
                    <a:lnTo>
                      <a:pt x="5900" y="1201"/>
                    </a:lnTo>
                    <a:lnTo>
                      <a:pt x="5452" y="1201"/>
                    </a:lnTo>
                    <a:lnTo>
                      <a:pt x="5452" y="1251"/>
                    </a:lnTo>
                    <a:lnTo>
                      <a:pt x="5155" y="1251"/>
                    </a:lnTo>
                    <a:lnTo>
                      <a:pt x="5155" y="1307"/>
                    </a:lnTo>
                    <a:lnTo>
                      <a:pt x="5053" y="1307"/>
                    </a:lnTo>
                    <a:lnTo>
                      <a:pt x="5053" y="1378"/>
                    </a:lnTo>
                    <a:lnTo>
                      <a:pt x="4841" y="1378"/>
                    </a:lnTo>
                    <a:lnTo>
                      <a:pt x="4841" y="1441"/>
                    </a:lnTo>
                    <a:lnTo>
                      <a:pt x="4573" y="1441"/>
                    </a:lnTo>
                    <a:lnTo>
                      <a:pt x="4573" y="1497"/>
                    </a:lnTo>
                    <a:lnTo>
                      <a:pt x="4468" y="1497"/>
                    </a:lnTo>
                    <a:lnTo>
                      <a:pt x="4468" y="1554"/>
                    </a:lnTo>
                    <a:lnTo>
                      <a:pt x="4157" y="1554"/>
                    </a:lnTo>
                    <a:lnTo>
                      <a:pt x="4157" y="1621"/>
                    </a:lnTo>
                    <a:lnTo>
                      <a:pt x="3683" y="1621"/>
                    </a:lnTo>
                    <a:lnTo>
                      <a:pt x="3683" y="1678"/>
                    </a:lnTo>
                    <a:lnTo>
                      <a:pt x="3288" y="1678"/>
                    </a:lnTo>
                    <a:lnTo>
                      <a:pt x="3288" y="1737"/>
                    </a:lnTo>
                    <a:lnTo>
                      <a:pt x="3094" y="1737"/>
                    </a:lnTo>
                    <a:lnTo>
                      <a:pt x="3094" y="1798"/>
                    </a:lnTo>
                    <a:lnTo>
                      <a:pt x="2864" y="1798"/>
                    </a:lnTo>
                    <a:lnTo>
                      <a:pt x="2864" y="1861"/>
                    </a:lnTo>
                    <a:lnTo>
                      <a:pt x="2409" y="1861"/>
                    </a:lnTo>
                    <a:lnTo>
                      <a:pt x="2409" y="1917"/>
                    </a:lnTo>
                    <a:lnTo>
                      <a:pt x="2172" y="1917"/>
                    </a:lnTo>
                    <a:lnTo>
                      <a:pt x="2172" y="1974"/>
                    </a:lnTo>
                    <a:lnTo>
                      <a:pt x="1798" y="1974"/>
                    </a:lnTo>
                    <a:lnTo>
                      <a:pt x="1798" y="2038"/>
                    </a:lnTo>
                    <a:lnTo>
                      <a:pt x="1488" y="2038"/>
                    </a:lnTo>
                    <a:lnTo>
                      <a:pt x="1488" y="2134"/>
                    </a:lnTo>
                    <a:lnTo>
                      <a:pt x="1032" y="2134"/>
                    </a:lnTo>
                    <a:lnTo>
                      <a:pt x="1032" y="2193"/>
                    </a:lnTo>
                    <a:lnTo>
                      <a:pt x="614" y="2193"/>
                    </a:lnTo>
                    <a:lnTo>
                      <a:pt x="614" y="2250"/>
                    </a:lnTo>
                    <a:lnTo>
                      <a:pt x="219" y="2250"/>
                    </a:lnTo>
                    <a:lnTo>
                      <a:pt x="219" y="2327"/>
                    </a:lnTo>
                    <a:lnTo>
                      <a:pt x="0" y="2327"/>
                    </a:lnTo>
                  </a:path>
                </a:pathLst>
              </a:custGeom>
              <a:noFill/>
              <a:ln w="26988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268">
                <a:extLst>
                  <a:ext uri="{FF2B5EF4-FFF2-40B4-BE49-F238E27FC236}">
                    <a16:creationId xmlns:a16="http://schemas.microsoft.com/office/drawing/2014/main" id="{65F71388-5110-E164-A295-B5BD77E2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2711450"/>
                <a:ext cx="4264025" cy="1228725"/>
              </a:xfrm>
              <a:custGeom>
                <a:avLst/>
                <a:gdLst>
                  <a:gd name="T0" fmla="*/ 10744 w 10744"/>
                  <a:gd name="T1" fmla="*/ 78 h 3097"/>
                  <a:gd name="T2" fmla="*/ 10402 w 10744"/>
                  <a:gd name="T3" fmla="*/ 146 h 3097"/>
                  <a:gd name="T4" fmla="*/ 10263 w 10744"/>
                  <a:gd name="T5" fmla="*/ 198 h 3097"/>
                  <a:gd name="T6" fmla="*/ 10045 w 10744"/>
                  <a:gd name="T7" fmla="*/ 241 h 3097"/>
                  <a:gd name="T8" fmla="*/ 9748 w 10744"/>
                  <a:gd name="T9" fmla="*/ 336 h 3097"/>
                  <a:gd name="T10" fmla="*/ 9635 w 10744"/>
                  <a:gd name="T11" fmla="*/ 397 h 3097"/>
                  <a:gd name="T12" fmla="*/ 9133 w 10744"/>
                  <a:gd name="T13" fmla="*/ 499 h 3097"/>
                  <a:gd name="T14" fmla="*/ 8932 w 10744"/>
                  <a:gd name="T15" fmla="*/ 598 h 3097"/>
                  <a:gd name="T16" fmla="*/ 8851 w 10744"/>
                  <a:gd name="T17" fmla="*/ 676 h 3097"/>
                  <a:gd name="T18" fmla="*/ 8614 w 10744"/>
                  <a:gd name="T19" fmla="*/ 795 h 3097"/>
                  <a:gd name="T20" fmla="*/ 8466 w 10744"/>
                  <a:gd name="T21" fmla="*/ 877 h 3097"/>
                  <a:gd name="T22" fmla="*/ 8335 w 10744"/>
                  <a:gd name="T23" fmla="*/ 962 h 3097"/>
                  <a:gd name="T24" fmla="*/ 8088 w 10744"/>
                  <a:gd name="T25" fmla="*/ 1018 h 3097"/>
                  <a:gd name="T26" fmla="*/ 7915 w 10744"/>
                  <a:gd name="T27" fmla="*/ 1099 h 3097"/>
                  <a:gd name="T28" fmla="*/ 7311 w 10744"/>
                  <a:gd name="T29" fmla="*/ 1170 h 3097"/>
                  <a:gd name="T30" fmla="*/ 7096 w 10744"/>
                  <a:gd name="T31" fmla="*/ 1241 h 3097"/>
                  <a:gd name="T32" fmla="*/ 6750 w 10744"/>
                  <a:gd name="T33" fmla="*/ 1297 h 3097"/>
                  <a:gd name="T34" fmla="*/ 6499 w 10744"/>
                  <a:gd name="T35" fmla="*/ 1365 h 3097"/>
                  <a:gd name="T36" fmla="*/ 6389 w 10744"/>
                  <a:gd name="T37" fmla="*/ 1443 h 3097"/>
                  <a:gd name="T38" fmla="*/ 6128 w 10744"/>
                  <a:gd name="T39" fmla="*/ 1506 h 3097"/>
                  <a:gd name="T40" fmla="*/ 5917 w 10744"/>
                  <a:gd name="T41" fmla="*/ 1580 h 3097"/>
                  <a:gd name="T42" fmla="*/ 5785 w 10744"/>
                  <a:gd name="T43" fmla="*/ 1648 h 3097"/>
                  <a:gd name="T44" fmla="*/ 5323 w 10744"/>
                  <a:gd name="T45" fmla="*/ 1701 h 3097"/>
                  <a:gd name="T46" fmla="*/ 5001 w 10744"/>
                  <a:gd name="T47" fmla="*/ 1750 h 3097"/>
                  <a:gd name="T48" fmla="*/ 4891 w 10744"/>
                  <a:gd name="T49" fmla="*/ 1800 h 3097"/>
                  <a:gd name="T50" fmla="*/ 4750 w 10744"/>
                  <a:gd name="T51" fmla="*/ 1859 h 3097"/>
                  <a:gd name="T52" fmla="*/ 4414 w 10744"/>
                  <a:gd name="T53" fmla="*/ 1923 h 3097"/>
                  <a:gd name="T54" fmla="*/ 4245 w 10744"/>
                  <a:gd name="T55" fmla="*/ 1994 h 3097"/>
                  <a:gd name="T56" fmla="*/ 4143 w 10744"/>
                  <a:gd name="T57" fmla="*/ 2079 h 3097"/>
                  <a:gd name="T58" fmla="*/ 3913 w 10744"/>
                  <a:gd name="T59" fmla="*/ 2142 h 3097"/>
                  <a:gd name="T60" fmla="*/ 3765 w 10744"/>
                  <a:gd name="T61" fmla="*/ 2199 h 3097"/>
                  <a:gd name="T62" fmla="*/ 3539 w 10744"/>
                  <a:gd name="T63" fmla="*/ 2256 h 3097"/>
                  <a:gd name="T64" fmla="*/ 3182 w 10744"/>
                  <a:gd name="T65" fmla="*/ 2297 h 3097"/>
                  <a:gd name="T66" fmla="*/ 2942 w 10744"/>
                  <a:gd name="T67" fmla="*/ 2408 h 3097"/>
                  <a:gd name="T68" fmla="*/ 2638 w 10744"/>
                  <a:gd name="T69" fmla="*/ 2492 h 3097"/>
                  <a:gd name="T70" fmla="*/ 2398 w 10744"/>
                  <a:gd name="T71" fmla="*/ 2538 h 3097"/>
                  <a:gd name="T72" fmla="*/ 2201 w 10744"/>
                  <a:gd name="T73" fmla="*/ 2616 h 3097"/>
                  <a:gd name="T74" fmla="*/ 2037 w 10744"/>
                  <a:gd name="T75" fmla="*/ 2679 h 3097"/>
                  <a:gd name="T76" fmla="*/ 1798 w 10744"/>
                  <a:gd name="T77" fmla="*/ 2750 h 3097"/>
                  <a:gd name="T78" fmla="*/ 1596 w 10744"/>
                  <a:gd name="T79" fmla="*/ 2806 h 3097"/>
                  <a:gd name="T80" fmla="*/ 1056 w 10744"/>
                  <a:gd name="T81" fmla="*/ 2895 h 3097"/>
                  <a:gd name="T82" fmla="*/ 901 w 10744"/>
                  <a:gd name="T83" fmla="*/ 2970 h 3097"/>
                  <a:gd name="T84" fmla="*/ 572 w 10744"/>
                  <a:gd name="T85" fmla="*/ 3044 h 3097"/>
                  <a:gd name="T86" fmla="*/ 187 w 10744"/>
                  <a:gd name="T87" fmla="*/ 3097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744" h="3097">
                    <a:moveTo>
                      <a:pt x="10744" y="0"/>
                    </a:moveTo>
                    <a:lnTo>
                      <a:pt x="10744" y="78"/>
                    </a:lnTo>
                    <a:lnTo>
                      <a:pt x="10402" y="78"/>
                    </a:lnTo>
                    <a:lnTo>
                      <a:pt x="10402" y="146"/>
                    </a:lnTo>
                    <a:lnTo>
                      <a:pt x="10263" y="146"/>
                    </a:lnTo>
                    <a:lnTo>
                      <a:pt x="10263" y="198"/>
                    </a:lnTo>
                    <a:lnTo>
                      <a:pt x="10045" y="198"/>
                    </a:lnTo>
                    <a:lnTo>
                      <a:pt x="10045" y="241"/>
                    </a:lnTo>
                    <a:lnTo>
                      <a:pt x="9748" y="241"/>
                    </a:lnTo>
                    <a:lnTo>
                      <a:pt x="9748" y="336"/>
                    </a:lnTo>
                    <a:lnTo>
                      <a:pt x="9635" y="336"/>
                    </a:lnTo>
                    <a:lnTo>
                      <a:pt x="9635" y="397"/>
                    </a:lnTo>
                    <a:lnTo>
                      <a:pt x="9133" y="397"/>
                    </a:lnTo>
                    <a:lnTo>
                      <a:pt x="9133" y="499"/>
                    </a:lnTo>
                    <a:lnTo>
                      <a:pt x="8932" y="499"/>
                    </a:lnTo>
                    <a:lnTo>
                      <a:pt x="8932" y="598"/>
                    </a:lnTo>
                    <a:lnTo>
                      <a:pt x="8851" y="598"/>
                    </a:lnTo>
                    <a:lnTo>
                      <a:pt x="8851" y="676"/>
                    </a:lnTo>
                    <a:lnTo>
                      <a:pt x="8614" y="676"/>
                    </a:lnTo>
                    <a:lnTo>
                      <a:pt x="8614" y="795"/>
                    </a:lnTo>
                    <a:lnTo>
                      <a:pt x="8466" y="795"/>
                    </a:lnTo>
                    <a:lnTo>
                      <a:pt x="8466" y="877"/>
                    </a:lnTo>
                    <a:lnTo>
                      <a:pt x="8335" y="877"/>
                    </a:lnTo>
                    <a:lnTo>
                      <a:pt x="8335" y="962"/>
                    </a:lnTo>
                    <a:lnTo>
                      <a:pt x="8088" y="962"/>
                    </a:lnTo>
                    <a:lnTo>
                      <a:pt x="8088" y="1018"/>
                    </a:lnTo>
                    <a:lnTo>
                      <a:pt x="7915" y="1018"/>
                    </a:lnTo>
                    <a:lnTo>
                      <a:pt x="7915" y="1099"/>
                    </a:lnTo>
                    <a:lnTo>
                      <a:pt x="7311" y="1099"/>
                    </a:lnTo>
                    <a:lnTo>
                      <a:pt x="7311" y="1170"/>
                    </a:lnTo>
                    <a:lnTo>
                      <a:pt x="7096" y="1170"/>
                    </a:lnTo>
                    <a:lnTo>
                      <a:pt x="7096" y="1241"/>
                    </a:lnTo>
                    <a:lnTo>
                      <a:pt x="6750" y="1241"/>
                    </a:lnTo>
                    <a:lnTo>
                      <a:pt x="6750" y="1297"/>
                    </a:lnTo>
                    <a:lnTo>
                      <a:pt x="6499" y="1297"/>
                    </a:lnTo>
                    <a:lnTo>
                      <a:pt x="6499" y="1365"/>
                    </a:lnTo>
                    <a:lnTo>
                      <a:pt x="6389" y="1365"/>
                    </a:lnTo>
                    <a:lnTo>
                      <a:pt x="6389" y="1443"/>
                    </a:lnTo>
                    <a:lnTo>
                      <a:pt x="6128" y="1443"/>
                    </a:lnTo>
                    <a:lnTo>
                      <a:pt x="6128" y="1506"/>
                    </a:lnTo>
                    <a:lnTo>
                      <a:pt x="5917" y="1506"/>
                    </a:lnTo>
                    <a:lnTo>
                      <a:pt x="5917" y="1580"/>
                    </a:lnTo>
                    <a:lnTo>
                      <a:pt x="5785" y="1580"/>
                    </a:lnTo>
                    <a:lnTo>
                      <a:pt x="5785" y="1648"/>
                    </a:lnTo>
                    <a:lnTo>
                      <a:pt x="5323" y="1648"/>
                    </a:lnTo>
                    <a:lnTo>
                      <a:pt x="5323" y="1701"/>
                    </a:lnTo>
                    <a:lnTo>
                      <a:pt x="5001" y="1701"/>
                    </a:lnTo>
                    <a:lnTo>
                      <a:pt x="5001" y="1750"/>
                    </a:lnTo>
                    <a:lnTo>
                      <a:pt x="4891" y="1750"/>
                    </a:lnTo>
                    <a:lnTo>
                      <a:pt x="4891" y="1800"/>
                    </a:lnTo>
                    <a:lnTo>
                      <a:pt x="4750" y="1800"/>
                    </a:lnTo>
                    <a:lnTo>
                      <a:pt x="4750" y="1859"/>
                    </a:lnTo>
                    <a:lnTo>
                      <a:pt x="4414" y="1859"/>
                    </a:lnTo>
                    <a:lnTo>
                      <a:pt x="4414" y="1923"/>
                    </a:lnTo>
                    <a:lnTo>
                      <a:pt x="4245" y="1923"/>
                    </a:lnTo>
                    <a:lnTo>
                      <a:pt x="4245" y="1994"/>
                    </a:lnTo>
                    <a:lnTo>
                      <a:pt x="4143" y="1994"/>
                    </a:lnTo>
                    <a:lnTo>
                      <a:pt x="4143" y="2079"/>
                    </a:lnTo>
                    <a:lnTo>
                      <a:pt x="3913" y="2079"/>
                    </a:lnTo>
                    <a:lnTo>
                      <a:pt x="3913" y="2142"/>
                    </a:lnTo>
                    <a:lnTo>
                      <a:pt x="3765" y="2142"/>
                    </a:lnTo>
                    <a:lnTo>
                      <a:pt x="3765" y="2199"/>
                    </a:lnTo>
                    <a:lnTo>
                      <a:pt x="3539" y="2199"/>
                    </a:lnTo>
                    <a:lnTo>
                      <a:pt x="3539" y="2256"/>
                    </a:lnTo>
                    <a:lnTo>
                      <a:pt x="3182" y="2256"/>
                    </a:lnTo>
                    <a:lnTo>
                      <a:pt x="3182" y="2297"/>
                    </a:lnTo>
                    <a:lnTo>
                      <a:pt x="2942" y="2297"/>
                    </a:lnTo>
                    <a:lnTo>
                      <a:pt x="2942" y="2408"/>
                    </a:lnTo>
                    <a:lnTo>
                      <a:pt x="2638" y="2408"/>
                    </a:lnTo>
                    <a:lnTo>
                      <a:pt x="2638" y="2492"/>
                    </a:lnTo>
                    <a:lnTo>
                      <a:pt x="2398" y="2492"/>
                    </a:lnTo>
                    <a:lnTo>
                      <a:pt x="2398" y="2538"/>
                    </a:lnTo>
                    <a:lnTo>
                      <a:pt x="2201" y="2538"/>
                    </a:lnTo>
                    <a:lnTo>
                      <a:pt x="2201" y="2616"/>
                    </a:lnTo>
                    <a:lnTo>
                      <a:pt x="2037" y="2616"/>
                    </a:lnTo>
                    <a:lnTo>
                      <a:pt x="2037" y="2679"/>
                    </a:lnTo>
                    <a:lnTo>
                      <a:pt x="1798" y="2679"/>
                    </a:lnTo>
                    <a:lnTo>
                      <a:pt x="1798" y="2750"/>
                    </a:lnTo>
                    <a:lnTo>
                      <a:pt x="1596" y="2750"/>
                    </a:lnTo>
                    <a:lnTo>
                      <a:pt x="1596" y="2806"/>
                    </a:lnTo>
                    <a:lnTo>
                      <a:pt x="1056" y="2806"/>
                    </a:lnTo>
                    <a:lnTo>
                      <a:pt x="1056" y="2895"/>
                    </a:lnTo>
                    <a:lnTo>
                      <a:pt x="901" y="2895"/>
                    </a:lnTo>
                    <a:lnTo>
                      <a:pt x="901" y="2970"/>
                    </a:lnTo>
                    <a:lnTo>
                      <a:pt x="572" y="2970"/>
                    </a:lnTo>
                    <a:lnTo>
                      <a:pt x="572" y="3044"/>
                    </a:lnTo>
                    <a:lnTo>
                      <a:pt x="187" y="3044"/>
                    </a:lnTo>
                    <a:lnTo>
                      <a:pt x="187" y="3097"/>
                    </a:lnTo>
                    <a:lnTo>
                      <a:pt x="0" y="3097"/>
                    </a:lnTo>
                  </a:path>
                </a:pathLst>
              </a:custGeom>
              <a:noFill/>
              <a:ln w="26988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AC2C50E-909B-A290-E4B7-B5743893610E}"/>
                </a:ext>
              </a:extLst>
            </p:cNvPr>
            <p:cNvSpPr txBox="1"/>
            <p:nvPr/>
          </p:nvSpPr>
          <p:spPr>
            <a:xfrm>
              <a:off x="7084159" y="53278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6621614B-BE95-B863-0FED-EAFE96141AE1}"/>
                </a:ext>
              </a:extLst>
            </p:cNvPr>
            <p:cNvSpPr txBox="1"/>
            <p:nvPr/>
          </p:nvSpPr>
          <p:spPr>
            <a:xfrm>
              <a:off x="7693867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5A45E53-3158-2D36-F0D2-2B81015572A8}"/>
                </a:ext>
              </a:extLst>
            </p:cNvPr>
            <p:cNvSpPr txBox="1"/>
            <p:nvPr/>
          </p:nvSpPr>
          <p:spPr>
            <a:xfrm>
              <a:off x="8351092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BD3055DB-6219-C1FD-435F-F9C77D9BB582}"/>
                </a:ext>
              </a:extLst>
            </p:cNvPr>
            <p:cNvSpPr txBox="1"/>
            <p:nvPr/>
          </p:nvSpPr>
          <p:spPr>
            <a:xfrm>
              <a:off x="9009904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A4993F7A-5EDC-03B2-A542-0B55A596732B}"/>
                </a:ext>
              </a:extLst>
            </p:cNvPr>
            <p:cNvSpPr txBox="1"/>
            <p:nvPr/>
          </p:nvSpPr>
          <p:spPr>
            <a:xfrm>
              <a:off x="9668717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28EED47B-09B6-2434-2555-E39139831807}"/>
                </a:ext>
              </a:extLst>
            </p:cNvPr>
            <p:cNvSpPr txBox="1"/>
            <p:nvPr/>
          </p:nvSpPr>
          <p:spPr>
            <a:xfrm>
              <a:off x="10327529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359E2DFC-0CBD-A6E7-F83F-971FF50E2E73}"/>
                </a:ext>
              </a:extLst>
            </p:cNvPr>
            <p:cNvSpPr txBox="1"/>
            <p:nvPr/>
          </p:nvSpPr>
          <p:spPr>
            <a:xfrm>
              <a:off x="10987929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34CE75B6-DBDC-BEC6-1AA7-BF439662C37E}"/>
                </a:ext>
              </a:extLst>
            </p:cNvPr>
            <p:cNvSpPr txBox="1"/>
            <p:nvPr/>
          </p:nvSpPr>
          <p:spPr>
            <a:xfrm>
              <a:off x="6780231" y="43938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01CA984C-23C8-FF3B-CD02-A17736AA92BF}"/>
                </a:ext>
              </a:extLst>
            </p:cNvPr>
            <p:cNvSpPr txBox="1"/>
            <p:nvPr/>
          </p:nvSpPr>
          <p:spPr>
            <a:xfrm>
              <a:off x="6584665" y="408159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0.02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41A49CC7-8D78-3AE0-01AD-402E3B8A29C4}"/>
                </a:ext>
              </a:extLst>
            </p:cNvPr>
            <p:cNvSpPr txBox="1"/>
            <p:nvPr/>
          </p:nvSpPr>
          <p:spPr>
            <a:xfrm>
              <a:off x="6584665" y="376935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0.04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9B79BDD1-7524-949D-B501-30610B4DFA00}"/>
                </a:ext>
              </a:extLst>
            </p:cNvPr>
            <p:cNvSpPr txBox="1"/>
            <p:nvPr/>
          </p:nvSpPr>
          <p:spPr>
            <a:xfrm>
              <a:off x="6584665" y="345711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0.06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E57D022-04B3-9F4E-4E0A-0AF27970B9F2}"/>
                </a:ext>
              </a:extLst>
            </p:cNvPr>
            <p:cNvSpPr txBox="1"/>
            <p:nvPr/>
          </p:nvSpPr>
          <p:spPr>
            <a:xfrm>
              <a:off x="6584665" y="314487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0.08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B5E1CB1-BD9D-7146-8146-171BF1EDA351}"/>
                </a:ext>
              </a:extLst>
            </p:cNvPr>
            <p:cNvSpPr txBox="1"/>
            <p:nvPr/>
          </p:nvSpPr>
          <p:spPr>
            <a:xfrm>
              <a:off x="6584665" y="283263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0.10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E19139C7-08A0-E970-F8A8-77A149DADBA0}"/>
                </a:ext>
              </a:extLst>
            </p:cNvPr>
            <p:cNvSpPr txBox="1"/>
            <p:nvPr/>
          </p:nvSpPr>
          <p:spPr>
            <a:xfrm>
              <a:off x="6966338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3888</a:t>
              </a:r>
            </a:p>
            <a:p>
              <a:pPr algn="ctr"/>
              <a:r>
                <a:rPr lang="fr-FR" sz="1200" dirty="0"/>
                <a:t>3881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8338D7E5-E937-9F1D-3292-7F04737446A7}"/>
                </a:ext>
              </a:extLst>
            </p:cNvPr>
            <p:cNvSpPr txBox="1"/>
            <p:nvPr/>
          </p:nvSpPr>
          <p:spPr>
            <a:xfrm>
              <a:off x="761531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3647</a:t>
              </a:r>
            </a:p>
            <a:p>
              <a:pPr algn="ctr"/>
              <a:r>
                <a:rPr lang="fr-FR" sz="1200" dirty="0"/>
                <a:t>3693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0353A429-6A9B-2985-3C2C-1EBE6F799475}"/>
                </a:ext>
              </a:extLst>
            </p:cNvPr>
            <p:cNvSpPr txBox="1"/>
            <p:nvPr/>
          </p:nvSpPr>
          <p:spPr>
            <a:xfrm>
              <a:off x="8272544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3475</a:t>
              </a:r>
            </a:p>
            <a:p>
              <a:pPr algn="ctr"/>
              <a:r>
                <a:rPr lang="fr-FR" sz="1200" dirty="0"/>
                <a:t>3506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19EB63C-4892-17F1-0EBC-3AC1D4551E8E}"/>
                </a:ext>
              </a:extLst>
            </p:cNvPr>
            <p:cNvSpPr txBox="1"/>
            <p:nvPr/>
          </p:nvSpPr>
          <p:spPr>
            <a:xfrm>
              <a:off x="8931356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3364</a:t>
              </a:r>
            </a:p>
            <a:p>
              <a:pPr algn="ctr"/>
              <a:r>
                <a:rPr lang="fr-FR" sz="1200" dirty="0"/>
                <a:t>3356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2DFC9EC2-1DBB-F04B-8D1C-D0D7A8FCD164}"/>
                </a:ext>
              </a:extLst>
            </p:cNvPr>
            <p:cNvSpPr txBox="1"/>
            <p:nvPr/>
          </p:nvSpPr>
          <p:spPr>
            <a:xfrm>
              <a:off x="959016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2998</a:t>
              </a:r>
            </a:p>
            <a:p>
              <a:pPr algn="ctr"/>
              <a:r>
                <a:rPr lang="fr-FR" sz="1200" dirty="0"/>
                <a:t>2997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38FA7396-1DE3-1ADF-C591-025D4D3F007D}"/>
                </a:ext>
              </a:extLst>
            </p:cNvPr>
            <p:cNvSpPr txBox="1"/>
            <p:nvPr/>
          </p:nvSpPr>
          <p:spPr>
            <a:xfrm>
              <a:off x="10248981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1948</a:t>
              </a:r>
            </a:p>
            <a:p>
              <a:pPr algn="ctr"/>
              <a:r>
                <a:rPr lang="fr-FR" sz="1200" dirty="0"/>
                <a:t>1975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AAFD09EA-E130-0990-0330-038CB7EA1779}"/>
                </a:ext>
              </a:extLst>
            </p:cNvPr>
            <p:cNvSpPr txBox="1"/>
            <p:nvPr/>
          </p:nvSpPr>
          <p:spPr>
            <a:xfrm>
              <a:off x="10909380" y="5919663"/>
              <a:ext cx="498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1027</a:t>
              </a:r>
            </a:p>
            <a:p>
              <a:pPr algn="ctr"/>
              <a:r>
                <a:rPr lang="fr-FR" sz="1200" dirty="0"/>
                <a:t>919</a:t>
              </a:r>
            </a:p>
          </p:txBody>
        </p: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643DA29D-4B5A-71A7-51CD-FCE61362639A}"/>
                </a:ext>
              </a:extLst>
            </p:cNvPr>
            <p:cNvCxnSpPr/>
            <p:nvPr/>
          </p:nvCxnSpPr>
          <p:spPr>
            <a:xfrm>
              <a:off x="7347373" y="3109629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0C6865F5-EABA-5CDD-03DB-853E43E59792}"/>
                </a:ext>
              </a:extLst>
            </p:cNvPr>
            <p:cNvCxnSpPr/>
            <p:nvPr/>
          </p:nvCxnSpPr>
          <p:spPr>
            <a:xfrm>
              <a:off x="7347373" y="3353182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735B72AD-47B1-E9F5-2FA8-047F845BDB32}"/>
                </a:ext>
              </a:extLst>
            </p:cNvPr>
            <p:cNvSpPr txBox="1"/>
            <p:nvPr/>
          </p:nvSpPr>
          <p:spPr>
            <a:xfrm>
              <a:off x="7697255" y="2947066"/>
              <a:ext cx="1063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Pitavastatin</a:t>
              </a:r>
              <a:endParaRPr lang="fr-FR" sz="1400" b="1" dirty="0"/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50804001-84E8-7974-B943-70AF834D1C7E}"/>
                </a:ext>
              </a:extLst>
            </p:cNvPr>
            <p:cNvSpPr txBox="1"/>
            <p:nvPr/>
          </p:nvSpPr>
          <p:spPr>
            <a:xfrm>
              <a:off x="7697255" y="319061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Placebo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52E00D6F-FA22-CBBC-B039-34BDF9D04EFD}"/>
                </a:ext>
              </a:extLst>
            </p:cNvPr>
            <p:cNvSpPr txBox="1"/>
            <p:nvPr/>
          </p:nvSpPr>
          <p:spPr>
            <a:xfrm>
              <a:off x="8688288" y="3491681"/>
              <a:ext cx="14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-21 % vs placebo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051F552E-8884-6BA2-8BB3-1CF3BDE76996}"/>
                </a:ext>
              </a:extLst>
            </p:cNvPr>
            <p:cNvSpPr txBox="1"/>
            <p:nvPr/>
          </p:nvSpPr>
          <p:spPr>
            <a:xfrm>
              <a:off x="7028856" y="483954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0%</a:t>
              </a:r>
            </a:p>
            <a:p>
              <a:pPr algn="ctr"/>
              <a:r>
                <a:rPr lang="fr-FR" sz="1200" dirty="0"/>
                <a:t>0%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70FCA2A5-DB06-3E31-3076-AADE86FABFAB}"/>
                </a:ext>
              </a:extLst>
            </p:cNvPr>
            <p:cNvSpPr txBox="1"/>
            <p:nvPr/>
          </p:nvSpPr>
          <p:spPr>
            <a:xfrm>
              <a:off x="7619327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0.8%</a:t>
              </a:r>
            </a:p>
            <a:p>
              <a:pPr algn="ctr"/>
              <a:r>
                <a:rPr lang="fr-FR" sz="1200" dirty="0"/>
                <a:t>0.8%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F820453-71B4-B8C1-5342-646ADBDABFAE}"/>
                </a:ext>
              </a:extLst>
            </p:cNvPr>
            <p:cNvSpPr txBox="1"/>
            <p:nvPr/>
          </p:nvSpPr>
          <p:spPr>
            <a:xfrm>
              <a:off x="8276552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1.6%</a:t>
              </a:r>
            </a:p>
            <a:p>
              <a:pPr algn="ctr"/>
              <a:r>
                <a:rPr lang="fr-FR" sz="1200" dirty="0"/>
                <a:t>2.0%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D1900863-E632-26C8-EC20-51D3166833FF}"/>
                </a:ext>
              </a:extLst>
            </p:cNvPr>
            <p:cNvSpPr txBox="1"/>
            <p:nvPr/>
          </p:nvSpPr>
          <p:spPr>
            <a:xfrm>
              <a:off x="8935364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2.4%</a:t>
              </a:r>
            </a:p>
            <a:p>
              <a:pPr algn="ctr"/>
              <a:r>
                <a:rPr lang="fr-FR" sz="1200" dirty="0"/>
                <a:t>3.3%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D60FA273-B4EE-492B-F22D-6414E944AC9C}"/>
                </a:ext>
              </a:extLst>
            </p:cNvPr>
            <p:cNvSpPr txBox="1"/>
            <p:nvPr/>
          </p:nvSpPr>
          <p:spPr>
            <a:xfrm>
              <a:off x="9594177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3.4%</a:t>
              </a:r>
            </a:p>
            <a:p>
              <a:pPr algn="ctr"/>
              <a:r>
                <a:rPr lang="fr-FR" sz="1200" dirty="0"/>
                <a:t>4.4%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D43550AA-4102-9099-CEBC-5C78A3E444E5}"/>
                </a:ext>
              </a:extLst>
            </p:cNvPr>
            <p:cNvSpPr txBox="1"/>
            <p:nvPr/>
          </p:nvSpPr>
          <p:spPr>
            <a:xfrm>
              <a:off x="10252989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4.5%</a:t>
              </a:r>
            </a:p>
            <a:p>
              <a:pPr algn="ctr"/>
              <a:r>
                <a:rPr lang="fr-FR" sz="1200" dirty="0"/>
                <a:t>5.3%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E5259FF2-8358-3F39-A4D7-F47F8C2230E4}"/>
                </a:ext>
              </a:extLst>
            </p:cNvPr>
            <p:cNvSpPr txBox="1"/>
            <p:nvPr/>
          </p:nvSpPr>
          <p:spPr>
            <a:xfrm>
              <a:off x="10913389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5.5%</a:t>
              </a:r>
            </a:p>
            <a:p>
              <a:pPr algn="ctr"/>
              <a:r>
                <a:rPr lang="fr-FR" sz="1200" dirty="0"/>
                <a:t>7.1%</a:t>
              </a: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2DC70142-7743-DD2A-C337-5BEAB41612DE}"/>
                </a:ext>
              </a:extLst>
            </p:cNvPr>
            <p:cNvCxnSpPr/>
            <p:nvPr/>
          </p:nvCxnSpPr>
          <p:spPr>
            <a:xfrm>
              <a:off x="6633202" y="498206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3BC77FF0-DAFF-62A9-9940-4E5D48687A71}"/>
                </a:ext>
              </a:extLst>
            </p:cNvPr>
            <p:cNvCxnSpPr/>
            <p:nvPr/>
          </p:nvCxnSpPr>
          <p:spPr>
            <a:xfrm>
              <a:off x="6633202" y="516662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A9DCE1F8-DECD-F27E-D489-687B9F0D4B2A}"/>
                </a:ext>
              </a:extLst>
            </p:cNvPr>
            <p:cNvCxnSpPr/>
            <p:nvPr/>
          </p:nvCxnSpPr>
          <p:spPr>
            <a:xfrm>
              <a:off x="6633202" y="606218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B39778CB-522D-FB6C-E0F6-773FD2CB691E}"/>
                </a:ext>
              </a:extLst>
            </p:cNvPr>
            <p:cNvCxnSpPr/>
            <p:nvPr/>
          </p:nvCxnSpPr>
          <p:spPr>
            <a:xfrm>
              <a:off x="6633202" y="624674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F2CB3C9E-459C-9F6C-2EFB-D26BAF7B54E6}"/>
                </a:ext>
              </a:extLst>
            </p:cNvPr>
            <p:cNvSpPr txBox="1"/>
            <p:nvPr/>
          </p:nvSpPr>
          <p:spPr>
            <a:xfrm>
              <a:off x="6240016" y="5611886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Number at risk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D246B0F6-2BEB-3C9C-2FA4-C118A5B05218}"/>
                </a:ext>
              </a:extLst>
            </p:cNvPr>
            <p:cNvSpPr txBox="1"/>
            <p:nvPr/>
          </p:nvSpPr>
          <p:spPr>
            <a:xfrm>
              <a:off x="7153423" y="4562544"/>
              <a:ext cx="2114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Cumulative incidence of event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3F5BA2E-690D-6BBE-F86F-0735E37F5E2A}"/>
                </a:ext>
              </a:extLst>
            </p:cNvPr>
            <p:cNvSpPr txBox="1"/>
            <p:nvPr/>
          </p:nvSpPr>
          <p:spPr>
            <a:xfrm>
              <a:off x="8771593" y="5554906"/>
              <a:ext cx="763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0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24AB14D-0957-7FE8-F018-F1080E5F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798277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(3)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B348134-1395-AB16-BE46-FC12EABE511D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045600-42BC-6574-32EB-848A96739515}"/>
              </a:ext>
            </a:extLst>
          </p:cNvPr>
          <p:cNvSpPr txBox="1"/>
          <p:nvPr/>
        </p:nvSpPr>
        <p:spPr>
          <a:xfrm>
            <a:off x="707900" y="1340768"/>
            <a:ext cx="827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Stratified (by sex and screening CD4 cell count) proportional hazards models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B42E37-B1D8-7D6E-7ED6-59462D42D24B}"/>
              </a:ext>
            </a:extLst>
          </p:cNvPr>
          <p:cNvGrpSpPr/>
          <p:nvPr/>
        </p:nvGrpSpPr>
        <p:grpSpPr>
          <a:xfrm>
            <a:off x="263352" y="1772816"/>
            <a:ext cx="10811229" cy="3661183"/>
            <a:chOff x="263352" y="1772816"/>
            <a:chExt cx="10811229" cy="366118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9A00BFA6-E875-7AE1-7EE8-159A3A70202A}"/>
                </a:ext>
              </a:extLst>
            </p:cNvPr>
            <p:cNvGrpSpPr/>
            <p:nvPr/>
          </p:nvGrpSpPr>
          <p:grpSpPr>
            <a:xfrm>
              <a:off x="7451725" y="2259756"/>
              <a:ext cx="1371600" cy="2465388"/>
              <a:chOff x="7451725" y="3184525"/>
              <a:chExt cx="1371600" cy="2465388"/>
            </a:xfrm>
          </p:grpSpPr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E4A2A505-81E3-A4DB-011D-4999FC1D6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1725" y="5553075"/>
                <a:ext cx="69056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159D1313-927B-25C0-41F4-9EEA9935A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2288" y="3184525"/>
                <a:ext cx="0" cy="23685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4665FD64-E7C3-699B-71EA-511EF6A97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288" y="5553075"/>
                <a:ext cx="68103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7728EF20-48C2-DA45-B7D2-46EBC4E00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3475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7F9D7838-10CA-583B-8A0F-004AA667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2288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A757BCD-9204-0880-496F-44C9F929E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93163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E8928F37-EF6A-14AC-3DB4-4CFC10EC4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9388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DB3775CB-8A9A-F106-5A58-1AB68134E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2238" y="5359400"/>
                <a:ext cx="35718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49258E2D-289D-F473-7950-EE2304E8C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32713" y="5076825"/>
                <a:ext cx="3603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4294A789-9D11-BAE2-0450-3856B9CB3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39063" y="4791075"/>
                <a:ext cx="3540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B265795A-1BF5-B084-8DE2-8B76A0FB7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6488" y="4221163"/>
                <a:ext cx="57943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DA361E08-F6E5-FEF8-6F09-1A68D435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1725" y="3943350"/>
                <a:ext cx="57943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5939F95B-3ECB-97AE-654C-7B27A4711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4900" y="3656013"/>
                <a:ext cx="5699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F920DC9E-F9AF-635A-E62F-7573F73B1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3606800"/>
                <a:ext cx="98425" cy="100013"/>
              </a:xfrm>
              <a:custGeom>
                <a:avLst/>
                <a:gdLst>
                  <a:gd name="T0" fmla="*/ 157 w 313"/>
                  <a:gd name="T1" fmla="*/ 0 h 313"/>
                  <a:gd name="T2" fmla="*/ 125 w 313"/>
                  <a:gd name="T3" fmla="*/ 3 h 313"/>
                  <a:gd name="T4" fmla="*/ 96 w 313"/>
                  <a:gd name="T5" fmla="*/ 12 h 313"/>
                  <a:gd name="T6" fmla="*/ 70 w 313"/>
                  <a:gd name="T7" fmla="*/ 25 h 313"/>
                  <a:gd name="T8" fmla="*/ 46 w 313"/>
                  <a:gd name="T9" fmla="*/ 46 h 313"/>
                  <a:gd name="T10" fmla="*/ 25 w 313"/>
                  <a:gd name="T11" fmla="*/ 70 h 313"/>
                  <a:gd name="T12" fmla="*/ 12 w 313"/>
                  <a:gd name="T13" fmla="*/ 96 h 313"/>
                  <a:gd name="T14" fmla="*/ 3 w 313"/>
                  <a:gd name="T15" fmla="*/ 124 h 313"/>
                  <a:gd name="T16" fmla="*/ 0 w 313"/>
                  <a:gd name="T17" fmla="*/ 157 h 313"/>
                  <a:gd name="T18" fmla="*/ 0 w 313"/>
                  <a:gd name="T19" fmla="*/ 171 h 313"/>
                  <a:gd name="T20" fmla="*/ 3 w 313"/>
                  <a:gd name="T21" fmla="*/ 188 h 313"/>
                  <a:gd name="T22" fmla="*/ 5 w 313"/>
                  <a:gd name="T23" fmla="*/ 201 h 313"/>
                  <a:gd name="T24" fmla="*/ 12 w 313"/>
                  <a:gd name="T25" fmla="*/ 216 h 313"/>
                  <a:gd name="T26" fmla="*/ 17 w 313"/>
                  <a:gd name="T27" fmla="*/ 228 h 313"/>
                  <a:gd name="T28" fmla="*/ 25 w 313"/>
                  <a:gd name="T29" fmla="*/ 242 h 313"/>
                  <a:gd name="T30" fmla="*/ 46 w 313"/>
                  <a:gd name="T31" fmla="*/ 267 h 313"/>
                  <a:gd name="T32" fmla="*/ 58 w 313"/>
                  <a:gd name="T33" fmla="*/ 277 h 313"/>
                  <a:gd name="T34" fmla="*/ 70 w 313"/>
                  <a:gd name="T35" fmla="*/ 286 h 313"/>
                  <a:gd name="T36" fmla="*/ 96 w 313"/>
                  <a:gd name="T37" fmla="*/ 300 h 313"/>
                  <a:gd name="T38" fmla="*/ 110 w 313"/>
                  <a:gd name="T39" fmla="*/ 305 h 313"/>
                  <a:gd name="T40" fmla="*/ 125 w 313"/>
                  <a:gd name="T41" fmla="*/ 309 h 313"/>
                  <a:gd name="T42" fmla="*/ 139 w 313"/>
                  <a:gd name="T43" fmla="*/ 312 h 313"/>
                  <a:gd name="T44" fmla="*/ 157 w 313"/>
                  <a:gd name="T45" fmla="*/ 313 h 313"/>
                  <a:gd name="T46" fmla="*/ 172 w 313"/>
                  <a:gd name="T47" fmla="*/ 312 h 313"/>
                  <a:gd name="T48" fmla="*/ 188 w 313"/>
                  <a:gd name="T49" fmla="*/ 309 h 313"/>
                  <a:gd name="T50" fmla="*/ 194 w 313"/>
                  <a:gd name="T51" fmla="*/ 307 h 313"/>
                  <a:gd name="T52" fmla="*/ 201 w 313"/>
                  <a:gd name="T53" fmla="*/ 305 h 313"/>
                  <a:gd name="T54" fmla="*/ 216 w 313"/>
                  <a:gd name="T55" fmla="*/ 300 h 313"/>
                  <a:gd name="T56" fmla="*/ 229 w 313"/>
                  <a:gd name="T57" fmla="*/ 293 h 313"/>
                  <a:gd name="T58" fmla="*/ 242 w 313"/>
                  <a:gd name="T59" fmla="*/ 286 h 313"/>
                  <a:gd name="T60" fmla="*/ 255 w 313"/>
                  <a:gd name="T61" fmla="*/ 277 h 313"/>
                  <a:gd name="T62" fmla="*/ 267 w 313"/>
                  <a:gd name="T63" fmla="*/ 267 h 313"/>
                  <a:gd name="T64" fmla="*/ 277 w 313"/>
                  <a:gd name="T65" fmla="*/ 255 h 313"/>
                  <a:gd name="T66" fmla="*/ 286 w 313"/>
                  <a:gd name="T67" fmla="*/ 242 h 313"/>
                  <a:gd name="T68" fmla="*/ 293 w 313"/>
                  <a:gd name="T69" fmla="*/ 228 h 313"/>
                  <a:gd name="T70" fmla="*/ 301 w 313"/>
                  <a:gd name="T71" fmla="*/ 216 h 313"/>
                  <a:gd name="T72" fmla="*/ 306 w 313"/>
                  <a:gd name="T73" fmla="*/ 201 h 313"/>
                  <a:gd name="T74" fmla="*/ 307 w 313"/>
                  <a:gd name="T75" fmla="*/ 194 h 313"/>
                  <a:gd name="T76" fmla="*/ 309 w 313"/>
                  <a:gd name="T77" fmla="*/ 188 h 313"/>
                  <a:gd name="T78" fmla="*/ 312 w 313"/>
                  <a:gd name="T79" fmla="*/ 171 h 313"/>
                  <a:gd name="T80" fmla="*/ 313 w 313"/>
                  <a:gd name="T81" fmla="*/ 157 h 313"/>
                  <a:gd name="T82" fmla="*/ 312 w 313"/>
                  <a:gd name="T83" fmla="*/ 139 h 313"/>
                  <a:gd name="T84" fmla="*/ 309 w 313"/>
                  <a:gd name="T85" fmla="*/ 124 h 313"/>
                  <a:gd name="T86" fmla="*/ 306 w 313"/>
                  <a:gd name="T87" fmla="*/ 109 h 313"/>
                  <a:gd name="T88" fmla="*/ 301 w 313"/>
                  <a:gd name="T89" fmla="*/ 96 h 313"/>
                  <a:gd name="T90" fmla="*/ 286 w 313"/>
                  <a:gd name="T91" fmla="*/ 70 h 313"/>
                  <a:gd name="T92" fmla="*/ 277 w 313"/>
                  <a:gd name="T93" fmla="*/ 57 h 313"/>
                  <a:gd name="T94" fmla="*/ 267 w 313"/>
                  <a:gd name="T95" fmla="*/ 46 h 313"/>
                  <a:gd name="T96" fmla="*/ 242 w 313"/>
                  <a:gd name="T97" fmla="*/ 25 h 313"/>
                  <a:gd name="T98" fmla="*/ 229 w 313"/>
                  <a:gd name="T99" fmla="*/ 16 h 313"/>
                  <a:gd name="T100" fmla="*/ 216 w 313"/>
                  <a:gd name="T101" fmla="*/ 12 h 313"/>
                  <a:gd name="T102" fmla="*/ 201 w 313"/>
                  <a:gd name="T103" fmla="*/ 5 h 313"/>
                  <a:gd name="T104" fmla="*/ 188 w 313"/>
                  <a:gd name="T105" fmla="*/ 3 h 313"/>
                  <a:gd name="T106" fmla="*/ 172 w 313"/>
                  <a:gd name="T107" fmla="*/ 0 h 313"/>
                  <a:gd name="T108" fmla="*/ 157 w 313"/>
                  <a:gd name="T10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3">
                    <a:moveTo>
                      <a:pt x="157" y="0"/>
                    </a:moveTo>
                    <a:lnTo>
                      <a:pt x="125" y="3"/>
                    </a:lnTo>
                    <a:lnTo>
                      <a:pt x="96" y="12"/>
                    </a:lnTo>
                    <a:lnTo>
                      <a:pt x="70" y="25"/>
                    </a:lnTo>
                    <a:lnTo>
                      <a:pt x="46" y="46"/>
                    </a:lnTo>
                    <a:lnTo>
                      <a:pt x="25" y="70"/>
                    </a:lnTo>
                    <a:lnTo>
                      <a:pt x="12" y="96"/>
                    </a:lnTo>
                    <a:lnTo>
                      <a:pt x="3" y="124"/>
                    </a:lnTo>
                    <a:lnTo>
                      <a:pt x="0" y="157"/>
                    </a:lnTo>
                    <a:lnTo>
                      <a:pt x="0" y="171"/>
                    </a:lnTo>
                    <a:lnTo>
                      <a:pt x="3" y="188"/>
                    </a:lnTo>
                    <a:lnTo>
                      <a:pt x="5" y="201"/>
                    </a:lnTo>
                    <a:lnTo>
                      <a:pt x="12" y="216"/>
                    </a:lnTo>
                    <a:lnTo>
                      <a:pt x="17" y="228"/>
                    </a:lnTo>
                    <a:lnTo>
                      <a:pt x="25" y="242"/>
                    </a:lnTo>
                    <a:lnTo>
                      <a:pt x="46" y="267"/>
                    </a:lnTo>
                    <a:lnTo>
                      <a:pt x="58" y="277"/>
                    </a:lnTo>
                    <a:lnTo>
                      <a:pt x="70" y="286"/>
                    </a:lnTo>
                    <a:lnTo>
                      <a:pt x="96" y="300"/>
                    </a:lnTo>
                    <a:lnTo>
                      <a:pt x="110" y="305"/>
                    </a:lnTo>
                    <a:lnTo>
                      <a:pt x="125" y="309"/>
                    </a:lnTo>
                    <a:lnTo>
                      <a:pt x="139" y="312"/>
                    </a:lnTo>
                    <a:lnTo>
                      <a:pt x="157" y="313"/>
                    </a:lnTo>
                    <a:lnTo>
                      <a:pt x="172" y="312"/>
                    </a:lnTo>
                    <a:lnTo>
                      <a:pt x="188" y="309"/>
                    </a:lnTo>
                    <a:lnTo>
                      <a:pt x="194" y="307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9" y="293"/>
                    </a:lnTo>
                    <a:lnTo>
                      <a:pt x="242" y="286"/>
                    </a:lnTo>
                    <a:lnTo>
                      <a:pt x="255" y="277"/>
                    </a:lnTo>
                    <a:lnTo>
                      <a:pt x="267" y="267"/>
                    </a:lnTo>
                    <a:lnTo>
                      <a:pt x="277" y="255"/>
                    </a:lnTo>
                    <a:lnTo>
                      <a:pt x="286" y="242"/>
                    </a:lnTo>
                    <a:lnTo>
                      <a:pt x="293" y="228"/>
                    </a:lnTo>
                    <a:lnTo>
                      <a:pt x="301" y="216"/>
                    </a:lnTo>
                    <a:lnTo>
                      <a:pt x="306" y="201"/>
                    </a:lnTo>
                    <a:lnTo>
                      <a:pt x="307" y="194"/>
                    </a:lnTo>
                    <a:lnTo>
                      <a:pt x="309" y="188"/>
                    </a:lnTo>
                    <a:lnTo>
                      <a:pt x="312" y="171"/>
                    </a:lnTo>
                    <a:lnTo>
                      <a:pt x="313" y="157"/>
                    </a:lnTo>
                    <a:lnTo>
                      <a:pt x="312" y="139"/>
                    </a:lnTo>
                    <a:lnTo>
                      <a:pt x="309" y="124"/>
                    </a:lnTo>
                    <a:lnTo>
                      <a:pt x="306" y="109"/>
                    </a:lnTo>
                    <a:lnTo>
                      <a:pt x="301" y="96"/>
                    </a:lnTo>
                    <a:lnTo>
                      <a:pt x="286" y="70"/>
                    </a:lnTo>
                    <a:lnTo>
                      <a:pt x="277" y="57"/>
                    </a:lnTo>
                    <a:lnTo>
                      <a:pt x="267" y="46"/>
                    </a:lnTo>
                    <a:lnTo>
                      <a:pt x="242" y="25"/>
                    </a:lnTo>
                    <a:lnTo>
                      <a:pt x="229" y="16"/>
                    </a:lnTo>
                    <a:lnTo>
                      <a:pt x="216" y="12"/>
                    </a:lnTo>
                    <a:lnTo>
                      <a:pt x="201" y="5"/>
                    </a:lnTo>
                    <a:lnTo>
                      <a:pt x="188" y="3"/>
                    </a:lnTo>
                    <a:lnTo>
                      <a:pt x="172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261B6084-33A8-713A-3312-85E565F5F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438" y="3894138"/>
                <a:ext cx="100012" cy="100013"/>
              </a:xfrm>
              <a:custGeom>
                <a:avLst/>
                <a:gdLst>
                  <a:gd name="T0" fmla="*/ 156 w 313"/>
                  <a:gd name="T1" fmla="*/ 0 h 312"/>
                  <a:gd name="T2" fmla="*/ 124 w 313"/>
                  <a:gd name="T3" fmla="*/ 2 h 312"/>
                  <a:gd name="T4" fmla="*/ 95 w 313"/>
                  <a:gd name="T5" fmla="*/ 11 h 312"/>
                  <a:gd name="T6" fmla="*/ 69 w 313"/>
                  <a:gd name="T7" fmla="*/ 24 h 312"/>
                  <a:gd name="T8" fmla="*/ 46 w 313"/>
                  <a:gd name="T9" fmla="*/ 45 h 312"/>
                  <a:gd name="T10" fmla="*/ 25 w 313"/>
                  <a:gd name="T11" fmla="*/ 69 h 312"/>
                  <a:gd name="T12" fmla="*/ 11 w 313"/>
                  <a:gd name="T13" fmla="*/ 95 h 312"/>
                  <a:gd name="T14" fmla="*/ 2 w 313"/>
                  <a:gd name="T15" fmla="*/ 123 h 312"/>
                  <a:gd name="T16" fmla="*/ 0 w 313"/>
                  <a:gd name="T17" fmla="*/ 156 h 312"/>
                  <a:gd name="T18" fmla="*/ 0 w 313"/>
                  <a:gd name="T19" fmla="*/ 171 h 312"/>
                  <a:gd name="T20" fmla="*/ 2 w 313"/>
                  <a:gd name="T21" fmla="*/ 187 h 312"/>
                  <a:gd name="T22" fmla="*/ 5 w 313"/>
                  <a:gd name="T23" fmla="*/ 200 h 312"/>
                  <a:gd name="T24" fmla="*/ 11 w 313"/>
                  <a:gd name="T25" fmla="*/ 215 h 312"/>
                  <a:gd name="T26" fmla="*/ 16 w 313"/>
                  <a:gd name="T27" fmla="*/ 228 h 312"/>
                  <a:gd name="T28" fmla="*/ 25 w 313"/>
                  <a:gd name="T29" fmla="*/ 241 h 312"/>
                  <a:gd name="T30" fmla="*/ 46 w 313"/>
                  <a:gd name="T31" fmla="*/ 266 h 312"/>
                  <a:gd name="T32" fmla="*/ 57 w 313"/>
                  <a:gd name="T33" fmla="*/ 276 h 312"/>
                  <a:gd name="T34" fmla="*/ 69 w 313"/>
                  <a:gd name="T35" fmla="*/ 285 h 312"/>
                  <a:gd name="T36" fmla="*/ 95 w 313"/>
                  <a:gd name="T37" fmla="*/ 300 h 312"/>
                  <a:gd name="T38" fmla="*/ 109 w 313"/>
                  <a:gd name="T39" fmla="*/ 305 h 312"/>
                  <a:gd name="T40" fmla="*/ 124 w 313"/>
                  <a:gd name="T41" fmla="*/ 308 h 312"/>
                  <a:gd name="T42" fmla="*/ 139 w 313"/>
                  <a:gd name="T43" fmla="*/ 311 h 312"/>
                  <a:gd name="T44" fmla="*/ 156 w 313"/>
                  <a:gd name="T45" fmla="*/ 312 h 312"/>
                  <a:gd name="T46" fmla="*/ 171 w 313"/>
                  <a:gd name="T47" fmla="*/ 311 h 312"/>
                  <a:gd name="T48" fmla="*/ 187 w 313"/>
                  <a:gd name="T49" fmla="*/ 308 h 312"/>
                  <a:gd name="T50" fmla="*/ 193 w 313"/>
                  <a:gd name="T51" fmla="*/ 306 h 312"/>
                  <a:gd name="T52" fmla="*/ 201 w 313"/>
                  <a:gd name="T53" fmla="*/ 305 h 312"/>
                  <a:gd name="T54" fmla="*/ 216 w 313"/>
                  <a:gd name="T55" fmla="*/ 300 h 312"/>
                  <a:gd name="T56" fmla="*/ 228 w 313"/>
                  <a:gd name="T57" fmla="*/ 292 h 312"/>
                  <a:gd name="T58" fmla="*/ 242 w 313"/>
                  <a:gd name="T59" fmla="*/ 285 h 312"/>
                  <a:gd name="T60" fmla="*/ 254 w 313"/>
                  <a:gd name="T61" fmla="*/ 276 h 312"/>
                  <a:gd name="T62" fmla="*/ 267 w 313"/>
                  <a:gd name="T63" fmla="*/ 266 h 312"/>
                  <a:gd name="T64" fmla="*/ 277 w 313"/>
                  <a:gd name="T65" fmla="*/ 254 h 312"/>
                  <a:gd name="T66" fmla="*/ 285 w 313"/>
                  <a:gd name="T67" fmla="*/ 241 h 312"/>
                  <a:gd name="T68" fmla="*/ 293 w 313"/>
                  <a:gd name="T69" fmla="*/ 228 h 312"/>
                  <a:gd name="T70" fmla="*/ 300 w 313"/>
                  <a:gd name="T71" fmla="*/ 215 h 312"/>
                  <a:gd name="T72" fmla="*/ 305 w 313"/>
                  <a:gd name="T73" fmla="*/ 200 h 312"/>
                  <a:gd name="T74" fmla="*/ 306 w 313"/>
                  <a:gd name="T75" fmla="*/ 193 h 312"/>
                  <a:gd name="T76" fmla="*/ 309 w 313"/>
                  <a:gd name="T77" fmla="*/ 187 h 312"/>
                  <a:gd name="T78" fmla="*/ 311 w 313"/>
                  <a:gd name="T79" fmla="*/ 171 h 312"/>
                  <a:gd name="T80" fmla="*/ 313 w 313"/>
                  <a:gd name="T81" fmla="*/ 156 h 312"/>
                  <a:gd name="T82" fmla="*/ 311 w 313"/>
                  <a:gd name="T83" fmla="*/ 138 h 312"/>
                  <a:gd name="T84" fmla="*/ 309 w 313"/>
                  <a:gd name="T85" fmla="*/ 123 h 312"/>
                  <a:gd name="T86" fmla="*/ 305 w 313"/>
                  <a:gd name="T87" fmla="*/ 109 h 312"/>
                  <a:gd name="T88" fmla="*/ 300 w 313"/>
                  <a:gd name="T89" fmla="*/ 95 h 312"/>
                  <a:gd name="T90" fmla="*/ 285 w 313"/>
                  <a:gd name="T91" fmla="*/ 69 h 312"/>
                  <a:gd name="T92" fmla="*/ 277 w 313"/>
                  <a:gd name="T93" fmla="*/ 57 h 312"/>
                  <a:gd name="T94" fmla="*/ 267 w 313"/>
                  <a:gd name="T95" fmla="*/ 45 h 312"/>
                  <a:gd name="T96" fmla="*/ 242 w 313"/>
                  <a:gd name="T97" fmla="*/ 24 h 312"/>
                  <a:gd name="T98" fmla="*/ 228 w 313"/>
                  <a:gd name="T99" fmla="*/ 16 h 312"/>
                  <a:gd name="T100" fmla="*/ 216 w 313"/>
                  <a:gd name="T101" fmla="*/ 11 h 312"/>
                  <a:gd name="T102" fmla="*/ 201 w 313"/>
                  <a:gd name="T103" fmla="*/ 4 h 312"/>
                  <a:gd name="T104" fmla="*/ 187 w 313"/>
                  <a:gd name="T105" fmla="*/ 2 h 312"/>
                  <a:gd name="T106" fmla="*/ 171 w 313"/>
                  <a:gd name="T107" fmla="*/ 0 h 312"/>
                  <a:gd name="T108" fmla="*/ 156 w 313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4"/>
                    </a:lnTo>
                    <a:lnTo>
                      <a:pt x="46" y="45"/>
                    </a:lnTo>
                    <a:lnTo>
                      <a:pt x="25" y="69"/>
                    </a:lnTo>
                    <a:lnTo>
                      <a:pt x="11" y="95"/>
                    </a:lnTo>
                    <a:lnTo>
                      <a:pt x="2" y="123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0"/>
                    </a:lnTo>
                    <a:lnTo>
                      <a:pt x="11" y="215"/>
                    </a:lnTo>
                    <a:lnTo>
                      <a:pt x="16" y="228"/>
                    </a:lnTo>
                    <a:lnTo>
                      <a:pt x="25" y="241"/>
                    </a:lnTo>
                    <a:lnTo>
                      <a:pt x="46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8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8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8" y="292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7" y="266"/>
                    </a:lnTo>
                    <a:lnTo>
                      <a:pt x="277" y="254"/>
                    </a:lnTo>
                    <a:lnTo>
                      <a:pt x="285" y="241"/>
                    </a:lnTo>
                    <a:lnTo>
                      <a:pt x="293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3" y="156"/>
                    </a:lnTo>
                    <a:lnTo>
                      <a:pt x="311" y="138"/>
                    </a:lnTo>
                    <a:lnTo>
                      <a:pt x="309" y="123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7" y="57"/>
                    </a:lnTo>
                    <a:lnTo>
                      <a:pt x="267" y="45"/>
                    </a:lnTo>
                    <a:lnTo>
                      <a:pt x="242" y="24"/>
                    </a:lnTo>
                    <a:lnTo>
                      <a:pt x="228" y="16"/>
                    </a:lnTo>
                    <a:lnTo>
                      <a:pt x="216" y="11"/>
                    </a:lnTo>
                    <a:lnTo>
                      <a:pt x="201" y="4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927F33A9-42A2-60B6-8048-3E7E6920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4171950"/>
                <a:ext cx="100012" cy="100013"/>
              </a:xfrm>
              <a:custGeom>
                <a:avLst/>
                <a:gdLst>
                  <a:gd name="T0" fmla="*/ 156 w 312"/>
                  <a:gd name="T1" fmla="*/ 0 h 312"/>
                  <a:gd name="T2" fmla="*/ 124 w 312"/>
                  <a:gd name="T3" fmla="*/ 2 h 312"/>
                  <a:gd name="T4" fmla="*/ 95 w 312"/>
                  <a:gd name="T5" fmla="*/ 11 h 312"/>
                  <a:gd name="T6" fmla="*/ 69 w 312"/>
                  <a:gd name="T7" fmla="*/ 25 h 312"/>
                  <a:gd name="T8" fmla="*/ 45 w 312"/>
                  <a:gd name="T9" fmla="*/ 46 h 312"/>
                  <a:gd name="T10" fmla="*/ 24 w 312"/>
                  <a:gd name="T11" fmla="*/ 69 h 312"/>
                  <a:gd name="T12" fmla="*/ 11 w 312"/>
                  <a:gd name="T13" fmla="*/ 95 h 312"/>
                  <a:gd name="T14" fmla="*/ 2 w 312"/>
                  <a:gd name="T15" fmla="*/ 124 h 312"/>
                  <a:gd name="T16" fmla="*/ 0 w 312"/>
                  <a:gd name="T17" fmla="*/ 156 h 312"/>
                  <a:gd name="T18" fmla="*/ 0 w 312"/>
                  <a:gd name="T19" fmla="*/ 171 h 312"/>
                  <a:gd name="T20" fmla="*/ 2 w 312"/>
                  <a:gd name="T21" fmla="*/ 187 h 312"/>
                  <a:gd name="T22" fmla="*/ 5 w 312"/>
                  <a:gd name="T23" fmla="*/ 201 h 312"/>
                  <a:gd name="T24" fmla="*/ 11 w 312"/>
                  <a:gd name="T25" fmla="*/ 216 h 312"/>
                  <a:gd name="T26" fmla="*/ 16 w 312"/>
                  <a:gd name="T27" fmla="*/ 228 h 312"/>
                  <a:gd name="T28" fmla="*/ 24 w 312"/>
                  <a:gd name="T29" fmla="*/ 242 h 312"/>
                  <a:gd name="T30" fmla="*/ 45 w 312"/>
                  <a:gd name="T31" fmla="*/ 266 h 312"/>
                  <a:gd name="T32" fmla="*/ 57 w 312"/>
                  <a:gd name="T33" fmla="*/ 276 h 312"/>
                  <a:gd name="T34" fmla="*/ 69 w 312"/>
                  <a:gd name="T35" fmla="*/ 285 h 312"/>
                  <a:gd name="T36" fmla="*/ 95 w 312"/>
                  <a:gd name="T37" fmla="*/ 300 h 312"/>
                  <a:gd name="T38" fmla="*/ 109 w 312"/>
                  <a:gd name="T39" fmla="*/ 305 h 312"/>
                  <a:gd name="T40" fmla="*/ 124 w 312"/>
                  <a:gd name="T41" fmla="*/ 309 h 312"/>
                  <a:gd name="T42" fmla="*/ 139 w 312"/>
                  <a:gd name="T43" fmla="*/ 311 h 312"/>
                  <a:gd name="T44" fmla="*/ 156 w 312"/>
                  <a:gd name="T45" fmla="*/ 312 h 312"/>
                  <a:gd name="T46" fmla="*/ 171 w 312"/>
                  <a:gd name="T47" fmla="*/ 311 h 312"/>
                  <a:gd name="T48" fmla="*/ 187 w 312"/>
                  <a:gd name="T49" fmla="*/ 309 h 312"/>
                  <a:gd name="T50" fmla="*/ 193 w 312"/>
                  <a:gd name="T51" fmla="*/ 306 h 312"/>
                  <a:gd name="T52" fmla="*/ 201 w 312"/>
                  <a:gd name="T53" fmla="*/ 305 h 312"/>
                  <a:gd name="T54" fmla="*/ 215 w 312"/>
                  <a:gd name="T55" fmla="*/ 300 h 312"/>
                  <a:gd name="T56" fmla="*/ 228 w 312"/>
                  <a:gd name="T57" fmla="*/ 293 h 312"/>
                  <a:gd name="T58" fmla="*/ 242 w 312"/>
                  <a:gd name="T59" fmla="*/ 285 h 312"/>
                  <a:gd name="T60" fmla="*/ 254 w 312"/>
                  <a:gd name="T61" fmla="*/ 276 h 312"/>
                  <a:gd name="T62" fmla="*/ 266 w 312"/>
                  <a:gd name="T63" fmla="*/ 266 h 312"/>
                  <a:gd name="T64" fmla="*/ 276 w 312"/>
                  <a:gd name="T65" fmla="*/ 254 h 312"/>
                  <a:gd name="T66" fmla="*/ 285 w 312"/>
                  <a:gd name="T67" fmla="*/ 242 h 312"/>
                  <a:gd name="T68" fmla="*/ 292 w 312"/>
                  <a:gd name="T69" fmla="*/ 228 h 312"/>
                  <a:gd name="T70" fmla="*/ 300 w 312"/>
                  <a:gd name="T71" fmla="*/ 216 h 312"/>
                  <a:gd name="T72" fmla="*/ 305 w 312"/>
                  <a:gd name="T73" fmla="*/ 201 h 312"/>
                  <a:gd name="T74" fmla="*/ 306 w 312"/>
                  <a:gd name="T75" fmla="*/ 193 h 312"/>
                  <a:gd name="T76" fmla="*/ 309 w 312"/>
                  <a:gd name="T77" fmla="*/ 187 h 312"/>
                  <a:gd name="T78" fmla="*/ 311 w 312"/>
                  <a:gd name="T79" fmla="*/ 171 h 312"/>
                  <a:gd name="T80" fmla="*/ 312 w 312"/>
                  <a:gd name="T81" fmla="*/ 156 h 312"/>
                  <a:gd name="T82" fmla="*/ 311 w 312"/>
                  <a:gd name="T83" fmla="*/ 139 h 312"/>
                  <a:gd name="T84" fmla="*/ 309 w 312"/>
                  <a:gd name="T85" fmla="*/ 124 h 312"/>
                  <a:gd name="T86" fmla="*/ 305 w 312"/>
                  <a:gd name="T87" fmla="*/ 109 h 312"/>
                  <a:gd name="T88" fmla="*/ 300 w 312"/>
                  <a:gd name="T89" fmla="*/ 95 h 312"/>
                  <a:gd name="T90" fmla="*/ 285 w 312"/>
                  <a:gd name="T91" fmla="*/ 69 h 312"/>
                  <a:gd name="T92" fmla="*/ 276 w 312"/>
                  <a:gd name="T93" fmla="*/ 57 h 312"/>
                  <a:gd name="T94" fmla="*/ 266 w 312"/>
                  <a:gd name="T95" fmla="*/ 46 h 312"/>
                  <a:gd name="T96" fmla="*/ 242 w 312"/>
                  <a:gd name="T97" fmla="*/ 25 h 312"/>
                  <a:gd name="T98" fmla="*/ 228 w 312"/>
                  <a:gd name="T99" fmla="*/ 16 h 312"/>
                  <a:gd name="T100" fmla="*/ 215 w 312"/>
                  <a:gd name="T101" fmla="*/ 11 h 312"/>
                  <a:gd name="T102" fmla="*/ 201 w 312"/>
                  <a:gd name="T103" fmla="*/ 5 h 312"/>
                  <a:gd name="T104" fmla="*/ 187 w 312"/>
                  <a:gd name="T105" fmla="*/ 2 h 312"/>
                  <a:gd name="T106" fmla="*/ 171 w 312"/>
                  <a:gd name="T107" fmla="*/ 0 h 312"/>
                  <a:gd name="T108" fmla="*/ 156 w 312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5"/>
                    </a:lnTo>
                    <a:lnTo>
                      <a:pt x="45" y="46"/>
                    </a:lnTo>
                    <a:lnTo>
                      <a:pt x="24" y="69"/>
                    </a:lnTo>
                    <a:lnTo>
                      <a:pt x="11" y="95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1"/>
                    </a:lnTo>
                    <a:lnTo>
                      <a:pt x="11" y="216"/>
                    </a:lnTo>
                    <a:lnTo>
                      <a:pt x="16" y="228"/>
                    </a:lnTo>
                    <a:lnTo>
                      <a:pt x="24" y="242"/>
                    </a:lnTo>
                    <a:lnTo>
                      <a:pt x="45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9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9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5" y="300"/>
                    </a:lnTo>
                    <a:lnTo>
                      <a:pt x="228" y="293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6" y="266"/>
                    </a:lnTo>
                    <a:lnTo>
                      <a:pt x="276" y="254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300" y="216"/>
                    </a:lnTo>
                    <a:lnTo>
                      <a:pt x="305" y="201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9"/>
                    </a:lnTo>
                    <a:lnTo>
                      <a:pt x="309" y="124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6"/>
                    </a:lnTo>
                    <a:lnTo>
                      <a:pt x="242" y="25"/>
                    </a:lnTo>
                    <a:lnTo>
                      <a:pt x="228" y="16"/>
                    </a:lnTo>
                    <a:lnTo>
                      <a:pt x="215" y="11"/>
                    </a:lnTo>
                    <a:lnTo>
                      <a:pt x="201" y="5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6ECB1739-4894-D55F-5129-82E999D6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4741863"/>
                <a:ext cx="100012" cy="100013"/>
              </a:xfrm>
              <a:custGeom>
                <a:avLst/>
                <a:gdLst>
                  <a:gd name="T0" fmla="*/ 156 w 312"/>
                  <a:gd name="T1" fmla="*/ 0 h 313"/>
                  <a:gd name="T2" fmla="*/ 124 w 312"/>
                  <a:gd name="T3" fmla="*/ 3 h 313"/>
                  <a:gd name="T4" fmla="*/ 95 w 312"/>
                  <a:gd name="T5" fmla="*/ 11 h 313"/>
                  <a:gd name="T6" fmla="*/ 69 w 312"/>
                  <a:gd name="T7" fmla="*/ 25 h 313"/>
                  <a:gd name="T8" fmla="*/ 45 w 312"/>
                  <a:gd name="T9" fmla="*/ 46 h 313"/>
                  <a:gd name="T10" fmla="*/ 24 w 312"/>
                  <a:gd name="T11" fmla="*/ 70 h 313"/>
                  <a:gd name="T12" fmla="*/ 11 w 312"/>
                  <a:gd name="T13" fmla="*/ 96 h 313"/>
                  <a:gd name="T14" fmla="*/ 2 w 312"/>
                  <a:gd name="T15" fmla="*/ 124 h 313"/>
                  <a:gd name="T16" fmla="*/ 0 w 312"/>
                  <a:gd name="T17" fmla="*/ 156 h 313"/>
                  <a:gd name="T18" fmla="*/ 0 w 312"/>
                  <a:gd name="T19" fmla="*/ 171 h 313"/>
                  <a:gd name="T20" fmla="*/ 2 w 312"/>
                  <a:gd name="T21" fmla="*/ 187 h 313"/>
                  <a:gd name="T22" fmla="*/ 5 w 312"/>
                  <a:gd name="T23" fmla="*/ 201 h 313"/>
                  <a:gd name="T24" fmla="*/ 11 w 312"/>
                  <a:gd name="T25" fmla="*/ 216 h 313"/>
                  <a:gd name="T26" fmla="*/ 16 w 312"/>
                  <a:gd name="T27" fmla="*/ 228 h 313"/>
                  <a:gd name="T28" fmla="*/ 24 w 312"/>
                  <a:gd name="T29" fmla="*/ 242 h 313"/>
                  <a:gd name="T30" fmla="*/ 45 w 312"/>
                  <a:gd name="T31" fmla="*/ 267 h 313"/>
                  <a:gd name="T32" fmla="*/ 57 w 312"/>
                  <a:gd name="T33" fmla="*/ 277 h 313"/>
                  <a:gd name="T34" fmla="*/ 69 w 312"/>
                  <a:gd name="T35" fmla="*/ 285 h 313"/>
                  <a:gd name="T36" fmla="*/ 95 w 312"/>
                  <a:gd name="T37" fmla="*/ 300 h 313"/>
                  <a:gd name="T38" fmla="*/ 109 w 312"/>
                  <a:gd name="T39" fmla="*/ 305 h 313"/>
                  <a:gd name="T40" fmla="*/ 124 w 312"/>
                  <a:gd name="T41" fmla="*/ 309 h 313"/>
                  <a:gd name="T42" fmla="*/ 139 w 312"/>
                  <a:gd name="T43" fmla="*/ 311 h 313"/>
                  <a:gd name="T44" fmla="*/ 156 w 312"/>
                  <a:gd name="T45" fmla="*/ 313 h 313"/>
                  <a:gd name="T46" fmla="*/ 171 w 312"/>
                  <a:gd name="T47" fmla="*/ 311 h 313"/>
                  <a:gd name="T48" fmla="*/ 187 w 312"/>
                  <a:gd name="T49" fmla="*/ 309 h 313"/>
                  <a:gd name="T50" fmla="*/ 193 w 312"/>
                  <a:gd name="T51" fmla="*/ 306 h 313"/>
                  <a:gd name="T52" fmla="*/ 201 w 312"/>
                  <a:gd name="T53" fmla="*/ 305 h 313"/>
                  <a:gd name="T54" fmla="*/ 215 w 312"/>
                  <a:gd name="T55" fmla="*/ 300 h 313"/>
                  <a:gd name="T56" fmla="*/ 228 w 312"/>
                  <a:gd name="T57" fmla="*/ 293 h 313"/>
                  <a:gd name="T58" fmla="*/ 241 w 312"/>
                  <a:gd name="T59" fmla="*/ 285 h 313"/>
                  <a:gd name="T60" fmla="*/ 254 w 312"/>
                  <a:gd name="T61" fmla="*/ 277 h 313"/>
                  <a:gd name="T62" fmla="*/ 266 w 312"/>
                  <a:gd name="T63" fmla="*/ 267 h 313"/>
                  <a:gd name="T64" fmla="*/ 276 w 312"/>
                  <a:gd name="T65" fmla="*/ 254 h 313"/>
                  <a:gd name="T66" fmla="*/ 285 w 312"/>
                  <a:gd name="T67" fmla="*/ 242 h 313"/>
                  <a:gd name="T68" fmla="*/ 292 w 312"/>
                  <a:gd name="T69" fmla="*/ 228 h 313"/>
                  <a:gd name="T70" fmla="*/ 300 w 312"/>
                  <a:gd name="T71" fmla="*/ 216 h 313"/>
                  <a:gd name="T72" fmla="*/ 305 w 312"/>
                  <a:gd name="T73" fmla="*/ 201 h 313"/>
                  <a:gd name="T74" fmla="*/ 306 w 312"/>
                  <a:gd name="T75" fmla="*/ 194 h 313"/>
                  <a:gd name="T76" fmla="*/ 308 w 312"/>
                  <a:gd name="T77" fmla="*/ 187 h 313"/>
                  <a:gd name="T78" fmla="*/ 311 w 312"/>
                  <a:gd name="T79" fmla="*/ 171 h 313"/>
                  <a:gd name="T80" fmla="*/ 312 w 312"/>
                  <a:gd name="T81" fmla="*/ 156 h 313"/>
                  <a:gd name="T82" fmla="*/ 311 w 312"/>
                  <a:gd name="T83" fmla="*/ 139 h 313"/>
                  <a:gd name="T84" fmla="*/ 308 w 312"/>
                  <a:gd name="T85" fmla="*/ 124 h 313"/>
                  <a:gd name="T86" fmla="*/ 305 w 312"/>
                  <a:gd name="T87" fmla="*/ 109 h 313"/>
                  <a:gd name="T88" fmla="*/ 300 w 312"/>
                  <a:gd name="T89" fmla="*/ 96 h 313"/>
                  <a:gd name="T90" fmla="*/ 285 w 312"/>
                  <a:gd name="T91" fmla="*/ 70 h 313"/>
                  <a:gd name="T92" fmla="*/ 276 w 312"/>
                  <a:gd name="T93" fmla="*/ 57 h 313"/>
                  <a:gd name="T94" fmla="*/ 266 w 312"/>
                  <a:gd name="T95" fmla="*/ 46 h 313"/>
                  <a:gd name="T96" fmla="*/ 241 w 312"/>
                  <a:gd name="T97" fmla="*/ 25 h 313"/>
                  <a:gd name="T98" fmla="*/ 228 w 312"/>
                  <a:gd name="T99" fmla="*/ 16 h 313"/>
                  <a:gd name="T100" fmla="*/ 215 w 312"/>
                  <a:gd name="T101" fmla="*/ 11 h 313"/>
                  <a:gd name="T102" fmla="*/ 201 w 312"/>
                  <a:gd name="T103" fmla="*/ 5 h 313"/>
                  <a:gd name="T104" fmla="*/ 187 w 312"/>
                  <a:gd name="T105" fmla="*/ 3 h 313"/>
                  <a:gd name="T106" fmla="*/ 171 w 312"/>
                  <a:gd name="T107" fmla="*/ 0 h 313"/>
                  <a:gd name="T108" fmla="*/ 156 w 312"/>
                  <a:gd name="T10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3">
                    <a:moveTo>
                      <a:pt x="156" y="0"/>
                    </a:moveTo>
                    <a:lnTo>
                      <a:pt x="124" y="3"/>
                    </a:lnTo>
                    <a:lnTo>
                      <a:pt x="95" y="11"/>
                    </a:lnTo>
                    <a:lnTo>
                      <a:pt x="69" y="25"/>
                    </a:lnTo>
                    <a:lnTo>
                      <a:pt x="45" y="46"/>
                    </a:lnTo>
                    <a:lnTo>
                      <a:pt x="24" y="70"/>
                    </a:lnTo>
                    <a:lnTo>
                      <a:pt x="11" y="96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1"/>
                    </a:lnTo>
                    <a:lnTo>
                      <a:pt x="11" y="216"/>
                    </a:lnTo>
                    <a:lnTo>
                      <a:pt x="16" y="228"/>
                    </a:lnTo>
                    <a:lnTo>
                      <a:pt x="24" y="242"/>
                    </a:lnTo>
                    <a:lnTo>
                      <a:pt x="45" y="267"/>
                    </a:lnTo>
                    <a:lnTo>
                      <a:pt x="57" y="277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9"/>
                    </a:lnTo>
                    <a:lnTo>
                      <a:pt x="139" y="311"/>
                    </a:lnTo>
                    <a:lnTo>
                      <a:pt x="156" y="313"/>
                    </a:lnTo>
                    <a:lnTo>
                      <a:pt x="171" y="311"/>
                    </a:lnTo>
                    <a:lnTo>
                      <a:pt x="187" y="309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5" y="300"/>
                    </a:lnTo>
                    <a:lnTo>
                      <a:pt x="228" y="293"/>
                    </a:lnTo>
                    <a:lnTo>
                      <a:pt x="241" y="285"/>
                    </a:lnTo>
                    <a:lnTo>
                      <a:pt x="254" y="277"/>
                    </a:lnTo>
                    <a:lnTo>
                      <a:pt x="266" y="267"/>
                    </a:lnTo>
                    <a:lnTo>
                      <a:pt x="276" y="254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300" y="216"/>
                    </a:lnTo>
                    <a:lnTo>
                      <a:pt x="305" y="201"/>
                    </a:lnTo>
                    <a:lnTo>
                      <a:pt x="306" y="194"/>
                    </a:lnTo>
                    <a:lnTo>
                      <a:pt x="308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9"/>
                    </a:lnTo>
                    <a:lnTo>
                      <a:pt x="308" y="124"/>
                    </a:lnTo>
                    <a:lnTo>
                      <a:pt x="305" y="109"/>
                    </a:lnTo>
                    <a:lnTo>
                      <a:pt x="300" y="96"/>
                    </a:lnTo>
                    <a:lnTo>
                      <a:pt x="285" y="70"/>
                    </a:lnTo>
                    <a:lnTo>
                      <a:pt x="276" y="57"/>
                    </a:lnTo>
                    <a:lnTo>
                      <a:pt x="266" y="46"/>
                    </a:lnTo>
                    <a:lnTo>
                      <a:pt x="241" y="25"/>
                    </a:lnTo>
                    <a:lnTo>
                      <a:pt x="228" y="16"/>
                    </a:lnTo>
                    <a:lnTo>
                      <a:pt x="215" y="11"/>
                    </a:lnTo>
                    <a:lnTo>
                      <a:pt x="201" y="5"/>
                    </a:lnTo>
                    <a:lnTo>
                      <a:pt x="187" y="3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6406FD25-2B5F-2E35-B4BE-A531233C5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2888" y="5026025"/>
                <a:ext cx="100012" cy="100013"/>
              </a:xfrm>
              <a:custGeom>
                <a:avLst/>
                <a:gdLst>
                  <a:gd name="T0" fmla="*/ 156 w 312"/>
                  <a:gd name="T1" fmla="*/ 0 h 312"/>
                  <a:gd name="T2" fmla="*/ 124 w 312"/>
                  <a:gd name="T3" fmla="*/ 2 h 312"/>
                  <a:gd name="T4" fmla="*/ 95 w 312"/>
                  <a:gd name="T5" fmla="*/ 11 h 312"/>
                  <a:gd name="T6" fmla="*/ 69 w 312"/>
                  <a:gd name="T7" fmla="*/ 24 h 312"/>
                  <a:gd name="T8" fmla="*/ 46 w 312"/>
                  <a:gd name="T9" fmla="*/ 45 h 312"/>
                  <a:gd name="T10" fmla="*/ 24 w 312"/>
                  <a:gd name="T11" fmla="*/ 69 h 312"/>
                  <a:gd name="T12" fmla="*/ 11 w 312"/>
                  <a:gd name="T13" fmla="*/ 95 h 312"/>
                  <a:gd name="T14" fmla="*/ 2 w 312"/>
                  <a:gd name="T15" fmla="*/ 124 h 312"/>
                  <a:gd name="T16" fmla="*/ 0 w 312"/>
                  <a:gd name="T17" fmla="*/ 156 h 312"/>
                  <a:gd name="T18" fmla="*/ 0 w 312"/>
                  <a:gd name="T19" fmla="*/ 171 h 312"/>
                  <a:gd name="T20" fmla="*/ 2 w 312"/>
                  <a:gd name="T21" fmla="*/ 187 h 312"/>
                  <a:gd name="T22" fmla="*/ 5 w 312"/>
                  <a:gd name="T23" fmla="*/ 200 h 312"/>
                  <a:gd name="T24" fmla="*/ 11 w 312"/>
                  <a:gd name="T25" fmla="*/ 215 h 312"/>
                  <a:gd name="T26" fmla="*/ 16 w 312"/>
                  <a:gd name="T27" fmla="*/ 228 h 312"/>
                  <a:gd name="T28" fmla="*/ 24 w 312"/>
                  <a:gd name="T29" fmla="*/ 241 h 312"/>
                  <a:gd name="T30" fmla="*/ 46 w 312"/>
                  <a:gd name="T31" fmla="*/ 266 h 312"/>
                  <a:gd name="T32" fmla="*/ 57 w 312"/>
                  <a:gd name="T33" fmla="*/ 276 h 312"/>
                  <a:gd name="T34" fmla="*/ 69 w 312"/>
                  <a:gd name="T35" fmla="*/ 285 h 312"/>
                  <a:gd name="T36" fmla="*/ 95 w 312"/>
                  <a:gd name="T37" fmla="*/ 300 h 312"/>
                  <a:gd name="T38" fmla="*/ 109 w 312"/>
                  <a:gd name="T39" fmla="*/ 305 h 312"/>
                  <a:gd name="T40" fmla="*/ 124 w 312"/>
                  <a:gd name="T41" fmla="*/ 308 h 312"/>
                  <a:gd name="T42" fmla="*/ 139 w 312"/>
                  <a:gd name="T43" fmla="*/ 311 h 312"/>
                  <a:gd name="T44" fmla="*/ 156 w 312"/>
                  <a:gd name="T45" fmla="*/ 312 h 312"/>
                  <a:gd name="T46" fmla="*/ 171 w 312"/>
                  <a:gd name="T47" fmla="*/ 311 h 312"/>
                  <a:gd name="T48" fmla="*/ 187 w 312"/>
                  <a:gd name="T49" fmla="*/ 308 h 312"/>
                  <a:gd name="T50" fmla="*/ 193 w 312"/>
                  <a:gd name="T51" fmla="*/ 306 h 312"/>
                  <a:gd name="T52" fmla="*/ 201 w 312"/>
                  <a:gd name="T53" fmla="*/ 305 h 312"/>
                  <a:gd name="T54" fmla="*/ 216 w 312"/>
                  <a:gd name="T55" fmla="*/ 300 h 312"/>
                  <a:gd name="T56" fmla="*/ 228 w 312"/>
                  <a:gd name="T57" fmla="*/ 292 h 312"/>
                  <a:gd name="T58" fmla="*/ 242 w 312"/>
                  <a:gd name="T59" fmla="*/ 285 h 312"/>
                  <a:gd name="T60" fmla="*/ 254 w 312"/>
                  <a:gd name="T61" fmla="*/ 276 h 312"/>
                  <a:gd name="T62" fmla="*/ 266 w 312"/>
                  <a:gd name="T63" fmla="*/ 266 h 312"/>
                  <a:gd name="T64" fmla="*/ 276 w 312"/>
                  <a:gd name="T65" fmla="*/ 254 h 312"/>
                  <a:gd name="T66" fmla="*/ 285 w 312"/>
                  <a:gd name="T67" fmla="*/ 241 h 312"/>
                  <a:gd name="T68" fmla="*/ 292 w 312"/>
                  <a:gd name="T69" fmla="*/ 228 h 312"/>
                  <a:gd name="T70" fmla="*/ 300 w 312"/>
                  <a:gd name="T71" fmla="*/ 215 h 312"/>
                  <a:gd name="T72" fmla="*/ 305 w 312"/>
                  <a:gd name="T73" fmla="*/ 200 h 312"/>
                  <a:gd name="T74" fmla="*/ 306 w 312"/>
                  <a:gd name="T75" fmla="*/ 193 h 312"/>
                  <a:gd name="T76" fmla="*/ 309 w 312"/>
                  <a:gd name="T77" fmla="*/ 187 h 312"/>
                  <a:gd name="T78" fmla="*/ 311 w 312"/>
                  <a:gd name="T79" fmla="*/ 171 h 312"/>
                  <a:gd name="T80" fmla="*/ 312 w 312"/>
                  <a:gd name="T81" fmla="*/ 156 h 312"/>
                  <a:gd name="T82" fmla="*/ 311 w 312"/>
                  <a:gd name="T83" fmla="*/ 138 h 312"/>
                  <a:gd name="T84" fmla="*/ 309 w 312"/>
                  <a:gd name="T85" fmla="*/ 124 h 312"/>
                  <a:gd name="T86" fmla="*/ 305 w 312"/>
                  <a:gd name="T87" fmla="*/ 109 h 312"/>
                  <a:gd name="T88" fmla="*/ 300 w 312"/>
                  <a:gd name="T89" fmla="*/ 95 h 312"/>
                  <a:gd name="T90" fmla="*/ 285 w 312"/>
                  <a:gd name="T91" fmla="*/ 69 h 312"/>
                  <a:gd name="T92" fmla="*/ 276 w 312"/>
                  <a:gd name="T93" fmla="*/ 57 h 312"/>
                  <a:gd name="T94" fmla="*/ 266 w 312"/>
                  <a:gd name="T95" fmla="*/ 45 h 312"/>
                  <a:gd name="T96" fmla="*/ 242 w 312"/>
                  <a:gd name="T97" fmla="*/ 24 h 312"/>
                  <a:gd name="T98" fmla="*/ 228 w 312"/>
                  <a:gd name="T99" fmla="*/ 16 h 312"/>
                  <a:gd name="T100" fmla="*/ 216 w 312"/>
                  <a:gd name="T101" fmla="*/ 11 h 312"/>
                  <a:gd name="T102" fmla="*/ 201 w 312"/>
                  <a:gd name="T103" fmla="*/ 5 h 312"/>
                  <a:gd name="T104" fmla="*/ 187 w 312"/>
                  <a:gd name="T105" fmla="*/ 2 h 312"/>
                  <a:gd name="T106" fmla="*/ 171 w 312"/>
                  <a:gd name="T107" fmla="*/ 0 h 312"/>
                  <a:gd name="T108" fmla="*/ 156 w 312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4"/>
                    </a:lnTo>
                    <a:lnTo>
                      <a:pt x="46" y="45"/>
                    </a:lnTo>
                    <a:lnTo>
                      <a:pt x="24" y="69"/>
                    </a:lnTo>
                    <a:lnTo>
                      <a:pt x="11" y="95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0"/>
                    </a:lnTo>
                    <a:lnTo>
                      <a:pt x="11" y="215"/>
                    </a:lnTo>
                    <a:lnTo>
                      <a:pt x="16" y="228"/>
                    </a:lnTo>
                    <a:lnTo>
                      <a:pt x="24" y="241"/>
                    </a:lnTo>
                    <a:lnTo>
                      <a:pt x="46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8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8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8" y="292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6" y="266"/>
                    </a:lnTo>
                    <a:lnTo>
                      <a:pt x="276" y="254"/>
                    </a:lnTo>
                    <a:lnTo>
                      <a:pt x="285" y="241"/>
                    </a:lnTo>
                    <a:lnTo>
                      <a:pt x="292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8"/>
                    </a:lnTo>
                    <a:lnTo>
                      <a:pt x="309" y="124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5"/>
                    </a:lnTo>
                    <a:lnTo>
                      <a:pt x="242" y="24"/>
                    </a:lnTo>
                    <a:lnTo>
                      <a:pt x="228" y="16"/>
                    </a:lnTo>
                    <a:lnTo>
                      <a:pt x="216" y="11"/>
                    </a:lnTo>
                    <a:lnTo>
                      <a:pt x="201" y="5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0BEB4DB5-8B2D-0D6A-9D4E-769D00556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0825" y="5308600"/>
                <a:ext cx="100012" cy="100013"/>
              </a:xfrm>
              <a:custGeom>
                <a:avLst/>
                <a:gdLst>
                  <a:gd name="T0" fmla="*/ 157 w 313"/>
                  <a:gd name="T1" fmla="*/ 0 h 312"/>
                  <a:gd name="T2" fmla="*/ 125 w 313"/>
                  <a:gd name="T3" fmla="*/ 2 h 312"/>
                  <a:gd name="T4" fmla="*/ 96 w 313"/>
                  <a:gd name="T5" fmla="*/ 11 h 312"/>
                  <a:gd name="T6" fmla="*/ 70 w 313"/>
                  <a:gd name="T7" fmla="*/ 25 h 312"/>
                  <a:gd name="T8" fmla="*/ 46 w 313"/>
                  <a:gd name="T9" fmla="*/ 46 h 312"/>
                  <a:gd name="T10" fmla="*/ 25 w 313"/>
                  <a:gd name="T11" fmla="*/ 69 h 312"/>
                  <a:gd name="T12" fmla="*/ 12 w 313"/>
                  <a:gd name="T13" fmla="*/ 95 h 312"/>
                  <a:gd name="T14" fmla="*/ 3 w 313"/>
                  <a:gd name="T15" fmla="*/ 124 h 312"/>
                  <a:gd name="T16" fmla="*/ 0 w 313"/>
                  <a:gd name="T17" fmla="*/ 156 h 312"/>
                  <a:gd name="T18" fmla="*/ 0 w 313"/>
                  <a:gd name="T19" fmla="*/ 171 h 312"/>
                  <a:gd name="T20" fmla="*/ 3 w 313"/>
                  <a:gd name="T21" fmla="*/ 187 h 312"/>
                  <a:gd name="T22" fmla="*/ 5 w 313"/>
                  <a:gd name="T23" fmla="*/ 201 h 312"/>
                  <a:gd name="T24" fmla="*/ 12 w 313"/>
                  <a:gd name="T25" fmla="*/ 216 h 312"/>
                  <a:gd name="T26" fmla="*/ 17 w 313"/>
                  <a:gd name="T27" fmla="*/ 228 h 312"/>
                  <a:gd name="T28" fmla="*/ 25 w 313"/>
                  <a:gd name="T29" fmla="*/ 242 h 312"/>
                  <a:gd name="T30" fmla="*/ 46 w 313"/>
                  <a:gd name="T31" fmla="*/ 266 h 312"/>
                  <a:gd name="T32" fmla="*/ 58 w 313"/>
                  <a:gd name="T33" fmla="*/ 276 h 312"/>
                  <a:gd name="T34" fmla="*/ 70 w 313"/>
                  <a:gd name="T35" fmla="*/ 285 h 312"/>
                  <a:gd name="T36" fmla="*/ 96 w 313"/>
                  <a:gd name="T37" fmla="*/ 300 h 312"/>
                  <a:gd name="T38" fmla="*/ 110 w 313"/>
                  <a:gd name="T39" fmla="*/ 305 h 312"/>
                  <a:gd name="T40" fmla="*/ 125 w 313"/>
                  <a:gd name="T41" fmla="*/ 309 h 312"/>
                  <a:gd name="T42" fmla="*/ 139 w 313"/>
                  <a:gd name="T43" fmla="*/ 311 h 312"/>
                  <a:gd name="T44" fmla="*/ 157 w 313"/>
                  <a:gd name="T45" fmla="*/ 312 h 312"/>
                  <a:gd name="T46" fmla="*/ 172 w 313"/>
                  <a:gd name="T47" fmla="*/ 311 h 312"/>
                  <a:gd name="T48" fmla="*/ 188 w 313"/>
                  <a:gd name="T49" fmla="*/ 309 h 312"/>
                  <a:gd name="T50" fmla="*/ 194 w 313"/>
                  <a:gd name="T51" fmla="*/ 306 h 312"/>
                  <a:gd name="T52" fmla="*/ 201 w 313"/>
                  <a:gd name="T53" fmla="*/ 305 h 312"/>
                  <a:gd name="T54" fmla="*/ 216 w 313"/>
                  <a:gd name="T55" fmla="*/ 300 h 312"/>
                  <a:gd name="T56" fmla="*/ 229 w 313"/>
                  <a:gd name="T57" fmla="*/ 292 h 312"/>
                  <a:gd name="T58" fmla="*/ 242 w 313"/>
                  <a:gd name="T59" fmla="*/ 285 h 312"/>
                  <a:gd name="T60" fmla="*/ 255 w 313"/>
                  <a:gd name="T61" fmla="*/ 276 h 312"/>
                  <a:gd name="T62" fmla="*/ 267 w 313"/>
                  <a:gd name="T63" fmla="*/ 266 h 312"/>
                  <a:gd name="T64" fmla="*/ 277 w 313"/>
                  <a:gd name="T65" fmla="*/ 254 h 312"/>
                  <a:gd name="T66" fmla="*/ 286 w 313"/>
                  <a:gd name="T67" fmla="*/ 242 h 312"/>
                  <a:gd name="T68" fmla="*/ 293 w 313"/>
                  <a:gd name="T69" fmla="*/ 228 h 312"/>
                  <a:gd name="T70" fmla="*/ 301 w 313"/>
                  <a:gd name="T71" fmla="*/ 216 h 312"/>
                  <a:gd name="T72" fmla="*/ 306 w 313"/>
                  <a:gd name="T73" fmla="*/ 201 h 312"/>
                  <a:gd name="T74" fmla="*/ 307 w 313"/>
                  <a:gd name="T75" fmla="*/ 193 h 312"/>
                  <a:gd name="T76" fmla="*/ 309 w 313"/>
                  <a:gd name="T77" fmla="*/ 187 h 312"/>
                  <a:gd name="T78" fmla="*/ 312 w 313"/>
                  <a:gd name="T79" fmla="*/ 171 h 312"/>
                  <a:gd name="T80" fmla="*/ 313 w 313"/>
                  <a:gd name="T81" fmla="*/ 156 h 312"/>
                  <a:gd name="T82" fmla="*/ 312 w 313"/>
                  <a:gd name="T83" fmla="*/ 139 h 312"/>
                  <a:gd name="T84" fmla="*/ 309 w 313"/>
                  <a:gd name="T85" fmla="*/ 124 h 312"/>
                  <a:gd name="T86" fmla="*/ 306 w 313"/>
                  <a:gd name="T87" fmla="*/ 109 h 312"/>
                  <a:gd name="T88" fmla="*/ 301 w 313"/>
                  <a:gd name="T89" fmla="*/ 95 h 312"/>
                  <a:gd name="T90" fmla="*/ 286 w 313"/>
                  <a:gd name="T91" fmla="*/ 69 h 312"/>
                  <a:gd name="T92" fmla="*/ 277 w 313"/>
                  <a:gd name="T93" fmla="*/ 57 h 312"/>
                  <a:gd name="T94" fmla="*/ 267 w 313"/>
                  <a:gd name="T95" fmla="*/ 46 h 312"/>
                  <a:gd name="T96" fmla="*/ 242 w 313"/>
                  <a:gd name="T97" fmla="*/ 25 h 312"/>
                  <a:gd name="T98" fmla="*/ 229 w 313"/>
                  <a:gd name="T99" fmla="*/ 16 h 312"/>
                  <a:gd name="T100" fmla="*/ 216 w 313"/>
                  <a:gd name="T101" fmla="*/ 11 h 312"/>
                  <a:gd name="T102" fmla="*/ 201 w 313"/>
                  <a:gd name="T103" fmla="*/ 5 h 312"/>
                  <a:gd name="T104" fmla="*/ 188 w 313"/>
                  <a:gd name="T105" fmla="*/ 2 h 312"/>
                  <a:gd name="T106" fmla="*/ 172 w 313"/>
                  <a:gd name="T107" fmla="*/ 0 h 312"/>
                  <a:gd name="T108" fmla="*/ 157 w 313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2">
                    <a:moveTo>
                      <a:pt x="157" y="0"/>
                    </a:moveTo>
                    <a:lnTo>
                      <a:pt x="125" y="2"/>
                    </a:lnTo>
                    <a:lnTo>
                      <a:pt x="96" y="11"/>
                    </a:lnTo>
                    <a:lnTo>
                      <a:pt x="70" y="25"/>
                    </a:lnTo>
                    <a:lnTo>
                      <a:pt x="46" y="46"/>
                    </a:lnTo>
                    <a:lnTo>
                      <a:pt x="25" y="69"/>
                    </a:lnTo>
                    <a:lnTo>
                      <a:pt x="12" y="95"/>
                    </a:lnTo>
                    <a:lnTo>
                      <a:pt x="3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3" y="187"/>
                    </a:lnTo>
                    <a:lnTo>
                      <a:pt x="5" y="201"/>
                    </a:lnTo>
                    <a:lnTo>
                      <a:pt x="12" y="216"/>
                    </a:lnTo>
                    <a:lnTo>
                      <a:pt x="17" y="228"/>
                    </a:lnTo>
                    <a:lnTo>
                      <a:pt x="25" y="242"/>
                    </a:lnTo>
                    <a:lnTo>
                      <a:pt x="46" y="266"/>
                    </a:lnTo>
                    <a:lnTo>
                      <a:pt x="58" y="276"/>
                    </a:lnTo>
                    <a:lnTo>
                      <a:pt x="70" y="285"/>
                    </a:lnTo>
                    <a:lnTo>
                      <a:pt x="96" y="300"/>
                    </a:lnTo>
                    <a:lnTo>
                      <a:pt x="110" y="305"/>
                    </a:lnTo>
                    <a:lnTo>
                      <a:pt x="125" y="309"/>
                    </a:lnTo>
                    <a:lnTo>
                      <a:pt x="139" y="311"/>
                    </a:lnTo>
                    <a:lnTo>
                      <a:pt x="157" y="312"/>
                    </a:lnTo>
                    <a:lnTo>
                      <a:pt x="172" y="311"/>
                    </a:lnTo>
                    <a:lnTo>
                      <a:pt x="188" y="309"/>
                    </a:lnTo>
                    <a:lnTo>
                      <a:pt x="194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9" y="292"/>
                    </a:lnTo>
                    <a:lnTo>
                      <a:pt x="242" y="285"/>
                    </a:lnTo>
                    <a:lnTo>
                      <a:pt x="255" y="276"/>
                    </a:lnTo>
                    <a:lnTo>
                      <a:pt x="267" y="266"/>
                    </a:lnTo>
                    <a:lnTo>
                      <a:pt x="277" y="254"/>
                    </a:lnTo>
                    <a:lnTo>
                      <a:pt x="286" y="242"/>
                    </a:lnTo>
                    <a:lnTo>
                      <a:pt x="293" y="228"/>
                    </a:lnTo>
                    <a:lnTo>
                      <a:pt x="301" y="216"/>
                    </a:lnTo>
                    <a:lnTo>
                      <a:pt x="306" y="201"/>
                    </a:lnTo>
                    <a:lnTo>
                      <a:pt x="307" y="193"/>
                    </a:lnTo>
                    <a:lnTo>
                      <a:pt x="309" y="187"/>
                    </a:lnTo>
                    <a:lnTo>
                      <a:pt x="312" y="171"/>
                    </a:lnTo>
                    <a:lnTo>
                      <a:pt x="313" y="156"/>
                    </a:lnTo>
                    <a:lnTo>
                      <a:pt x="312" y="139"/>
                    </a:lnTo>
                    <a:lnTo>
                      <a:pt x="309" y="124"/>
                    </a:lnTo>
                    <a:lnTo>
                      <a:pt x="306" y="109"/>
                    </a:lnTo>
                    <a:lnTo>
                      <a:pt x="301" y="95"/>
                    </a:lnTo>
                    <a:lnTo>
                      <a:pt x="286" y="69"/>
                    </a:lnTo>
                    <a:lnTo>
                      <a:pt x="277" y="57"/>
                    </a:lnTo>
                    <a:lnTo>
                      <a:pt x="267" y="46"/>
                    </a:lnTo>
                    <a:lnTo>
                      <a:pt x="242" y="25"/>
                    </a:lnTo>
                    <a:lnTo>
                      <a:pt x="229" y="16"/>
                    </a:lnTo>
                    <a:lnTo>
                      <a:pt x="216" y="11"/>
                    </a:lnTo>
                    <a:lnTo>
                      <a:pt x="201" y="5"/>
                    </a:lnTo>
                    <a:lnTo>
                      <a:pt x="188" y="2"/>
                    </a:lnTo>
                    <a:lnTo>
                      <a:pt x="172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33E8299-557A-484E-2BFE-70A165F13D1A}"/>
                </a:ext>
              </a:extLst>
            </p:cNvPr>
            <p:cNvSpPr txBox="1"/>
            <p:nvPr/>
          </p:nvSpPr>
          <p:spPr>
            <a:xfrm>
              <a:off x="7606969" y="469533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0.7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B0C7A60-9C84-35DE-4AC7-8B71A6F3680D}"/>
                </a:ext>
              </a:extLst>
            </p:cNvPr>
            <p:cNvSpPr txBox="1"/>
            <p:nvPr/>
          </p:nvSpPr>
          <p:spPr>
            <a:xfrm>
              <a:off x="7296304" y="469533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0.5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C3E0D49-A440-D27D-BCF4-7F2125708C8B}"/>
                </a:ext>
              </a:extLst>
            </p:cNvPr>
            <p:cNvSpPr txBox="1"/>
            <p:nvPr/>
          </p:nvSpPr>
          <p:spPr>
            <a:xfrm>
              <a:off x="8009682" y="4695335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AB03AC1-7466-0594-446F-1FAEB0E2A7DF}"/>
                </a:ext>
              </a:extLst>
            </p:cNvPr>
            <p:cNvSpPr txBox="1"/>
            <p:nvPr/>
          </p:nvSpPr>
          <p:spPr>
            <a:xfrm>
              <a:off x="8671388" y="4695335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89F358F-34FF-1319-37D7-2E544CCAA9C2}"/>
                </a:ext>
              </a:extLst>
            </p:cNvPr>
            <p:cNvSpPr txBox="1"/>
            <p:nvPr/>
          </p:nvSpPr>
          <p:spPr>
            <a:xfrm>
              <a:off x="7659717" y="4972334"/>
              <a:ext cx="963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Hazard ratio</a:t>
              </a:r>
              <a:br>
                <a:rPr lang="fr-FR" sz="1200" b="1" dirty="0"/>
              </a:br>
              <a:r>
                <a:rPr lang="fr-FR" sz="1200" b="1" dirty="0"/>
                <a:t>(95% CI)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89C4262-C27A-CC1F-27CE-E3435F2A30E9}"/>
                </a:ext>
              </a:extLst>
            </p:cNvPr>
            <p:cNvSpPr txBox="1"/>
            <p:nvPr/>
          </p:nvSpPr>
          <p:spPr>
            <a:xfrm>
              <a:off x="8253848" y="259274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0.65 (0.48-0.90)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DEE3E56-0573-98E6-AA6D-AC31139BF994}"/>
                </a:ext>
              </a:extLst>
            </p:cNvPr>
            <p:cNvSpPr txBox="1"/>
            <p:nvPr/>
          </p:nvSpPr>
          <p:spPr>
            <a:xfrm>
              <a:off x="8253848" y="2875319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0.66 (0.48-0.90)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71404AA-BE7A-058D-2A84-C5C8A11D6827}"/>
                </a:ext>
              </a:extLst>
            </p:cNvPr>
            <p:cNvSpPr txBox="1"/>
            <p:nvPr/>
          </p:nvSpPr>
          <p:spPr>
            <a:xfrm>
              <a:off x="8253848" y="315789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0.66 (0.48-0.91)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079264C-88FB-9843-0134-C4184B3F5E9A}"/>
                </a:ext>
              </a:extLst>
            </p:cNvPr>
            <p:cNvSpPr txBox="1"/>
            <p:nvPr/>
          </p:nvSpPr>
          <p:spPr>
            <a:xfrm>
              <a:off x="8253848" y="373098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0.79 (0.65-0.96)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877193D-77CC-819F-7A70-A1F93D16D910}"/>
                </a:ext>
              </a:extLst>
            </p:cNvPr>
            <p:cNvSpPr txBox="1"/>
            <p:nvPr/>
          </p:nvSpPr>
          <p:spPr>
            <a:xfrm>
              <a:off x="8253848" y="4013556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0.79 (0.64-0.96)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EC96006-1D60-46BD-003B-EEB1D1AC78BA}"/>
                </a:ext>
              </a:extLst>
            </p:cNvPr>
            <p:cNvSpPr txBox="1"/>
            <p:nvPr/>
          </p:nvSpPr>
          <p:spPr>
            <a:xfrm>
              <a:off x="8253848" y="429613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0.80 (0.65-0.98)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EF81D0F-8F49-5454-312D-FCCCEFEF2D76}"/>
                </a:ext>
              </a:extLst>
            </p:cNvPr>
            <p:cNvSpPr txBox="1"/>
            <p:nvPr/>
          </p:nvSpPr>
          <p:spPr>
            <a:xfrm>
              <a:off x="10423439" y="2592744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0.002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2294857-EFAD-9AAD-7961-5C6491CA60B5}"/>
                </a:ext>
              </a:extLst>
            </p:cNvPr>
            <p:cNvSpPr txBox="1"/>
            <p:nvPr/>
          </p:nvSpPr>
          <p:spPr>
            <a:xfrm>
              <a:off x="10423439" y="287531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0.002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E9E69B1-AFD0-A95D-4E69-1276BE2AA633}"/>
                </a:ext>
              </a:extLst>
            </p:cNvPr>
            <p:cNvSpPr txBox="1"/>
            <p:nvPr/>
          </p:nvSpPr>
          <p:spPr>
            <a:xfrm>
              <a:off x="10423439" y="3157894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0.003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8FE4541-E34D-8D7F-BB8E-6DA7A98FFD47}"/>
                </a:ext>
              </a:extLst>
            </p:cNvPr>
            <p:cNvSpPr txBox="1"/>
            <p:nvPr/>
          </p:nvSpPr>
          <p:spPr>
            <a:xfrm>
              <a:off x="10576525" y="3730981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2A8F3FF3-D35E-F30A-48D6-1F977D059BF5}"/>
                </a:ext>
              </a:extLst>
            </p:cNvPr>
            <p:cNvSpPr txBox="1"/>
            <p:nvPr/>
          </p:nvSpPr>
          <p:spPr>
            <a:xfrm>
              <a:off x="10576525" y="4013556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00C09B1-8197-F02D-86C7-0FAA9C1ACDD9}"/>
                </a:ext>
              </a:extLst>
            </p:cNvPr>
            <p:cNvSpPr txBox="1"/>
            <p:nvPr/>
          </p:nvSpPr>
          <p:spPr>
            <a:xfrm>
              <a:off x="10576525" y="4296131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AFFEFC1-8400-8F64-6F0D-7E3E4FF4840B}"/>
                </a:ext>
              </a:extLst>
            </p:cNvPr>
            <p:cNvSpPr txBox="1"/>
            <p:nvPr/>
          </p:nvSpPr>
          <p:spPr>
            <a:xfrm>
              <a:off x="6536747" y="2592744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7.3 (136)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96E70CC-4B11-F7DD-B922-61D9EEED0D6C}"/>
                </a:ext>
              </a:extLst>
            </p:cNvPr>
            <p:cNvSpPr txBox="1"/>
            <p:nvPr/>
          </p:nvSpPr>
          <p:spPr>
            <a:xfrm>
              <a:off x="6536747" y="2875319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7.3 (136)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6AB300E-85C7-1B1F-9CA1-7919A99C6D58}"/>
                </a:ext>
              </a:extLst>
            </p:cNvPr>
            <p:cNvSpPr txBox="1"/>
            <p:nvPr/>
          </p:nvSpPr>
          <p:spPr>
            <a:xfrm>
              <a:off x="6536747" y="3157894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7.3 (136)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1EFDA03-8883-E299-8DCD-0668BB7050DC}"/>
                </a:ext>
              </a:extLst>
            </p:cNvPr>
            <p:cNvSpPr txBox="1"/>
            <p:nvPr/>
          </p:nvSpPr>
          <p:spPr>
            <a:xfrm>
              <a:off x="6497475" y="3730981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11.6 (216)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D9D820E-688D-2548-022D-C6C63BDC1052}"/>
                </a:ext>
              </a:extLst>
            </p:cNvPr>
            <p:cNvSpPr txBox="1"/>
            <p:nvPr/>
          </p:nvSpPr>
          <p:spPr>
            <a:xfrm>
              <a:off x="6497475" y="4013556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11.6 (216)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1D6BE47-B191-9047-5A57-DBD8C7CB8412}"/>
                </a:ext>
              </a:extLst>
            </p:cNvPr>
            <p:cNvSpPr txBox="1"/>
            <p:nvPr/>
          </p:nvSpPr>
          <p:spPr>
            <a:xfrm>
              <a:off x="6497475" y="4296131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11.7 (216)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6140FC7-97AF-90FE-FCBA-1FEFD87D89F3}"/>
                </a:ext>
              </a:extLst>
            </p:cNvPr>
            <p:cNvSpPr txBox="1"/>
            <p:nvPr/>
          </p:nvSpPr>
          <p:spPr>
            <a:xfrm>
              <a:off x="5809258" y="259274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0DE25F4-1D22-0AEC-9030-09680B8EFAC9}"/>
                </a:ext>
              </a:extLst>
            </p:cNvPr>
            <p:cNvSpPr txBox="1"/>
            <p:nvPr/>
          </p:nvSpPr>
          <p:spPr>
            <a:xfrm>
              <a:off x="5809258" y="287531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054F638-153C-4250-2EDD-0F48627D7E92}"/>
                </a:ext>
              </a:extLst>
            </p:cNvPr>
            <p:cNvSpPr txBox="1"/>
            <p:nvPr/>
          </p:nvSpPr>
          <p:spPr>
            <a:xfrm>
              <a:off x="5809258" y="315789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3874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9AF9B31-501D-8563-BF31-26D356688D34}"/>
                </a:ext>
              </a:extLst>
            </p:cNvPr>
            <p:cNvSpPr txBox="1"/>
            <p:nvPr/>
          </p:nvSpPr>
          <p:spPr>
            <a:xfrm>
              <a:off x="5809260" y="373098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34FF6C9-A9E4-5E39-68EB-C622867C575E}"/>
                </a:ext>
              </a:extLst>
            </p:cNvPr>
            <p:cNvSpPr txBox="1"/>
            <p:nvPr/>
          </p:nvSpPr>
          <p:spPr>
            <a:xfrm>
              <a:off x="5809260" y="4013556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808F1FD-8081-0EFD-E668-C4F2162A3EE7}"/>
                </a:ext>
              </a:extLst>
            </p:cNvPr>
            <p:cNvSpPr txBox="1"/>
            <p:nvPr/>
          </p:nvSpPr>
          <p:spPr>
            <a:xfrm>
              <a:off x="5809260" y="429613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3874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61E4EED-707D-589F-3130-D7ECB435DDED}"/>
                </a:ext>
              </a:extLst>
            </p:cNvPr>
            <p:cNvSpPr txBox="1"/>
            <p:nvPr/>
          </p:nvSpPr>
          <p:spPr>
            <a:xfrm>
              <a:off x="4806393" y="2592744"/>
              <a:ext cx="665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4.8 (89)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256C052-18B8-0D24-57B8-BA89983D7A6C}"/>
                </a:ext>
              </a:extLst>
            </p:cNvPr>
            <p:cNvSpPr txBox="1"/>
            <p:nvPr/>
          </p:nvSpPr>
          <p:spPr>
            <a:xfrm>
              <a:off x="4806393" y="2875319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4.8 (89)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5EDC728-2587-F71B-463C-F13E7C3BE7A4}"/>
                </a:ext>
              </a:extLst>
            </p:cNvPr>
            <p:cNvSpPr txBox="1"/>
            <p:nvPr/>
          </p:nvSpPr>
          <p:spPr>
            <a:xfrm>
              <a:off x="4806393" y="3157894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4.8 (89)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C7981B-19A3-E3F5-4376-FAEDD2C8FB69}"/>
                </a:ext>
              </a:extLst>
            </p:cNvPr>
            <p:cNvSpPr txBox="1"/>
            <p:nvPr/>
          </p:nvSpPr>
          <p:spPr>
            <a:xfrm>
              <a:off x="4767122" y="3730981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9.2 (170)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14CBC01-EF7C-161E-FCED-A1B7E1DF0928}"/>
                </a:ext>
              </a:extLst>
            </p:cNvPr>
            <p:cNvSpPr txBox="1"/>
            <p:nvPr/>
          </p:nvSpPr>
          <p:spPr>
            <a:xfrm>
              <a:off x="4767122" y="4013556"/>
              <a:ext cx="744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9.2 (170)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84CD3FC-4E0C-F789-28AB-7B04D22FA93E}"/>
                </a:ext>
              </a:extLst>
            </p:cNvPr>
            <p:cNvSpPr txBox="1"/>
            <p:nvPr/>
          </p:nvSpPr>
          <p:spPr>
            <a:xfrm>
              <a:off x="4767122" y="4296131"/>
              <a:ext cx="744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9.2 (170)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1B7108E1-EC41-6130-924F-B959CBF7DB42}"/>
                </a:ext>
              </a:extLst>
            </p:cNvPr>
            <p:cNvSpPr txBox="1"/>
            <p:nvPr/>
          </p:nvSpPr>
          <p:spPr>
            <a:xfrm>
              <a:off x="4039631" y="259274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40A8532F-B8EB-9117-5311-7473A97CED1A}"/>
                </a:ext>
              </a:extLst>
            </p:cNvPr>
            <p:cNvSpPr txBox="1"/>
            <p:nvPr/>
          </p:nvSpPr>
          <p:spPr>
            <a:xfrm>
              <a:off x="4039631" y="287531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9565764-74E3-C3BC-F981-FEB8E8625424}"/>
                </a:ext>
              </a:extLst>
            </p:cNvPr>
            <p:cNvSpPr txBox="1"/>
            <p:nvPr/>
          </p:nvSpPr>
          <p:spPr>
            <a:xfrm>
              <a:off x="4039631" y="315789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3885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BD84EA2-B643-80DD-9BBF-1527A5F65073}"/>
                </a:ext>
              </a:extLst>
            </p:cNvPr>
            <p:cNvSpPr txBox="1"/>
            <p:nvPr/>
          </p:nvSpPr>
          <p:spPr>
            <a:xfrm>
              <a:off x="4039633" y="373098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C10F6497-8BA1-FE52-89CA-2924510EA8EA}"/>
                </a:ext>
              </a:extLst>
            </p:cNvPr>
            <p:cNvSpPr txBox="1"/>
            <p:nvPr/>
          </p:nvSpPr>
          <p:spPr>
            <a:xfrm>
              <a:off x="4039633" y="4013556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03733EF-CB07-43F3-3C60-403715030792}"/>
                </a:ext>
              </a:extLst>
            </p:cNvPr>
            <p:cNvSpPr txBox="1"/>
            <p:nvPr/>
          </p:nvSpPr>
          <p:spPr>
            <a:xfrm>
              <a:off x="4039633" y="429613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B97977B-4C95-2D3E-44DB-D58A44546CFA}"/>
                </a:ext>
              </a:extLst>
            </p:cNvPr>
            <p:cNvSpPr txBox="1"/>
            <p:nvPr/>
          </p:nvSpPr>
          <p:spPr>
            <a:xfrm>
              <a:off x="911424" y="2592744"/>
              <a:ext cx="2939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Stratified Cox proportional hazard model (A)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C69B358-1B40-98A0-C0BB-7FFBC8E9B8CA}"/>
                </a:ext>
              </a:extLst>
            </p:cNvPr>
            <p:cNvSpPr txBox="1"/>
            <p:nvPr/>
          </p:nvSpPr>
          <p:spPr>
            <a:xfrm>
              <a:off x="911424" y="2875319"/>
              <a:ext cx="22458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ASCVD risk score (B)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8C387C70-8315-0544-F5D3-BE1BDF5FE8AB}"/>
                </a:ext>
              </a:extLst>
            </p:cNvPr>
            <p:cNvSpPr txBox="1"/>
            <p:nvPr/>
          </p:nvSpPr>
          <p:spPr>
            <a:xfrm>
              <a:off x="911424" y="3157894"/>
              <a:ext cx="2209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multiple factors (C) 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178635E-02DA-077F-ACAD-8A85A82B557F}"/>
                </a:ext>
              </a:extLst>
            </p:cNvPr>
            <p:cNvSpPr txBox="1"/>
            <p:nvPr/>
          </p:nvSpPr>
          <p:spPr>
            <a:xfrm>
              <a:off x="911424" y="3730981"/>
              <a:ext cx="2939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Stratified Cox proportional hazard model (A)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BDF658E-38AB-5C82-957C-A329B6792815}"/>
                </a:ext>
              </a:extLst>
            </p:cNvPr>
            <p:cNvSpPr txBox="1"/>
            <p:nvPr/>
          </p:nvSpPr>
          <p:spPr>
            <a:xfrm>
              <a:off x="911424" y="4013556"/>
              <a:ext cx="22458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ASCVD risk score (B)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C244FBE5-2D4E-0F14-669F-EF3DAC274B53}"/>
                </a:ext>
              </a:extLst>
            </p:cNvPr>
            <p:cNvSpPr txBox="1"/>
            <p:nvPr/>
          </p:nvSpPr>
          <p:spPr>
            <a:xfrm>
              <a:off x="911424" y="4296131"/>
              <a:ext cx="2209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multiple factors (C) 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9590C0E-3358-EF29-F3F1-A26070FA82F1}"/>
                </a:ext>
              </a:extLst>
            </p:cNvPr>
            <p:cNvSpPr txBox="1"/>
            <p:nvPr/>
          </p:nvSpPr>
          <p:spPr>
            <a:xfrm>
              <a:off x="263352" y="2362160"/>
              <a:ext cx="2240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First Major Cradiovascular Event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3B6E3201-B44C-AD9E-6F39-1A4FD0FE8245}"/>
                </a:ext>
              </a:extLst>
            </p:cNvPr>
            <p:cNvSpPr txBox="1"/>
            <p:nvPr/>
          </p:nvSpPr>
          <p:spPr>
            <a:xfrm>
              <a:off x="263352" y="3500397"/>
              <a:ext cx="2819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First Major Cradiovascular Event or Death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31BD13D-32E8-E185-8A93-A3689935BD47}"/>
                </a:ext>
              </a:extLst>
            </p:cNvPr>
            <p:cNvSpPr txBox="1"/>
            <p:nvPr/>
          </p:nvSpPr>
          <p:spPr>
            <a:xfrm>
              <a:off x="8380487" y="2142148"/>
              <a:ext cx="9284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HR (95% CI)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4B80077A-CB9E-A905-099C-AFEA3AB3D46C}"/>
                </a:ext>
              </a:extLst>
            </p:cNvPr>
            <p:cNvSpPr txBox="1"/>
            <p:nvPr/>
          </p:nvSpPr>
          <p:spPr>
            <a:xfrm>
              <a:off x="10309627" y="1957482"/>
              <a:ext cx="764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Nominal </a:t>
              </a:r>
              <a:br>
                <a:rPr lang="fr-FR" sz="1200" b="1" dirty="0"/>
              </a:br>
              <a:r>
                <a:rPr lang="fr-FR" sz="1200" b="1" dirty="0"/>
                <a:t>p-value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06D6ED72-04E1-47EF-EEEF-926F318FAF85}"/>
                </a:ext>
              </a:extLst>
            </p:cNvPr>
            <p:cNvSpPr txBox="1"/>
            <p:nvPr/>
          </p:nvSpPr>
          <p:spPr>
            <a:xfrm>
              <a:off x="6464292" y="1772816"/>
              <a:ext cx="8890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Placebo</a:t>
              </a:r>
              <a:b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IR/1000 PY</a:t>
              </a:r>
              <a:b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(#events)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D2169976-1DC2-CEA6-F2E2-0722FB94EF46}"/>
                </a:ext>
              </a:extLst>
            </p:cNvPr>
            <p:cNvSpPr txBox="1"/>
            <p:nvPr/>
          </p:nvSpPr>
          <p:spPr>
            <a:xfrm>
              <a:off x="5916660" y="2142148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510B31F3-18D6-58D6-FE4B-5252055E12E5}"/>
                </a:ext>
              </a:extLst>
            </p:cNvPr>
            <p:cNvSpPr txBox="1"/>
            <p:nvPr/>
          </p:nvSpPr>
          <p:spPr>
            <a:xfrm>
              <a:off x="4672192" y="1772816"/>
              <a:ext cx="933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6600FF"/>
                  </a:solidFill>
                </a:rPr>
                <a:t>Pitavastatin</a:t>
              </a:r>
              <a:br>
                <a:rPr lang="fr-FR" sz="1200" b="1" dirty="0">
                  <a:solidFill>
                    <a:srgbClr val="6600FF"/>
                  </a:solidFill>
                </a:rPr>
              </a:br>
              <a:r>
                <a:rPr lang="fr-FR" sz="1200" b="1" dirty="0">
                  <a:solidFill>
                    <a:srgbClr val="6600FF"/>
                  </a:solidFill>
                </a:rPr>
                <a:t>IR/1000 PY</a:t>
              </a:r>
              <a:br>
                <a:rPr lang="fr-FR" sz="1200" b="1" dirty="0">
                  <a:solidFill>
                    <a:srgbClr val="6600FF"/>
                  </a:solidFill>
                </a:rPr>
              </a:br>
              <a:r>
                <a:rPr lang="fr-FR" sz="1200" b="1" dirty="0">
                  <a:solidFill>
                    <a:srgbClr val="6600FF"/>
                  </a:solidFill>
                </a:rPr>
                <a:t>(#events)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C2088C0-3EFB-5BA0-21C1-D5D222361E27}"/>
                </a:ext>
              </a:extLst>
            </p:cNvPr>
            <p:cNvSpPr txBox="1"/>
            <p:nvPr/>
          </p:nvSpPr>
          <p:spPr>
            <a:xfrm>
              <a:off x="4147033" y="2142148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6600FF"/>
                  </a:solidFill>
                </a:rPr>
                <a:t>N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D61A031-EBC7-5090-40E6-DC2AD93A9C56}"/>
              </a:ext>
            </a:extLst>
          </p:cNvPr>
          <p:cNvSpPr txBox="1"/>
          <p:nvPr/>
        </p:nvSpPr>
        <p:spPr>
          <a:xfrm>
            <a:off x="410119" y="5498927"/>
            <a:ext cx="107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A: treatment group as the only covariate</a:t>
            </a:r>
          </a:p>
          <a:p>
            <a:r>
              <a:rPr lang="en-US" sz="1600" dirty="0"/>
              <a:t>B: adjustment on atherosclerotic CV disease (ASCVD) risk score</a:t>
            </a:r>
          </a:p>
          <a:p>
            <a:r>
              <a:rPr lang="en-US" sz="1600" dirty="0"/>
              <a:t>C:</a:t>
            </a:r>
            <a:r>
              <a:rPr lang="en-US" sz="1600" b="1" dirty="0"/>
              <a:t> </a:t>
            </a:r>
            <a:r>
              <a:rPr lang="en-US" sz="1600" dirty="0"/>
              <a:t>adjustment on ASCVD risk score, age, race, smoking, hypertension, screening LDL, nadir CD4, total ART duration and region</a:t>
            </a:r>
          </a:p>
        </p:txBody>
      </p:sp>
    </p:spTree>
    <p:extLst>
      <p:ext uri="{BB962C8B-B14F-4D97-AF65-F5344CB8AC3E}">
        <p14:creationId xmlns:p14="http://schemas.microsoft.com/office/powerpoint/2010/main" val="356089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2FF30346-F5E1-0E31-446F-B62909A455A8}"/>
              </a:ext>
            </a:extLst>
          </p:cNvPr>
          <p:cNvGrpSpPr/>
          <p:nvPr/>
        </p:nvGrpSpPr>
        <p:grpSpPr>
          <a:xfrm>
            <a:off x="2079905" y="2708895"/>
            <a:ext cx="7002214" cy="3376295"/>
            <a:chOff x="5807968" y="2852936"/>
            <a:chExt cx="6211924" cy="2664962"/>
          </a:xfrm>
        </p:grpSpPr>
        <p:sp>
          <p:nvSpPr>
            <p:cNvPr id="5" name="Line 20">
              <a:extLst>
                <a:ext uri="{FF2B5EF4-FFF2-40B4-BE49-F238E27FC236}">
                  <a16:creationId xmlns:a16="http://schemas.microsoft.com/office/drawing/2014/main" id="{73455693-A9F3-8F78-4047-078C5C414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07770" y="5123812"/>
              <a:ext cx="28575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6" name="Line 21">
              <a:extLst>
                <a:ext uri="{FF2B5EF4-FFF2-40B4-BE49-F238E27FC236}">
                  <a16:creationId xmlns:a16="http://schemas.microsoft.com/office/drawing/2014/main" id="{C53B1457-F9BC-0308-5869-A90CBCEB8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45" y="5071424"/>
              <a:ext cx="28575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A0981937-937C-E86E-DD62-75F586303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45" y="5123812"/>
              <a:ext cx="3857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8" name="Line 23">
              <a:extLst>
                <a:ext uri="{FF2B5EF4-FFF2-40B4-BE49-F238E27FC236}">
                  <a16:creationId xmlns:a16="http://schemas.microsoft.com/office/drawing/2014/main" id="{6AD4CE87-6BF6-1B3F-2914-ECF358215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85545" y="5071424"/>
              <a:ext cx="26988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" name="Line 24">
              <a:extLst>
                <a:ext uri="{FF2B5EF4-FFF2-40B4-BE49-F238E27FC236}">
                  <a16:creationId xmlns:a16="http://schemas.microsoft.com/office/drawing/2014/main" id="{3B863B7E-F18F-3506-9169-DD94D9075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6045" y="5123812"/>
              <a:ext cx="36195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" name="Line 25">
              <a:extLst>
                <a:ext uri="{FF2B5EF4-FFF2-40B4-BE49-F238E27FC236}">
                  <a16:creationId xmlns:a16="http://schemas.microsoft.com/office/drawing/2014/main" id="{BAEB3787-2825-A926-CA9C-DAEB16CD2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56970" y="5123812"/>
              <a:ext cx="28575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" name="Line 26">
              <a:extLst>
                <a:ext uri="{FF2B5EF4-FFF2-40B4-BE49-F238E27FC236}">
                  <a16:creationId xmlns:a16="http://schemas.microsoft.com/office/drawing/2014/main" id="{C83C4778-AC6B-49E7-F567-5311D42EF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52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" name="Line 27">
              <a:extLst>
                <a:ext uri="{FF2B5EF4-FFF2-40B4-BE49-F238E27FC236}">
                  <a16:creationId xmlns:a16="http://schemas.microsoft.com/office/drawing/2014/main" id="{1718FDA7-E90E-9F0E-87A7-505E68DA2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07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" name="Line 28">
              <a:extLst>
                <a:ext uri="{FF2B5EF4-FFF2-40B4-BE49-F238E27FC236}">
                  <a16:creationId xmlns:a16="http://schemas.microsoft.com/office/drawing/2014/main" id="{03A558F4-7BB6-ABB6-5079-30C56E460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107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" name="Line 29">
              <a:extLst>
                <a:ext uri="{FF2B5EF4-FFF2-40B4-BE49-F238E27FC236}">
                  <a16:creationId xmlns:a16="http://schemas.microsoft.com/office/drawing/2014/main" id="{CEAB155D-4CB9-B5EF-DFBD-519DD51F6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22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5F478B17-0DBE-6398-CF3B-8E7EAF50D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52120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D5B77BF3-A2F7-95EF-BF5B-4829753B2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77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7" name="Line 32">
              <a:extLst>
                <a:ext uri="{FF2B5EF4-FFF2-40B4-BE49-F238E27FC236}">
                  <a16:creationId xmlns:a16="http://schemas.microsoft.com/office/drawing/2014/main" id="{D206D7F9-5872-1A82-1E29-6D9BAD6E6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92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8" name="Line 33">
              <a:extLst>
                <a:ext uri="{FF2B5EF4-FFF2-40B4-BE49-F238E27FC236}">
                  <a16:creationId xmlns:a16="http://schemas.microsoft.com/office/drawing/2014/main" id="{F4515338-4A76-5D9A-6B15-FE35F28D1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80820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" name="Line 38">
              <a:extLst>
                <a:ext uri="{FF2B5EF4-FFF2-40B4-BE49-F238E27FC236}">
                  <a16:creationId xmlns:a16="http://schemas.microsoft.com/office/drawing/2014/main" id="{D416E8D5-8C31-D0D7-4EB1-1EBB4798D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4883" y="3856435"/>
              <a:ext cx="209232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C90A0397-F0AF-0142-8638-9B0DA1A4A7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64558" y="4165997"/>
              <a:ext cx="2801938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" name="Line 43">
              <a:extLst>
                <a:ext uri="{FF2B5EF4-FFF2-40B4-BE49-F238E27FC236}">
                  <a16:creationId xmlns:a16="http://schemas.microsoft.com/office/drawing/2014/main" id="{62A9766A-D5F4-CBCC-CE1E-D1D912FD4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1583" y="4165997"/>
              <a:ext cx="61913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79F7615D-1322-7BBA-DFFE-F82A65B4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33" y="3810397"/>
              <a:ext cx="90488" cy="90488"/>
            </a:xfrm>
            <a:custGeom>
              <a:avLst/>
              <a:gdLst>
                <a:gd name="T0" fmla="*/ 287 w 287"/>
                <a:gd name="T1" fmla="*/ 143 h 286"/>
                <a:gd name="T2" fmla="*/ 286 w 287"/>
                <a:gd name="T3" fmla="*/ 127 h 286"/>
                <a:gd name="T4" fmla="*/ 284 w 287"/>
                <a:gd name="T5" fmla="*/ 113 h 286"/>
                <a:gd name="T6" fmla="*/ 280 w 287"/>
                <a:gd name="T7" fmla="*/ 100 h 286"/>
                <a:gd name="T8" fmla="*/ 276 w 287"/>
                <a:gd name="T9" fmla="*/ 87 h 286"/>
                <a:gd name="T10" fmla="*/ 262 w 287"/>
                <a:gd name="T11" fmla="*/ 63 h 286"/>
                <a:gd name="T12" fmla="*/ 254 w 287"/>
                <a:gd name="T13" fmla="*/ 52 h 286"/>
                <a:gd name="T14" fmla="*/ 245 w 287"/>
                <a:gd name="T15" fmla="*/ 42 h 286"/>
                <a:gd name="T16" fmla="*/ 222 w 287"/>
                <a:gd name="T17" fmla="*/ 22 h 286"/>
                <a:gd name="T18" fmla="*/ 210 w 287"/>
                <a:gd name="T19" fmla="*/ 14 h 286"/>
                <a:gd name="T20" fmla="*/ 198 w 287"/>
                <a:gd name="T21" fmla="*/ 10 h 286"/>
                <a:gd name="T22" fmla="*/ 185 w 287"/>
                <a:gd name="T23" fmla="*/ 4 h 286"/>
                <a:gd name="T24" fmla="*/ 172 w 287"/>
                <a:gd name="T25" fmla="*/ 2 h 286"/>
                <a:gd name="T26" fmla="*/ 157 w 287"/>
                <a:gd name="T27" fmla="*/ 0 h 286"/>
                <a:gd name="T28" fmla="*/ 144 w 287"/>
                <a:gd name="T29" fmla="*/ 0 h 286"/>
                <a:gd name="T30" fmla="*/ 114 w 287"/>
                <a:gd name="T31" fmla="*/ 2 h 286"/>
                <a:gd name="T32" fmla="*/ 88 w 287"/>
                <a:gd name="T33" fmla="*/ 10 h 286"/>
                <a:gd name="T34" fmla="*/ 64 w 287"/>
                <a:gd name="T35" fmla="*/ 22 h 286"/>
                <a:gd name="T36" fmla="*/ 43 w 287"/>
                <a:gd name="T37" fmla="*/ 42 h 286"/>
                <a:gd name="T38" fmla="*/ 23 w 287"/>
                <a:gd name="T39" fmla="*/ 63 h 286"/>
                <a:gd name="T40" fmla="*/ 11 w 287"/>
                <a:gd name="T41" fmla="*/ 87 h 286"/>
                <a:gd name="T42" fmla="*/ 3 w 287"/>
                <a:gd name="T43" fmla="*/ 113 h 286"/>
                <a:gd name="T44" fmla="*/ 0 w 287"/>
                <a:gd name="T45" fmla="*/ 143 h 286"/>
                <a:gd name="T46" fmla="*/ 0 w 287"/>
                <a:gd name="T47" fmla="*/ 157 h 286"/>
                <a:gd name="T48" fmla="*/ 3 w 287"/>
                <a:gd name="T49" fmla="*/ 172 h 286"/>
                <a:gd name="T50" fmla="*/ 5 w 287"/>
                <a:gd name="T51" fmla="*/ 184 h 286"/>
                <a:gd name="T52" fmla="*/ 11 w 287"/>
                <a:gd name="T53" fmla="*/ 198 h 286"/>
                <a:gd name="T54" fmla="*/ 15 w 287"/>
                <a:gd name="T55" fmla="*/ 209 h 286"/>
                <a:gd name="T56" fmla="*/ 23 w 287"/>
                <a:gd name="T57" fmla="*/ 222 h 286"/>
                <a:gd name="T58" fmla="*/ 43 w 287"/>
                <a:gd name="T59" fmla="*/ 244 h 286"/>
                <a:gd name="T60" fmla="*/ 53 w 287"/>
                <a:gd name="T61" fmla="*/ 253 h 286"/>
                <a:gd name="T62" fmla="*/ 64 w 287"/>
                <a:gd name="T63" fmla="*/ 261 h 286"/>
                <a:gd name="T64" fmla="*/ 88 w 287"/>
                <a:gd name="T65" fmla="*/ 275 h 286"/>
                <a:gd name="T66" fmla="*/ 101 w 287"/>
                <a:gd name="T67" fmla="*/ 280 h 286"/>
                <a:gd name="T68" fmla="*/ 114 w 287"/>
                <a:gd name="T69" fmla="*/ 283 h 286"/>
                <a:gd name="T70" fmla="*/ 128 w 287"/>
                <a:gd name="T71" fmla="*/ 285 h 286"/>
                <a:gd name="T72" fmla="*/ 144 w 287"/>
                <a:gd name="T73" fmla="*/ 286 h 286"/>
                <a:gd name="T74" fmla="*/ 157 w 287"/>
                <a:gd name="T75" fmla="*/ 285 h 286"/>
                <a:gd name="T76" fmla="*/ 172 w 287"/>
                <a:gd name="T77" fmla="*/ 283 h 286"/>
                <a:gd name="T78" fmla="*/ 178 w 287"/>
                <a:gd name="T79" fmla="*/ 281 h 286"/>
                <a:gd name="T80" fmla="*/ 185 w 287"/>
                <a:gd name="T81" fmla="*/ 280 h 286"/>
                <a:gd name="T82" fmla="*/ 198 w 287"/>
                <a:gd name="T83" fmla="*/ 275 h 286"/>
                <a:gd name="T84" fmla="*/ 210 w 287"/>
                <a:gd name="T85" fmla="*/ 268 h 286"/>
                <a:gd name="T86" fmla="*/ 222 w 287"/>
                <a:gd name="T87" fmla="*/ 261 h 286"/>
                <a:gd name="T88" fmla="*/ 234 w 287"/>
                <a:gd name="T89" fmla="*/ 253 h 286"/>
                <a:gd name="T90" fmla="*/ 245 w 287"/>
                <a:gd name="T91" fmla="*/ 244 h 286"/>
                <a:gd name="T92" fmla="*/ 254 w 287"/>
                <a:gd name="T93" fmla="*/ 233 h 286"/>
                <a:gd name="T94" fmla="*/ 262 w 287"/>
                <a:gd name="T95" fmla="*/ 222 h 286"/>
                <a:gd name="T96" fmla="*/ 269 w 287"/>
                <a:gd name="T97" fmla="*/ 209 h 286"/>
                <a:gd name="T98" fmla="*/ 276 w 287"/>
                <a:gd name="T99" fmla="*/ 198 h 286"/>
                <a:gd name="T100" fmla="*/ 280 w 287"/>
                <a:gd name="T101" fmla="*/ 184 h 286"/>
                <a:gd name="T102" fmla="*/ 282 w 287"/>
                <a:gd name="T103" fmla="*/ 177 h 286"/>
                <a:gd name="T104" fmla="*/ 284 w 287"/>
                <a:gd name="T105" fmla="*/ 172 h 286"/>
                <a:gd name="T106" fmla="*/ 286 w 287"/>
                <a:gd name="T107" fmla="*/ 157 h 286"/>
                <a:gd name="T108" fmla="*/ 287 w 287"/>
                <a:gd name="T109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6">
                  <a:moveTo>
                    <a:pt x="287" y="143"/>
                  </a:moveTo>
                  <a:lnTo>
                    <a:pt x="286" y="127"/>
                  </a:lnTo>
                  <a:lnTo>
                    <a:pt x="284" y="113"/>
                  </a:lnTo>
                  <a:lnTo>
                    <a:pt x="280" y="100"/>
                  </a:lnTo>
                  <a:lnTo>
                    <a:pt x="276" y="87"/>
                  </a:lnTo>
                  <a:lnTo>
                    <a:pt x="262" y="63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2"/>
                  </a:lnTo>
                  <a:lnTo>
                    <a:pt x="210" y="14"/>
                  </a:lnTo>
                  <a:lnTo>
                    <a:pt x="198" y="10"/>
                  </a:lnTo>
                  <a:lnTo>
                    <a:pt x="185" y="4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2"/>
                  </a:lnTo>
                  <a:lnTo>
                    <a:pt x="43" y="42"/>
                  </a:lnTo>
                  <a:lnTo>
                    <a:pt x="23" y="63"/>
                  </a:lnTo>
                  <a:lnTo>
                    <a:pt x="11" y="87"/>
                  </a:lnTo>
                  <a:lnTo>
                    <a:pt x="3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3" y="172"/>
                  </a:lnTo>
                  <a:lnTo>
                    <a:pt x="5" y="184"/>
                  </a:lnTo>
                  <a:lnTo>
                    <a:pt x="11" y="198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43" y="244"/>
                  </a:lnTo>
                  <a:lnTo>
                    <a:pt x="53" y="253"/>
                  </a:lnTo>
                  <a:lnTo>
                    <a:pt x="64" y="261"/>
                  </a:lnTo>
                  <a:lnTo>
                    <a:pt x="88" y="275"/>
                  </a:lnTo>
                  <a:lnTo>
                    <a:pt x="101" y="280"/>
                  </a:lnTo>
                  <a:lnTo>
                    <a:pt x="114" y="283"/>
                  </a:lnTo>
                  <a:lnTo>
                    <a:pt x="128" y="285"/>
                  </a:lnTo>
                  <a:lnTo>
                    <a:pt x="144" y="286"/>
                  </a:lnTo>
                  <a:lnTo>
                    <a:pt x="157" y="285"/>
                  </a:lnTo>
                  <a:lnTo>
                    <a:pt x="172" y="283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5"/>
                  </a:lnTo>
                  <a:lnTo>
                    <a:pt x="210" y="268"/>
                  </a:lnTo>
                  <a:lnTo>
                    <a:pt x="222" y="261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2" y="177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386900A5-2F10-E7B1-344C-34FAE8385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908" y="4121547"/>
              <a:ext cx="90488" cy="90488"/>
            </a:xfrm>
            <a:custGeom>
              <a:avLst/>
              <a:gdLst>
                <a:gd name="T0" fmla="*/ 245 w 287"/>
                <a:gd name="T1" fmla="*/ 245 h 287"/>
                <a:gd name="T2" fmla="*/ 254 w 287"/>
                <a:gd name="T3" fmla="*/ 234 h 287"/>
                <a:gd name="T4" fmla="*/ 262 w 287"/>
                <a:gd name="T5" fmla="*/ 222 h 287"/>
                <a:gd name="T6" fmla="*/ 269 w 287"/>
                <a:gd name="T7" fmla="*/ 210 h 287"/>
                <a:gd name="T8" fmla="*/ 275 w 287"/>
                <a:gd name="T9" fmla="*/ 199 h 287"/>
                <a:gd name="T10" fmla="*/ 280 w 287"/>
                <a:gd name="T11" fmla="*/ 185 h 287"/>
                <a:gd name="T12" fmla="*/ 281 w 287"/>
                <a:gd name="T13" fmla="*/ 178 h 287"/>
                <a:gd name="T14" fmla="*/ 283 w 287"/>
                <a:gd name="T15" fmla="*/ 172 h 287"/>
                <a:gd name="T16" fmla="*/ 286 w 287"/>
                <a:gd name="T17" fmla="*/ 158 h 287"/>
                <a:gd name="T18" fmla="*/ 287 w 287"/>
                <a:gd name="T19" fmla="*/ 144 h 287"/>
                <a:gd name="T20" fmla="*/ 286 w 287"/>
                <a:gd name="T21" fmla="*/ 128 h 287"/>
                <a:gd name="T22" fmla="*/ 283 w 287"/>
                <a:gd name="T23" fmla="*/ 114 h 287"/>
                <a:gd name="T24" fmla="*/ 280 w 287"/>
                <a:gd name="T25" fmla="*/ 101 h 287"/>
                <a:gd name="T26" fmla="*/ 275 w 287"/>
                <a:gd name="T27" fmla="*/ 88 h 287"/>
                <a:gd name="T28" fmla="*/ 262 w 287"/>
                <a:gd name="T29" fmla="*/ 64 h 287"/>
                <a:gd name="T30" fmla="*/ 254 w 287"/>
                <a:gd name="T31" fmla="*/ 53 h 287"/>
                <a:gd name="T32" fmla="*/ 245 w 287"/>
                <a:gd name="T33" fmla="*/ 43 h 287"/>
                <a:gd name="T34" fmla="*/ 222 w 287"/>
                <a:gd name="T35" fmla="*/ 23 h 287"/>
                <a:gd name="T36" fmla="*/ 209 w 287"/>
                <a:gd name="T37" fmla="*/ 15 h 287"/>
                <a:gd name="T38" fmla="*/ 198 w 287"/>
                <a:gd name="T39" fmla="*/ 11 h 287"/>
                <a:gd name="T40" fmla="*/ 184 w 287"/>
                <a:gd name="T41" fmla="*/ 5 h 287"/>
                <a:gd name="T42" fmla="*/ 172 w 287"/>
                <a:gd name="T43" fmla="*/ 3 h 287"/>
                <a:gd name="T44" fmla="*/ 157 w 287"/>
                <a:gd name="T45" fmla="*/ 0 h 287"/>
                <a:gd name="T46" fmla="*/ 143 w 287"/>
                <a:gd name="T47" fmla="*/ 0 h 287"/>
                <a:gd name="T48" fmla="*/ 114 w 287"/>
                <a:gd name="T49" fmla="*/ 3 h 287"/>
                <a:gd name="T50" fmla="*/ 88 w 287"/>
                <a:gd name="T51" fmla="*/ 11 h 287"/>
                <a:gd name="T52" fmla="*/ 64 w 287"/>
                <a:gd name="T53" fmla="*/ 23 h 287"/>
                <a:gd name="T54" fmla="*/ 42 w 287"/>
                <a:gd name="T55" fmla="*/ 43 h 287"/>
                <a:gd name="T56" fmla="*/ 23 w 287"/>
                <a:gd name="T57" fmla="*/ 64 h 287"/>
                <a:gd name="T58" fmla="*/ 10 w 287"/>
                <a:gd name="T59" fmla="*/ 88 h 287"/>
                <a:gd name="T60" fmla="*/ 2 w 287"/>
                <a:gd name="T61" fmla="*/ 114 h 287"/>
                <a:gd name="T62" fmla="*/ 0 w 287"/>
                <a:gd name="T63" fmla="*/ 144 h 287"/>
                <a:gd name="T64" fmla="*/ 0 w 287"/>
                <a:gd name="T65" fmla="*/ 158 h 287"/>
                <a:gd name="T66" fmla="*/ 2 w 287"/>
                <a:gd name="T67" fmla="*/ 172 h 287"/>
                <a:gd name="T68" fmla="*/ 5 w 287"/>
                <a:gd name="T69" fmla="*/ 185 h 287"/>
                <a:gd name="T70" fmla="*/ 10 w 287"/>
                <a:gd name="T71" fmla="*/ 199 h 287"/>
                <a:gd name="T72" fmla="*/ 15 w 287"/>
                <a:gd name="T73" fmla="*/ 210 h 287"/>
                <a:gd name="T74" fmla="*/ 23 w 287"/>
                <a:gd name="T75" fmla="*/ 222 h 287"/>
                <a:gd name="T76" fmla="*/ 42 w 287"/>
                <a:gd name="T77" fmla="*/ 245 h 287"/>
                <a:gd name="T78" fmla="*/ 52 w 287"/>
                <a:gd name="T79" fmla="*/ 254 h 287"/>
                <a:gd name="T80" fmla="*/ 64 w 287"/>
                <a:gd name="T81" fmla="*/ 262 h 287"/>
                <a:gd name="T82" fmla="*/ 88 w 287"/>
                <a:gd name="T83" fmla="*/ 276 h 287"/>
                <a:gd name="T84" fmla="*/ 100 w 287"/>
                <a:gd name="T85" fmla="*/ 281 h 287"/>
                <a:gd name="T86" fmla="*/ 114 w 287"/>
                <a:gd name="T87" fmla="*/ 284 h 287"/>
                <a:gd name="T88" fmla="*/ 128 w 287"/>
                <a:gd name="T89" fmla="*/ 286 h 287"/>
                <a:gd name="T90" fmla="*/ 143 w 287"/>
                <a:gd name="T91" fmla="*/ 287 h 287"/>
                <a:gd name="T92" fmla="*/ 157 w 287"/>
                <a:gd name="T93" fmla="*/ 286 h 287"/>
                <a:gd name="T94" fmla="*/ 172 w 287"/>
                <a:gd name="T95" fmla="*/ 284 h 287"/>
                <a:gd name="T96" fmla="*/ 178 w 287"/>
                <a:gd name="T97" fmla="*/ 282 h 287"/>
                <a:gd name="T98" fmla="*/ 184 w 287"/>
                <a:gd name="T99" fmla="*/ 281 h 287"/>
                <a:gd name="T100" fmla="*/ 198 w 287"/>
                <a:gd name="T101" fmla="*/ 276 h 287"/>
                <a:gd name="T102" fmla="*/ 209 w 287"/>
                <a:gd name="T103" fmla="*/ 269 h 287"/>
                <a:gd name="T104" fmla="*/ 222 w 287"/>
                <a:gd name="T105" fmla="*/ 262 h 287"/>
                <a:gd name="T106" fmla="*/ 233 w 287"/>
                <a:gd name="T107" fmla="*/ 254 h 287"/>
                <a:gd name="T108" fmla="*/ 245 w 287"/>
                <a:gd name="T109" fmla="*/ 2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245" y="245"/>
                  </a:move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5" y="199"/>
                  </a:lnTo>
                  <a:lnTo>
                    <a:pt x="280" y="185"/>
                  </a:lnTo>
                  <a:lnTo>
                    <a:pt x="281" y="178"/>
                  </a:lnTo>
                  <a:lnTo>
                    <a:pt x="283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5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09" y="15"/>
                  </a:lnTo>
                  <a:lnTo>
                    <a:pt x="198" y="11"/>
                  </a:lnTo>
                  <a:lnTo>
                    <a:pt x="184" y="5"/>
                  </a:lnTo>
                  <a:lnTo>
                    <a:pt x="172" y="3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2" y="43"/>
                  </a:ln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5" y="185"/>
                  </a:lnTo>
                  <a:lnTo>
                    <a:pt x="10" y="199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1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4" y="281"/>
                  </a:lnTo>
                  <a:lnTo>
                    <a:pt x="198" y="276"/>
                  </a:lnTo>
                  <a:lnTo>
                    <a:pt x="209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" name="Line 52">
              <a:extLst>
                <a:ext uri="{FF2B5EF4-FFF2-40B4-BE49-F238E27FC236}">
                  <a16:creationId xmlns:a16="http://schemas.microsoft.com/office/drawing/2014/main" id="{250B4A74-ECE0-59CD-7114-81FF07F15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69270" y="4472385"/>
              <a:ext cx="1593850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BC6F6D4E-42F0-0B25-2138-341B3493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533" y="4426347"/>
              <a:ext cx="90488" cy="90488"/>
            </a:xfrm>
            <a:custGeom>
              <a:avLst/>
              <a:gdLst>
                <a:gd name="T0" fmla="*/ 0 w 287"/>
                <a:gd name="T1" fmla="*/ 144 h 287"/>
                <a:gd name="T2" fmla="*/ 0 w 287"/>
                <a:gd name="T3" fmla="*/ 158 h 287"/>
                <a:gd name="T4" fmla="*/ 3 w 287"/>
                <a:gd name="T5" fmla="*/ 172 h 287"/>
                <a:gd name="T6" fmla="*/ 5 w 287"/>
                <a:gd name="T7" fmla="*/ 185 h 287"/>
                <a:gd name="T8" fmla="*/ 11 w 287"/>
                <a:gd name="T9" fmla="*/ 198 h 287"/>
                <a:gd name="T10" fmla="*/ 15 w 287"/>
                <a:gd name="T11" fmla="*/ 210 h 287"/>
                <a:gd name="T12" fmla="*/ 23 w 287"/>
                <a:gd name="T13" fmla="*/ 222 h 287"/>
                <a:gd name="T14" fmla="*/ 43 w 287"/>
                <a:gd name="T15" fmla="*/ 245 h 287"/>
                <a:gd name="T16" fmla="*/ 53 w 287"/>
                <a:gd name="T17" fmla="*/ 254 h 287"/>
                <a:gd name="T18" fmla="*/ 64 w 287"/>
                <a:gd name="T19" fmla="*/ 262 h 287"/>
                <a:gd name="T20" fmla="*/ 88 w 287"/>
                <a:gd name="T21" fmla="*/ 276 h 287"/>
                <a:gd name="T22" fmla="*/ 101 w 287"/>
                <a:gd name="T23" fmla="*/ 280 h 287"/>
                <a:gd name="T24" fmla="*/ 114 w 287"/>
                <a:gd name="T25" fmla="*/ 284 h 287"/>
                <a:gd name="T26" fmla="*/ 128 w 287"/>
                <a:gd name="T27" fmla="*/ 286 h 287"/>
                <a:gd name="T28" fmla="*/ 144 w 287"/>
                <a:gd name="T29" fmla="*/ 287 h 287"/>
                <a:gd name="T30" fmla="*/ 158 w 287"/>
                <a:gd name="T31" fmla="*/ 286 h 287"/>
                <a:gd name="T32" fmla="*/ 172 w 287"/>
                <a:gd name="T33" fmla="*/ 284 h 287"/>
                <a:gd name="T34" fmla="*/ 178 w 287"/>
                <a:gd name="T35" fmla="*/ 282 h 287"/>
                <a:gd name="T36" fmla="*/ 185 w 287"/>
                <a:gd name="T37" fmla="*/ 280 h 287"/>
                <a:gd name="T38" fmla="*/ 199 w 287"/>
                <a:gd name="T39" fmla="*/ 276 h 287"/>
                <a:gd name="T40" fmla="*/ 210 w 287"/>
                <a:gd name="T41" fmla="*/ 269 h 287"/>
                <a:gd name="T42" fmla="*/ 222 w 287"/>
                <a:gd name="T43" fmla="*/ 262 h 287"/>
                <a:gd name="T44" fmla="*/ 234 w 287"/>
                <a:gd name="T45" fmla="*/ 254 h 287"/>
                <a:gd name="T46" fmla="*/ 245 w 287"/>
                <a:gd name="T47" fmla="*/ 245 h 287"/>
                <a:gd name="T48" fmla="*/ 254 w 287"/>
                <a:gd name="T49" fmla="*/ 234 h 287"/>
                <a:gd name="T50" fmla="*/ 262 w 287"/>
                <a:gd name="T51" fmla="*/ 222 h 287"/>
                <a:gd name="T52" fmla="*/ 269 w 287"/>
                <a:gd name="T53" fmla="*/ 210 h 287"/>
                <a:gd name="T54" fmla="*/ 276 w 287"/>
                <a:gd name="T55" fmla="*/ 198 h 287"/>
                <a:gd name="T56" fmla="*/ 280 w 287"/>
                <a:gd name="T57" fmla="*/ 185 h 287"/>
                <a:gd name="T58" fmla="*/ 282 w 287"/>
                <a:gd name="T59" fmla="*/ 178 h 287"/>
                <a:gd name="T60" fmla="*/ 284 w 287"/>
                <a:gd name="T61" fmla="*/ 172 h 287"/>
                <a:gd name="T62" fmla="*/ 286 w 287"/>
                <a:gd name="T63" fmla="*/ 158 h 287"/>
                <a:gd name="T64" fmla="*/ 287 w 287"/>
                <a:gd name="T65" fmla="*/ 144 h 287"/>
                <a:gd name="T66" fmla="*/ 286 w 287"/>
                <a:gd name="T67" fmla="*/ 128 h 287"/>
                <a:gd name="T68" fmla="*/ 284 w 287"/>
                <a:gd name="T69" fmla="*/ 114 h 287"/>
                <a:gd name="T70" fmla="*/ 280 w 287"/>
                <a:gd name="T71" fmla="*/ 101 h 287"/>
                <a:gd name="T72" fmla="*/ 276 w 287"/>
                <a:gd name="T73" fmla="*/ 88 h 287"/>
                <a:gd name="T74" fmla="*/ 262 w 287"/>
                <a:gd name="T75" fmla="*/ 64 h 287"/>
                <a:gd name="T76" fmla="*/ 254 w 287"/>
                <a:gd name="T77" fmla="*/ 53 h 287"/>
                <a:gd name="T78" fmla="*/ 245 w 287"/>
                <a:gd name="T79" fmla="*/ 43 h 287"/>
                <a:gd name="T80" fmla="*/ 222 w 287"/>
                <a:gd name="T81" fmla="*/ 23 h 287"/>
                <a:gd name="T82" fmla="*/ 210 w 287"/>
                <a:gd name="T83" fmla="*/ 15 h 287"/>
                <a:gd name="T84" fmla="*/ 199 w 287"/>
                <a:gd name="T85" fmla="*/ 11 h 287"/>
                <a:gd name="T86" fmla="*/ 185 w 287"/>
                <a:gd name="T87" fmla="*/ 5 h 287"/>
                <a:gd name="T88" fmla="*/ 172 w 287"/>
                <a:gd name="T89" fmla="*/ 3 h 287"/>
                <a:gd name="T90" fmla="*/ 158 w 287"/>
                <a:gd name="T91" fmla="*/ 0 h 287"/>
                <a:gd name="T92" fmla="*/ 144 w 287"/>
                <a:gd name="T93" fmla="*/ 0 h 287"/>
                <a:gd name="T94" fmla="*/ 114 w 287"/>
                <a:gd name="T95" fmla="*/ 3 h 287"/>
                <a:gd name="T96" fmla="*/ 88 w 287"/>
                <a:gd name="T97" fmla="*/ 11 h 287"/>
                <a:gd name="T98" fmla="*/ 64 w 287"/>
                <a:gd name="T99" fmla="*/ 23 h 287"/>
                <a:gd name="T100" fmla="*/ 43 w 287"/>
                <a:gd name="T101" fmla="*/ 43 h 287"/>
                <a:gd name="T102" fmla="*/ 23 w 287"/>
                <a:gd name="T103" fmla="*/ 64 h 287"/>
                <a:gd name="T104" fmla="*/ 11 w 287"/>
                <a:gd name="T105" fmla="*/ 88 h 287"/>
                <a:gd name="T106" fmla="*/ 3 w 287"/>
                <a:gd name="T107" fmla="*/ 114 h 287"/>
                <a:gd name="T108" fmla="*/ 0 w 287"/>
                <a:gd name="T10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0" y="144"/>
                  </a:moveTo>
                  <a:lnTo>
                    <a:pt x="0" y="158"/>
                  </a:lnTo>
                  <a:lnTo>
                    <a:pt x="3" y="172"/>
                  </a:lnTo>
                  <a:lnTo>
                    <a:pt x="5" y="185"/>
                  </a:lnTo>
                  <a:lnTo>
                    <a:pt x="11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3" y="245"/>
                  </a:lnTo>
                  <a:lnTo>
                    <a:pt x="53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1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8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5" y="280"/>
                  </a:lnTo>
                  <a:lnTo>
                    <a:pt x="199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4" y="254"/>
                  </a:lnTo>
                  <a:lnTo>
                    <a:pt x="245" y="245"/>
                  </a:ln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5"/>
                  </a:lnTo>
                  <a:lnTo>
                    <a:pt x="282" y="178"/>
                  </a:lnTo>
                  <a:lnTo>
                    <a:pt x="284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1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9" y="11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3" y="43"/>
                  </a:lnTo>
                  <a:lnTo>
                    <a:pt x="23" y="64"/>
                  </a:lnTo>
                  <a:lnTo>
                    <a:pt x="11" y="88"/>
                  </a:lnTo>
                  <a:lnTo>
                    <a:pt x="3" y="11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" name="Line 59">
              <a:extLst>
                <a:ext uri="{FF2B5EF4-FFF2-40B4-BE49-F238E27FC236}">
                  <a16:creationId xmlns:a16="http://schemas.microsoft.com/office/drawing/2014/main" id="{878A7A5C-1C9B-3E76-27E7-51862482E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6708" y="4764485"/>
              <a:ext cx="1141413" cy="0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5C0688A5-42C7-CF6C-6DAB-33307AA9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08" y="4718447"/>
              <a:ext cx="90488" cy="90488"/>
            </a:xfrm>
            <a:custGeom>
              <a:avLst/>
              <a:gdLst>
                <a:gd name="T0" fmla="*/ 42 w 287"/>
                <a:gd name="T1" fmla="*/ 42 h 287"/>
                <a:gd name="T2" fmla="*/ 23 w 287"/>
                <a:gd name="T3" fmla="*/ 64 h 287"/>
                <a:gd name="T4" fmla="*/ 10 w 287"/>
                <a:gd name="T5" fmla="*/ 88 h 287"/>
                <a:gd name="T6" fmla="*/ 2 w 287"/>
                <a:gd name="T7" fmla="*/ 114 h 287"/>
                <a:gd name="T8" fmla="*/ 0 w 287"/>
                <a:gd name="T9" fmla="*/ 144 h 287"/>
                <a:gd name="T10" fmla="*/ 0 w 287"/>
                <a:gd name="T11" fmla="*/ 157 h 287"/>
                <a:gd name="T12" fmla="*/ 2 w 287"/>
                <a:gd name="T13" fmla="*/ 172 h 287"/>
                <a:gd name="T14" fmla="*/ 5 w 287"/>
                <a:gd name="T15" fmla="*/ 184 h 287"/>
                <a:gd name="T16" fmla="*/ 10 w 287"/>
                <a:gd name="T17" fmla="*/ 198 h 287"/>
                <a:gd name="T18" fmla="*/ 15 w 287"/>
                <a:gd name="T19" fmla="*/ 210 h 287"/>
                <a:gd name="T20" fmla="*/ 23 w 287"/>
                <a:gd name="T21" fmla="*/ 222 h 287"/>
                <a:gd name="T22" fmla="*/ 42 w 287"/>
                <a:gd name="T23" fmla="*/ 245 h 287"/>
                <a:gd name="T24" fmla="*/ 52 w 287"/>
                <a:gd name="T25" fmla="*/ 254 h 287"/>
                <a:gd name="T26" fmla="*/ 64 w 287"/>
                <a:gd name="T27" fmla="*/ 262 h 287"/>
                <a:gd name="T28" fmla="*/ 88 w 287"/>
                <a:gd name="T29" fmla="*/ 276 h 287"/>
                <a:gd name="T30" fmla="*/ 100 w 287"/>
                <a:gd name="T31" fmla="*/ 280 h 287"/>
                <a:gd name="T32" fmla="*/ 114 w 287"/>
                <a:gd name="T33" fmla="*/ 284 h 287"/>
                <a:gd name="T34" fmla="*/ 128 w 287"/>
                <a:gd name="T35" fmla="*/ 286 h 287"/>
                <a:gd name="T36" fmla="*/ 144 w 287"/>
                <a:gd name="T37" fmla="*/ 287 h 287"/>
                <a:gd name="T38" fmla="*/ 157 w 287"/>
                <a:gd name="T39" fmla="*/ 286 h 287"/>
                <a:gd name="T40" fmla="*/ 172 w 287"/>
                <a:gd name="T41" fmla="*/ 284 h 287"/>
                <a:gd name="T42" fmla="*/ 178 w 287"/>
                <a:gd name="T43" fmla="*/ 281 h 287"/>
                <a:gd name="T44" fmla="*/ 185 w 287"/>
                <a:gd name="T45" fmla="*/ 280 h 287"/>
                <a:gd name="T46" fmla="*/ 198 w 287"/>
                <a:gd name="T47" fmla="*/ 276 h 287"/>
                <a:gd name="T48" fmla="*/ 210 w 287"/>
                <a:gd name="T49" fmla="*/ 269 h 287"/>
                <a:gd name="T50" fmla="*/ 222 w 287"/>
                <a:gd name="T51" fmla="*/ 262 h 287"/>
                <a:gd name="T52" fmla="*/ 233 w 287"/>
                <a:gd name="T53" fmla="*/ 254 h 287"/>
                <a:gd name="T54" fmla="*/ 245 w 287"/>
                <a:gd name="T55" fmla="*/ 245 h 287"/>
                <a:gd name="T56" fmla="*/ 254 w 287"/>
                <a:gd name="T57" fmla="*/ 233 h 287"/>
                <a:gd name="T58" fmla="*/ 262 w 287"/>
                <a:gd name="T59" fmla="*/ 222 h 287"/>
                <a:gd name="T60" fmla="*/ 269 w 287"/>
                <a:gd name="T61" fmla="*/ 210 h 287"/>
                <a:gd name="T62" fmla="*/ 276 w 287"/>
                <a:gd name="T63" fmla="*/ 198 h 287"/>
                <a:gd name="T64" fmla="*/ 280 w 287"/>
                <a:gd name="T65" fmla="*/ 184 h 287"/>
                <a:gd name="T66" fmla="*/ 281 w 287"/>
                <a:gd name="T67" fmla="*/ 178 h 287"/>
                <a:gd name="T68" fmla="*/ 284 w 287"/>
                <a:gd name="T69" fmla="*/ 172 h 287"/>
                <a:gd name="T70" fmla="*/ 286 w 287"/>
                <a:gd name="T71" fmla="*/ 157 h 287"/>
                <a:gd name="T72" fmla="*/ 287 w 287"/>
                <a:gd name="T73" fmla="*/ 144 h 287"/>
                <a:gd name="T74" fmla="*/ 286 w 287"/>
                <a:gd name="T75" fmla="*/ 128 h 287"/>
                <a:gd name="T76" fmla="*/ 284 w 287"/>
                <a:gd name="T77" fmla="*/ 114 h 287"/>
                <a:gd name="T78" fmla="*/ 280 w 287"/>
                <a:gd name="T79" fmla="*/ 100 h 287"/>
                <a:gd name="T80" fmla="*/ 276 w 287"/>
                <a:gd name="T81" fmla="*/ 88 h 287"/>
                <a:gd name="T82" fmla="*/ 262 w 287"/>
                <a:gd name="T83" fmla="*/ 64 h 287"/>
                <a:gd name="T84" fmla="*/ 254 w 287"/>
                <a:gd name="T85" fmla="*/ 52 h 287"/>
                <a:gd name="T86" fmla="*/ 245 w 287"/>
                <a:gd name="T87" fmla="*/ 42 h 287"/>
                <a:gd name="T88" fmla="*/ 222 w 287"/>
                <a:gd name="T89" fmla="*/ 23 h 287"/>
                <a:gd name="T90" fmla="*/ 210 w 287"/>
                <a:gd name="T91" fmla="*/ 15 h 287"/>
                <a:gd name="T92" fmla="*/ 198 w 287"/>
                <a:gd name="T93" fmla="*/ 10 h 287"/>
                <a:gd name="T94" fmla="*/ 185 w 287"/>
                <a:gd name="T95" fmla="*/ 5 h 287"/>
                <a:gd name="T96" fmla="*/ 172 w 287"/>
                <a:gd name="T97" fmla="*/ 2 h 287"/>
                <a:gd name="T98" fmla="*/ 157 w 287"/>
                <a:gd name="T99" fmla="*/ 0 h 287"/>
                <a:gd name="T100" fmla="*/ 144 w 287"/>
                <a:gd name="T101" fmla="*/ 0 h 287"/>
                <a:gd name="T102" fmla="*/ 114 w 287"/>
                <a:gd name="T103" fmla="*/ 2 h 287"/>
                <a:gd name="T104" fmla="*/ 88 w 287"/>
                <a:gd name="T105" fmla="*/ 10 h 287"/>
                <a:gd name="T106" fmla="*/ 64 w 287"/>
                <a:gd name="T107" fmla="*/ 23 h 287"/>
                <a:gd name="T108" fmla="*/ 42 w 287"/>
                <a:gd name="T109" fmla="*/ 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42" y="42"/>
                  </a:move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2" y="172"/>
                  </a:lnTo>
                  <a:lnTo>
                    <a:pt x="5" y="184"/>
                  </a:lnTo>
                  <a:lnTo>
                    <a:pt x="10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8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0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8" y="10"/>
                  </a:lnTo>
                  <a:lnTo>
                    <a:pt x="185" y="5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3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8" name="Line 63">
              <a:extLst>
                <a:ext uri="{FF2B5EF4-FFF2-40B4-BE49-F238E27FC236}">
                  <a16:creationId xmlns:a16="http://schemas.microsoft.com/office/drawing/2014/main" id="{9B71D5B6-4E7F-7F1A-6A94-5A3144ED6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745" y="3269060"/>
              <a:ext cx="2684463" cy="0"/>
            </a:xfrm>
            <a:prstGeom prst="line">
              <a:avLst/>
            </a:prstGeom>
            <a:noFill/>
            <a:ln w="222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9" name="Freeform 64">
              <a:extLst>
                <a:ext uri="{FF2B5EF4-FFF2-40B4-BE49-F238E27FC236}">
                  <a16:creationId xmlns:a16="http://schemas.microsoft.com/office/drawing/2014/main" id="{7739BC8B-A600-3BE8-3232-54B719FA2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20" y="3223022"/>
              <a:ext cx="90488" cy="90488"/>
            </a:xfrm>
            <a:custGeom>
              <a:avLst/>
              <a:gdLst>
                <a:gd name="T0" fmla="*/ 245 w 287"/>
                <a:gd name="T1" fmla="*/ 244 h 287"/>
                <a:gd name="T2" fmla="*/ 254 w 287"/>
                <a:gd name="T3" fmla="*/ 233 h 287"/>
                <a:gd name="T4" fmla="*/ 262 w 287"/>
                <a:gd name="T5" fmla="*/ 222 h 287"/>
                <a:gd name="T6" fmla="*/ 269 w 287"/>
                <a:gd name="T7" fmla="*/ 209 h 287"/>
                <a:gd name="T8" fmla="*/ 276 w 287"/>
                <a:gd name="T9" fmla="*/ 198 h 287"/>
                <a:gd name="T10" fmla="*/ 280 w 287"/>
                <a:gd name="T11" fmla="*/ 184 h 287"/>
                <a:gd name="T12" fmla="*/ 281 w 287"/>
                <a:gd name="T13" fmla="*/ 177 h 287"/>
                <a:gd name="T14" fmla="*/ 284 w 287"/>
                <a:gd name="T15" fmla="*/ 172 h 287"/>
                <a:gd name="T16" fmla="*/ 286 w 287"/>
                <a:gd name="T17" fmla="*/ 157 h 287"/>
                <a:gd name="T18" fmla="*/ 287 w 287"/>
                <a:gd name="T19" fmla="*/ 143 h 287"/>
                <a:gd name="T20" fmla="*/ 286 w 287"/>
                <a:gd name="T21" fmla="*/ 127 h 287"/>
                <a:gd name="T22" fmla="*/ 284 w 287"/>
                <a:gd name="T23" fmla="*/ 113 h 287"/>
                <a:gd name="T24" fmla="*/ 280 w 287"/>
                <a:gd name="T25" fmla="*/ 100 h 287"/>
                <a:gd name="T26" fmla="*/ 276 w 287"/>
                <a:gd name="T27" fmla="*/ 87 h 287"/>
                <a:gd name="T28" fmla="*/ 262 w 287"/>
                <a:gd name="T29" fmla="*/ 63 h 287"/>
                <a:gd name="T30" fmla="*/ 254 w 287"/>
                <a:gd name="T31" fmla="*/ 52 h 287"/>
                <a:gd name="T32" fmla="*/ 245 w 287"/>
                <a:gd name="T33" fmla="*/ 42 h 287"/>
                <a:gd name="T34" fmla="*/ 222 w 287"/>
                <a:gd name="T35" fmla="*/ 22 h 287"/>
                <a:gd name="T36" fmla="*/ 210 w 287"/>
                <a:gd name="T37" fmla="*/ 14 h 287"/>
                <a:gd name="T38" fmla="*/ 198 w 287"/>
                <a:gd name="T39" fmla="*/ 10 h 287"/>
                <a:gd name="T40" fmla="*/ 185 w 287"/>
                <a:gd name="T41" fmla="*/ 4 h 287"/>
                <a:gd name="T42" fmla="*/ 172 w 287"/>
                <a:gd name="T43" fmla="*/ 2 h 287"/>
                <a:gd name="T44" fmla="*/ 157 w 287"/>
                <a:gd name="T45" fmla="*/ 0 h 287"/>
                <a:gd name="T46" fmla="*/ 144 w 287"/>
                <a:gd name="T47" fmla="*/ 0 h 287"/>
                <a:gd name="T48" fmla="*/ 114 w 287"/>
                <a:gd name="T49" fmla="*/ 2 h 287"/>
                <a:gd name="T50" fmla="*/ 88 w 287"/>
                <a:gd name="T51" fmla="*/ 10 h 287"/>
                <a:gd name="T52" fmla="*/ 64 w 287"/>
                <a:gd name="T53" fmla="*/ 22 h 287"/>
                <a:gd name="T54" fmla="*/ 42 w 287"/>
                <a:gd name="T55" fmla="*/ 42 h 287"/>
                <a:gd name="T56" fmla="*/ 23 w 287"/>
                <a:gd name="T57" fmla="*/ 63 h 287"/>
                <a:gd name="T58" fmla="*/ 11 w 287"/>
                <a:gd name="T59" fmla="*/ 87 h 287"/>
                <a:gd name="T60" fmla="*/ 3 w 287"/>
                <a:gd name="T61" fmla="*/ 113 h 287"/>
                <a:gd name="T62" fmla="*/ 0 w 287"/>
                <a:gd name="T63" fmla="*/ 143 h 287"/>
                <a:gd name="T64" fmla="*/ 0 w 287"/>
                <a:gd name="T65" fmla="*/ 157 h 287"/>
                <a:gd name="T66" fmla="*/ 3 w 287"/>
                <a:gd name="T67" fmla="*/ 172 h 287"/>
                <a:gd name="T68" fmla="*/ 5 w 287"/>
                <a:gd name="T69" fmla="*/ 184 h 287"/>
                <a:gd name="T70" fmla="*/ 11 w 287"/>
                <a:gd name="T71" fmla="*/ 198 h 287"/>
                <a:gd name="T72" fmla="*/ 15 w 287"/>
                <a:gd name="T73" fmla="*/ 209 h 287"/>
                <a:gd name="T74" fmla="*/ 23 w 287"/>
                <a:gd name="T75" fmla="*/ 222 h 287"/>
                <a:gd name="T76" fmla="*/ 42 w 287"/>
                <a:gd name="T77" fmla="*/ 244 h 287"/>
                <a:gd name="T78" fmla="*/ 53 w 287"/>
                <a:gd name="T79" fmla="*/ 253 h 287"/>
                <a:gd name="T80" fmla="*/ 64 w 287"/>
                <a:gd name="T81" fmla="*/ 261 h 287"/>
                <a:gd name="T82" fmla="*/ 88 w 287"/>
                <a:gd name="T83" fmla="*/ 275 h 287"/>
                <a:gd name="T84" fmla="*/ 100 w 287"/>
                <a:gd name="T85" fmla="*/ 280 h 287"/>
                <a:gd name="T86" fmla="*/ 114 w 287"/>
                <a:gd name="T87" fmla="*/ 283 h 287"/>
                <a:gd name="T88" fmla="*/ 128 w 287"/>
                <a:gd name="T89" fmla="*/ 285 h 287"/>
                <a:gd name="T90" fmla="*/ 144 w 287"/>
                <a:gd name="T91" fmla="*/ 287 h 287"/>
                <a:gd name="T92" fmla="*/ 157 w 287"/>
                <a:gd name="T93" fmla="*/ 285 h 287"/>
                <a:gd name="T94" fmla="*/ 172 w 287"/>
                <a:gd name="T95" fmla="*/ 283 h 287"/>
                <a:gd name="T96" fmla="*/ 178 w 287"/>
                <a:gd name="T97" fmla="*/ 281 h 287"/>
                <a:gd name="T98" fmla="*/ 185 w 287"/>
                <a:gd name="T99" fmla="*/ 280 h 287"/>
                <a:gd name="T100" fmla="*/ 198 w 287"/>
                <a:gd name="T101" fmla="*/ 275 h 287"/>
                <a:gd name="T102" fmla="*/ 210 w 287"/>
                <a:gd name="T103" fmla="*/ 268 h 287"/>
                <a:gd name="T104" fmla="*/ 222 w 287"/>
                <a:gd name="T105" fmla="*/ 261 h 287"/>
                <a:gd name="T106" fmla="*/ 234 w 287"/>
                <a:gd name="T107" fmla="*/ 253 h 287"/>
                <a:gd name="T108" fmla="*/ 245 w 287"/>
                <a:gd name="T109" fmla="*/ 2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245" y="244"/>
                  </a:moveTo>
                  <a:lnTo>
                    <a:pt x="254" y="233"/>
                  </a:lnTo>
                  <a:lnTo>
                    <a:pt x="262" y="222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7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3"/>
                  </a:lnTo>
                  <a:lnTo>
                    <a:pt x="286" y="127"/>
                  </a:lnTo>
                  <a:lnTo>
                    <a:pt x="284" y="113"/>
                  </a:lnTo>
                  <a:lnTo>
                    <a:pt x="280" y="100"/>
                  </a:lnTo>
                  <a:lnTo>
                    <a:pt x="276" y="87"/>
                  </a:lnTo>
                  <a:lnTo>
                    <a:pt x="262" y="63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2"/>
                  </a:lnTo>
                  <a:lnTo>
                    <a:pt x="210" y="14"/>
                  </a:lnTo>
                  <a:lnTo>
                    <a:pt x="198" y="10"/>
                  </a:lnTo>
                  <a:lnTo>
                    <a:pt x="185" y="4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2"/>
                  </a:lnTo>
                  <a:lnTo>
                    <a:pt x="42" y="42"/>
                  </a:lnTo>
                  <a:lnTo>
                    <a:pt x="23" y="63"/>
                  </a:lnTo>
                  <a:lnTo>
                    <a:pt x="11" y="87"/>
                  </a:lnTo>
                  <a:lnTo>
                    <a:pt x="3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3" y="172"/>
                  </a:lnTo>
                  <a:lnTo>
                    <a:pt x="5" y="184"/>
                  </a:lnTo>
                  <a:lnTo>
                    <a:pt x="11" y="198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1"/>
                  </a:lnTo>
                  <a:lnTo>
                    <a:pt x="88" y="275"/>
                  </a:lnTo>
                  <a:lnTo>
                    <a:pt x="100" y="280"/>
                  </a:lnTo>
                  <a:lnTo>
                    <a:pt x="114" y="283"/>
                  </a:lnTo>
                  <a:lnTo>
                    <a:pt x="128" y="285"/>
                  </a:lnTo>
                  <a:lnTo>
                    <a:pt x="144" y="287"/>
                  </a:lnTo>
                  <a:lnTo>
                    <a:pt x="157" y="285"/>
                  </a:lnTo>
                  <a:lnTo>
                    <a:pt x="172" y="283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5"/>
                  </a:lnTo>
                  <a:lnTo>
                    <a:pt x="210" y="268"/>
                  </a:lnTo>
                  <a:lnTo>
                    <a:pt x="222" y="261"/>
                  </a:lnTo>
                  <a:lnTo>
                    <a:pt x="234" y="253"/>
                  </a:lnTo>
                  <a:lnTo>
                    <a:pt x="245" y="24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51562DA7-E8E1-0CD1-A172-CCA60EF9CD13}"/>
                </a:ext>
              </a:extLst>
            </p:cNvPr>
            <p:cNvSpPr txBox="1"/>
            <p:nvPr/>
          </p:nvSpPr>
          <p:spPr>
            <a:xfrm>
              <a:off x="7767963" y="52101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48B5D415-822D-D625-0218-F91A8966E0C8}"/>
                </a:ext>
              </a:extLst>
            </p:cNvPr>
            <p:cNvSpPr txBox="1"/>
            <p:nvPr/>
          </p:nvSpPr>
          <p:spPr>
            <a:xfrm>
              <a:off x="8294298" y="521012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50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32049715-FE72-F30F-BC71-10E7E5947CC8}"/>
                </a:ext>
              </a:extLst>
            </p:cNvPr>
            <p:cNvSpPr txBox="1"/>
            <p:nvPr/>
          </p:nvSpPr>
          <p:spPr>
            <a:xfrm>
              <a:off x="882063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100</a:t>
              </a: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390BAF97-943D-224A-27FE-2F7D4DD08C7B}"/>
                </a:ext>
              </a:extLst>
            </p:cNvPr>
            <p:cNvSpPr txBox="1"/>
            <p:nvPr/>
          </p:nvSpPr>
          <p:spPr>
            <a:xfrm>
              <a:off x="939265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150</a:t>
              </a: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37E0D2A6-675C-3611-0862-33993D47674C}"/>
                </a:ext>
              </a:extLst>
            </p:cNvPr>
            <p:cNvSpPr txBox="1"/>
            <p:nvPr/>
          </p:nvSpPr>
          <p:spPr>
            <a:xfrm>
              <a:off x="996467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200</a:t>
              </a: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5FCA75A3-A7A0-F5D4-D50D-7CF61C615FBB}"/>
                </a:ext>
              </a:extLst>
            </p:cNvPr>
            <p:cNvSpPr txBox="1"/>
            <p:nvPr/>
          </p:nvSpPr>
          <p:spPr>
            <a:xfrm>
              <a:off x="1053669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250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00D9ACD1-C138-1971-738C-2330F6DA96E9}"/>
                </a:ext>
              </a:extLst>
            </p:cNvPr>
            <p:cNvSpPr txBox="1"/>
            <p:nvPr/>
          </p:nvSpPr>
          <p:spPr>
            <a:xfrm>
              <a:off x="11108710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300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9FC2FC28-0F9C-8042-35B5-24152D22403D}"/>
                </a:ext>
              </a:extLst>
            </p:cNvPr>
            <p:cNvSpPr txBox="1"/>
            <p:nvPr/>
          </p:nvSpPr>
          <p:spPr>
            <a:xfrm>
              <a:off x="1156111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11C17F5B-C5B8-9133-FB5F-2F75962A0978}"/>
                </a:ext>
              </a:extLst>
            </p:cNvPr>
            <p:cNvSpPr txBox="1"/>
            <p:nvPr/>
          </p:nvSpPr>
          <p:spPr>
            <a:xfrm>
              <a:off x="8846244" y="328382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106</a:t>
              </a:r>
            </a:p>
          </p:txBody>
        </p:sp>
        <p:sp>
          <p:nvSpPr>
            <p:cNvPr id="225" name="ZoneTexte 224">
              <a:extLst>
                <a:ext uri="{FF2B5EF4-FFF2-40B4-BE49-F238E27FC236}">
                  <a16:creationId xmlns:a16="http://schemas.microsoft.com/office/drawing/2014/main" id="{E966CACC-CB94-0B50-030B-727B26D75FF8}"/>
                </a:ext>
              </a:extLst>
            </p:cNvPr>
            <p:cNvSpPr txBox="1"/>
            <p:nvPr/>
          </p:nvSpPr>
          <p:spPr>
            <a:xfrm>
              <a:off x="9944087" y="389880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199</a:t>
              </a: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D9F4D214-E704-A21D-3AA6-17D53A4E5087}"/>
                </a:ext>
              </a:extLst>
            </p:cNvPr>
            <p:cNvSpPr txBox="1"/>
            <p:nvPr/>
          </p:nvSpPr>
          <p:spPr>
            <a:xfrm>
              <a:off x="9340384" y="418822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149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2712ED00-3272-00B4-86CE-3F5C43C7CD03}"/>
                </a:ext>
              </a:extLst>
            </p:cNvPr>
            <p:cNvSpPr txBox="1"/>
            <p:nvPr/>
          </p:nvSpPr>
          <p:spPr>
            <a:xfrm>
              <a:off x="8328962" y="447974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53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EE1D3BDD-90CA-2B3C-5BD7-C8B04DA5F254}"/>
                </a:ext>
              </a:extLst>
            </p:cNvPr>
            <p:cNvSpPr txBox="1"/>
            <p:nvPr/>
          </p:nvSpPr>
          <p:spPr>
            <a:xfrm>
              <a:off x="8112107" y="474386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35</a:t>
              </a:r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3AD20F87-B702-FC03-3573-4897E713A247}"/>
                </a:ext>
              </a:extLst>
            </p:cNvPr>
            <p:cNvSpPr txBox="1"/>
            <p:nvPr/>
          </p:nvSpPr>
          <p:spPr>
            <a:xfrm>
              <a:off x="7418056" y="312993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7769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D0BF2A0D-AFD7-B7E2-C74D-D7C65F7FE55D}"/>
                </a:ext>
              </a:extLst>
            </p:cNvPr>
            <p:cNvSpPr txBox="1"/>
            <p:nvPr/>
          </p:nvSpPr>
          <p:spPr>
            <a:xfrm>
              <a:off x="7418057" y="371793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2156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B19F007B-372C-DE70-862A-6FB5546159AA}"/>
                </a:ext>
              </a:extLst>
            </p:cNvPr>
            <p:cNvSpPr txBox="1"/>
            <p:nvPr/>
          </p:nvSpPr>
          <p:spPr>
            <a:xfrm>
              <a:off x="7418057" y="403289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2055</a:t>
              </a:r>
            </a:p>
          </p:txBody>
        </p:sp>
        <p:sp>
          <p:nvSpPr>
            <p:cNvPr id="232" name="ZoneTexte 231">
              <a:extLst>
                <a:ext uri="{FF2B5EF4-FFF2-40B4-BE49-F238E27FC236}">
                  <a16:creationId xmlns:a16="http://schemas.microsoft.com/office/drawing/2014/main" id="{E831F36F-78B1-3F68-D9B5-A9707D36AB78}"/>
                </a:ext>
              </a:extLst>
            </p:cNvPr>
            <p:cNvSpPr txBox="1"/>
            <p:nvPr/>
          </p:nvSpPr>
          <p:spPr>
            <a:xfrm>
              <a:off x="7418057" y="432792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2995</a:t>
              </a:r>
            </a:p>
          </p:txBody>
        </p:sp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F4E95A22-E955-69A9-3ECE-87649D9C1C9E}"/>
                </a:ext>
              </a:extLst>
            </p:cNvPr>
            <p:cNvSpPr txBox="1"/>
            <p:nvPr/>
          </p:nvSpPr>
          <p:spPr>
            <a:xfrm>
              <a:off x="7463742" y="463194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563</a:t>
              </a: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C246B76D-0C99-D72C-6934-95A5FF1C3AF0}"/>
                </a:ext>
              </a:extLst>
            </p:cNvPr>
            <p:cNvSpPr txBox="1"/>
            <p:nvPr/>
          </p:nvSpPr>
          <p:spPr>
            <a:xfrm>
              <a:off x="6212342" y="3129935"/>
              <a:ext cx="717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Overall</a:t>
              </a: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C1849239-F803-97C5-8599-0E3FC517C756}"/>
                </a:ext>
              </a:extLst>
            </p:cNvPr>
            <p:cNvSpPr txBox="1"/>
            <p:nvPr/>
          </p:nvSpPr>
          <p:spPr>
            <a:xfrm>
              <a:off x="6384032" y="3717935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0 - &lt; 2.5</a:t>
              </a: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F9ACFEC0-D93D-157C-B25B-F7FB390CDE58}"/>
                </a:ext>
              </a:extLst>
            </p:cNvPr>
            <p:cNvSpPr txBox="1"/>
            <p:nvPr/>
          </p:nvSpPr>
          <p:spPr>
            <a:xfrm>
              <a:off x="6384032" y="4032898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2.5 - &lt; 5</a:t>
              </a:r>
            </a:p>
          </p:txBody>
        </p:sp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FC58BD0F-76A5-6443-34DE-32B935A99B4B}"/>
                </a:ext>
              </a:extLst>
            </p:cNvPr>
            <p:cNvSpPr txBox="1"/>
            <p:nvPr/>
          </p:nvSpPr>
          <p:spPr>
            <a:xfrm>
              <a:off x="6428916" y="432792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5 - &lt; 10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E7157F8C-F9FC-524B-0C9E-F6C633C50B04}"/>
                </a:ext>
              </a:extLst>
            </p:cNvPr>
            <p:cNvSpPr txBox="1"/>
            <p:nvPr/>
          </p:nvSpPr>
          <p:spPr>
            <a:xfrm>
              <a:off x="6654939" y="4631948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&gt; 10</a:t>
              </a: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8AC5BD90-1249-74FF-218C-8A01656B84EA}"/>
                </a:ext>
              </a:extLst>
            </p:cNvPr>
            <p:cNvSpPr txBox="1"/>
            <p:nvPr/>
          </p:nvSpPr>
          <p:spPr>
            <a:xfrm>
              <a:off x="5807968" y="3433772"/>
              <a:ext cx="1659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By ASCVD risk score</a:t>
              </a: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D83C8802-9AC8-422A-1E40-57EAEE896B6F}"/>
                </a:ext>
              </a:extLst>
            </p:cNvPr>
            <p:cNvSpPr txBox="1"/>
            <p:nvPr/>
          </p:nvSpPr>
          <p:spPr>
            <a:xfrm>
              <a:off x="7541487" y="2852936"/>
              <a:ext cx="303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</a:t>
              </a:r>
            </a:p>
          </p:txBody>
        </p:sp>
      </p:grpSp>
      <p:sp>
        <p:nvSpPr>
          <p:cNvPr id="245" name="Titre 1">
            <a:extLst>
              <a:ext uri="{FF2B5EF4-FFF2-40B4-BE49-F238E27FC236}">
                <a16:creationId xmlns:a16="http://schemas.microsoft.com/office/drawing/2014/main" id="{FD828218-200E-1C59-C1A6-6FF34FF7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166920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(4)</a:t>
            </a:r>
          </a:p>
        </p:txBody>
      </p:sp>
      <p:sp>
        <p:nvSpPr>
          <p:cNvPr id="246" name="Text Placeholder 22">
            <a:extLst>
              <a:ext uri="{FF2B5EF4-FFF2-40B4-BE49-F238E27FC236}">
                <a16:creationId xmlns:a16="http://schemas.microsoft.com/office/drawing/2014/main" id="{437AA450-2CCB-5211-D4FC-CC35FC494788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49010915-5A70-C85D-DA4A-20342C3F5AB9}"/>
              </a:ext>
            </a:extLst>
          </p:cNvPr>
          <p:cNvSpPr txBox="1"/>
          <p:nvPr/>
        </p:nvSpPr>
        <p:spPr>
          <a:xfrm>
            <a:off x="3489199" y="2060848"/>
            <a:ext cx="440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5-year number needed to treat (95% CI)</a:t>
            </a:r>
          </a:p>
        </p:txBody>
      </p:sp>
    </p:spTree>
    <p:extLst>
      <p:ext uri="{BB962C8B-B14F-4D97-AF65-F5344CB8AC3E}">
        <p14:creationId xmlns:p14="http://schemas.microsoft.com/office/powerpoint/2010/main" val="3872245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F5C3199-0270-0227-3ACF-C0C8864D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310936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BF5F4D-8F39-6E66-3252-2EE9ED3947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LDL reduction </a:t>
            </a:r>
          </a:p>
          <a:p>
            <a:pPr lvl="1"/>
            <a:r>
              <a:rPr lang="en-US" dirty="0"/>
              <a:t>30% in </a:t>
            </a:r>
            <a:r>
              <a:rPr lang="en-US" dirty="0" err="1"/>
              <a:t>pitavastatin</a:t>
            </a:r>
            <a:r>
              <a:rPr lang="en-US" dirty="0"/>
              <a:t> group vs no change in placebo ; durable effect over time</a:t>
            </a:r>
          </a:p>
          <a:p>
            <a:pPr lvl="1"/>
            <a:r>
              <a:rPr lang="en-US" dirty="0"/>
              <a:t>Clinical effect (35% reduction in events) higher than anticipated (17%) based on lowering of LDL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Adverse events</a:t>
            </a:r>
          </a:p>
          <a:p>
            <a:pPr lvl="1"/>
            <a:r>
              <a:rPr lang="en-US" dirty="0"/>
              <a:t>Serious adverse events similar in each group</a:t>
            </a:r>
          </a:p>
          <a:p>
            <a:pPr lvl="1"/>
            <a:r>
              <a:rPr lang="en-US" dirty="0"/>
              <a:t>Muscle-related symptoms higher in </a:t>
            </a:r>
            <a:r>
              <a:rPr lang="en-US" dirty="0" err="1"/>
              <a:t>pitavastatin</a:t>
            </a:r>
            <a:r>
              <a:rPr lang="en-US" dirty="0"/>
              <a:t> group but mostly mild (only 1% of withdrawal)</a:t>
            </a:r>
          </a:p>
          <a:p>
            <a:pPr lvl="1"/>
            <a:r>
              <a:rPr lang="en-US" dirty="0"/>
              <a:t>Diabetes rates: 5.3% in </a:t>
            </a:r>
            <a:r>
              <a:rPr lang="en-US" dirty="0" err="1"/>
              <a:t>pitavastatin</a:t>
            </a:r>
            <a:r>
              <a:rPr lang="en-US" dirty="0"/>
              <a:t> group vs 4.0% in placebo group</a:t>
            </a:r>
          </a:p>
          <a:p>
            <a:pPr lvl="1"/>
            <a:r>
              <a:rPr lang="en-US" dirty="0"/>
              <a:t>No effect on grade 3 ALT or rhabdomyolysis</a:t>
            </a:r>
          </a:p>
          <a:p>
            <a:pPr lvl="1"/>
            <a:endParaRPr lang="en-US" dirty="0"/>
          </a:p>
          <a:p>
            <a:r>
              <a:rPr lang="en-US" b="1" dirty="0"/>
              <a:t>Conclusion: </a:t>
            </a:r>
            <a:r>
              <a:rPr lang="en-US" dirty="0"/>
              <a:t>statin therapy prevents major cardiovascular events in patients with HIV with low to moderate CV risk and normal range LDL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AC21574-409D-696C-B80A-7A517F9E436C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2" y="11906"/>
            <a:ext cx="8956298" cy="1491539"/>
          </a:xfrm>
        </p:spPr>
        <p:txBody>
          <a:bodyPr>
            <a:normAutofit fontScale="90000"/>
          </a:bodyPr>
          <a:lstStyle/>
          <a:p>
            <a:r>
              <a:rPr lang="en-US" dirty="0"/>
              <a:t>Glucagon-like peptide-1 receptor agonists (GLP-1 RA): impact on body weight in HIV patients with diabetes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22" y="1340769"/>
            <a:ext cx="6798782" cy="4120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Context: possible mechanisms of INSTI-mediated weight gain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interferes with adipocyte differentiation, thermogenesis, and other estrogen-mediated metabolic pathways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directly affects adipocytes, adiponectin, and other hormones that regulate glucose and lipid metabolism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suppresses melanocortin stimulating system, which increases appetite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chelates magnesium, which reduces insulin sensitivity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Retrospective chart review of patients with type 2 diabetes (HIV negative = 30, HIV+ = 15), matched by gender, ethnicity and GLP-1 RA dose: weight pre and post GLP-1 RA (delay between pre- and post- measures not indicated)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619967" y="6574009"/>
            <a:ext cx="25691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Lloyd AN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EPB0195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2FB20C5-E5D0-B9C6-C1F5-1DEF0A2F1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31403"/>
              </p:ext>
            </p:extLst>
          </p:nvPr>
        </p:nvGraphicFramePr>
        <p:xfrm>
          <a:off x="7017690" y="2236456"/>
          <a:ext cx="4940988" cy="3169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4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523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381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DM only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N=30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DM HIV+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N=15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Mean age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INSTI-based regimen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86.6%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4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9345"/>
                  </a:ext>
                </a:extLst>
              </a:tr>
              <a:tr h="70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Mean weight, kg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Post GLP-1 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 5% weight loss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117.3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119.4</a:t>
                      </a:r>
                      <a:b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745515704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change in HbA1c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- 0.49%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- 1.3%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8181014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79E8995-B4C3-5F30-2C78-FA86127C6F7B}"/>
              </a:ext>
            </a:extLst>
          </p:cNvPr>
          <p:cNvSpPr txBox="1"/>
          <p:nvPr/>
        </p:nvSpPr>
        <p:spPr>
          <a:xfrm>
            <a:off x="7971278" y="1836346"/>
            <a:ext cx="329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Characteristics and outcomes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9D29B8-DC44-650D-ED45-25A126C84984}"/>
              </a:ext>
            </a:extLst>
          </p:cNvPr>
          <p:cNvSpPr txBox="1"/>
          <p:nvPr/>
        </p:nvSpPr>
        <p:spPr>
          <a:xfrm>
            <a:off x="233322" y="5455353"/>
            <a:ext cx="987399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Conclusion: 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Proposed (hypothetical) impact of GLP-1 RA on INSTI-associated weight gain</a:t>
            </a:r>
          </a:p>
          <a:p>
            <a:pPr marL="742950" lvl="1" indent="-285750" defTabSz="342900">
              <a:buClr>
                <a:srgbClr val="0070C0"/>
              </a:buClr>
              <a:buFont typeface="Calibri" panose="020F0502020204030204" pitchFamily="34" charset="0"/>
              <a:buChar char="‒"/>
              <a:defRPr/>
            </a:pPr>
            <a:r>
              <a:rPr lang="en-US" dirty="0">
                <a:latin typeface="Calibri"/>
              </a:rPr>
              <a:t>Restauration of lipogenesis</a:t>
            </a:r>
          </a:p>
          <a:p>
            <a:pPr marL="742950" lvl="1" indent="-285750" defTabSz="342900">
              <a:buClr>
                <a:srgbClr val="0070C0"/>
              </a:buClr>
              <a:buFont typeface="Calibri" panose="020F0502020204030204" pitchFamily="34" charset="0"/>
              <a:buChar char="‒"/>
              <a:defRPr/>
            </a:pPr>
            <a:r>
              <a:rPr kumimoji="0" lang="en-US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Inhibition of adipocytes apoptosis</a:t>
            </a:r>
          </a:p>
          <a:p>
            <a:pPr marL="742950" lvl="1" indent="-285750" defTabSz="342900">
              <a:buClr>
                <a:srgbClr val="0070C0"/>
              </a:buClr>
              <a:buFont typeface="Calibri" panose="020F0502020204030204" pitchFamily="34" charset="0"/>
              <a:buChar char="‒"/>
              <a:defRPr/>
            </a:pPr>
            <a:r>
              <a:rPr lang="en-US" dirty="0">
                <a:latin typeface="Calibri"/>
              </a:rPr>
              <a:t>Blockade of increased proinflammatory cytokines</a:t>
            </a:r>
          </a:p>
        </p:txBody>
      </p:sp>
    </p:spTree>
    <p:extLst>
      <p:ext uri="{BB962C8B-B14F-4D97-AF65-F5344CB8AC3E}">
        <p14:creationId xmlns:p14="http://schemas.microsoft.com/office/powerpoint/2010/main" val="275465506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/>
              <a:t>Complications</a:t>
            </a:r>
            <a:endParaRPr lang="es-419" sz="4400" dirty="0"/>
          </a:p>
        </p:txBody>
      </p:sp>
    </p:spTree>
    <p:extLst>
      <p:ext uri="{BB962C8B-B14F-4D97-AF65-F5344CB8AC3E}">
        <p14:creationId xmlns:p14="http://schemas.microsoft.com/office/powerpoint/2010/main" val="414518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35ACD7-1D02-ED9F-7C32-B7CA34349AE0}"/>
              </a:ext>
            </a:extLst>
          </p:cNvPr>
          <p:cNvSpPr/>
          <p:nvPr/>
        </p:nvSpPr>
        <p:spPr bwMode="auto">
          <a:xfrm>
            <a:off x="436928" y="2060848"/>
            <a:ext cx="3664079" cy="1746649"/>
          </a:xfrm>
          <a:prstGeom prst="roundRect">
            <a:avLst>
              <a:gd name="adj" fmla="val 100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Population (N=103)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/>
                </a:solidFill>
              </a:rPr>
              <a:t>PLWH </a:t>
            </a:r>
            <a:r>
              <a:rPr lang="en-US" sz="1400" u="sng" dirty="0">
                <a:solidFill>
                  <a:schemeClr val="tx1"/>
                </a:solidFill>
              </a:rPr>
              <a:t>&gt;</a:t>
            </a:r>
            <a:r>
              <a:rPr lang="en-US" sz="1400" dirty="0">
                <a:solidFill>
                  <a:schemeClr val="tx1"/>
                </a:solidFill>
              </a:rPr>
              <a:t> 18 y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HIV RNA </a:t>
            </a:r>
            <a:r>
              <a:rPr lang="en-US" sz="1400" dirty="0">
                <a:solidFill>
                  <a:schemeClr val="tx1"/>
                </a:solidFill>
              </a:rPr>
              <a:t>&lt; 50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copies/mL at screening</a:t>
            </a:r>
            <a:endParaRPr lang="en-US" sz="1400" dirty="0">
              <a:solidFill>
                <a:schemeClr val="tx1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≥10 % increase in body weight within a 36-month period on INSTI + TAF/FTC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/>
                </a:solidFill>
              </a:rPr>
              <a:t>No change in concomitant medications associated with substantial weight change in past 90 days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F5ABB36-2795-D910-C01F-624D8C6657CF}"/>
              </a:ext>
            </a:extLst>
          </p:cNvPr>
          <p:cNvSpPr/>
          <p:nvPr/>
        </p:nvSpPr>
        <p:spPr bwMode="auto">
          <a:xfrm>
            <a:off x="5181716" y="2439401"/>
            <a:ext cx="6479714" cy="5040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D/C/F/TAF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D1F0523-760F-548B-AF21-345C4E0B066B}"/>
              </a:ext>
            </a:extLst>
          </p:cNvPr>
          <p:cNvGrpSpPr/>
          <p:nvPr/>
        </p:nvGrpSpPr>
        <p:grpSpPr>
          <a:xfrm>
            <a:off x="4106245" y="2691401"/>
            <a:ext cx="1075471" cy="541595"/>
            <a:chOff x="3706795" y="2691401"/>
            <a:chExt cx="1474921" cy="541595"/>
          </a:xfrm>
        </p:grpSpPr>
        <p:cxnSp>
          <p:nvCxnSpPr>
            <p:cNvPr id="8" name="Connecteur : en angle 7">
              <a:extLst>
                <a:ext uri="{FF2B5EF4-FFF2-40B4-BE49-F238E27FC236}">
                  <a16:creationId xmlns:a16="http://schemas.microsoft.com/office/drawing/2014/main" id="{2F1B7DC3-1441-02E7-45B0-8D03DF324C83}"/>
                </a:ext>
              </a:extLst>
            </p:cNvPr>
            <p:cNvCxnSpPr>
              <a:cxnSpLocks/>
              <a:endCxn id="7" idx="1"/>
            </p:cNvCxnSpPr>
            <p:nvPr/>
          </p:nvCxnSpPr>
          <p:spPr bwMode="auto">
            <a:xfrm flipV="1">
              <a:off x="3706795" y="2691401"/>
              <a:ext cx="1474921" cy="242772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Connecteur : en angle 8">
              <a:extLst>
                <a:ext uri="{FF2B5EF4-FFF2-40B4-BE49-F238E27FC236}">
                  <a16:creationId xmlns:a16="http://schemas.microsoft.com/office/drawing/2014/main" id="{5E545244-71C6-28F2-E608-CA13022D91F2}"/>
                </a:ext>
              </a:extLst>
            </p:cNvPr>
            <p:cNvCxnSpPr>
              <a:cxnSpLocks/>
              <a:endCxn id="11" idx="1"/>
            </p:cNvCxnSpPr>
            <p:nvPr/>
          </p:nvCxnSpPr>
          <p:spPr bwMode="auto">
            <a:xfrm>
              <a:off x="3706795" y="2934173"/>
              <a:ext cx="1474920" cy="2988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2FD9AB2-BAE2-93B3-F0EB-9AA2097B4CE7}"/>
              </a:ext>
            </a:extLst>
          </p:cNvPr>
          <p:cNvSpPr txBox="1"/>
          <p:nvPr/>
        </p:nvSpPr>
        <p:spPr>
          <a:xfrm>
            <a:off x="4101008" y="2603553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1:1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722A52D-3B16-7C47-0D81-0ABD24982704}"/>
              </a:ext>
            </a:extLst>
          </p:cNvPr>
          <p:cNvSpPr/>
          <p:nvPr/>
        </p:nvSpPr>
        <p:spPr bwMode="auto">
          <a:xfrm>
            <a:off x="5181715" y="2980996"/>
            <a:ext cx="3135235" cy="504000"/>
          </a:xfrm>
          <a:prstGeom prst="roundRect">
            <a:avLst/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INSTI + TAF/FTC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B2F2FF6-05F8-1D2D-5138-D8FA683D8720}"/>
              </a:ext>
            </a:extLst>
          </p:cNvPr>
          <p:cNvSpPr/>
          <p:nvPr/>
        </p:nvSpPr>
        <p:spPr bwMode="auto">
          <a:xfrm>
            <a:off x="8388958" y="2980996"/>
            <a:ext cx="3272472" cy="5040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D/C/F/TAF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F537E89-09C9-45DB-C361-071023642BD4}"/>
              </a:ext>
            </a:extLst>
          </p:cNvPr>
          <p:cNvCxnSpPr/>
          <p:nvPr/>
        </p:nvCxnSpPr>
        <p:spPr>
          <a:xfrm>
            <a:off x="4444255" y="3607515"/>
            <a:ext cx="72171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A8C8CE1-80E4-3ABE-3085-74C3D163E5C4}"/>
              </a:ext>
            </a:extLst>
          </p:cNvPr>
          <p:cNvCxnSpPr>
            <a:cxnSpLocks/>
          </p:cNvCxnSpPr>
          <p:nvPr/>
        </p:nvCxnSpPr>
        <p:spPr>
          <a:xfrm>
            <a:off x="4444255" y="3607515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F9A86F8-9B91-D9CF-39DF-1DD276ECC872}"/>
              </a:ext>
            </a:extLst>
          </p:cNvPr>
          <p:cNvCxnSpPr>
            <a:cxnSpLocks/>
          </p:cNvCxnSpPr>
          <p:nvPr/>
        </p:nvCxnSpPr>
        <p:spPr>
          <a:xfrm>
            <a:off x="5191510" y="3607515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EC33F0F-607A-DCF3-6574-A5305B5BCB53}"/>
              </a:ext>
            </a:extLst>
          </p:cNvPr>
          <p:cNvCxnSpPr>
            <a:cxnSpLocks/>
          </p:cNvCxnSpPr>
          <p:nvPr/>
        </p:nvCxnSpPr>
        <p:spPr>
          <a:xfrm>
            <a:off x="8384986" y="3607515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52298CC-88B8-BCAA-1DDB-02F02517F791}"/>
              </a:ext>
            </a:extLst>
          </p:cNvPr>
          <p:cNvCxnSpPr>
            <a:cxnSpLocks/>
          </p:cNvCxnSpPr>
          <p:nvPr/>
        </p:nvCxnSpPr>
        <p:spPr>
          <a:xfrm>
            <a:off x="11672530" y="3591473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C37732C4-52E1-A4A0-C42D-44F4D88BE5C8}"/>
              </a:ext>
            </a:extLst>
          </p:cNvPr>
          <p:cNvSpPr txBox="1"/>
          <p:nvPr/>
        </p:nvSpPr>
        <p:spPr>
          <a:xfrm>
            <a:off x="4740104" y="371081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Day 1</a:t>
            </a:r>
            <a:br>
              <a:rPr lang="fr-FR" sz="1400" dirty="0"/>
            </a:br>
            <a:r>
              <a:rPr lang="fr-FR" sz="1400" dirty="0"/>
              <a:t>(</a:t>
            </a:r>
            <a:r>
              <a:rPr lang="fr-FR" sz="1400" dirty="0" err="1"/>
              <a:t>baseline</a:t>
            </a:r>
            <a:r>
              <a:rPr lang="fr-FR" sz="1400" dirty="0"/>
              <a:t>)</a:t>
            </a:r>
            <a:endParaRPr lang="es-419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410C5E-3FA0-8AA5-E1CB-8B23AD4D93C5}"/>
              </a:ext>
            </a:extLst>
          </p:cNvPr>
          <p:cNvSpPr txBox="1"/>
          <p:nvPr/>
        </p:nvSpPr>
        <p:spPr>
          <a:xfrm>
            <a:off x="4106245" y="3710818"/>
            <a:ext cx="676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Screen</a:t>
            </a:r>
            <a:endParaRPr lang="es-419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40CC982-AB6E-49A0-309E-6C467B2D3EB2}"/>
              </a:ext>
            </a:extLst>
          </p:cNvPr>
          <p:cNvSpPr txBox="1"/>
          <p:nvPr/>
        </p:nvSpPr>
        <p:spPr>
          <a:xfrm>
            <a:off x="7990329" y="3710818"/>
            <a:ext cx="830677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Week 24</a:t>
            </a:r>
            <a:endParaRPr lang="es-419" sz="1400" b="1" dirty="0">
              <a:solidFill>
                <a:schemeClr val="bg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9A28756-4844-CF33-7922-09A662729487}"/>
              </a:ext>
            </a:extLst>
          </p:cNvPr>
          <p:cNvSpPr txBox="1"/>
          <p:nvPr/>
        </p:nvSpPr>
        <p:spPr>
          <a:xfrm>
            <a:off x="11250195" y="3710818"/>
            <a:ext cx="822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Week 48</a:t>
            </a:r>
            <a:endParaRPr lang="es-419" sz="1400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E85AFC1A-ADCD-904A-1A55-3D3FC824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58820"/>
            <a:ext cx="890842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 gain on INSTI + TAF/FTC: switch to D/C/F/TAF </a:t>
            </a:r>
            <a:br>
              <a:rPr lang="en-US" dirty="0"/>
            </a:br>
            <a:r>
              <a:rPr lang="en-US" dirty="0"/>
              <a:t>vs continuation of INSTI + TAF/FTC: DEFINE study (1)</a:t>
            </a:r>
          </a:p>
        </p:txBody>
      </p:sp>
      <p:sp>
        <p:nvSpPr>
          <p:cNvPr id="28" name="Espace réservé du contenu 7">
            <a:extLst>
              <a:ext uri="{FF2B5EF4-FFF2-40B4-BE49-F238E27FC236}">
                <a16:creationId xmlns:a16="http://schemas.microsoft.com/office/drawing/2014/main" id="{620D80F8-722D-8081-6021-6B621E1B7F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848" y="1412776"/>
            <a:ext cx="5324128" cy="414251"/>
          </a:xfrm>
        </p:spPr>
        <p:txBody>
          <a:bodyPr>
            <a:normAutofit/>
          </a:bodyPr>
          <a:lstStyle/>
          <a:p>
            <a:r>
              <a:rPr lang="en-US" sz="2000"/>
              <a:t>Prospective, randomized, open-label trial</a:t>
            </a:r>
          </a:p>
        </p:txBody>
      </p:sp>
      <p:sp>
        <p:nvSpPr>
          <p:cNvPr id="30" name="Espace réservé du contenu 7">
            <a:extLst>
              <a:ext uri="{FF2B5EF4-FFF2-40B4-BE49-F238E27FC236}">
                <a16:creationId xmlns:a16="http://schemas.microsoft.com/office/drawing/2014/main" id="{2354CC40-7287-C42F-29F4-C65E5F9636F5}"/>
              </a:ext>
            </a:extLst>
          </p:cNvPr>
          <p:cNvSpPr txBox="1">
            <a:spLocks/>
          </p:cNvSpPr>
          <p:nvPr/>
        </p:nvSpPr>
        <p:spPr>
          <a:xfrm>
            <a:off x="555848" y="4256097"/>
            <a:ext cx="10972800" cy="205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Participant characteristics</a:t>
            </a:r>
          </a:p>
          <a:p>
            <a:pPr lvl="1"/>
            <a:r>
              <a:rPr lang="en-US" sz="1800" dirty="0"/>
              <a:t>30% female, 70% male</a:t>
            </a:r>
          </a:p>
          <a:p>
            <a:pPr lvl="1"/>
            <a:r>
              <a:rPr lang="en-US" sz="1800" dirty="0"/>
              <a:t>61% black</a:t>
            </a:r>
          </a:p>
          <a:p>
            <a:pPr lvl="1"/>
            <a:r>
              <a:rPr lang="en-US" sz="1800" dirty="0"/>
              <a:t>Median age: 45 y</a:t>
            </a:r>
          </a:p>
          <a:p>
            <a:pPr lvl="1"/>
            <a:r>
              <a:rPr lang="en-US" sz="1800" dirty="0"/>
              <a:t>Median BMI: 32.7 kg/m</a:t>
            </a:r>
            <a:r>
              <a:rPr lang="en-US" sz="1800" baseline="30000" dirty="0"/>
              <a:t>2</a:t>
            </a:r>
            <a:r>
              <a:rPr lang="en-US" sz="1800" dirty="0"/>
              <a:t> ; median weight gain on current regimen at baseline: 14.2 %</a:t>
            </a:r>
          </a:p>
          <a:p>
            <a:pPr lvl="1"/>
            <a:r>
              <a:rPr lang="en-US" sz="1800" dirty="0"/>
              <a:t>INSTI at baseline: BIC = 81%, EVG/c = 12%, DTG = 8%</a:t>
            </a:r>
          </a:p>
          <a:p>
            <a:pPr lvl="1"/>
            <a:endParaRPr lang="en-US" sz="1800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82D07196-8691-746B-D80F-FA5EE5D3DACA}"/>
              </a:ext>
            </a:extLst>
          </p:cNvPr>
          <p:cNvSpPr txBox="1">
            <a:spLocks/>
          </p:cNvSpPr>
          <p:nvPr/>
        </p:nvSpPr>
        <p:spPr bwMode="auto">
          <a:xfrm>
            <a:off x="9401959" y="6574009"/>
            <a:ext cx="27871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Short WR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OALBB0502</a:t>
            </a:r>
          </a:p>
        </p:txBody>
      </p:sp>
    </p:spTree>
    <p:extLst>
      <p:ext uri="{BB962C8B-B14F-4D97-AF65-F5344CB8AC3E}">
        <p14:creationId xmlns:p14="http://schemas.microsoft.com/office/powerpoint/2010/main" val="170056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Costs and cost-effectiveness of rapid ART Start in the United States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974254"/>
            <a:ext cx="11317767" cy="462492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7 sites in the US providing rapid ART start (2022-2023)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Estimate costs associated with ART initiation</a:t>
            </a:r>
          </a:p>
          <a:p>
            <a:pPr lvl="1"/>
            <a:r>
              <a:rPr lang="en-US" sz="1800" dirty="0"/>
              <a:t>The year prior to implementation of rapid ART START (PRE)</a:t>
            </a:r>
          </a:p>
          <a:p>
            <a:pPr lvl="1"/>
            <a:r>
              <a:rPr lang="en-US" sz="1800" dirty="0"/>
              <a:t>The 1st year of implementation (INITIAL)</a:t>
            </a:r>
          </a:p>
          <a:p>
            <a:pPr lvl="1"/>
            <a:r>
              <a:rPr lang="en-US" sz="1800" dirty="0"/>
              <a:t>The most recent year of implementation (SUSTAINED)</a:t>
            </a:r>
            <a:r>
              <a:rPr lang="en-US" sz="1700" dirty="0"/>
              <a:t> </a:t>
            </a:r>
            <a:br>
              <a:rPr lang="en-US" sz="1700" dirty="0"/>
            </a:br>
            <a:endParaRPr lang="en-US" sz="1700" dirty="0"/>
          </a:p>
          <a:p>
            <a:r>
              <a:rPr lang="en-US" sz="2000" dirty="0"/>
              <a:t>Median additional cost-per-person</a:t>
            </a:r>
          </a:p>
          <a:p>
            <a:pPr lvl="1"/>
            <a:r>
              <a:rPr lang="en-US" sz="1800" dirty="0"/>
              <a:t>INITIAL = USD 98 (cost-saving up to USD 13,250)</a:t>
            </a:r>
          </a:p>
          <a:p>
            <a:pPr lvl="1"/>
            <a:r>
              <a:rPr lang="en-US" sz="1800" dirty="0"/>
              <a:t>SUSTAINED = USD 46 (cost-saving up to USD 12,737)</a:t>
            </a:r>
          </a:p>
          <a:p>
            <a:pPr lvl="1"/>
            <a:r>
              <a:rPr lang="en-US" sz="1800" dirty="0"/>
              <a:t>Costs lower in sites with bigger teams, bigger support programs, and larger number of people with rapid ART start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Median incremental cost per-QUALY gained (cost-effective if &lt; USD 76,399 per-QUALY gained)</a:t>
            </a:r>
          </a:p>
          <a:p>
            <a:pPr lvl="1"/>
            <a:r>
              <a:rPr lang="en-US" sz="1800" dirty="0"/>
              <a:t>INITIAL = USD 3971 (cost saving = USD 52,915)</a:t>
            </a:r>
          </a:p>
          <a:p>
            <a:pPr lvl="1"/>
            <a:r>
              <a:rPr lang="en-US" sz="1800" dirty="0"/>
              <a:t>SUSTAINED = USD 2492 (cost saving = USD 46,578)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666454" y="6574009"/>
            <a:ext cx="25226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Shade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OALB602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30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2">
            <a:extLst>
              <a:ext uri="{FF2B5EF4-FFF2-40B4-BE49-F238E27FC236}">
                <a16:creationId xmlns:a16="http://schemas.microsoft.com/office/drawing/2014/main" id="{DB579E96-4276-A7C7-89EE-C01C1561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26" y="1254947"/>
            <a:ext cx="6938051" cy="9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fr-FR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PRIMARY ENDPOINT (ITT)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fr-FR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Least square means percent change from</a:t>
            </a:r>
            <a:r>
              <a:rPr lang="en-US" altLang="fr-FR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altLang="fr-FR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baseline body weight (95% CI)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altLang="fr-FR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0DD8E22-E2CA-5524-AEE6-770B740627CC}"/>
              </a:ext>
            </a:extLst>
          </p:cNvPr>
          <p:cNvGrpSpPr/>
          <p:nvPr/>
        </p:nvGrpSpPr>
        <p:grpSpPr>
          <a:xfrm>
            <a:off x="1468032" y="3696822"/>
            <a:ext cx="222842" cy="414071"/>
            <a:chOff x="1740582" y="4027955"/>
            <a:chExt cx="362788" cy="469106"/>
          </a:xfrm>
        </p:grpSpPr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1E28A8E7-D2D0-5D3A-59EB-9E9E8F09D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40">
              <a:extLst>
                <a:ext uri="{FF2B5EF4-FFF2-40B4-BE49-F238E27FC236}">
                  <a16:creationId xmlns:a16="http://schemas.microsoft.com/office/drawing/2014/main" id="{3C1FF3B2-9C00-25E8-5780-502FBC973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4027955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C0515D9-9156-D515-D95B-8267B59D99A6}"/>
              </a:ext>
            </a:extLst>
          </p:cNvPr>
          <p:cNvGrpSpPr/>
          <p:nvPr/>
        </p:nvGrpSpPr>
        <p:grpSpPr>
          <a:xfrm>
            <a:off x="1468032" y="3265536"/>
            <a:ext cx="222842" cy="414071"/>
            <a:chOff x="1740582" y="3389780"/>
            <a:chExt cx="362788" cy="469106"/>
          </a:xfrm>
        </p:grpSpPr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AED49EB-C128-AA1B-95C5-6E50C29FB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86F788EA-CB52-1BDF-EE38-BF785593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3389780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9C9FA02-F496-DFD5-47BD-FB0462888C99}"/>
              </a:ext>
            </a:extLst>
          </p:cNvPr>
          <p:cNvGrpSpPr/>
          <p:nvPr/>
        </p:nvGrpSpPr>
        <p:grpSpPr>
          <a:xfrm>
            <a:off x="1468032" y="2383354"/>
            <a:ext cx="222842" cy="414071"/>
            <a:chOff x="1740582" y="2742080"/>
            <a:chExt cx="362788" cy="469106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20D5488E-02EB-D242-9B59-84A2E91A3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id="{9F4EC7EB-ADE1-D369-BDBE-B81C231F8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2742080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2B0C32F-EE47-7F4B-DA9F-B9DABC33D9FD}"/>
              </a:ext>
            </a:extLst>
          </p:cNvPr>
          <p:cNvGrpSpPr/>
          <p:nvPr/>
        </p:nvGrpSpPr>
        <p:grpSpPr>
          <a:xfrm>
            <a:off x="1468032" y="1916832"/>
            <a:ext cx="222842" cy="414071"/>
            <a:chOff x="1740582" y="2103905"/>
            <a:chExt cx="362788" cy="469106"/>
          </a:xfrm>
        </p:grpSpPr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4BCA5594-A550-E5BF-6FBC-4F337B908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AD2BD510-1E65-0561-E18C-F5A68B782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2103905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2" name="Rectangle 51">
            <a:extLst>
              <a:ext uri="{FF2B5EF4-FFF2-40B4-BE49-F238E27FC236}">
                <a16:creationId xmlns:a16="http://schemas.microsoft.com/office/drawing/2014/main" id="{B806A637-7479-28FC-97BF-69383E39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575" y="4769083"/>
            <a:ext cx="327580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W4</a:t>
            </a: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BAEF1FB2-A00E-C6E8-411C-27F447518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718" y="4769083"/>
            <a:ext cx="418952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W12</a:t>
            </a:r>
          </a:p>
        </p:txBody>
      </p:sp>
      <p:sp>
        <p:nvSpPr>
          <p:cNvPr id="29" name="Rectangle 51">
            <a:extLst>
              <a:ext uri="{FF2B5EF4-FFF2-40B4-BE49-F238E27FC236}">
                <a16:creationId xmlns:a16="http://schemas.microsoft.com/office/drawing/2014/main" id="{E6058D7C-9D23-1FDF-4B77-9E37307AE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091" y="4769083"/>
            <a:ext cx="418952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W24</a:t>
            </a:r>
          </a:p>
        </p:txBody>
      </p:sp>
      <p:sp>
        <p:nvSpPr>
          <p:cNvPr id="35" name="Rectangle 42">
            <a:extLst>
              <a:ext uri="{FF2B5EF4-FFF2-40B4-BE49-F238E27FC236}">
                <a16:creationId xmlns:a16="http://schemas.microsoft.com/office/drawing/2014/main" id="{C1C99265-9BCB-68BF-F7AE-BD8B6617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521" y="3122899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0.19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(-0.91, 1.28)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F003596-D146-413C-0F34-C0240594BDA2}"/>
              </a:ext>
            </a:extLst>
          </p:cNvPr>
          <p:cNvGrpSpPr/>
          <p:nvPr/>
        </p:nvGrpSpPr>
        <p:grpSpPr>
          <a:xfrm>
            <a:off x="2299471" y="3344623"/>
            <a:ext cx="75790" cy="964975"/>
            <a:chOff x="2084388" y="2281238"/>
            <a:chExt cx="127000" cy="720725"/>
          </a:xfrm>
        </p:grpSpPr>
        <p:sp>
          <p:nvSpPr>
            <p:cNvPr id="41" name="Line 113">
              <a:extLst>
                <a:ext uri="{FF2B5EF4-FFF2-40B4-BE49-F238E27FC236}">
                  <a16:creationId xmlns:a16="http://schemas.microsoft.com/office/drawing/2014/main" id="{2093691A-7B97-4E48-D0CF-396D5196B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42" name="Line 120">
              <a:extLst>
                <a:ext uri="{FF2B5EF4-FFF2-40B4-BE49-F238E27FC236}">
                  <a16:creationId xmlns:a16="http://schemas.microsoft.com/office/drawing/2014/main" id="{901CF7C2-9F4B-C6EA-7392-6AF8A1D49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43" name="Line 113">
              <a:extLst>
                <a:ext uri="{FF2B5EF4-FFF2-40B4-BE49-F238E27FC236}">
                  <a16:creationId xmlns:a16="http://schemas.microsoft.com/office/drawing/2014/main" id="{D1AB01D0-CC4C-CF65-31BF-AC5E38461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A72C6EA-A95E-C371-C720-E6C8E30663DC}"/>
              </a:ext>
            </a:extLst>
          </p:cNvPr>
          <p:cNvGrpSpPr/>
          <p:nvPr/>
        </p:nvGrpSpPr>
        <p:grpSpPr>
          <a:xfrm>
            <a:off x="1415480" y="4563254"/>
            <a:ext cx="275393" cy="414071"/>
            <a:chOff x="1655027" y="4656799"/>
            <a:chExt cx="448343" cy="469106"/>
          </a:xfrm>
        </p:grpSpPr>
        <p:sp>
          <p:nvSpPr>
            <p:cNvPr id="62" name="Line 7">
              <a:extLst>
                <a:ext uri="{FF2B5EF4-FFF2-40B4-BE49-F238E27FC236}">
                  <a16:creationId xmlns:a16="http://schemas.microsoft.com/office/drawing/2014/main" id="{D6D08C96-BC27-5E8B-9CBF-F06960D8C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84B05A7F-DE60-DCAE-D046-D468E120A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027" y="4656799"/>
              <a:ext cx="355846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-2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F4F62BC7-FA1E-D310-4AD7-36F6EB8D8E7E}"/>
              </a:ext>
            </a:extLst>
          </p:cNvPr>
          <p:cNvGrpSpPr/>
          <p:nvPr/>
        </p:nvGrpSpPr>
        <p:grpSpPr>
          <a:xfrm>
            <a:off x="1415480" y="4138746"/>
            <a:ext cx="275393" cy="414071"/>
            <a:chOff x="1655027" y="4656799"/>
            <a:chExt cx="448343" cy="469106"/>
          </a:xfrm>
        </p:grpSpPr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7CA26169-FFEB-C598-5107-6B903C9A5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38">
              <a:extLst>
                <a:ext uri="{FF2B5EF4-FFF2-40B4-BE49-F238E27FC236}">
                  <a16:creationId xmlns:a16="http://schemas.microsoft.com/office/drawing/2014/main" id="{6B723D38-39DD-4207-BCF6-3A36C613D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027" y="4656799"/>
              <a:ext cx="355846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864210C5-4E80-8472-3206-341EA3AEF530}"/>
              </a:ext>
            </a:extLst>
          </p:cNvPr>
          <p:cNvGrpSpPr/>
          <p:nvPr/>
        </p:nvGrpSpPr>
        <p:grpSpPr>
          <a:xfrm>
            <a:off x="1468032" y="2809887"/>
            <a:ext cx="222842" cy="414071"/>
            <a:chOff x="1740582" y="2742080"/>
            <a:chExt cx="362788" cy="469106"/>
          </a:xfrm>
        </p:grpSpPr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19D3CD69-78B5-F24A-35F6-C3C66C8D0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id="{7876B313-70DD-C934-93F2-E683B1D21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2742080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0F0DDDBB-6BF7-FFB6-45A6-61ABCDC05A73}"/>
              </a:ext>
            </a:extLst>
          </p:cNvPr>
          <p:cNvGrpSpPr/>
          <p:nvPr/>
        </p:nvGrpSpPr>
        <p:grpSpPr>
          <a:xfrm>
            <a:off x="2299471" y="3512295"/>
            <a:ext cx="75790" cy="932161"/>
            <a:chOff x="2084388" y="2281238"/>
            <a:chExt cx="127000" cy="720725"/>
          </a:xfrm>
        </p:grpSpPr>
        <p:sp>
          <p:nvSpPr>
            <p:cNvPr id="80" name="Line 113">
              <a:extLst>
                <a:ext uri="{FF2B5EF4-FFF2-40B4-BE49-F238E27FC236}">
                  <a16:creationId xmlns:a16="http://schemas.microsoft.com/office/drawing/2014/main" id="{F340AC17-8473-A708-1A59-4555A4880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1" name="Line 120">
              <a:extLst>
                <a:ext uri="{FF2B5EF4-FFF2-40B4-BE49-F238E27FC236}">
                  <a16:creationId xmlns:a16="http://schemas.microsoft.com/office/drawing/2014/main" id="{41130803-C117-F39F-4F6D-9BD36AE9C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2" name="Line 113">
              <a:extLst>
                <a:ext uri="{FF2B5EF4-FFF2-40B4-BE49-F238E27FC236}">
                  <a16:creationId xmlns:a16="http://schemas.microsoft.com/office/drawing/2014/main" id="{A0D083E4-9E7F-A222-72FA-F2C9A7C99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12F5E9B4-2F97-BDD6-EB45-BE7278B49FBC}"/>
              </a:ext>
            </a:extLst>
          </p:cNvPr>
          <p:cNvGrpSpPr/>
          <p:nvPr/>
        </p:nvGrpSpPr>
        <p:grpSpPr>
          <a:xfrm>
            <a:off x="3599299" y="3389639"/>
            <a:ext cx="75790" cy="995238"/>
            <a:chOff x="2084388" y="2281238"/>
            <a:chExt cx="127000" cy="720725"/>
          </a:xfrm>
        </p:grpSpPr>
        <p:sp>
          <p:nvSpPr>
            <p:cNvPr id="84" name="Line 113">
              <a:extLst>
                <a:ext uri="{FF2B5EF4-FFF2-40B4-BE49-F238E27FC236}">
                  <a16:creationId xmlns:a16="http://schemas.microsoft.com/office/drawing/2014/main" id="{1C514730-3C06-AA8B-6F8A-21275247E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5" name="Line 120">
              <a:extLst>
                <a:ext uri="{FF2B5EF4-FFF2-40B4-BE49-F238E27FC236}">
                  <a16:creationId xmlns:a16="http://schemas.microsoft.com/office/drawing/2014/main" id="{96F15CDC-A019-1A16-F85C-2E90192BA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6" name="Line 113">
              <a:extLst>
                <a:ext uri="{FF2B5EF4-FFF2-40B4-BE49-F238E27FC236}">
                  <a16:creationId xmlns:a16="http://schemas.microsoft.com/office/drawing/2014/main" id="{FB581FD2-E5D8-A322-82BC-25B08B244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3AB9D5A9-AFF7-393D-1F45-90863AA363AB}"/>
              </a:ext>
            </a:extLst>
          </p:cNvPr>
          <p:cNvGrpSpPr/>
          <p:nvPr/>
        </p:nvGrpSpPr>
        <p:grpSpPr>
          <a:xfrm>
            <a:off x="3599299" y="3491765"/>
            <a:ext cx="75790" cy="915055"/>
            <a:chOff x="2084388" y="2281238"/>
            <a:chExt cx="127000" cy="720725"/>
          </a:xfrm>
        </p:grpSpPr>
        <p:sp>
          <p:nvSpPr>
            <p:cNvPr id="88" name="Line 113">
              <a:extLst>
                <a:ext uri="{FF2B5EF4-FFF2-40B4-BE49-F238E27FC236}">
                  <a16:creationId xmlns:a16="http://schemas.microsoft.com/office/drawing/2014/main" id="{F5ED745D-239F-EC4C-7CE7-5953145B6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9" name="Line 120">
              <a:extLst>
                <a:ext uri="{FF2B5EF4-FFF2-40B4-BE49-F238E27FC236}">
                  <a16:creationId xmlns:a16="http://schemas.microsoft.com/office/drawing/2014/main" id="{B3F456A9-5674-5031-734D-E02439FFD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0" name="Line 113">
              <a:extLst>
                <a:ext uri="{FF2B5EF4-FFF2-40B4-BE49-F238E27FC236}">
                  <a16:creationId xmlns:a16="http://schemas.microsoft.com/office/drawing/2014/main" id="{D68F4014-4E8C-EC94-6733-26C926C5A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61FE2F96-377A-3AC2-5E2E-BF6029523FFB}"/>
              </a:ext>
            </a:extLst>
          </p:cNvPr>
          <p:cNvGrpSpPr/>
          <p:nvPr/>
        </p:nvGrpSpPr>
        <p:grpSpPr>
          <a:xfrm>
            <a:off x="6187088" y="3519140"/>
            <a:ext cx="75790" cy="978661"/>
            <a:chOff x="2084388" y="2281238"/>
            <a:chExt cx="127000" cy="720725"/>
          </a:xfrm>
        </p:grpSpPr>
        <p:sp>
          <p:nvSpPr>
            <p:cNvPr id="92" name="Line 113">
              <a:extLst>
                <a:ext uri="{FF2B5EF4-FFF2-40B4-BE49-F238E27FC236}">
                  <a16:creationId xmlns:a16="http://schemas.microsoft.com/office/drawing/2014/main" id="{B1EB1EFC-4AA4-1146-6432-6717DDD07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3" name="Line 120">
              <a:extLst>
                <a:ext uri="{FF2B5EF4-FFF2-40B4-BE49-F238E27FC236}">
                  <a16:creationId xmlns:a16="http://schemas.microsoft.com/office/drawing/2014/main" id="{5657BC09-F637-0B0A-0FA3-6C0657E5C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4" name="Line 113">
              <a:extLst>
                <a:ext uri="{FF2B5EF4-FFF2-40B4-BE49-F238E27FC236}">
                  <a16:creationId xmlns:a16="http://schemas.microsoft.com/office/drawing/2014/main" id="{8522EBFD-FC55-91D5-2FDA-78F1A0A69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A6742433-BECB-7E41-E7F4-EF6213E8BD61}"/>
              </a:ext>
            </a:extLst>
          </p:cNvPr>
          <p:cNvGrpSpPr/>
          <p:nvPr/>
        </p:nvGrpSpPr>
        <p:grpSpPr>
          <a:xfrm>
            <a:off x="6187088" y="3152997"/>
            <a:ext cx="75790" cy="941021"/>
            <a:chOff x="2084388" y="2281238"/>
            <a:chExt cx="127000" cy="720725"/>
          </a:xfrm>
        </p:grpSpPr>
        <p:sp>
          <p:nvSpPr>
            <p:cNvPr id="96" name="Line 113">
              <a:extLst>
                <a:ext uri="{FF2B5EF4-FFF2-40B4-BE49-F238E27FC236}">
                  <a16:creationId xmlns:a16="http://schemas.microsoft.com/office/drawing/2014/main" id="{95D4798C-1C00-F75B-EC9D-108E97CCB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7" name="Line 120">
              <a:extLst>
                <a:ext uri="{FF2B5EF4-FFF2-40B4-BE49-F238E27FC236}">
                  <a16:creationId xmlns:a16="http://schemas.microsoft.com/office/drawing/2014/main" id="{1CFA8C20-BEA8-9D70-E9F6-9B3D258A3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8" name="Line 113">
              <a:extLst>
                <a:ext uri="{FF2B5EF4-FFF2-40B4-BE49-F238E27FC236}">
                  <a16:creationId xmlns:a16="http://schemas.microsoft.com/office/drawing/2014/main" id="{67231CC7-AB1F-0C99-3694-6DFEE8320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sp>
        <p:nvSpPr>
          <p:cNvPr id="99" name="Rectangle 42">
            <a:extLst>
              <a:ext uri="{FF2B5EF4-FFF2-40B4-BE49-F238E27FC236}">
                <a16:creationId xmlns:a16="http://schemas.microsoft.com/office/drawing/2014/main" id="{7143F012-9CF2-A71D-B517-E0235092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521" y="3897681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-0.17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(-1.21, 0.88)</a:t>
            </a:r>
          </a:p>
        </p:txBody>
      </p:sp>
      <p:sp>
        <p:nvSpPr>
          <p:cNvPr id="100" name="Rectangle 42">
            <a:extLst>
              <a:ext uri="{FF2B5EF4-FFF2-40B4-BE49-F238E27FC236}">
                <a16:creationId xmlns:a16="http://schemas.microsoft.com/office/drawing/2014/main" id="{518B8F10-BCBA-CFDC-39F7-160A8FF36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16" y="3163966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0.05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(-1.07, 1.17)</a:t>
            </a:r>
          </a:p>
        </p:txBody>
      </p:sp>
      <p:sp>
        <p:nvSpPr>
          <p:cNvPr id="101" name="Rectangle 42">
            <a:extLst>
              <a:ext uri="{FF2B5EF4-FFF2-40B4-BE49-F238E27FC236}">
                <a16:creationId xmlns:a16="http://schemas.microsoft.com/office/drawing/2014/main" id="{26D1B6F9-0887-79E9-8450-180B06F8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649" y="3865830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-0.12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(-1.12, 0.94)</a:t>
            </a:r>
          </a:p>
        </p:txBody>
      </p:sp>
      <p:sp>
        <p:nvSpPr>
          <p:cNvPr id="102" name="Rectangle 42">
            <a:extLst>
              <a:ext uri="{FF2B5EF4-FFF2-40B4-BE49-F238E27FC236}">
                <a16:creationId xmlns:a16="http://schemas.microsoft.com/office/drawing/2014/main" id="{4E8AACC2-100C-8292-A205-D315B60F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94" y="3095521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0.63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(-0.44, 1.70)</a:t>
            </a:r>
          </a:p>
        </p:txBody>
      </p:sp>
      <p:sp>
        <p:nvSpPr>
          <p:cNvPr id="103" name="Rectangle 42">
            <a:extLst>
              <a:ext uri="{FF2B5EF4-FFF2-40B4-BE49-F238E27FC236}">
                <a16:creationId xmlns:a16="http://schemas.microsoft.com/office/drawing/2014/main" id="{9BD8E51D-DEF3-E668-17CD-5A959A4B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852" y="3893754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-0.24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(-1.35, 0.87)</a:t>
            </a:r>
          </a:p>
        </p:txBody>
      </p:sp>
      <p:sp>
        <p:nvSpPr>
          <p:cNvPr id="104" name="Rectangle 42">
            <a:extLst>
              <a:ext uri="{FF2B5EF4-FFF2-40B4-BE49-F238E27FC236}">
                <a16:creationId xmlns:a16="http://schemas.microsoft.com/office/drawing/2014/main" id="{313E75A2-1FD7-7A38-9157-AB8A0CE8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03" y="2181346"/>
            <a:ext cx="87260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D/C/F/TAF</a:t>
            </a:r>
          </a:p>
        </p:txBody>
      </p:sp>
      <p:sp>
        <p:nvSpPr>
          <p:cNvPr id="105" name="Rectangle 42">
            <a:extLst>
              <a:ext uri="{FF2B5EF4-FFF2-40B4-BE49-F238E27FC236}">
                <a16:creationId xmlns:a16="http://schemas.microsoft.com/office/drawing/2014/main" id="{82657706-F2D5-CDF2-F6E6-42BFB0DB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03" y="2434917"/>
            <a:ext cx="1250911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INSTI + TAF/FTC</a:t>
            </a: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94AE9A00-9E00-EF37-0858-495CC713D6B7}"/>
              </a:ext>
            </a:extLst>
          </p:cNvPr>
          <p:cNvSpPr/>
          <p:nvPr/>
        </p:nvSpPr>
        <p:spPr>
          <a:xfrm>
            <a:off x="2333365" y="3806579"/>
            <a:ext cx="3889375" cy="205313"/>
          </a:xfrm>
          <a:custGeom>
            <a:avLst/>
            <a:gdLst>
              <a:gd name="connsiteX0" fmla="*/ 0 w 3889375"/>
              <a:gd name="connsiteY0" fmla="*/ 0 h 142875"/>
              <a:gd name="connsiteX1" fmla="*/ 1304925 w 3889375"/>
              <a:gd name="connsiteY1" fmla="*/ 50800 h 142875"/>
              <a:gd name="connsiteX2" fmla="*/ 3889375 w 3889375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9375" h="142875">
                <a:moveTo>
                  <a:pt x="0" y="0"/>
                </a:moveTo>
                <a:lnTo>
                  <a:pt x="1304925" y="50800"/>
                </a:lnTo>
                <a:lnTo>
                  <a:pt x="3889375" y="142875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FCC008B7-FCAF-B166-F408-A98EB211C737}"/>
              </a:ext>
            </a:extLst>
          </p:cNvPr>
          <p:cNvSpPr/>
          <p:nvPr/>
        </p:nvSpPr>
        <p:spPr>
          <a:xfrm>
            <a:off x="2333365" y="3629188"/>
            <a:ext cx="3902075" cy="355876"/>
          </a:xfrm>
          <a:custGeom>
            <a:avLst/>
            <a:gdLst>
              <a:gd name="connsiteX0" fmla="*/ 0 w 3889375"/>
              <a:gd name="connsiteY0" fmla="*/ 0 h 142875"/>
              <a:gd name="connsiteX1" fmla="*/ 1304925 w 3889375"/>
              <a:gd name="connsiteY1" fmla="*/ 50800 h 142875"/>
              <a:gd name="connsiteX2" fmla="*/ 3889375 w 3889375"/>
              <a:gd name="connsiteY2" fmla="*/ 142875 h 142875"/>
              <a:gd name="connsiteX0" fmla="*/ 0 w 3889375"/>
              <a:gd name="connsiteY0" fmla="*/ 22225 h 165100"/>
              <a:gd name="connsiteX1" fmla="*/ 1311275 w 3889375"/>
              <a:gd name="connsiteY1" fmla="*/ 0 h 165100"/>
              <a:gd name="connsiteX2" fmla="*/ 3889375 w 3889375"/>
              <a:gd name="connsiteY2" fmla="*/ 165100 h 165100"/>
              <a:gd name="connsiteX0" fmla="*/ 0 w 3902075"/>
              <a:gd name="connsiteY0" fmla="*/ 249952 h 249952"/>
              <a:gd name="connsiteX1" fmla="*/ 1311275 w 3902075"/>
              <a:gd name="connsiteY1" fmla="*/ 227727 h 249952"/>
              <a:gd name="connsiteX2" fmla="*/ 3902075 w 3902075"/>
              <a:gd name="connsiteY2" fmla="*/ 2302 h 249952"/>
              <a:gd name="connsiteX0" fmla="*/ 0 w 3902075"/>
              <a:gd name="connsiteY0" fmla="*/ 247650 h 247650"/>
              <a:gd name="connsiteX1" fmla="*/ 1311275 w 3902075"/>
              <a:gd name="connsiteY1" fmla="*/ 225425 h 247650"/>
              <a:gd name="connsiteX2" fmla="*/ 3902075 w 3902075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2075" h="247650">
                <a:moveTo>
                  <a:pt x="0" y="247650"/>
                </a:moveTo>
                <a:lnTo>
                  <a:pt x="1311275" y="225425"/>
                </a:lnTo>
                <a:lnTo>
                  <a:pt x="3902075" y="0"/>
                </a:lnTo>
              </a:path>
            </a:pathLst>
          </a:cu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8" name="Rectangle 51">
            <a:extLst>
              <a:ext uri="{FF2B5EF4-FFF2-40B4-BE49-F238E27FC236}">
                <a16:creationId xmlns:a16="http://schemas.microsoft.com/office/drawing/2014/main" id="{C2DFD7C4-65CE-C5C3-A87E-E08EEFA91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098" y="5010144"/>
            <a:ext cx="838940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 = 0.2394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E70840C-3865-B742-25A2-5724ABD3F687}"/>
              </a:ext>
            </a:extLst>
          </p:cNvPr>
          <p:cNvSpPr/>
          <p:nvPr/>
        </p:nvSpPr>
        <p:spPr>
          <a:xfrm>
            <a:off x="6235642" y="2512763"/>
            <a:ext cx="126000" cy="126000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EFCC1FB6-E635-D5FD-23C2-CC5F160C1D89}"/>
              </a:ext>
            </a:extLst>
          </p:cNvPr>
          <p:cNvSpPr/>
          <p:nvPr/>
        </p:nvSpPr>
        <p:spPr>
          <a:xfrm>
            <a:off x="6233973" y="2271491"/>
            <a:ext cx="126000" cy="126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E2A2E8BE-3B9F-813B-895F-B49CA1A7558D}"/>
              </a:ext>
            </a:extLst>
          </p:cNvPr>
          <p:cNvCxnSpPr/>
          <p:nvPr/>
        </p:nvCxnSpPr>
        <p:spPr>
          <a:xfrm flipH="1">
            <a:off x="1690875" y="3903926"/>
            <a:ext cx="519883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672F0928-2C81-E68F-7DB8-D38B914FA668}"/>
              </a:ext>
            </a:extLst>
          </p:cNvPr>
          <p:cNvCxnSpPr>
            <a:cxnSpLocks/>
          </p:cNvCxnSpPr>
          <p:nvPr/>
        </p:nvCxnSpPr>
        <p:spPr>
          <a:xfrm flipV="1">
            <a:off x="1689968" y="2116166"/>
            <a:ext cx="0" cy="310101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B9B717EF-7752-A082-A1BD-F641927092C7}"/>
              </a:ext>
            </a:extLst>
          </p:cNvPr>
          <p:cNvSpPr/>
          <p:nvPr/>
        </p:nvSpPr>
        <p:spPr>
          <a:xfrm>
            <a:off x="2302933" y="3927191"/>
            <a:ext cx="73631" cy="10580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088A86-502C-DFE7-53ED-2CD444222764}"/>
              </a:ext>
            </a:extLst>
          </p:cNvPr>
          <p:cNvSpPr/>
          <p:nvPr/>
        </p:nvSpPr>
        <p:spPr>
          <a:xfrm>
            <a:off x="2306280" y="3771130"/>
            <a:ext cx="66937" cy="961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96E2A49-AF83-AC39-3247-AE9CD26709D7}"/>
              </a:ext>
            </a:extLst>
          </p:cNvPr>
          <p:cNvSpPr/>
          <p:nvPr/>
        </p:nvSpPr>
        <p:spPr>
          <a:xfrm>
            <a:off x="3600714" y="3910082"/>
            <a:ext cx="73631" cy="10580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9ACF99-137A-0869-A20F-951040DDD2AA}"/>
              </a:ext>
            </a:extLst>
          </p:cNvPr>
          <p:cNvSpPr/>
          <p:nvPr/>
        </p:nvSpPr>
        <p:spPr>
          <a:xfrm>
            <a:off x="3599299" y="3832724"/>
            <a:ext cx="66937" cy="961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4101A2-729B-045F-241D-8153F99CA691}"/>
              </a:ext>
            </a:extLst>
          </p:cNvPr>
          <p:cNvSpPr/>
          <p:nvPr/>
        </p:nvSpPr>
        <p:spPr>
          <a:xfrm>
            <a:off x="6190099" y="3959333"/>
            <a:ext cx="66937" cy="961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CF05FD7-DF83-4A28-B1EE-EC5FF62EF335}"/>
              </a:ext>
            </a:extLst>
          </p:cNvPr>
          <p:cNvSpPr/>
          <p:nvPr/>
        </p:nvSpPr>
        <p:spPr>
          <a:xfrm>
            <a:off x="6189133" y="3574738"/>
            <a:ext cx="73631" cy="10580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A2CFA14-861B-8449-05BC-055EC75F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58820"/>
            <a:ext cx="890842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 gain on INSTI + TAF/FTC: switch to D/C/F/TAF </a:t>
            </a:r>
            <a:br>
              <a:rPr lang="en-US" dirty="0"/>
            </a:br>
            <a:r>
              <a:rPr lang="en-US" dirty="0"/>
              <a:t>vs continuation of INSTI + TAF/FTC: DEFINE study (2)</a:t>
            </a:r>
          </a:p>
        </p:txBody>
      </p:sp>
      <p:sp>
        <p:nvSpPr>
          <p:cNvPr id="24" name="Espace réservé du contenu 7">
            <a:extLst>
              <a:ext uri="{FF2B5EF4-FFF2-40B4-BE49-F238E27FC236}">
                <a16:creationId xmlns:a16="http://schemas.microsoft.com/office/drawing/2014/main" id="{6D9FAFE5-6542-62B5-EB55-856A1ACE4D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376" y="5465701"/>
            <a:ext cx="931241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Conclusion </a:t>
            </a:r>
          </a:p>
          <a:p>
            <a:pPr lvl="1"/>
            <a:r>
              <a:rPr lang="en-US" sz="1600" dirty="0"/>
              <a:t>No significant difference in % change in body weight at W24 between arms</a:t>
            </a:r>
          </a:p>
          <a:p>
            <a:pPr lvl="1"/>
            <a:r>
              <a:rPr lang="en-US" sz="1600" dirty="0"/>
              <a:t>Switching from INSTI to </a:t>
            </a:r>
            <a:r>
              <a:rPr lang="en-US" sz="1600" dirty="0" err="1"/>
              <a:t>bPI</a:t>
            </a:r>
            <a:r>
              <a:rPr lang="en-US" sz="1600" dirty="0"/>
              <a:t> does not reverse weight gain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8128978-1D1C-7E24-788A-1019F8801454}"/>
              </a:ext>
            </a:extLst>
          </p:cNvPr>
          <p:cNvSpPr txBox="1">
            <a:spLocks/>
          </p:cNvSpPr>
          <p:nvPr/>
        </p:nvSpPr>
        <p:spPr bwMode="auto">
          <a:xfrm>
            <a:off x="9401959" y="6574009"/>
            <a:ext cx="27871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Short WR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E61F253-8BBF-94DE-11C2-423A3364395C}"/>
              </a:ext>
            </a:extLst>
          </p:cNvPr>
          <p:cNvSpPr txBox="1"/>
          <p:nvPr/>
        </p:nvSpPr>
        <p:spPr>
          <a:xfrm>
            <a:off x="7541780" y="3472571"/>
            <a:ext cx="4304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 within-arm differences among key subgroups:</a:t>
            </a:r>
          </a:p>
          <a:p>
            <a:r>
              <a:rPr lang="en-US" sz="1600" dirty="0"/>
              <a:t>BMI ≥ 30 kg/m</a:t>
            </a:r>
            <a:r>
              <a:rPr lang="en-US" sz="1600" baseline="30000" dirty="0"/>
              <a:t>2</a:t>
            </a:r>
            <a:r>
              <a:rPr lang="en-US" sz="1600" dirty="0"/>
              <a:t>, sex, ethnicity</a:t>
            </a:r>
          </a:p>
        </p:txBody>
      </p:sp>
    </p:spTree>
    <p:extLst>
      <p:ext uri="{BB962C8B-B14F-4D97-AF65-F5344CB8AC3E}">
        <p14:creationId xmlns:p14="http://schemas.microsoft.com/office/powerpoint/2010/main" val="4289829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094912" cy="1143000"/>
          </a:xfrm>
        </p:spPr>
        <p:txBody>
          <a:bodyPr/>
          <a:lstStyle/>
          <a:p>
            <a:r>
              <a:rPr lang="en-US" dirty="0"/>
              <a:t>Weight change after switch to DOR/ISL 100/0.75 mg </a:t>
            </a:r>
            <a:r>
              <a:rPr lang="en-US" dirty="0" err="1"/>
              <a:t>qd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0C8939-739E-9C0E-CB57-045AB9C637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165" y="1349096"/>
            <a:ext cx="8485859" cy="865586"/>
          </a:xfrm>
        </p:spPr>
        <p:txBody>
          <a:bodyPr>
            <a:normAutofit/>
          </a:bodyPr>
          <a:lstStyle/>
          <a:p>
            <a:r>
              <a:rPr lang="en-US" sz="2000" dirty="0"/>
              <a:t>Studies P017 and P018: switch to DOR/ISL vs continuation of baseline ART </a:t>
            </a:r>
            <a:br>
              <a:rPr lang="en-US" sz="2000" dirty="0"/>
            </a:br>
            <a:r>
              <a:rPr lang="en-US" sz="2000" dirty="0"/>
              <a:t>in virologically suppressed adults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28F74693-5571-12B9-373C-2BEDA9A12FD7}"/>
              </a:ext>
            </a:extLst>
          </p:cNvPr>
          <p:cNvSpPr txBox="1">
            <a:spLocks/>
          </p:cNvSpPr>
          <p:nvPr/>
        </p:nvSpPr>
        <p:spPr bwMode="auto">
          <a:xfrm>
            <a:off x="9198377" y="6574009"/>
            <a:ext cx="2990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Mc </a:t>
            </a: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Comsey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GA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52BBA3-B359-B2E9-682A-CA89E5F976E1}"/>
              </a:ext>
            </a:extLst>
          </p:cNvPr>
          <p:cNvSpPr txBox="1"/>
          <p:nvPr/>
        </p:nvSpPr>
        <p:spPr>
          <a:xfrm>
            <a:off x="697299" y="2149451"/>
            <a:ext cx="765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Mean weight change from baseline at W48 by baseline ART subgroups</a:t>
            </a: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9C5D5DAD-58D2-BCC7-0CD5-3B11A8BF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5466"/>
              </p:ext>
            </p:extLst>
          </p:nvPr>
        </p:nvGraphicFramePr>
        <p:xfrm>
          <a:off x="191344" y="2574129"/>
          <a:ext cx="8385971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6034">
                  <a:extLst>
                    <a:ext uri="{9D8B030D-6E8A-4147-A177-3AD203B41FA5}">
                      <a16:colId xmlns:a16="http://schemas.microsoft.com/office/drawing/2014/main" val="2625127805"/>
                    </a:ext>
                  </a:extLst>
                </a:gridCol>
                <a:gridCol w="421473">
                  <a:extLst>
                    <a:ext uri="{9D8B030D-6E8A-4147-A177-3AD203B41FA5}">
                      <a16:colId xmlns:a16="http://schemas.microsoft.com/office/drawing/2014/main" val="1836977393"/>
                    </a:ext>
                  </a:extLst>
                </a:gridCol>
                <a:gridCol w="1304371">
                  <a:extLst>
                    <a:ext uri="{9D8B030D-6E8A-4147-A177-3AD203B41FA5}">
                      <a16:colId xmlns:a16="http://schemas.microsoft.com/office/drawing/2014/main" val="3206065095"/>
                    </a:ext>
                  </a:extLst>
                </a:gridCol>
                <a:gridCol w="439376">
                  <a:extLst>
                    <a:ext uri="{9D8B030D-6E8A-4147-A177-3AD203B41FA5}">
                      <a16:colId xmlns:a16="http://schemas.microsoft.com/office/drawing/2014/main" val="1957476982"/>
                    </a:ext>
                  </a:extLst>
                </a:gridCol>
                <a:gridCol w="1350538">
                  <a:extLst>
                    <a:ext uri="{9D8B030D-6E8A-4147-A177-3AD203B41FA5}">
                      <a16:colId xmlns:a16="http://schemas.microsoft.com/office/drawing/2014/main" val="3966160449"/>
                    </a:ext>
                  </a:extLst>
                </a:gridCol>
                <a:gridCol w="2964179">
                  <a:extLst>
                    <a:ext uri="{9D8B030D-6E8A-4147-A177-3AD203B41FA5}">
                      <a16:colId xmlns:a16="http://schemas.microsoft.com/office/drawing/2014/main" val="2335663625"/>
                    </a:ext>
                  </a:extLst>
                </a:gridCol>
              </a:tblGrid>
              <a:tr h="151167">
                <a:tc rowSpan="2">
                  <a:txBody>
                    <a:bodyPr/>
                    <a:lstStyle/>
                    <a:p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DOR/ISL (100/0.75 mg)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Treatment Difference (95% CI)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9613982"/>
                  </a:ext>
                </a:extLst>
              </a:tr>
              <a:tr h="1511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Mean change (kg)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Mean change (kg)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86230"/>
                  </a:ext>
                </a:extLst>
              </a:tr>
              <a:tr h="151167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P017: Overall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321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1.44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326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0.20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8788392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strata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PI-based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INSTI-based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NNRTI-based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167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1.81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2.49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169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0.10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2432795"/>
                  </a:ext>
                </a:extLst>
              </a:tr>
              <a:tr h="352722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components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with EFV and/or TDF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No EFV or TDF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219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3.23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211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0.35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6430202"/>
                  </a:ext>
                </a:extLst>
              </a:tr>
              <a:tr h="251944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&lt; 1 year</a:t>
                      </a:r>
                    </a:p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&gt; 1 year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268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1.63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1.40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0.54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12312853"/>
                  </a:ext>
                </a:extLst>
              </a:tr>
              <a:tr h="151167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P018: Overall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306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0.23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302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7798429"/>
                  </a:ext>
                </a:extLst>
              </a:tr>
              <a:tr h="251944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B/F/TAF &lt; 1 year</a:t>
                      </a:r>
                    </a:p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B/F/TAF &gt; 1 year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206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0.82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-0.06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0.44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7078414"/>
                  </a:ext>
                </a:extLst>
              </a:tr>
            </a:tbl>
          </a:graphicData>
        </a:graphic>
      </p:graphicFrame>
      <p:sp>
        <p:nvSpPr>
          <p:cNvPr id="11" name="Line 5">
            <a:extLst>
              <a:ext uri="{FF2B5EF4-FFF2-40B4-BE49-F238E27FC236}">
                <a16:creationId xmlns:a16="http://schemas.microsoft.com/office/drawing/2014/main" id="{CC574C0E-9768-13E2-B809-50B10B7F56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0182" y="6382218"/>
            <a:ext cx="32385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CE88B9B0-6066-332F-9B6A-365740D8F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8048" y="6382218"/>
            <a:ext cx="333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C65C60DA-4D0D-F7DE-DA99-45020929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849" y="618318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86BABAF7-4D8D-7FFB-3F04-C0A2FC89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561" y="618318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567D7697-FCCE-37C0-2300-5B58447A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304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C2395DA7-50D9-C46F-EBCF-44A83754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017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78B8C82D-6D7F-CC19-940A-F5272904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729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B9F146A2-342B-01E7-2AF7-EDC229CC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029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BB712C1B-182E-FC75-4D0B-5AEABCF9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742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01C69149-8D1B-4A65-2E85-DD8837C0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454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6">
            <a:extLst>
              <a:ext uri="{FF2B5EF4-FFF2-40B4-BE49-F238E27FC236}">
                <a16:creationId xmlns:a16="http://schemas.microsoft.com/office/drawing/2014/main" id="{FAA579AC-9566-78F7-F01F-5FC85012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633" y="6301034"/>
            <a:ext cx="22464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Less weight gain (kg) with DOR/ISL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FA12690E-D5B4-EA53-3DA5-B74D2663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6" y="6301034"/>
            <a:ext cx="21097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weight gain (kg) with DOR/ISL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FC0D8A9D-D577-8996-23FA-DFB77239DEC1}"/>
              </a:ext>
            </a:extLst>
          </p:cNvPr>
          <p:cNvGrpSpPr/>
          <p:nvPr/>
        </p:nvGrpSpPr>
        <p:grpSpPr>
          <a:xfrm>
            <a:off x="5448326" y="3139420"/>
            <a:ext cx="3459163" cy="3021732"/>
            <a:chOff x="6370638" y="2780927"/>
            <a:chExt cx="3459163" cy="3316661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1A3D0F-2F02-A793-541E-B72F1BED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3594101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5DA1BA2-2F9D-4CC9-DAA1-AA72DC9C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3795713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91FB23C4-DEC8-01E7-E6F2-10812A9E1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9776" y="28860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46F2CCC2-CF42-21AE-039A-A54833A6E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9776" y="29114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18E8A43-EEEF-A767-DB4E-FABE90C77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1001" y="3409951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96CC4A1-CCEC-A7D2-95CD-FEC8C5C8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3795713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CEF676B0-936F-EB49-27D9-5556F7356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1001" y="3384551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AF7F2702-CD22-62E6-643D-D6A960350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6063" y="3821113"/>
              <a:ext cx="121920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2B62E451-B483-34A2-DCC8-DC6EDFED7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80288" y="3409951"/>
              <a:ext cx="1890713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5CBBF9D-6C19-F6C3-A469-CCD1F581C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3384551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C6F46B7-A7B0-737B-176A-00C4A2EA7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1726" y="4800601"/>
              <a:ext cx="0" cy="52388"/>
            </a:xfrm>
            <a:custGeom>
              <a:avLst/>
              <a:gdLst>
                <a:gd name="T0" fmla="*/ 33 h 33"/>
                <a:gd name="T1" fmla="*/ 16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CDFCFFA-16AD-4FCB-2653-3244C843E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338" y="5011738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C9274D-61FC-90E4-7070-8EECD470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6" y="4294188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1548DA5-6243-FC32-23AC-18DF3F27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4503738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DEEBDA-A2C0-A289-30EC-B1DEAC3C0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1" y="5011738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D7629DD-9A91-3F05-F3D9-F9D3D30FB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6" y="5305426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65CC4C1E-73A9-430A-63CA-CC3DED813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8163" y="5602288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3BFA581-B883-97B2-A0D7-AC1E56734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8163" y="56292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06B5198F-00BD-C451-3737-5342D51F2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9663" y="5807422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512D2890-36E6-B4B3-6A32-9FDFB7F0C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9663" y="5832822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71F8C3E5-32CB-E7FD-737D-7D2BAF068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8576" y="2911476"/>
              <a:ext cx="71120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DFF7999B-AC9E-E722-488F-F42635BF1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5037138"/>
              <a:ext cx="808038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F3F032B5-E2C5-9809-31B7-09E725DFC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5788" y="4294188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BD900233-0C6D-8884-C0BD-454D62093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5788" y="4319588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87FD2B36-57F0-2A89-1814-F1084DFB8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9126" y="4319588"/>
              <a:ext cx="1236663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6DC2ACE-E8C8-4AEA-D1DA-3C71F1978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594101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210B2F5-74A1-9AD6-450E-543B2941C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4503738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333C7B24-8C20-9C87-BD97-0D6D6296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2963" y="4800601"/>
              <a:ext cx="0" cy="52388"/>
            </a:xfrm>
            <a:custGeom>
              <a:avLst/>
              <a:gdLst>
                <a:gd name="T0" fmla="*/ 33 h 33"/>
                <a:gd name="T1" fmla="*/ 16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23A9313-146E-904B-4CC2-FD4BCD0D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1" y="5305426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B501E16B-80CC-0E46-FC4D-263925AC5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7226" y="5602288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76D21297-1268-C8C8-E9FA-BA352DDB2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7226" y="56292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D1E19429-7165-18E1-75C5-1CC90CE64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7176" y="5807422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989F751A-3444-D771-A108-B61C88B02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7176" y="5832822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4317E8EC-79C6-8F44-92BD-F3B1B935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2886076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1">
              <a:extLst>
                <a:ext uri="{FF2B5EF4-FFF2-40B4-BE49-F238E27FC236}">
                  <a16:creationId xmlns:a16="http://schemas.microsoft.com/office/drawing/2014/main" id="{47E97AAA-2D2A-22D4-ED44-75857DDC6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07176" y="5832822"/>
              <a:ext cx="852488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605635EB-D018-9D5A-5CB3-B3AAC666D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07226" y="5629276"/>
              <a:ext cx="1150938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88315DCB-46B8-A39B-13B6-CF4DD0784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351" y="5332413"/>
              <a:ext cx="695325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8C071709-682E-26EE-90C8-867E32D00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088" y="4530726"/>
              <a:ext cx="88900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450F56DA-D611-CB95-65B9-FC1852DFC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2788" y="3621088"/>
              <a:ext cx="102235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DAAE9B3-D408-556F-8AF5-1CBD895C7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2963" y="4826001"/>
              <a:ext cx="1528763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71A5E0F5-3135-8427-7080-A2E16E42FCCC}"/>
                </a:ext>
              </a:extLst>
            </p:cNvPr>
            <p:cNvGrpSpPr/>
            <p:nvPr/>
          </p:nvGrpSpPr>
          <p:grpSpPr>
            <a:xfrm>
              <a:off x="6370638" y="2780927"/>
              <a:ext cx="3459163" cy="3316661"/>
              <a:chOff x="6370638" y="2780927"/>
              <a:chExt cx="3459163" cy="3316661"/>
            </a:xfrm>
          </p:grpSpPr>
          <p:sp>
            <p:nvSpPr>
              <p:cNvPr id="53" name="Line 47">
                <a:extLst>
                  <a:ext uri="{FF2B5EF4-FFF2-40B4-BE49-F238E27FC236}">
                    <a16:creationId xmlns:a16="http://schemas.microsoft.com/office/drawing/2014/main" id="{FF476BD3-F778-0429-FB58-4B52E89C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3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8">
                <a:extLst>
                  <a:ext uri="{FF2B5EF4-FFF2-40B4-BE49-F238E27FC236}">
                    <a16:creationId xmlns:a16="http://schemas.microsoft.com/office/drawing/2014/main" id="{EF6B2A81-9EFD-EE4C-7C0E-5313CDD33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1776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368F8874-1848-67AF-7906-C42A331D2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8063" y="6062663"/>
                <a:ext cx="2471738" cy="0"/>
              </a:xfrm>
              <a:custGeom>
                <a:avLst/>
                <a:gdLst>
                  <a:gd name="T0" fmla="*/ 0 w 1557"/>
                  <a:gd name="T1" fmla="*/ 311 w 1557"/>
                  <a:gd name="T2" fmla="*/ 623 w 1557"/>
                  <a:gd name="T3" fmla="*/ 934 w 1557"/>
                  <a:gd name="T4" fmla="*/ 1245 w 1557"/>
                  <a:gd name="T5" fmla="*/ 1557 w 155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557">
                    <a:moveTo>
                      <a:pt x="0" y="0"/>
                    </a:moveTo>
                    <a:lnTo>
                      <a:pt x="311" y="0"/>
                    </a:lnTo>
                    <a:lnTo>
                      <a:pt x="623" y="0"/>
                    </a:lnTo>
                    <a:lnTo>
                      <a:pt x="934" y="0"/>
                    </a:lnTo>
                    <a:lnTo>
                      <a:pt x="1245" y="0"/>
                    </a:lnTo>
                    <a:lnTo>
                      <a:pt x="155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:a16="http://schemas.microsoft.com/office/drawing/2014/main" id="{48715784-3D38-1C72-6301-730207297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51B87468-05F9-9BBC-6604-90705D82C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7076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2">
                <a:extLst>
                  <a:ext uri="{FF2B5EF4-FFF2-40B4-BE49-F238E27FC236}">
                    <a16:creationId xmlns:a16="http://schemas.microsoft.com/office/drawing/2014/main" id="{3A9065DC-BDB1-AC74-142F-0AFA53A9A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4501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3">
                <a:extLst>
                  <a:ext uri="{FF2B5EF4-FFF2-40B4-BE49-F238E27FC236}">
                    <a16:creationId xmlns:a16="http://schemas.microsoft.com/office/drawing/2014/main" id="{BE191993-285A-6FE5-8B36-A636E4DBC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9801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54">
                <a:extLst>
                  <a:ext uri="{FF2B5EF4-FFF2-40B4-BE49-F238E27FC236}">
                    <a16:creationId xmlns:a16="http://schemas.microsoft.com/office/drawing/2014/main" id="{808B809D-2205-EA94-9EE2-8CEC130D4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58063" y="2780927"/>
                <a:ext cx="0" cy="32817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5">
                <a:extLst>
                  <a:ext uri="{FF2B5EF4-FFF2-40B4-BE49-F238E27FC236}">
                    <a16:creationId xmlns:a16="http://schemas.microsoft.com/office/drawing/2014/main" id="{7CDC9022-E377-A94C-7F90-21D598F2D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0638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6">
                <a:extLst>
                  <a:ext uri="{FF2B5EF4-FFF2-40B4-BE49-F238E27FC236}">
                    <a16:creationId xmlns:a16="http://schemas.microsoft.com/office/drawing/2014/main" id="{7ECF709B-C553-6D01-8B90-F03C0D915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4351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587749F-8CDB-588C-B635-B809E565D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638" y="6062663"/>
                <a:ext cx="987425" cy="0"/>
              </a:xfrm>
              <a:custGeom>
                <a:avLst/>
                <a:gdLst>
                  <a:gd name="T0" fmla="*/ 0 w 622"/>
                  <a:gd name="T1" fmla="*/ 311 w 622"/>
                  <a:gd name="T2" fmla="*/ 622 w 6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22">
                    <a:moveTo>
                      <a:pt x="0" y="0"/>
                    </a:moveTo>
                    <a:lnTo>
                      <a:pt x="311" y="0"/>
                    </a:lnTo>
                    <a:lnTo>
                      <a:pt x="62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A125C0DE-AB8F-104D-4A2E-B2556B1C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5802659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D22085FD-C881-9976-6A0C-11512E8D4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5597526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984F6E90-1D9A-2E79-9586-341F3292D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5300663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E127E9C8-5FBF-87B2-BDB9-047E0BB9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5006976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832543B9-5145-292A-C161-0E0E3BE5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6388" y="4795838"/>
              <a:ext cx="63500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51C69FF4-C967-4430-D558-4E5828CF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498976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Rectangle 74">
              <a:extLst>
                <a:ext uri="{FF2B5EF4-FFF2-40B4-BE49-F238E27FC236}">
                  <a16:creationId xmlns:a16="http://schemas.microsoft.com/office/drawing/2014/main" id="{DE375D1C-2923-2286-BD55-591B5D0A7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0738" y="3790951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Rectangle 75">
              <a:extLst>
                <a:ext uri="{FF2B5EF4-FFF2-40B4-BE49-F238E27FC236}">
                  <a16:creationId xmlns:a16="http://schemas.microsoft.com/office/drawing/2014/main" id="{AEFE62FA-7638-34F8-0628-271558588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87838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E5A63957-F664-1D22-A8C3-1A7D123AA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688" y="3378201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3AEE8E6E-4E24-E482-6349-DF33CFD9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2213" y="3589338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Rectangle 78">
              <a:extLst>
                <a:ext uri="{FF2B5EF4-FFF2-40B4-BE49-F238E27FC236}">
                  <a16:creationId xmlns:a16="http://schemas.microsoft.com/office/drawing/2014/main" id="{F70CC181-18B1-386A-3B4E-F2F446770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1" y="2881313"/>
              <a:ext cx="63500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4EFE892-3034-4D4F-8350-83B3A8C66963}"/>
              </a:ext>
            </a:extLst>
          </p:cNvPr>
          <p:cNvSpPr txBox="1"/>
          <p:nvPr/>
        </p:nvSpPr>
        <p:spPr>
          <a:xfrm>
            <a:off x="8612213" y="3075550"/>
            <a:ext cx="34832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Conclusions </a:t>
            </a:r>
          </a:p>
          <a:p>
            <a:pPr marL="265113" indent="-176213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Switching  from INSTI-based regimens to DOR/ISL did not reduce weight over 48 weeks</a:t>
            </a:r>
          </a:p>
          <a:p>
            <a:pPr marL="265113" indent="-176213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In P017, changes in weight were higher after switch to DOR/ISL compared with continuation of baseline ART with TDF and/or EFV, drugs known to suppress weight gain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4208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BMI gain on INSTI: risk of diabetes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385E76-9644-746B-F366-F86C3490B1B8}"/>
              </a:ext>
            </a:extLst>
          </p:cNvPr>
          <p:cNvSpPr txBox="1"/>
          <p:nvPr/>
        </p:nvSpPr>
        <p:spPr>
          <a:xfrm>
            <a:off x="639522" y="1244931"/>
            <a:ext cx="10161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RESPOND: consortium of 19 observational cohorts (Europe and Australia)</a:t>
            </a:r>
          </a:p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Adults on INSTI or </a:t>
            </a:r>
            <a:r>
              <a:rPr lang="en-US" sz="1800" dirty="0" err="1"/>
              <a:t>bPI</a:t>
            </a:r>
            <a:r>
              <a:rPr lang="en-US" sz="1800" dirty="0"/>
              <a:t> or NNRTI, with CD4 and VL measured 12 months </a:t>
            </a:r>
            <a:br>
              <a:rPr lang="en-US" sz="1800" dirty="0"/>
            </a:br>
            <a:r>
              <a:rPr lang="en-US" sz="1800" dirty="0"/>
              <a:t>before baseline and 2 BMI measurements during follow-up. Exclusion if prior diabetes</a:t>
            </a:r>
          </a:p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DM definition: blood glucose &gt; 11.1 mmol/L, HbA1c &gt; 6.5%, use of antidiabetics or clinical diagnosis</a:t>
            </a:r>
          </a:p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20 685 people followed for a median of 4.8 years, median age 45 years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338116-240B-83D4-5569-B7D5FD51CFA2}"/>
              </a:ext>
            </a:extLst>
          </p:cNvPr>
          <p:cNvSpPr txBox="1"/>
          <p:nvPr/>
        </p:nvSpPr>
        <p:spPr>
          <a:xfrm>
            <a:off x="1390798" y="2963150"/>
            <a:ext cx="4186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Predicted risk of diabetes per 1000 PY (95% CI)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by current INSTI use and BMI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9BED7E-9E3D-5256-FCEF-F53165A48813}"/>
              </a:ext>
            </a:extLst>
          </p:cNvPr>
          <p:cNvSpPr txBox="1"/>
          <p:nvPr/>
        </p:nvSpPr>
        <p:spPr>
          <a:xfrm>
            <a:off x="7251217" y="2963150"/>
            <a:ext cx="4011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</a:rPr>
              <a:t>Probability of incident diabetes among INSTI </a:t>
            </a:r>
          </a:p>
          <a:p>
            <a:r>
              <a:rPr lang="en-US" sz="1600" b="1">
                <a:solidFill>
                  <a:srgbClr val="0070C0"/>
                </a:solidFill>
              </a:rPr>
              <a:t>and non-INSTI users from start of drug class</a:t>
            </a:r>
          </a:p>
        </p:txBody>
      </p: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A00D3C81-DF2C-44D2-FE8E-53986475EF0D}"/>
              </a:ext>
            </a:extLst>
          </p:cNvPr>
          <p:cNvGrpSpPr/>
          <p:nvPr/>
        </p:nvGrpSpPr>
        <p:grpSpPr>
          <a:xfrm>
            <a:off x="1459788" y="3794649"/>
            <a:ext cx="3868639" cy="2691764"/>
            <a:chOff x="1459788" y="3794649"/>
            <a:chExt cx="3868639" cy="2691764"/>
          </a:xfrm>
        </p:grpSpPr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10C359FE-46CD-CF56-7185-44CB79633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114" y="6270969"/>
              <a:ext cx="3061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BMI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24E7EDD7-EECB-FD24-AF07-E5BAD9DC7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4866" y="4004615"/>
              <a:ext cx="215057" cy="0"/>
            </a:xfrm>
            <a:prstGeom prst="line">
              <a:avLst/>
            </a:prstGeom>
            <a:noFill/>
            <a:ln w="317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5CF1B66F-84DB-5EAA-2290-77F9A8DCD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4866" y="4174386"/>
              <a:ext cx="215057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49ECB6B-0419-15DE-D0EB-776CA01DA433}"/>
                </a:ext>
              </a:extLst>
            </p:cNvPr>
            <p:cNvGrpSpPr/>
            <p:nvPr/>
          </p:nvGrpSpPr>
          <p:grpSpPr>
            <a:xfrm>
              <a:off x="1691421" y="3861387"/>
              <a:ext cx="3555789" cy="2208202"/>
              <a:chOff x="1100138" y="1874838"/>
              <a:chExt cx="4225925" cy="2994025"/>
            </a:xfrm>
          </p:grpSpPr>
          <p:sp>
            <p:nvSpPr>
              <p:cNvPr id="84" name="Line 22">
                <a:extLst>
                  <a:ext uri="{FF2B5EF4-FFF2-40B4-BE49-F238E27FC236}">
                    <a16:creationId xmlns:a16="http://schemas.microsoft.com/office/drawing/2014/main" id="{86435370-1648-280B-E4B5-D872A6AA0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7813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5" name="Line 23">
                <a:extLst>
                  <a:ext uri="{FF2B5EF4-FFF2-40B4-BE49-F238E27FC236}">
                    <a16:creationId xmlns:a16="http://schemas.microsoft.com/office/drawing/2014/main" id="{5AB9F4A7-E5F4-AFF8-EBB2-E24381FD3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425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6" name="Freeform 24">
                <a:extLst>
                  <a:ext uri="{FF2B5EF4-FFF2-40B4-BE49-F238E27FC236}">
                    <a16:creationId xmlns:a16="http://schemas.microsoft.com/office/drawing/2014/main" id="{8CEC2D2C-BBF5-6922-1EA6-3BB9960E8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175" y="1874838"/>
                <a:ext cx="4179887" cy="2940050"/>
              </a:xfrm>
              <a:custGeom>
                <a:avLst/>
                <a:gdLst>
                  <a:gd name="T0" fmla="*/ 2633 w 2633"/>
                  <a:gd name="T1" fmla="*/ 1852 h 1852"/>
                  <a:gd name="T2" fmla="*/ 2107 w 2633"/>
                  <a:gd name="T3" fmla="*/ 1852 h 1852"/>
                  <a:gd name="T4" fmla="*/ 1580 w 2633"/>
                  <a:gd name="T5" fmla="*/ 1852 h 1852"/>
                  <a:gd name="T6" fmla="*/ 1053 w 2633"/>
                  <a:gd name="T7" fmla="*/ 1852 h 1852"/>
                  <a:gd name="T8" fmla="*/ 527 w 2633"/>
                  <a:gd name="T9" fmla="*/ 1852 h 1852"/>
                  <a:gd name="T10" fmla="*/ 0 w 2633"/>
                  <a:gd name="T11" fmla="*/ 1852 h 1852"/>
                  <a:gd name="T12" fmla="*/ 0 w 2633"/>
                  <a:gd name="T13" fmla="*/ 1587 h 1852"/>
                  <a:gd name="T14" fmla="*/ 0 w 2633"/>
                  <a:gd name="T15" fmla="*/ 1323 h 1852"/>
                  <a:gd name="T16" fmla="*/ 0 w 2633"/>
                  <a:gd name="T17" fmla="*/ 1058 h 1852"/>
                  <a:gd name="T18" fmla="*/ 0 w 2633"/>
                  <a:gd name="T19" fmla="*/ 794 h 1852"/>
                  <a:gd name="T20" fmla="*/ 0 w 2633"/>
                  <a:gd name="T21" fmla="*/ 529 h 1852"/>
                  <a:gd name="T22" fmla="*/ 0 w 2633"/>
                  <a:gd name="T23" fmla="*/ 265 h 1852"/>
                  <a:gd name="T24" fmla="*/ 0 w 2633"/>
                  <a:gd name="T25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3" h="1852">
                    <a:moveTo>
                      <a:pt x="2633" y="1852"/>
                    </a:moveTo>
                    <a:lnTo>
                      <a:pt x="2107" y="1852"/>
                    </a:lnTo>
                    <a:lnTo>
                      <a:pt x="1580" y="1852"/>
                    </a:lnTo>
                    <a:lnTo>
                      <a:pt x="1053" y="1852"/>
                    </a:lnTo>
                    <a:lnTo>
                      <a:pt x="527" y="1852"/>
                    </a:lnTo>
                    <a:lnTo>
                      <a:pt x="0" y="1852"/>
                    </a:lnTo>
                    <a:lnTo>
                      <a:pt x="0" y="1587"/>
                    </a:lnTo>
                    <a:lnTo>
                      <a:pt x="0" y="1323"/>
                    </a:lnTo>
                    <a:lnTo>
                      <a:pt x="0" y="1058"/>
                    </a:lnTo>
                    <a:lnTo>
                      <a:pt x="0" y="794"/>
                    </a:lnTo>
                    <a:lnTo>
                      <a:pt x="0" y="529"/>
                    </a:lnTo>
                    <a:lnTo>
                      <a:pt x="0" y="26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7" name="Line 25">
                <a:extLst>
                  <a:ext uri="{FF2B5EF4-FFF2-40B4-BE49-F238E27FC236}">
                    <a16:creationId xmlns:a16="http://schemas.microsoft.com/office/drawing/2014/main" id="{D8B870EB-2D8D-0A08-A31F-502791220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2788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8" name="Line 26">
                <a:extLst>
                  <a:ext uri="{FF2B5EF4-FFF2-40B4-BE49-F238E27FC236}">
                    <a16:creationId xmlns:a16="http://schemas.microsoft.com/office/drawing/2014/main" id="{A763745B-1595-FDEE-2B40-EB262B53B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6063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9" name="Line 27">
                <a:extLst>
                  <a:ext uri="{FF2B5EF4-FFF2-40B4-BE49-F238E27FC236}">
                    <a16:creationId xmlns:a16="http://schemas.microsoft.com/office/drawing/2014/main" id="{97C888CF-D554-73B7-E7B0-253011F23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1038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0" name="Line 28">
                <a:extLst>
                  <a:ext uri="{FF2B5EF4-FFF2-40B4-BE49-F238E27FC236}">
                    <a16:creationId xmlns:a16="http://schemas.microsoft.com/office/drawing/2014/main" id="{DB03A9C9-82D5-A3FC-312E-DF0F2B395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1874838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1" name="Line 29">
                <a:extLst>
                  <a:ext uri="{FF2B5EF4-FFF2-40B4-BE49-F238E27FC236}">
                    <a16:creationId xmlns:a16="http://schemas.microsoft.com/office/drawing/2014/main" id="{EFA4E1E0-13CB-1251-3E5C-0F8101C66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271462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2" name="Line 30">
                <a:extLst>
                  <a:ext uri="{FF2B5EF4-FFF2-40B4-BE49-F238E27FC236}">
                    <a16:creationId xmlns:a16="http://schemas.microsoft.com/office/drawing/2014/main" id="{F07060C6-C03E-ADEE-5975-48F6E43E6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229552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3" name="Line 31">
                <a:extLst>
                  <a:ext uri="{FF2B5EF4-FFF2-40B4-BE49-F238E27FC236}">
                    <a16:creationId xmlns:a16="http://schemas.microsoft.com/office/drawing/2014/main" id="{B8FCAE37-A893-2A32-14D1-ADFEC02D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3554413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4" name="Line 32">
                <a:extLst>
                  <a:ext uri="{FF2B5EF4-FFF2-40B4-BE49-F238E27FC236}">
                    <a16:creationId xmlns:a16="http://schemas.microsoft.com/office/drawing/2014/main" id="{DC5543D7-BAEF-AB8D-0AF8-B35CE0B5D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3135313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5" name="Line 33">
                <a:extLst>
                  <a:ext uri="{FF2B5EF4-FFF2-40B4-BE49-F238E27FC236}">
                    <a16:creationId xmlns:a16="http://schemas.microsoft.com/office/drawing/2014/main" id="{A1B0C3B6-6115-618F-D529-9CF505156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3975100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4A166EC2-28D1-8C6B-FE6C-687F53827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138" y="4814888"/>
                <a:ext cx="46037" cy="53975"/>
              </a:xfrm>
              <a:custGeom>
                <a:avLst/>
                <a:gdLst>
                  <a:gd name="T0" fmla="*/ 29 w 29"/>
                  <a:gd name="T1" fmla="*/ 34 h 34"/>
                  <a:gd name="T2" fmla="*/ 29 w 29"/>
                  <a:gd name="T3" fmla="*/ 0 h 34"/>
                  <a:gd name="T4" fmla="*/ 0 w 29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4">
                    <a:moveTo>
                      <a:pt x="29" y="34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7" name="Line 35">
                <a:extLst>
                  <a:ext uri="{FF2B5EF4-FFF2-40B4-BE49-F238E27FC236}">
                    <a16:creationId xmlns:a16="http://schemas.microsoft.com/office/drawing/2014/main" id="{CE1779EB-FD46-FC1D-F8DE-C5928828D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4394200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7" name="Rectangle 36">
              <a:extLst>
                <a:ext uri="{FF2B5EF4-FFF2-40B4-BE49-F238E27FC236}">
                  <a16:creationId xmlns:a16="http://schemas.microsoft.com/office/drawing/2014/main" id="{5A11BFC6-29F4-DAC2-78E1-836003BDC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332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195ABCDD-FF2D-F20D-A53D-B50C8B12D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724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3EF02E56-2167-0482-E9FD-E18DD606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778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39">
              <a:extLst>
                <a:ext uri="{FF2B5EF4-FFF2-40B4-BE49-F238E27FC236}">
                  <a16:creationId xmlns:a16="http://schemas.microsoft.com/office/drawing/2014/main" id="{1E62BAEC-9459-CC44-94DF-BEEC9D5E2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835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B779AB86-461E-BA9D-9FC1-6903E0C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226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14D9D73E-150D-C1A8-1F90-69317BAF6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280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Rectangle 42">
              <a:extLst>
                <a:ext uri="{FF2B5EF4-FFF2-40B4-BE49-F238E27FC236}">
                  <a16:creationId xmlns:a16="http://schemas.microsoft.com/office/drawing/2014/main" id="{1D68CB5D-4B9A-54CB-560A-48F48F4BF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3794649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3.5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43">
              <a:extLst>
                <a:ext uri="{FF2B5EF4-FFF2-40B4-BE49-F238E27FC236}">
                  <a16:creationId xmlns:a16="http://schemas.microsoft.com/office/drawing/2014/main" id="{F14F07CB-AE85-D21D-A415-34D19941F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4104922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44">
              <a:extLst>
                <a:ext uri="{FF2B5EF4-FFF2-40B4-BE49-F238E27FC236}">
                  <a16:creationId xmlns:a16="http://schemas.microsoft.com/office/drawing/2014/main" id="{6A780D8E-FCD6-4395-4CA7-2401E3DB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4414023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2.5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Rectangle 45">
              <a:extLst>
                <a:ext uri="{FF2B5EF4-FFF2-40B4-BE49-F238E27FC236}">
                  <a16:creationId xmlns:a16="http://schemas.microsoft.com/office/drawing/2014/main" id="{ADB95790-A4D6-36ED-65EB-8F34BC9E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4724295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46">
              <a:extLst>
                <a:ext uri="{FF2B5EF4-FFF2-40B4-BE49-F238E27FC236}">
                  <a16:creationId xmlns:a16="http://schemas.microsoft.com/office/drawing/2014/main" id="{58E84EBE-06EC-66FA-4FA8-F8126F599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033397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Rectangle 47">
              <a:extLst>
                <a:ext uri="{FF2B5EF4-FFF2-40B4-BE49-F238E27FC236}">
                  <a16:creationId xmlns:a16="http://schemas.microsoft.com/office/drawing/2014/main" id="{D7A2806A-B4C2-F4E5-D89A-3AE9C770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343669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48">
              <a:extLst>
                <a:ext uri="{FF2B5EF4-FFF2-40B4-BE49-F238E27FC236}">
                  <a16:creationId xmlns:a16="http://schemas.microsoft.com/office/drawing/2014/main" id="{DD4C2B14-26E9-3F09-0FD7-5F71CF236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653941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49">
              <a:extLst>
                <a:ext uri="{FF2B5EF4-FFF2-40B4-BE49-F238E27FC236}">
                  <a16:creationId xmlns:a16="http://schemas.microsoft.com/office/drawing/2014/main" id="{B1149B71-EE73-5A68-090A-E3B21CDB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963043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Line 99">
              <a:extLst>
                <a:ext uri="{FF2B5EF4-FFF2-40B4-BE49-F238E27FC236}">
                  <a16:creationId xmlns:a16="http://schemas.microsoft.com/office/drawing/2014/main" id="{6DBBE035-E8A4-7361-AE69-4203114F8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847" y="583308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" name="Line 100">
              <a:extLst>
                <a:ext uri="{FF2B5EF4-FFF2-40B4-BE49-F238E27FC236}">
                  <a16:creationId xmlns:a16="http://schemas.microsoft.com/office/drawing/2014/main" id="{AB5902CB-8CA3-79C2-ECBC-99B4FECEB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124" y="583308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" name="Line 101">
              <a:extLst>
                <a:ext uri="{FF2B5EF4-FFF2-40B4-BE49-F238E27FC236}">
                  <a16:creationId xmlns:a16="http://schemas.microsoft.com/office/drawing/2014/main" id="{D14FC778-A24A-0232-4E39-31EB1DED6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847" y="5815517"/>
              <a:ext cx="0" cy="175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" name="Line 102">
              <a:extLst>
                <a:ext uri="{FF2B5EF4-FFF2-40B4-BE49-F238E27FC236}">
                  <a16:creationId xmlns:a16="http://schemas.microsoft.com/office/drawing/2014/main" id="{B8CA360E-FBF3-4439-5E64-57DAAD1CE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847" y="5815517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5" name="Line 103">
              <a:extLst>
                <a:ext uri="{FF2B5EF4-FFF2-40B4-BE49-F238E27FC236}">
                  <a16:creationId xmlns:a16="http://schemas.microsoft.com/office/drawing/2014/main" id="{F0C2BC20-670E-4D92-3922-E1DA3E118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124" y="5815517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6" name="Line 104">
              <a:extLst>
                <a:ext uri="{FF2B5EF4-FFF2-40B4-BE49-F238E27FC236}">
                  <a16:creationId xmlns:a16="http://schemas.microsoft.com/office/drawing/2014/main" id="{5F2716D4-B050-67A4-73A6-A529218E5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847" y="5747608"/>
              <a:ext cx="0" cy="679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5B1C04F3-D69B-9979-ED4E-B1D48D6D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124" y="5747608"/>
              <a:ext cx="62780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8" name="Line 106">
              <a:extLst>
                <a:ext uri="{FF2B5EF4-FFF2-40B4-BE49-F238E27FC236}">
                  <a16:creationId xmlns:a16="http://schemas.microsoft.com/office/drawing/2014/main" id="{1A10E183-4727-2404-D5A4-36061A98F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847" y="5878742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9" name="Line 107">
              <a:extLst>
                <a:ext uri="{FF2B5EF4-FFF2-40B4-BE49-F238E27FC236}">
                  <a16:creationId xmlns:a16="http://schemas.microsoft.com/office/drawing/2014/main" id="{C2C5FE4D-1251-E891-4849-207A64F8E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124" y="5878742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0" name="Line 108">
              <a:extLst>
                <a:ext uri="{FF2B5EF4-FFF2-40B4-BE49-F238E27FC236}">
                  <a16:creationId xmlns:a16="http://schemas.microsoft.com/office/drawing/2014/main" id="{C66BC790-9896-DD8C-27B0-92C68D674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847" y="5833080"/>
              <a:ext cx="0" cy="45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1" name="Line 109">
              <a:extLst>
                <a:ext uri="{FF2B5EF4-FFF2-40B4-BE49-F238E27FC236}">
                  <a16:creationId xmlns:a16="http://schemas.microsoft.com/office/drawing/2014/main" id="{125F53BA-9C23-3169-763A-4970B63D4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945" y="567501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2" name="Line 110">
              <a:extLst>
                <a:ext uri="{FF2B5EF4-FFF2-40B4-BE49-F238E27FC236}">
                  <a16:creationId xmlns:a16="http://schemas.microsoft.com/office/drawing/2014/main" id="{A3FCE18D-5CF6-4E4E-ED1E-F069C7267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67501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3" name="Line 111">
              <a:extLst>
                <a:ext uri="{FF2B5EF4-FFF2-40B4-BE49-F238E27FC236}">
                  <a16:creationId xmlns:a16="http://schemas.microsoft.com/office/drawing/2014/main" id="{2CB24D2B-EFD0-D4BE-23AD-DF2B87D99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945" y="5623499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4" name="Line 112">
              <a:extLst>
                <a:ext uri="{FF2B5EF4-FFF2-40B4-BE49-F238E27FC236}">
                  <a16:creationId xmlns:a16="http://schemas.microsoft.com/office/drawing/2014/main" id="{C47C7478-6BDF-AEA2-B009-3B9AB6DE2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623499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5" name="Line 113">
              <a:extLst>
                <a:ext uri="{FF2B5EF4-FFF2-40B4-BE49-F238E27FC236}">
                  <a16:creationId xmlns:a16="http://schemas.microsoft.com/office/drawing/2014/main" id="{A0CD4594-31E0-7254-D4E8-45E996982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945" y="54982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6" name="Line 114">
              <a:extLst>
                <a:ext uri="{FF2B5EF4-FFF2-40B4-BE49-F238E27FC236}">
                  <a16:creationId xmlns:a16="http://schemas.microsoft.com/office/drawing/2014/main" id="{32AD363E-C095-C4AF-7947-D4D6C7426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4982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7" name="Line 115">
              <a:extLst>
                <a:ext uri="{FF2B5EF4-FFF2-40B4-BE49-F238E27FC236}">
                  <a16:creationId xmlns:a16="http://schemas.microsoft.com/office/drawing/2014/main" id="{75DDAB5B-905E-D45D-174D-8CE6770C0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003" y="5498220"/>
              <a:ext cx="0" cy="125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8" name="Line 116">
              <a:extLst>
                <a:ext uri="{FF2B5EF4-FFF2-40B4-BE49-F238E27FC236}">
                  <a16:creationId xmlns:a16="http://schemas.microsoft.com/office/drawing/2014/main" id="{D4D1ECA6-A9B8-9EFD-597A-D8C204A20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726533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9" name="Line 117">
              <a:extLst>
                <a:ext uri="{FF2B5EF4-FFF2-40B4-BE49-F238E27FC236}">
                  <a16:creationId xmlns:a16="http://schemas.microsoft.com/office/drawing/2014/main" id="{1839F2FD-95FD-7D84-0424-8173333EC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945" y="5726533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0" name="Line 118">
              <a:extLst>
                <a:ext uri="{FF2B5EF4-FFF2-40B4-BE49-F238E27FC236}">
                  <a16:creationId xmlns:a16="http://schemas.microsoft.com/office/drawing/2014/main" id="{9110416C-CC47-04D2-1AD6-F35EFA9C0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003" y="5675016"/>
              <a:ext cx="0" cy="515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1" name="Line 119">
              <a:extLst>
                <a:ext uri="{FF2B5EF4-FFF2-40B4-BE49-F238E27FC236}">
                  <a16:creationId xmlns:a16="http://schemas.microsoft.com/office/drawing/2014/main" id="{8610E9B5-EA56-C51D-364C-87BAC8D76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499124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2" name="Line 120">
              <a:extLst>
                <a:ext uri="{FF2B5EF4-FFF2-40B4-BE49-F238E27FC236}">
                  <a16:creationId xmlns:a16="http://schemas.microsoft.com/office/drawing/2014/main" id="{80125346-0D80-9F35-013C-74DB280F1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4991246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3" name="Line 121">
              <a:extLst>
                <a:ext uri="{FF2B5EF4-FFF2-40B4-BE49-F238E27FC236}">
                  <a16:creationId xmlns:a16="http://schemas.microsoft.com/office/drawing/2014/main" id="{91518987-7EC4-84A8-0EDB-DB5478533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5460753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4" name="Line 122">
              <a:extLst>
                <a:ext uri="{FF2B5EF4-FFF2-40B4-BE49-F238E27FC236}">
                  <a16:creationId xmlns:a16="http://schemas.microsoft.com/office/drawing/2014/main" id="{6A8E15E0-A1C4-3C64-876B-B6C3254DE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5460753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5" name="Line 123">
              <a:extLst>
                <a:ext uri="{FF2B5EF4-FFF2-40B4-BE49-F238E27FC236}">
                  <a16:creationId xmlns:a16="http://schemas.microsoft.com/office/drawing/2014/main" id="{93D05BA9-ACD8-BD76-1F14-07F012F9A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743" y="5333131"/>
              <a:ext cx="0" cy="1276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6" name="Line 124">
              <a:extLst>
                <a:ext uri="{FF2B5EF4-FFF2-40B4-BE49-F238E27FC236}">
                  <a16:creationId xmlns:a16="http://schemas.microsoft.com/office/drawing/2014/main" id="{343AD25D-DE44-6AD0-79CF-95AF9B3CA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5333131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7" name="Line 125">
              <a:extLst>
                <a:ext uri="{FF2B5EF4-FFF2-40B4-BE49-F238E27FC236}">
                  <a16:creationId xmlns:a16="http://schemas.microsoft.com/office/drawing/2014/main" id="{065898AB-6F31-3201-5E69-5E610674C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5333131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8" name="Line 126">
              <a:extLst>
                <a:ext uri="{FF2B5EF4-FFF2-40B4-BE49-F238E27FC236}">
                  <a16:creationId xmlns:a16="http://schemas.microsoft.com/office/drawing/2014/main" id="{1066B123-6341-3CC2-146D-4285BB142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528395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9" name="Line 127">
              <a:extLst>
                <a:ext uri="{FF2B5EF4-FFF2-40B4-BE49-F238E27FC236}">
                  <a16:creationId xmlns:a16="http://schemas.microsoft.com/office/drawing/2014/main" id="{619A40BE-FC29-FA9C-A963-02A5C4E6F3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5283956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0" name="Line 128">
              <a:extLst>
                <a:ext uri="{FF2B5EF4-FFF2-40B4-BE49-F238E27FC236}">
                  <a16:creationId xmlns:a16="http://schemas.microsoft.com/office/drawing/2014/main" id="{6ED60149-66C7-6B8A-5A73-631798E64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743" y="4991246"/>
              <a:ext cx="0" cy="2927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1" name="Line 129">
              <a:extLst>
                <a:ext uri="{FF2B5EF4-FFF2-40B4-BE49-F238E27FC236}">
                  <a16:creationId xmlns:a16="http://schemas.microsoft.com/office/drawing/2014/main" id="{71A0C6CB-AB81-68A7-276D-C49C83725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393046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2" name="Line 130">
              <a:extLst>
                <a:ext uri="{FF2B5EF4-FFF2-40B4-BE49-F238E27FC236}">
                  <a16:creationId xmlns:a16="http://schemas.microsoft.com/office/drawing/2014/main" id="{F0446BF9-5805-35EC-B07D-7E8886CB4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3930466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3" name="Line 131">
              <a:extLst>
                <a:ext uri="{FF2B5EF4-FFF2-40B4-BE49-F238E27FC236}">
                  <a16:creationId xmlns:a16="http://schemas.microsoft.com/office/drawing/2014/main" id="{294B55DC-8598-1C62-27D0-86D4D4173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467" y="4618920"/>
              <a:ext cx="0" cy="562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4" name="Line 132">
              <a:extLst>
                <a:ext uri="{FF2B5EF4-FFF2-40B4-BE49-F238E27FC236}">
                  <a16:creationId xmlns:a16="http://schemas.microsoft.com/office/drawing/2014/main" id="{1147F3B7-27C5-344C-F4A4-61BB5DC6F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461892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5" name="Line 133">
              <a:extLst>
                <a:ext uri="{FF2B5EF4-FFF2-40B4-BE49-F238E27FC236}">
                  <a16:creationId xmlns:a16="http://schemas.microsoft.com/office/drawing/2014/main" id="{C3D79CA9-0672-D949-FE42-25B978486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46189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6" name="Line 134">
              <a:extLst>
                <a:ext uri="{FF2B5EF4-FFF2-40B4-BE49-F238E27FC236}">
                  <a16:creationId xmlns:a16="http://schemas.microsoft.com/office/drawing/2014/main" id="{66B49C36-5A6D-E8EB-0C44-427432BF7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467" y="4675120"/>
              <a:ext cx="0" cy="3348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7" name="Line 135">
              <a:extLst>
                <a:ext uri="{FF2B5EF4-FFF2-40B4-BE49-F238E27FC236}">
                  <a16:creationId xmlns:a16="http://schemas.microsoft.com/office/drawing/2014/main" id="{0F373E3A-089A-75CF-9AD9-5416A84F7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467512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8" name="Line 136">
              <a:extLst>
                <a:ext uri="{FF2B5EF4-FFF2-40B4-BE49-F238E27FC236}">
                  <a16:creationId xmlns:a16="http://schemas.microsoft.com/office/drawing/2014/main" id="{F98EEF61-CDEB-D14C-0ED4-32427DEE7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46751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9" name="Line 137">
              <a:extLst>
                <a:ext uri="{FF2B5EF4-FFF2-40B4-BE49-F238E27FC236}">
                  <a16:creationId xmlns:a16="http://schemas.microsoft.com/office/drawing/2014/main" id="{5F15E897-8D72-00AA-E173-E3EDEB051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500998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0" name="Line 138">
              <a:extLst>
                <a:ext uri="{FF2B5EF4-FFF2-40B4-BE49-F238E27FC236}">
                  <a16:creationId xmlns:a16="http://schemas.microsoft.com/office/drawing/2014/main" id="{FE1BC57D-694A-1BFE-C871-8A4E9E0A4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500998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1" name="Line 139">
              <a:extLst>
                <a:ext uri="{FF2B5EF4-FFF2-40B4-BE49-F238E27FC236}">
                  <a16:creationId xmlns:a16="http://schemas.microsoft.com/office/drawing/2014/main" id="{2C1C7EEF-4D0B-5336-96E8-BCEE3E414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467" y="3930466"/>
              <a:ext cx="0" cy="6884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2" name="Line 140">
              <a:extLst>
                <a:ext uri="{FF2B5EF4-FFF2-40B4-BE49-F238E27FC236}">
                  <a16:creationId xmlns:a16="http://schemas.microsoft.com/office/drawing/2014/main" id="{1F70FC5E-8570-E1B6-2DE3-9BA98F637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908" y="5951334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3" name="Line 141">
              <a:extLst>
                <a:ext uri="{FF2B5EF4-FFF2-40B4-BE49-F238E27FC236}">
                  <a16:creationId xmlns:a16="http://schemas.microsoft.com/office/drawing/2014/main" id="{55ED3D52-31F4-B165-0687-1302961CA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908" y="5871717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4" name="Line 142">
              <a:extLst>
                <a:ext uri="{FF2B5EF4-FFF2-40B4-BE49-F238E27FC236}">
                  <a16:creationId xmlns:a16="http://schemas.microsoft.com/office/drawing/2014/main" id="{2D47A583-54CB-C1D5-C142-EA1BFA2B1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186" y="5916209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5" name="Line 143">
              <a:extLst>
                <a:ext uri="{FF2B5EF4-FFF2-40B4-BE49-F238E27FC236}">
                  <a16:creationId xmlns:a16="http://schemas.microsoft.com/office/drawing/2014/main" id="{D28EF399-E89E-B404-F24D-BEF027039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908" y="5916209"/>
              <a:ext cx="0" cy="35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6" name="Line 144">
              <a:extLst>
                <a:ext uri="{FF2B5EF4-FFF2-40B4-BE49-F238E27FC236}">
                  <a16:creationId xmlns:a16="http://schemas.microsoft.com/office/drawing/2014/main" id="{924E4004-DAB6-6AFD-D530-FFC1AC394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186" y="5951334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7" name="Line 145">
              <a:extLst>
                <a:ext uri="{FF2B5EF4-FFF2-40B4-BE49-F238E27FC236}">
                  <a16:creationId xmlns:a16="http://schemas.microsoft.com/office/drawing/2014/main" id="{FAC864A5-3DC6-B29D-D094-02DFFE121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186" y="5871717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8" name="Line 146">
              <a:extLst>
                <a:ext uri="{FF2B5EF4-FFF2-40B4-BE49-F238E27FC236}">
                  <a16:creationId xmlns:a16="http://schemas.microsoft.com/office/drawing/2014/main" id="{38782963-6BCF-97BA-E4C6-6AC2C75E2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908" y="5871717"/>
              <a:ext cx="0" cy="444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9" name="Line 147">
              <a:extLst>
                <a:ext uri="{FF2B5EF4-FFF2-40B4-BE49-F238E27FC236}">
                  <a16:creationId xmlns:a16="http://schemas.microsoft.com/office/drawing/2014/main" id="{21A02101-A3BB-879A-09B3-47D1CA9A6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908" y="5916209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0" name="Freeform 148">
              <a:extLst>
                <a:ext uri="{FF2B5EF4-FFF2-40B4-BE49-F238E27FC236}">
                  <a16:creationId xmlns:a16="http://schemas.microsoft.com/office/drawing/2014/main" id="{842F8DEC-347E-DF0F-5F13-102F3630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908" y="4336748"/>
              <a:ext cx="2878559" cy="1566582"/>
            </a:xfrm>
            <a:custGeom>
              <a:avLst/>
              <a:gdLst>
                <a:gd name="T0" fmla="*/ 22 w 2155"/>
                <a:gd name="T1" fmla="*/ 1333 h 1338"/>
                <a:gd name="T2" fmla="*/ 44 w 2155"/>
                <a:gd name="T3" fmla="*/ 1328 h 1338"/>
                <a:gd name="T4" fmla="*/ 131 w 2155"/>
                <a:gd name="T5" fmla="*/ 1309 h 1338"/>
                <a:gd name="T6" fmla="*/ 173 w 2155"/>
                <a:gd name="T7" fmla="*/ 1299 h 1338"/>
                <a:gd name="T8" fmla="*/ 187 w 2155"/>
                <a:gd name="T9" fmla="*/ 1295 h 1338"/>
                <a:gd name="T10" fmla="*/ 213 w 2155"/>
                <a:gd name="T11" fmla="*/ 1289 h 1338"/>
                <a:gd name="T12" fmla="*/ 291 w 2155"/>
                <a:gd name="T13" fmla="*/ 1269 h 1338"/>
                <a:gd name="T14" fmla="*/ 329 w 2155"/>
                <a:gd name="T15" fmla="*/ 1258 h 1338"/>
                <a:gd name="T16" fmla="*/ 365 w 2155"/>
                <a:gd name="T17" fmla="*/ 1248 h 1338"/>
                <a:gd name="T18" fmla="*/ 392 w 2155"/>
                <a:gd name="T19" fmla="*/ 1239 h 1338"/>
                <a:gd name="T20" fmla="*/ 401 w 2155"/>
                <a:gd name="T21" fmla="*/ 1237 h 1338"/>
                <a:gd name="T22" fmla="*/ 452 w 2155"/>
                <a:gd name="T23" fmla="*/ 1220 h 1338"/>
                <a:gd name="T24" fmla="*/ 464 w 2155"/>
                <a:gd name="T25" fmla="*/ 1216 h 1338"/>
                <a:gd name="T26" fmla="*/ 484 w 2155"/>
                <a:gd name="T27" fmla="*/ 1209 h 1338"/>
                <a:gd name="T28" fmla="*/ 532 w 2155"/>
                <a:gd name="T29" fmla="*/ 1193 h 1338"/>
                <a:gd name="T30" fmla="*/ 569 w 2155"/>
                <a:gd name="T31" fmla="*/ 1178 h 1338"/>
                <a:gd name="T32" fmla="*/ 591 w 2155"/>
                <a:gd name="T33" fmla="*/ 1170 h 1338"/>
                <a:gd name="T34" fmla="*/ 671 w 2155"/>
                <a:gd name="T35" fmla="*/ 1139 h 1338"/>
                <a:gd name="T36" fmla="*/ 753 w 2155"/>
                <a:gd name="T37" fmla="*/ 1104 h 1338"/>
                <a:gd name="T38" fmla="*/ 837 w 2155"/>
                <a:gd name="T39" fmla="*/ 1065 h 1338"/>
                <a:gd name="T40" fmla="*/ 922 w 2155"/>
                <a:gd name="T41" fmla="*/ 1023 h 1338"/>
                <a:gd name="T42" fmla="*/ 1008 w 2155"/>
                <a:gd name="T43" fmla="*/ 977 h 1338"/>
                <a:gd name="T44" fmla="*/ 1096 w 2155"/>
                <a:gd name="T45" fmla="*/ 927 h 1338"/>
                <a:gd name="T46" fmla="*/ 1185 w 2155"/>
                <a:gd name="T47" fmla="*/ 874 h 1338"/>
                <a:gd name="T48" fmla="*/ 1276 w 2155"/>
                <a:gd name="T49" fmla="*/ 817 h 1338"/>
                <a:gd name="T50" fmla="*/ 1322 w 2155"/>
                <a:gd name="T51" fmla="*/ 785 h 1338"/>
                <a:gd name="T52" fmla="*/ 1370 w 2155"/>
                <a:gd name="T53" fmla="*/ 750 h 1338"/>
                <a:gd name="T54" fmla="*/ 1419 w 2155"/>
                <a:gd name="T55" fmla="*/ 713 h 1338"/>
                <a:gd name="T56" fmla="*/ 1469 w 2155"/>
                <a:gd name="T57" fmla="*/ 673 h 1338"/>
                <a:gd name="T58" fmla="*/ 1519 w 2155"/>
                <a:gd name="T59" fmla="*/ 631 h 1338"/>
                <a:gd name="T60" fmla="*/ 1572 w 2155"/>
                <a:gd name="T61" fmla="*/ 586 h 1338"/>
                <a:gd name="T62" fmla="*/ 1625 w 2155"/>
                <a:gd name="T63" fmla="*/ 539 h 1338"/>
                <a:gd name="T64" fmla="*/ 1680 w 2155"/>
                <a:gd name="T65" fmla="*/ 489 h 1338"/>
                <a:gd name="T66" fmla="*/ 1735 w 2155"/>
                <a:gd name="T67" fmla="*/ 437 h 1338"/>
                <a:gd name="T68" fmla="*/ 1791 w 2155"/>
                <a:gd name="T69" fmla="*/ 382 h 1338"/>
                <a:gd name="T70" fmla="*/ 1849 w 2155"/>
                <a:gd name="T71" fmla="*/ 325 h 1338"/>
                <a:gd name="T72" fmla="*/ 1908 w 2155"/>
                <a:gd name="T73" fmla="*/ 265 h 1338"/>
                <a:gd name="T74" fmla="*/ 1968 w 2155"/>
                <a:gd name="T75" fmla="*/ 202 h 1338"/>
                <a:gd name="T76" fmla="*/ 2029 w 2155"/>
                <a:gd name="T77" fmla="*/ 137 h 1338"/>
                <a:gd name="T78" fmla="*/ 2091 w 2155"/>
                <a:gd name="T79" fmla="*/ 70 h 1338"/>
                <a:gd name="T80" fmla="*/ 2155 w 2155"/>
                <a:gd name="T81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5" h="1338">
                  <a:moveTo>
                    <a:pt x="0" y="1338"/>
                  </a:moveTo>
                  <a:lnTo>
                    <a:pt x="22" y="1333"/>
                  </a:lnTo>
                  <a:lnTo>
                    <a:pt x="33" y="1330"/>
                  </a:lnTo>
                  <a:lnTo>
                    <a:pt x="44" y="1328"/>
                  </a:lnTo>
                  <a:lnTo>
                    <a:pt x="88" y="1319"/>
                  </a:lnTo>
                  <a:lnTo>
                    <a:pt x="131" y="1309"/>
                  </a:lnTo>
                  <a:lnTo>
                    <a:pt x="152" y="1304"/>
                  </a:lnTo>
                  <a:lnTo>
                    <a:pt x="173" y="1299"/>
                  </a:lnTo>
                  <a:lnTo>
                    <a:pt x="182" y="1296"/>
                  </a:lnTo>
                  <a:lnTo>
                    <a:pt x="187" y="1295"/>
                  </a:lnTo>
                  <a:lnTo>
                    <a:pt x="193" y="1294"/>
                  </a:lnTo>
                  <a:lnTo>
                    <a:pt x="213" y="1289"/>
                  </a:lnTo>
                  <a:lnTo>
                    <a:pt x="253" y="1279"/>
                  </a:lnTo>
                  <a:lnTo>
                    <a:pt x="291" y="1269"/>
                  </a:lnTo>
                  <a:lnTo>
                    <a:pt x="310" y="1263"/>
                  </a:lnTo>
                  <a:lnTo>
                    <a:pt x="329" y="1258"/>
                  </a:lnTo>
                  <a:lnTo>
                    <a:pt x="347" y="1253"/>
                  </a:lnTo>
                  <a:lnTo>
                    <a:pt x="365" y="1248"/>
                  </a:lnTo>
                  <a:lnTo>
                    <a:pt x="383" y="1242"/>
                  </a:lnTo>
                  <a:lnTo>
                    <a:pt x="392" y="1239"/>
                  </a:lnTo>
                  <a:lnTo>
                    <a:pt x="396" y="1238"/>
                  </a:lnTo>
                  <a:lnTo>
                    <a:pt x="401" y="1237"/>
                  </a:lnTo>
                  <a:lnTo>
                    <a:pt x="435" y="1226"/>
                  </a:lnTo>
                  <a:lnTo>
                    <a:pt x="452" y="1220"/>
                  </a:lnTo>
                  <a:lnTo>
                    <a:pt x="460" y="1218"/>
                  </a:lnTo>
                  <a:lnTo>
                    <a:pt x="464" y="1216"/>
                  </a:lnTo>
                  <a:lnTo>
                    <a:pt x="468" y="1215"/>
                  </a:lnTo>
                  <a:lnTo>
                    <a:pt x="484" y="1209"/>
                  </a:lnTo>
                  <a:lnTo>
                    <a:pt x="501" y="1204"/>
                  </a:lnTo>
                  <a:lnTo>
                    <a:pt x="532" y="1193"/>
                  </a:lnTo>
                  <a:lnTo>
                    <a:pt x="562" y="1181"/>
                  </a:lnTo>
                  <a:lnTo>
                    <a:pt x="569" y="1178"/>
                  </a:lnTo>
                  <a:lnTo>
                    <a:pt x="577" y="1175"/>
                  </a:lnTo>
                  <a:lnTo>
                    <a:pt x="591" y="1170"/>
                  </a:lnTo>
                  <a:lnTo>
                    <a:pt x="631" y="1155"/>
                  </a:lnTo>
                  <a:lnTo>
                    <a:pt x="671" y="1139"/>
                  </a:lnTo>
                  <a:lnTo>
                    <a:pt x="712" y="1121"/>
                  </a:lnTo>
                  <a:lnTo>
                    <a:pt x="753" y="1104"/>
                  </a:lnTo>
                  <a:lnTo>
                    <a:pt x="795" y="1084"/>
                  </a:lnTo>
                  <a:lnTo>
                    <a:pt x="837" y="1065"/>
                  </a:lnTo>
                  <a:lnTo>
                    <a:pt x="879" y="1044"/>
                  </a:lnTo>
                  <a:lnTo>
                    <a:pt x="922" y="1023"/>
                  </a:lnTo>
                  <a:lnTo>
                    <a:pt x="964" y="1000"/>
                  </a:lnTo>
                  <a:lnTo>
                    <a:pt x="1008" y="977"/>
                  </a:lnTo>
                  <a:lnTo>
                    <a:pt x="1052" y="952"/>
                  </a:lnTo>
                  <a:lnTo>
                    <a:pt x="1096" y="927"/>
                  </a:lnTo>
                  <a:lnTo>
                    <a:pt x="1140" y="901"/>
                  </a:lnTo>
                  <a:lnTo>
                    <a:pt x="1185" y="874"/>
                  </a:lnTo>
                  <a:lnTo>
                    <a:pt x="1230" y="846"/>
                  </a:lnTo>
                  <a:lnTo>
                    <a:pt x="1276" y="817"/>
                  </a:lnTo>
                  <a:lnTo>
                    <a:pt x="1299" y="801"/>
                  </a:lnTo>
                  <a:lnTo>
                    <a:pt x="1322" y="785"/>
                  </a:lnTo>
                  <a:lnTo>
                    <a:pt x="1346" y="768"/>
                  </a:lnTo>
                  <a:lnTo>
                    <a:pt x="1370" y="750"/>
                  </a:lnTo>
                  <a:lnTo>
                    <a:pt x="1394" y="732"/>
                  </a:lnTo>
                  <a:lnTo>
                    <a:pt x="1419" y="713"/>
                  </a:lnTo>
                  <a:lnTo>
                    <a:pt x="1443" y="693"/>
                  </a:lnTo>
                  <a:lnTo>
                    <a:pt x="1469" y="673"/>
                  </a:lnTo>
                  <a:lnTo>
                    <a:pt x="1494" y="652"/>
                  </a:lnTo>
                  <a:lnTo>
                    <a:pt x="1519" y="631"/>
                  </a:lnTo>
                  <a:lnTo>
                    <a:pt x="1545" y="608"/>
                  </a:lnTo>
                  <a:lnTo>
                    <a:pt x="1572" y="586"/>
                  </a:lnTo>
                  <a:lnTo>
                    <a:pt x="1598" y="563"/>
                  </a:lnTo>
                  <a:lnTo>
                    <a:pt x="1625" y="539"/>
                  </a:lnTo>
                  <a:lnTo>
                    <a:pt x="1652" y="514"/>
                  </a:lnTo>
                  <a:lnTo>
                    <a:pt x="1680" y="489"/>
                  </a:lnTo>
                  <a:lnTo>
                    <a:pt x="1707" y="463"/>
                  </a:lnTo>
                  <a:lnTo>
                    <a:pt x="1735" y="437"/>
                  </a:lnTo>
                  <a:lnTo>
                    <a:pt x="1763" y="409"/>
                  </a:lnTo>
                  <a:lnTo>
                    <a:pt x="1791" y="382"/>
                  </a:lnTo>
                  <a:lnTo>
                    <a:pt x="1820" y="354"/>
                  </a:lnTo>
                  <a:lnTo>
                    <a:pt x="1849" y="325"/>
                  </a:lnTo>
                  <a:lnTo>
                    <a:pt x="1878" y="295"/>
                  </a:lnTo>
                  <a:lnTo>
                    <a:pt x="1908" y="265"/>
                  </a:lnTo>
                  <a:lnTo>
                    <a:pt x="1938" y="234"/>
                  </a:lnTo>
                  <a:lnTo>
                    <a:pt x="1968" y="202"/>
                  </a:lnTo>
                  <a:lnTo>
                    <a:pt x="1998" y="170"/>
                  </a:lnTo>
                  <a:lnTo>
                    <a:pt x="2029" y="137"/>
                  </a:lnTo>
                  <a:lnTo>
                    <a:pt x="2060" y="104"/>
                  </a:lnTo>
                  <a:lnTo>
                    <a:pt x="2091" y="70"/>
                  </a:lnTo>
                  <a:lnTo>
                    <a:pt x="2123" y="35"/>
                  </a:lnTo>
                  <a:lnTo>
                    <a:pt x="2155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1" name="Freeform 149">
              <a:extLst>
                <a:ext uri="{FF2B5EF4-FFF2-40B4-BE49-F238E27FC236}">
                  <a16:creationId xmlns:a16="http://schemas.microsoft.com/office/drawing/2014/main" id="{6BBC4012-DF94-98E9-A492-537F8ED8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908" y="4824987"/>
              <a:ext cx="2878559" cy="1108784"/>
            </a:xfrm>
            <a:custGeom>
              <a:avLst/>
              <a:gdLst>
                <a:gd name="T0" fmla="*/ 48 w 2155"/>
                <a:gd name="T1" fmla="*/ 941 h 947"/>
                <a:gd name="T2" fmla="*/ 144 w 2155"/>
                <a:gd name="T3" fmla="*/ 928 h 947"/>
                <a:gd name="T4" fmla="*/ 241 w 2155"/>
                <a:gd name="T5" fmla="*/ 911 h 947"/>
                <a:gd name="T6" fmla="*/ 338 w 2155"/>
                <a:gd name="T7" fmla="*/ 891 h 947"/>
                <a:gd name="T8" fmla="*/ 418 w 2155"/>
                <a:gd name="T9" fmla="*/ 874 h 947"/>
                <a:gd name="T10" fmla="*/ 479 w 2155"/>
                <a:gd name="T11" fmla="*/ 860 h 947"/>
                <a:gd name="T12" fmla="*/ 540 w 2155"/>
                <a:gd name="T13" fmla="*/ 845 h 947"/>
                <a:gd name="T14" fmla="*/ 585 w 2155"/>
                <a:gd name="T15" fmla="*/ 834 h 947"/>
                <a:gd name="T16" fmla="*/ 631 w 2155"/>
                <a:gd name="T17" fmla="*/ 822 h 947"/>
                <a:gd name="T18" fmla="*/ 660 w 2155"/>
                <a:gd name="T19" fmla="*/ 813 h 947"/>
                <a:gd name="T20" fmla="*/ 719 w 2155"/>
                <a:gd name="T21" fmla="*/ 796 h 947"/>
                <a:gd name="T22" fmla="*/ 777 w 2155"/>
                <a:gd name="T23" fmla="*/ 777 h 947"/>
                <a:gd name="T24" fmla="*/ 835 w 2155"/>
                <a:gd name="T25" fmla="*/ 758 h 947"/>
                <a:gd name="T26" fmla="*/ 908 w 2155"/>
                <a:gd name="T27" fmla="*/ 733 h 947"/>
                <a:gd name="T28" fmla="*/ 951 w 2155"/>
                <a:gd name="T29" fmla="*/ 718 h 947"/>
                <a:gd name="T30" fmla="*/ 1033 w 2155"/>
                <a:gd name="T31" fmla="*/ 687 h 947"/>
                <a:gd name="T32" fmla="*/ 1092 w 2155"/>
                <a:gd name="T33" fmla="*/ 663 h 947"/>
                <a:gd name="T34" fmla="*/ 1150 w 2155"/>
                <a:gd name="T35" fmla="*/ 639 h 947"/>
                <a:gd name="T36" fmla="*/ 1222 w 2155"/>
                <a:gd name="T37" fmla="*/ 607 h 947"/>
                <a:gd name="T38" fmla="*/ 1244 w 2155"/>
                <a:gd name="T39" fmla="*/ 596 h 947"/>
                <a:gd name="T40" fmla="*/ 1257 w 2155"/>
                <a:gd name="T41" fmla="*/ 590 h 947"/>
                <a:gd name="T42" fmla="*/ 1269 w 2155"/>
                <a:gd name="T43" fmla="*/ 584 h 947"/>
                <a:gd name="T44" fmla="*/ 1290 w 2155"/>
                <a:gd name="T45" fmla="*/ 574 h 947"/>
                <a:gd name="T46" fmla="*/ 1355 w 2155"/>
                <a:gd name="T47" fmla="*/ 540 h 947"/>
                <a:gd name="T48" fmla="*/ 1386 w 2155"/>
                <a:gd name="T49" fmla="*/ 523 h 947"/>
                <a:gd name="T50" fmla="*/ 1415 w 2155"/>
                <a:gd name="T51" fmla="*/ 506 h 947"/>
                <a:gd name="T52" fmla="*/ 1489 w 2155"/>
                <a:gd name="T53" fmla="*/ 462 h 947"/>
                <a:gd name="T54" fmla="*/ 1545 w 2155"/>
                <a:gd name="T55" fmla="*/ 427 h 947"/>
                <a:gd name="T56" fmla="*/ 1556 w 2155"/>
                <a:gd name="T57" fmla="*/ 420 h 947"/>
                <a:gd name="T58" fmla="*/ 1624 w 2155"/>
                <a:gd name="T59" fmla="*/ 378 h 947"/>
                <a:gd name="T60" fmla="*/ 1713 w 2155"/>
                <a:gd name="T61" fmla="*/ 320 h 947"/>
                <a:gd name="T62" fmla="*/ 1803 w 2155"/>
                <a:gd name="T63" fmla="*/ 260 h 947"/>
                <a:gd name="T64" fmla="*/ 1869 w 2155"/>
                <a:gd name="T65" fmla="*/ 214 h 947"/>
                <a:gd name="T66" fmla="*/ 1935 w 2155"/>
                <a:gd name="T67" fmla="*/ 166 h 947"/>
                <a:gd name="T68" fmla="*/ 1979 w 2155"/>
                <a:gd name="T69" fmla="*/ 134 h 947"/>
                <a:gd name="T70" fmla="*/ 2023 w 2155"/>
                <a:gd name="T71" fmla="*/ 101 h 947"/>
                <a:gd name="T72" fmla="*/ 2110 w 2155"/>
                <a:gd name="T73" fmla="*/ 3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5" h="947">
                  <a:moveTo>
                    <a:pt x="0" y="947"/>
                  </a:moveTo>
                  <a:lnTo>
                    <a:pt x="48" y="941"/>
                  </a:lnTo>
                  <a:lnTo>
                    <a:pt x="96" y="935"/>
                  </a:lnTo>
                  <a:lnTo>
                    <a:pt x="144" y="928"/>
                  </a:lnTo>
                  <a:lnTo>
                    <a:pt x="192" y="920"/>
                  </a:lnTo>
                  <a:lnTo>
                    <a:pt x="241" y="911"/>
                  </a:lnTo>
                  <a:lnTo>
                    <a:pt x="290" y="902"/>
                  </a:lnTo>
                  <a:lnTo>
                    <a:pt x="338" y="891"/>
                  </a:lnTo>
                  <a:lnTo>
                    <a:pt x="387" y="880"/>
                  </a:lnTo>
                  <a:lnTo>
                    <a:pt x="418" y="874"/>
                  </a:lnTo>
                  <a:lnTo>
                    <a:pt x="449" y="867"/>
                  </a:lnTo>
                  <a:lnTo>
                    <a:pt x="479" y="860"/>
                  </a:lnTo>
                  <a:lnTo>
                    <a:pt x="510" y="853"/>
                  </a:lnTo>
                  <a:lnTo>
                    <a:pt x="540" y="845"/>
                  </a:lnTo>
                  <a:lnTo>
                    <a:pt x="570" y="838"/>
                  </a:lnTo>
                  <a:lnTo>
                    <a:pt x="585" y="834"/>
                  </a:lnTo>
                  <a:lnTo>
                    <a:pt x="600" y="830"/>
                  </a:lnTo>
                  <a:lnTo>
                    <a:pt x="631" y="822"/>
                  </a:lnTo>
                  <a:lnTo>
                    <a:pt x="645" y="817"/>
                  </a:lnTo>
                  <a:lnTo>
                    <a:pt x="660" y="813"/>
                  </a:lnTo>
                  <a:lnTo>
                    <a:pt x="690" y="805"/>
                  </a:lnTo>
                  <a:lnTo>
                    <a:pt x="719" y="796"/>
                  </a:lnTo>
                  <a:lnTo>
                    <a:pt x="749" y="787"/>
                  </a:lnTo>
                  <a:lnTo>
                    <a:pt x="777" y="777"/>
                  </a:lnTo>
                  <a:lnTo>
                    <a:pt x="806" y="768"/>
                  </a:lnTo>
                  <a:lnTo>
                    <a:pt x="835" y="758"/>
                  </a:lnTo>
                  <a:lnTo>
                    <a:pt x="864" y="748"/>
                  </a:lnTo>
                  <a:lnTo>
                    <a:pt x="908" y="733"/>
                  </a:lnTo>
                  <a:lnTo>
                    <a:pt x="929" y="725"/>
                  </a:lnTo>
                  <a:lnTo>
                    <a:pt x="951" y="718"/>
                  </a:lnTo>
                  <a:lnTo>
                    <a:pt x="992" y="702"/>
                  </a:lnTo>
                  <a:lnTo>
                    <a:pt x="1033" y="687"/>
                  </a:lnTo>
                  <a:lnTo>
                    <a:pt x="1073" y="671"/>
                  </a:lnTo>
                  <a:lnTo>
                    <a:pt x="1092" y="663"/>
                  </a:lnTo>
                  <a:lnTo>
                    <a:pt x="1112" y="655"/>
                  </a:lnTo>
                  <a:lnTo>
                    <a:pt x="1150" y="639"/>
                  </a:lnTo>
                  <a:lnTo>
                    <a:pt x="1187" y="623"/>
                  </a:lnTo>
                  <a:lnTo>
                    <a:pt x="1222" y="607"/>
                  </a:lnTo>
                  <a:lnTo>
                    <a:pt x="1239" y="598"/>
                  </a:lnTo>
                  <a:lnTo>
                    <a:pt x="1244" y="596"/>
                  </a:lnTo>
                  <a:lnTo>
                    <a:pt x="1248" y="594"/>
                  </a:lnTo>
                  <a:lnTo>
                    <a:pt x="1257" y="590"/>
                  </a:lnTo>
                  <a:lnTo>
                    <a:pt x="1265" y="586"/>
                  </a:lnTo>
                  <a:lnTo>
                    <a:pt x="1269" y="584"/>
                  </a:lnTo>
                  <a:lnTo>
                    <a:pt x="1274" y="582"/>
                  </a:lnTo>
                  <a:lnTo>
                    <a:pt x="1290" y="574"/>
                  </a:lnTo>
                  <a:lnTo>
                    <a:pt x="1323" y="557"/>
                  </a:lnTo>
                  <a:lnTo>
                    <a:pt x="1355" y="540"/>
                  </a:lnTo>
                  <a:lnTo>
                    <a:pt x="1370" y="531"/>
                  </a:lnTo>
                  <a:lnTo>
                    <a:pt x="1386" y="523"/>
                  </a:lnTo>
                  <a:lnTo>
                    <a:pt x="1400" y="514"/>
                  </a:lnTo>
                  <a:lnTo>
                    <a:pt x="1415" y="506"/>
                  </a:lnTo>
                  <a:lnTo>
                    <a:pt x="1444" y="489"/>
                  </a:lnTo>
                  <a:lnTo>
                    <a:pt x="1489" y="462"/>
                  </a:lnTo>
                  <a:lnTo>
                    <a:pt x="1534" y="434"/>
                  </a:lnTo>
                  <a:lnTo>
                    <a:pt x="1545" y="427"/>
                  </a:lnTo>
                  <a:lnTo>
                    <a:pt x="1550" y="424"/>
                  </a:lnTo>
                  <a:lnTo>
                    <a:pt x="1556" y="420"/>
                  </a:lnTo>
                  <a:lnTo>
                    <a:pt x="1579" y="406"/>
                  </a:lnTo>
                  <a:lnTo>
                    <a:pt x="1624" y="378"/>
                  </a:lnTo>
                  <a:lnTo>
                    <a:pt x="1669" y="349"/>
                  </a:lnTo>
                  <a:lnTo>
                    <a:pt x="1713" y="320"/>
                  </a:lnTo>
                  <a:lnTo>
                    <a:pt x="1758" y="290"/>
                  </a:lnTo>
                  <a:lnTo>
                    <a:pt x="1803" y="260"/>
                  </a:lnTo>
                  <a:lnTo>
                    <a:pt x="1847" y="229"/>
                  </a:lnTo>
                  <a:lnTo>
                    <a:pt x="1869" y="214"/>
                  </a:lnTo>
                  <a:lnTo>
                    <a:pt x="1891" y="198"/>
                  </a:lnTo>
                  <a:lnTo>
                    <a:pt x="1935" y="166"/>
                  </a:lnTo>
                  <a:lnTo>
                    <a:pt x="1957" y="150"/>
                  </a:lnTo>
                  <a:lnTo>
                    <a:pt x="1979" y="134"/>
                  </a:lnTo>
                  <a:lnTo>
                    <a:pt x="2001" y="118"/>
                  </a:lnTo>
                  <a:lnTo>
                    <a:pt x="2023" y="101"/>
                  </a:lnTo>
                  <a:lnTo>
                    <a:pt x="2067" y="68"/>
                  </a:lnTo>
                  <a:lnTo>
                    <a:pt x="2110" y="34"/>
                  </a:lnTo>
                  <a:lnTo>
                    <a:pt x="2155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2" name="Rectangle 150">
              <a:extLst>
                <a:ext uri="{FF2B5EF4-FFF2-40B4-BE49-F238E27FC236}">
                  <a16:creationId xmlns:a16="http://schemas.microsoft.com/office/drawing/2014/main" id="{76142139-BDC0-7238-8759-834C77555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366" y="4062686"/>
              <a:ext cx="8080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No INSTI use</a:t>
              </a:r>
              <a:endPara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3" name="Rectangle 151">
              <a:extLst>
                <a:ext uri="{FF2B5EF4-FFF2-40B4-BE49-F238E27FC236}">
                  <a16:creationId xmlns:a16="http://schemas.microsoft.com/office/drawing/2014/main" id="{4683A14B-240A-2C42-C8BD-677C3EFDA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366" y="3891743"/>
              <a:ext cx="5884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INSTI use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41DB0A15-6FC2-43B7-A3A4-ED3170B466C1}"/>
              </a:ext>
            </a:extLst>
          </p:cNvPr>
          <p:cNvGrpSpPr/>
          <p:nvPr/>
        </p:nvGrpSpPr>
        <p:grpSpPr>
          <a:xfrm>
            <a:off x="6801626" y="3547054"/>
            <a:ext cx="4593587" cy="3014382"/>
            <a:chOff x="6801626" y="3547054"/>
            <a:chExt cx="4593587" cy="3014382"/>
          </a:xfrm>
        </p:grpSpPr>
        <p:sp>
          <p:nvSpPr>
            <p:cNvPr id="99" name="Line 18">
              <a:extLst>
                <a:ext uri="{FF2B5EF4-FFF2-40B4-BE49-F238E27FC236}">
                  <a16:creationId xmlns:a16="http://schemas.microsoft.com/office/drawing/2014/main" id="{6CE6DD57-3A32-96E8-A186-7FCEFC205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7930" y="4017576"/>
              <a:ext cx="224088" cy="0"/>
            </a:xfrm>
            <a:prstGeom prst="line">
              <a:avLst/>
            </a:prstGeom>
            <a:noFill/>
            <a:ln w="317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0" name="Line 19">
              <a:extLst>
                <a:ext uri="{FF2B5EF4-FFF2-40B4-BE49-F238E27FC236}">
                  <a16:creationId xmlns:a16="http://schemas.microsoft.com/office/drawing/2014/main" id="{5A9C5C21-D7EA-D85F-846B-63BFE1E65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7930" y="4367604"/>
              <a:ext cx="224088" cy="0"/>
            </a:xfrm>
            <a:prstGeom prst="line">
              <a:avLst/>
            </a:prstGeom>
            <a:noFill/>
            <a:ln w="317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44DB5227-C434-1585-16C6-199CF427A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7930" y="4192590"/>
              <a:ext cx="224088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2" name="Rectangle 51">
              <a:extLst>
                <a:ext uri="{FF2B5EF4-FFF2-40B4-BE49-F238E27FC236}">
                  <a16:creationId xmlns:a16="http://schemas.microsoft.com/office/drawing/2014/main" id="{4147999B-98E0-BAF3-7346-F6FEB05CF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8842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3" name="Rectangle 52">
              <a:extLst>
                <a:ext uri="{FF2B5EF4-FFF2-40B4-BE49-F238E27FC236}">
                  <a16:creationId xmlns:a16="http://schemas.microsoft.com/office/drawing/2014/main" id="{7E2920B0-D144-30B9-9A48-55C0E6F09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5594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4" name="Rectangle 53">
              <a:extLst>
                <a:ext uri="{FF2B5EF4-FFF2-40B4-BE49-F238E27FC236}">
                  <a16:creationId xmlns:a16="http://schemas.microsoft.com/office/drawing/2014/main" id="{0CCCEE3F-E5E9-9EFF-E588-2201158F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953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5" name="Rectangle 54">
              <a:extLst>
                <a:ext uri="{FF2B5EF4-FFF2-40B4-BE49-F238E27FC236}">
                  <a16:creationId xmlns:a16="http://schemas.microsoft.com/office/drawing/2014/main" id="{048DA04F-0C8F-9AFF-D8C4-93C03F5CB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7705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6" name="Rectangle 55">
              <a:extLst>
                <a:ext uri="{FF2B5EF4-FFF2-40B4-BE49-F238E27FC236}">
                  <a16:creationId xmlns:a16="http://schemas.microsoft.com/office/drawing/2014/main" id="{019E2EF1-2D6F-EB09-1A7A-CFB2A69E8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064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7" name="Rectangle 56">
              <a:extLst>
                <a:ext uri="{FF2B5EF4-FFF2-40B4-BE49-F238E27FC236}">
                  <a16:creationId xmlns:a16="http://schemas.microsoft.com/office/drawing/2014/main" id="{3F947FED-23A0-3058-4545-308DCC2FC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815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8" name="Rectangle 57">
              <a:extLst>
                <a:ext uri="{FF2B5EF4-FFF2-40B4-BE49-F238E27FC236}">
                  <a16:creationId xmlns:a16="http://schemas.microsoft.com/office/drawing/2014/main" id="{2F8C429E-E79F-1D42-E660-7F2CD921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0295" y="626049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639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9" name="Rectangle 58">
              <a:extLst>
                <a:ext uri="{FF2B5EF4-FFF2-40B4-BE49-F238E27FC236}">
                  <a16:creationId xmlns:a16="http://schemas.microsoft.com/office/drawing/2014/main" id="{E49CD19B-46E9-27B8-12CB-90F591ABE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656" y="626049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954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0" name="Rectangle 59">
              <a:extLst>
                <a:ext uri="{FF2B5EF4-FFF2-40B4-BE49-F238E27FC236}">
                  <a16:creationId xmlns:a16="http://schemas.microsoft.com/office/drawing/2014/main" id="{57114E01-EF5F-BA50-A980-345E0034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132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1419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1" name="Rectangle 60">
              <a:extLst>
                <a:ext uri="{FF2B5EF4-FFF2-40B4-BE49-F238E27FC236}">
                  <a16:creationId xmlns:a16="http://schemas.microsoft.com/office/drawing/2014/main" id="{A73BC81C-0941-006C-6B23-E1A43C28A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492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1992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2" name="Rectangle 61">
              <a:extLst>
                <a:ext uri="{FF2B5EF4-FFF2-40B4-BE49-F238E27FC236}">
                  <a16:creationId xmlns:a16="http://schemas.microsoft.com/office/drawing/2014/main" id="{D1635EB8-E669-AA83-4010-C7A9FB510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243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2839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3" name="Rectangle 62">
              <a:extLst>
                <a:ext uri="{FF2B5EF4-FFF2-40B4-BE49-F238E27FC236}">
                  <a16:creationId xmlns:a16="http://schemas.microsoft.com/office/drawing/2014/main" id="{3A4AFC81-18C5-C538-F5A5-A357D867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602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4046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4" name="Rectangle 63">
              <a:extLst>
                <a:ext uri="{FF2B5EF4-FFF2-40B4-BE49-F238E27FC236}">
                  <a16:creationId xmlns:a16="http://schemas.microsoft.com/office/drawing/2014/main" id="{08E2B48F-1769-1AF2-0690-20999C11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1023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1236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151E5ECA-0B0C-577D-E2A3-AFB93B79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6381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1795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" name="Rectangle 65">
              <a:extLst>
                <a:ext uri="{FF2B5EF4-FFF2-40B4-BE49-F238E27FC236}">
                  <a16:creationId xmlns:a16="http://schemas.microsoft.com/office/drawing/2014/main" id="{16A6FA2D-29FF-49BA-D0AD-D7699E4A5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132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2354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7" name="Rectangle 66">
              <a:extLst>
                <a:ext uri="{FF2B5EF4-FFF2-40B4-BE49-F238E27FC236}">
                  <a16:creationId xmlns:a16="http://schemas.microsoft.com/office/drawing/2014/main" id="{F2914861-FADA-11C9-E3D3-E541F198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492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3029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8" name="Rectangle 67">
              <a:extLst>
                <a:ext uri="{FF2B5EF4-FFF2-40B4-BE49-F238E27FC236}">
                  <a16:creationId xmlns:a16="http://schemas.microsoft.com/office/drawing/2014/main" id="{3CB3A409-7EED-BA9B-09F4-52EC4807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243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3854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9" name="Rectangle 68">
              <a:extLst>
                <a:ext uri="{FF2B5EF4-FFF2-40B4-BE49-F238E27FC236}">
                  <a16:creationId xmlns:a16="http://schemas.microsoft.com/office/drawing/2014/main" id="{6625F208-DE09-A0C8-BA65-CE56F2A67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602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4818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0" name="Rectangle 69">
              <a:extLst>
                <a:ext uri="{FF2B5EF4-FFF2-40B4-BE49-F238E27FC236}">
                  <a16:creationId xmlns:a16="http://schemas.microsoft.com/office/drawing/2014/main" id="{621EF31E-F602-4ED0-CEF8-7B037E86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329" y="6144217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11390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1" name="Rectangle 70">
              <a:extLst>
                <a:ext uri="{FF2B5EF4-FFF2-40B4-BE49-F238E27FC236}">
                  <a16:creationId xmlns:a16="http://schemas.microsoft.com/office/drawing/2014/main" id="{E8FF4A30-0D14-E650-1353-F3423274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492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6329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2" name="Rectangle 71">
              <a:extLst>
                <a:ext uri="{FF2B5EF4-FFF2-40B4-BE49-F238E27FC236}">
                  <a16:creationId xmlns:a16="http://schemas.microsoft.com/office/drawing/2014/main" id="{F3AEC67B-05BA-A61F-AC40-0B158D76C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243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8472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3" name="Rectangle 72">
              <a:extLst>
                <a:ext uri="{FF2B5EF4-FFF2-40B4-BE49-F238E27FC236}">
                  <a16:creationId xmlns:a16="http://schemas.microsoft.com/office/drawing/2014/main" id="{E6EED20D-C4D9-0D79-FE44-590D151A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0296" y="6144217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970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4" name="Rectangle 73">
              <a:extLst>
                <a:ext uri="{FF2B5EF4-FFF2-40B4-BE49-F238E27FC236}">
                  <a16:creationId xmlns:a16="http://schemas.microsoft.com/office/drawing/2014/main" id="{E969D407-4AA7-E508-C06F-D3590509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6381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2355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5" name="Rectangle 74">
              <a:extLst>
                <a:ext uri="{FF2B5EF4-FFF2-40B4-BE49-F238E27FC236}">
                  <a16:creationId xmlns:a16="http://schemas.microsoft.com/office/drawing/2014/main" id="{83099BC0-9BE6-BFBC-436D-0BC2CB86D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132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4322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6" name="Rectangle 75">
              <a:extLst>
                <a:ext uri="{FF2B5EF4-FFF2-40B4-BE49-F238E27FC236}">
                  <a16:creationId xmlns:a16="http://schemas.microsoft.com/office/drawing/2014/main" id="{63205EE9-64DA-44B0-09A6-9B918F86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882" y="6260494"/>
              <a:ext cx="123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PI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7" name="Rectangle 76">
              <a:extLst>
                <a:ext uri="{FF2B5EF4-FFF2-40B4-BE49-F238E27FC236}">
                  <a16:creationId xmlns:a16="http://schemas.microsoft.com/office/drawing/2014/main" id="{BC9DB45A-89C2-6F10-4E82-5AC309BBD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1626" y="6376770"/>
              <a:ext cx="4056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NNRTI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8" name="Rectangle 77">
              <a:extLst>
                <a:ext uri="{FF2B5EF4-FFF2-40B4-BE49-F238E27FC236}">
                  <a16:creationId xmlns:a16="http://schemas.microsoft.com/office/drawing/2014/main" id="{CB77A48E-8B03-3320-450D-EE5A6D02E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364" y="6144217"/>
              <a:ext cx="33195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INSTI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9" name="Rectangle 78">
              <a:extLst>
                <a:ext uri="{FF2B5EF4-FFF2-40B4-BE49-F238E27FC236}">
                  <a16:creationId xmlns:a16="http://schemas.microsoft.com/office/drawing/2014/main" id="{2915BB9A-6A00-65B3-ECC4-7E796D02D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9872" y="5905567"/>
              <a:ext cx="109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Follow up (years)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0" name="Rectangle 79">
              <a:extLst>
                <a:ext uri="{FF2B5EF4-FFF2-40B4-BE49-F238E27FC236}">
                  <a16:creationId xmlns:a16="http://schemas.microsoft.com/office/drawing/2014/main" id="{C9D27C27-BAF8-2201-6700-E91BB68AA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5376307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1" name="Rectangle 80">
              <a:extLst>
                <a:ext uri="{FF2B5EF4-FFF2-40B4-BE49-F238E27FC236}">
                  <a16:creationId xmlns:a16="http://schemas.microsoft.com/office/drawing/2014/main" id="{5EC8956E-E4C6-BB6C-04C1-0AB5EFEA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4919594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2" name="Rectangle 81">
              <a:extLst>
                <a:ext uri="{FF2B5EF4-FFF2-40B4-BE49-F238E27FC236}">
                  <a16:creationId xmlns:a16="http://schemas.microsoft.com/office/drawing/2014/main" id="{C8023C45-2295-3667-DD2A-85A7C9212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4461681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3" name="Rectangle 82">
              <a:extLst>
                <a:ext uri="{FF2B5EF4-FFF2-40B4-BE49-F238E27FC236}">
                  <a16:creationId xmlns:a16="http://schemas.microsoft.com/office/drawing/2014/main" id="{084FAFCD-D0DB-78A7-7CA2-5E17215A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4003769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0.06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4" name="Rectangle 83">
              <a:extLst>
                <a:ext uri="{FF2B5EF4-FFF2-40B4-BE49-F238E27FC236}">
                  <a16:creationId xmlns:a16="http://schemas.microsoft.com/office/drawing/2014/main" id="{6A9CDC98-C382-1867-DB77-2230CFD09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3547054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0.08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5" name="Freeform 84">
              <a:extLst>
                <a:ext uri="{FF2B5EF4-FFF2-40B4-BE49-F238E27FC236}">
                  <a16:creationId xmlns:a16="http://schemas.microsoft.com/office/drawing/2014/main" id="{10C49C8E-DE35-CE08-7906-A56779A9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265" y="5252262"/>
              <a:ext cx="1319476" cy="249335"/>
            </a:xfrm>
            <a:custGeom>
              <a:avLst/>
              <a:gdLst>
                <a:gd name="T0" fmla="*/ 945 w 948"/>
                <a:gd name="T1" fmla="*/ 0 h 208"/>
                <a:gd name="T2" fmla="*/ 936 w 948"/>
                <a:gd name="T3" fmla="*/ 2 h 208"/>
                <a:gd name="T4" fmla="*/ 929 w 948"/>
                <a:gd name="T5" fmla="*/ 4 h 208"/>
                <a:gd name="T6" fmla="*/ 915 w 948"/>
                <a:gd name="T7" fmla="*/ 9 h 208"/>
                <a:gd name="T8" fmla="*/ 903 w 948"/>
                <a:gd name="T9" fmla="*/ 14 h 208"/>
                <a:gd name="T10" fmla="*/ 885 w 948"/>
                <a:gd name="T11" fmla="*/ 25 h 208"/>
                <a:gd name="T12" fmla="*/ 820 w 948"/>
                <a:gd name="T13" fmla="*/ 28 h 208"/>
                <a:gd name="T14" fmla="*/ 802 w 948"/>
                <a:gd name="T15" fmla="*/ 36 h 208"/>
                <a:gd name="T16" fmla="*/ 771 w 948"/>
                <a:gd name="T17" fmla="*/ 41 h 208"/>
                <a:gd name="T18" fmla="*/ 742 w 948"/>
                <a:gd name="T19" fmla="*/ 44 h 208"/>
                <a:gd name="T20" fmla="*/ 741 w 948"/>
                <a:gd name="T21" fmla="*/ 45 h 208"/>
                <a:gd name="T22" fmla="*/ 723 w 948"/>
                <a:gd name="T23" fmla="*/ 46 h 208"/>
                <a:gd name="T24" fmla="*/ 713 w 948"/>
                <a:gd name="T25" fmla="*/ 47 h 208"/>
                <a:gd name="T26" fmla="*/ 705 w 948"/>
                <a:gd name="T27" fmla="*/ 52 h 208"/>
                <a:gd name="T28" fmla="*/ 696 w 948"/>
                <a:gd name="T29" fmla="*/ 55 h 208"/>
                <a:gd name="T30" fmla="*/ 689 w 948"/>
                <a:gd name="T31" fmla="*/ 56 h 208"/>
                <a:gd name="T32" fmla="*/ 675 w 948"/>
                <a:gd name="T33" fmla="*/ 63 h 208"/>
                <a:gd name="T34" fmla="*/ 625 w 948"/>
                <a:gd name="T35" fmla="*/ 62 h 208"/>
                <a:gd name="T36" fmla="*/ 582 w 948"/>
                <a:gd name="T37" fmla="*/ 68 h 208"/>
                <a:gd name="T38" fmla="*/ 572 w 948"/>
                <a:gd name="T39" fmla="*/ 73 h 208"/>
                <a:gd name="T40" fmla="*/ 559 w 948"/>
                <a:gd name="T41" fmla="*/ 77 h 208"/>
                <a:gd name="T42" fmla="*/ 539 w 948"/>
                <a:gd name="T43" fmla="*/ 77 h 208"/>
                <a:gd name="T44" fmla="*/ 535 w 948"/>
                <a:gd name="T45" fmla="*/ 83 h 208"/>
                <a:gd name="T46" fmla="*/ 528 w 948"/>
                <a:gd name="T47" fmla="*/ 87 h 208"/>
                <a:gd name="T48" fmla="*/ 521 w 948"/>
                <a:gd name="T49" fmla="*/ 91 h 208"/>
                <a:gd name="T50" fmla="*/ 502 w 948"/>
                <a:gd name="T51" fmla="*/ 99 h 208"/>
                <a:gd name="T52" fmla="*/ 489 w 948"/>
                <a:gd name="T53" fmla="*/ 107 h 208"/>
                <a:gd name="T54" fmla="*/ 484 w 948"/>
                <a:gd name="T55" fmla="*/ 110 h 208"/>
                <a:gd name="T56" fmla="*/ 474 w 948"/>
                <a:gd name="T57" fmla="*/ 113 h 208"/>
                <a:gd name="T58" fmla="*/ 459 w 948"/>
                <a:gd name="T59" fmla="*/ 118 h 208"/>
                <a:gd name="T60" fmla="*/ 437 w 948"/>
                <a:gd name="T61" fmla="*/ 120 h 208"/>
                <a:gd name="T62" fmla="*/ 427 w 948"/>
                <a:gd name="T63" fmla="*/ 121 h 208"/>
                <a:gd name="T64" fmla="*/ 415 w 948"/>
                <a:gd name="T65" fmla="*/ 122 h 208"/>
                <a:gd name="T66" fmla="*/ 388 w 948"/>
                <a:gd name="T67" fmla="*/ 128 h 208"/>
                <a:gd name="T68" fmla="*/ 385 w 948"/>
                <a:gd name="T69" fmla="*/ 133 h 208"/>
                <a:gd name="T70" fmla="*/ 373 w 948"/>
                <a:gd name="T71" fmla="*/ 139 h 208"/>
                <a:gd name="T72" fmla="*/ 372 w 948"/>
                <a:gd name="T73" fmla="*/ 139 h 208"/>
                <a:gd name="T74" fmla="*/ 369 w 948"/>
                <a:gd name="T75" fmla="*/ 140 h 208"/>
                <a:gd name="T76" fmla="*/ 347 w 948"/>
                <a:gd name="T77" fmla="*/ 143 h 208"/>
                <a:gd name="T78" fmla="*/ 324 w 948"/>
                <a:gd name="T79" fmla="*/ 146 h 208"/>
                <a:gd name="T80" fmla="*/ 288 w 948"/>
                <a:gd name="T81" fmla="*/ 148 h 208"/>
                <a:gd name="T82" fmla="*/ 263 w 948"/>
                <a:gd name="T83" fmla="*/ 148 h 208"/>
                <a:gd name="T84" fmla="*/ 234 w 948"/>
                <a:gd name="T85" fmla="*/ 157 h 208"/>
                <a:gd name="T86" fmla="*/ 227 w 948"/>
                <a:gd name="T87" fmla="*/ 163 h 208"/>
                <a:gd name="T88" fmla="*/ 209 w 948"/>
                <a:gd name="T89" fmla="*/ 164 h 208"/>
                <a:gd name="T90" fmla="*/ 196 w 948"/>
                <a:gd name="T91" fmla="*/ 169 h 208"/>
                <a:gd name="T92" fmla="*/ 179 w 948"/>
                <a:gd name="T93" fmla="*/ 171 h 208"/>
                <a:gd name="T94" fmla="*/ 158 w 948"/>
                <a:gd name="T95" fmla="*/ 172 h 208"/>
                <a:gd name="T96" fmla="*/ 154 w 948"/>
                <a:gd name="T97" fmla="*/ 176 h 208"/>
                <a:gd name="T98" fmla="*/ 147 w 948"/>
                <a:gd name="T99" fmla="*/ 184 h 208"/>
                <a:gd name="T100" fmla="*/ 143 w 948"/>
                <a:gd name="T101" fmla="*/ 186 h 208"/>
                <a:gd name="T102" fmla="*/ 124 w 948"/>
                <a:gd name="T103" fmla="*/ 186 h 208"/>
                <a:gd name="T104" fmla="*/ 118 w 948"/>
                <a:gd name="T105" fmla="*/ 193 h 208"/>
                <a:gd name="T106" fmla="*/ 114 w 948"/>
                <a:gd name="T107" fmla="*/ 196 h 208"/>
                <a:gd name="T108" fmla="*/ 111 w 948"/>
                <a:gd name="T109" fmla="*/ 197 h 208"/>
                <a:gd name="T110" fmla="*/ 104 w 948"/>
                <a:gd name="T111" fmla="*/ 198 h 208"/>
                <a:gd name="T112" fmla="*/ 80 w 948"/>
                <a:gd name="T113" fmla="*/ 201 h 208"/>
                <a:gd name="T114" fmla="*/ 78 w 948"/>
                <a:gd name="T115" fmla="*/ 202 h 208"/>
                <a:gd name="T116" fmla="*/ 50 w 948"/>
                <a:gd name="T117" fmla="*/ 203 h 208"/>
                <a:gd name="T118" fmla="*/ 27 w 948"/>
                <a:gd name="T119" fmla="*/ 204 h 208"/>
                <a:gd name="T120" fmla="*/ 13 w 948"/>
                <a:gd name="T121" fmla="*/ 207 h 208"/>
                <a:gd name="T122" fmla="*/ 1 w 948"/>
                <a:gd name="T12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8" h="208">
                  <a:moveTo>
                    <a:pt x="948" y="0"/>
                  </a:moveTo>
                  <a:lnTo>
                    <a:pt x="946" y="0"/>
                  </a:lnTo>
                  <a:lnTo>
                    <a:pt x="946" y="0"/>
                  </a:lnTo>
                  <a:lnTo>
                    <a:pt x="945" y="0"/>
                  </a:lnTo>
                  <a:lnTo>
                    <a:pt x="945" y="0"/>
                  </a:lnTo>
                  <a:lnTo>
                    <a:pt x="944" y="0"/>
                  </a:lnTo>
                  <a:lnTo>
                    <a:pt x="940" y="0"/>
                  </a:lnTo>
                  <a:lnTo>
                    <a:pt x="939" y="1"/>
                  </a:lnTo>
                  <a:lnTo>
                    <a:pt x="939" y="2"/>
                  </a:lnTo>
                  <a:lnTo>
                    <a:pt x="936" y="2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31" y="2"/>
                  </a:lnTo>
                  <a:lnTo>
                    <a:pt x="931" y="3"/>
                  </a:lnTo>
                  <a:lnTo>
                    <a:pt x="929" y="4"/>
                  </a:lnTo>
                  <a:lnTo>
                    <a:pt x="927" y="4"/>
                  </a:lnTo>
                  <a:lnTo>
                    <a:pt x="923" y="6"/>
                  </a:lnTo>
                  <a:lnTo>
                    <a:pt x="919" y="7"/>
                  </a:lnTo>
                  <a:lnTo>
                    <a:pt x="917" y="8"/>
                  </a:lnTo>
                  <a:lnTo>
                    <a:pt x="915" y="9"/>
                  </a:lnTo>
                  <a:lnTo>
                    <a:pt x="911" y="9"/>
                  </a:lnTo>
                  <a:lnTo>
                    <a:pt x="909" y="9"/>
                  </a:lnTo>
                  <a:lnTo>
                    <a:pt x="908" y="10"/>
                  </a:lnTo>
                  <a:lnTo>
                    <a:pt x="906" y="12"/>
                  </a:lnTo>
                  <a:lnTo>
                    <a:pt x="903" y="14"/>
                  </a:lnTo>
                  <a:lnTo>
                    <a:pt x="898" y="18"/>
                  </a:lnTo>
                  <a:lnTo>
                    <a:pt x="892" y="21"/>
                  </a:lnTo>
                  <a:lnTo>
                    <a:pt x="888" y="25"/>
                  </a:lnTo>
                  <a:lnTo>
                    <a:pt x="887" y="25"/>
                  </a:lnTo>
                  <a:lnTo>
                    <a:pt x="885" y="25"/>
                  </a:lnTo>
                  <a:lnTo>
                    <a:pt x="860" y="26"/>
                  </a:lnTo>
                  <a:lnTo>
                    <a:pt x="835" y="25"/>
                  </a:lnTo>
                  <a:lnTo>
                    <a:pt x="829" y="26"/>
                  </a:lnTo>
                  <a:lnTo>
                    <a:pt x="822" y="28"/>
                  </a:lnTo>
                  <a:lnTo>
                    <a:pt x="820" y="28"/>
                  </a:lnTo>
                  <a:lnTo>
                    <a:pt x="817" y="29"/>
                  </a:lnTo>
                  <a:lnTo>
                    <a:pt x="812" y="30"/>
                  </a:lnTo>
                  <a:lnTo>
                    <a:pt x="808" y="32"/>
                  </a:lnTo>
                  <a:lnTo>
                    <a:pt x="805" y="34"/>
                  </a:lnTo>
                  <a:lnTo>
                    <a:pt x="802" y="36"/>
                  </a:lnTo>
                  <a:lnTo>
                    <a:pt x="798" y="38"/>
                  </a:lnTo>
                  <a:lnTo>
                    <a:pt x="795" y="39"/>
                  </a:lnTo>
                  <a:lnTo>
                    <a:pt x="791" y="40"/>
                  </a:lnTo>
                  <a:lnTo>
                    <a:pt x="772" y="41"/>
                  </a:lnTo>
                  <a:lnTo>
                    <a:pt x="771" y="41"/>
                  </a:lnTo>
                  <a:lnTo>
                    <a:pt x="771" y="41"/>
                  </a:lnTo>
                  <a:lnTo>
                    <a:pt x="764" y="43"/>
                  </a:lnTo>
                  <a:lnTo>
                    <a:pt x="760" y="43"/>
                  </a:lnTo>
                  <a:lnTo>
                    <a:pt x="757" y="44"/>
                  </a:lnTo>
                  <a:lnTo>
                    <a:pt x="742" y="44"/>
                  </a:lnTo>
                  <a:lnTo>
                    <a:pt x="742" y="44"/>
                  </a:lnTo>
                  <a:lnTo>
                    <a:pt x="741" y="44"/>
                  </a:lnTo>
                  <a:lnTo>
                    <a:pt x="741" y="45"/>
                  </a:lnTo>
                  <a:lnTo>
                    <a:pt x="741" y="45"/>
                  </a:lnTo>
                  <a:lnTo>
                    <a:pt x="741" y="45"/>
                  </a:lnTo>
                  <a:lnTo>
                    <a:pt x="741" y="45"/>
                  </a:lnTo>
                  <a:lnTo>
                    <a:pt x="736" y="45"/>
                  </a:lnTo>
                  <a:lnTo>
                    <a:pt x="731" y="46"/>
                  </a:lnTo>
                  <a:lnTo>
                    <a:pt x="726" y="46"/>
                  </a:lnTo>
                  <a:lnTo>
                    <a:pt x="723" y="46"/>
                  </a:lnTo>
                  <a:lnTo>
                    <a:pt x="720" y="46"/>
                  </a:lnTo>
                  <a:lnTo>
                    <a:pt x="718" y="45"/>
                  </a:lnTo>
                  <a:lnTo>
                    <a:pt x="716" y="46"/>
                  </a:lnTo>
                  <a:lnTo>
                    <a:pt x="714" y="46"/>
                  </a:lnTo>
                  <a:lnTo>
                    <a:pt x="713" y="47"/>
                  </a:lnTo>
                  <a:lnTo>
                    <a:pt x="711" y="49"/>
                  </a:lnTo>
                  <a:lnTo>
                    <a:pt x="709" y="51"/>
                  </a:lnTo>
                  <a:lnTo>
                    <a:pt x="707" y="52"/>
                  </a:lnTo>
                  <a:lnTo>
                    <a:pt x="706" y="52"/>
                  </a:lnTo>
                  <a:lnTo>
                    <a:pt x="705" y="52"/>
                  </a:lnTo>
                  <a:lnTo>
                    <a:pt x="704" y="53"/>
                  </a:lnTo>
                  <a:lnTo>
                    <a:pt x="700" y="55"/>
                  </a:lnTo>
                  <a:lnTo>
                    <a:pt x="698" y="55"/>
                  </a:lnTo>
                  <a:lnTo>
                    <a:pt x="697" y="55"/>
                  </a:lnTo>
                  <a:lnTo>
                    <a:pt x="696" y="55"/>
                  </a:lnTo>
                  <a:lnTo>
                    <a:pt x="696" y="55"/>
                  </a:lnTo>
                  <a:lnTo>
                    <a:pt x="696" y="56"/>
                  </a:lnTo>
                  <a:lnTo>
                    <a:pt x="693" y="56"/>
                  </a:lnTo>
                  <a:lnTo>
                    <a:pt x="691" y="56"/>
                  </a:lnTo>
                  <a:lnTo>
                    <a:pt x="689" y="56"/>
                  </a:lnTo>
                  <a:lnTo>
                    <a:pt x="687" y="58"/>
                  </a:lnTo>
                  <a:lnTo>
                    <a:pt x="685" y="59"/>
                  </a:lnTo>
                  <a:lnTo>
                    <a:pt x="682" y="60"/>
                  </a:lnTo>
                  <a:lnTo>
                    <a:pt x="679" y="62"/>
                  </a:lnTo>
                  <a:lnTo>
                    <a:pt x="675" y="63"/>
                  </a:lnTo>
                  <a:lnTo>
                    <a:pt x="664" y="63"/>
                  </a:lnTo>
                  <a:lnTo>
                    <a:pt x="652" y="62"/>
                  </a:lnTo>
                  <a:lnTo>
                    <a:pt x="645" y="62"/>
                  </a:lnTo>
                  <a:lnTo>
                    <a:pt x="638" y="62"/>
                  </a:lnTo>
                  <a:lnTo>
                    <a:pt x="625" y="62"/>
                  </a:lnTo>
                  <a:lnTo>
                    <a:pt x="596" y="62"/>
                  </a:lnTo>
                  <a:lnTo>
                    <a:pt x="592" y="62"/>
                  </a:lnTo>
                  <a:lnTo>
                    <a:pt x="589" y="63"/>
                  </a:lnTo>
                  <a:lnTo>
                    <a:pt x="585" y="65"/>
                  </a:lnTo>
                  <a:lnTo>
                    <a:pt x="582" y="68"/>
                  </a:lnTo>
                  <a:lnTo>
                    <a:pt x="579" y="68"/>
                  </a:lnTo>
                  <a:lnTo>
                    <a:pt x="577" y="70"/>
                  </a:lnTo>
                  <a:lnTo>
                    <a:pt x="576" y="71"/>
                  </a:lnTo>
                  <a:lnTo>
                    <a:pt x="575" y="71"/>
                  </a:lnTo>
                  <a:lnTo>
                    <a:pt x="572" y="73"/>
                  </a:lnTo>
                  <a:lnTo>
                    <a:pt x="569" y="75"/>
                  </a:lnTo>
                  <a:lnTo>
                    <a:pt x="569" y="75"/>
                  </a:lnTo>
                  <a:lnTo>
                    <a:pt x="569" y="76"/>
                  </a:lnTo>
                  <a:lnTo>
                    <a:pt x="568" y="76"/>
                  </a:lnTo>
                  <a:lnTo>
                    <a:pt x="559" y="77"/>
                  </a:lnTo>
                  <a:lnTo>
                    <a:pt x="557" y="76"/>
                  </a:lnTo>
                  <a:lnTo>
                    <a:pt x="555" y="76"/>
                  </a:lnTo>
                  <a:lnTo>
                    <a:pt x="551" y="76"/>
                  </a:lnTo>
                  <a:lnTo>
                    <a:pt x="545" y="77"/>
                  </a:lnTo>
                  <a:lnTo>
                    <a:pt x="539" y="77"/>
                  </a:lnTo>
                  <a:lnTo>
                    <a:pt x="538" y="79"/>
                  </a:lnTo>
                  <a:lnTo>
                    <a:pt x="537" y="80"/>
                  </a:lnTo>
                  <a:lnTo>
                    <a:pt x="536" y="81"/>
                  </a:lnTo>
                  <a:lnTo>
                    <a:pt x="536" y="82"/>
                  </a:lnTo>
                  <a:lnTo>
                    <a:pt x="535" y="83"/>
                  </a:lnTo>
                  <a:lnTo>
                    <a:pt x="535" y="84"/>
                  </a:lnTo>
                  <a:lnTo>
                    <a:pt x="533" y="85"/>
                  </a:lnTo>
                  <a:lnTo>
                    <a:pt x="532" y="86"/>
                  </a:lnTo>
                  <a:lnTo>
                    <a:pt x="530" y="87"/>
                  </a:lnTo>
                  <a:lnTo>
                    <a:pt x="528" y="87"/>
                  </a:lnTo>
                  <a:lnTo>
                    <a:pt x="526" y="88"/>
                  </a:lnTo>
                  <a:lnTo>
                    <a:pt x="524" y="88"/>
                  </a:lnTo>
                  <a:lnTo>
                    <a:pt x="524" y="89"/>
                  </a:lnTo>
                  <a:lnTo>
                    <a:pt x="523" y="89"/>
                  </a:lnTo>
                  <a:lnTo>
                    <a:pt x="521" y="91"/>
                  </a:lnTo>
                  <a:lnTo>
                    <a:pt x="519" y="94"/>
                  </a:lnTo>
                  <a:lnTo>
                    <a:pt x="517" y="96"/>
                  </a:lnTo>
                  <a:lnTo>
                    <a:pt x="515" y="97"/>
                  </a:lnTo>
                  <a:lnTo>
                    <a:pt x="508" y="98"/>
                  </a:lnTo>
                  <a:lnTo>
                    <a:pt x="502" y="99"/>
                  </a:lnTo>
                  <a:lnTo>
                    <a:pt x="498" y="100"/>
                  </a:lnTo>
                  <a:lnTo>
                    <a:pt x="496" y="101"/>
                  </a:lnTo>
                  <a:lnTo>
                    <a:pt x="493" y="102"/>
                  </a:lnTo>
                  <a:lnTo>
                    <a:pt x="492" y="105"/>
                  </a:lnTo>
                  <a:lnTo>
                    <a:pt x="489" y="107"/>
                  </a:lnTo>
                  <a:lnTo>
                    <a:pt x="488" y="108"/>
                  </a:lnTo>
                  <a:lnTo>
                    <a:pt x="487" y="109"/>
                  </a:lnTo>
                  <a:lnTo>
                    <a:pt x="486" y="109"/>
                  </a:lnTo>
                  <a:lnTo>
                    <a:pt x="486" y="109"/>
                  </a:lnTo>
                  <a:lnTo>
                    <a:pt x="484" y="110"/>
                  </a:lnTo>
                  <a:lnTo>
                    <a:pt x="483" y="111"/>
                  </a:lnTo>
                  <a:lnTo>
                    <a:pt x="479" y="111"/>
                  </a:lnTo>
                  <a:lnTo>
                    <a:pt x="477" y="111"/>
                  </a:lnTo>
                  <a:lnTo>
                    <a:pt x="476" y="112"/>
                  </a:lnTo>
                  <a:lnTo>
                    <a:pt x="474" y="113"/>
                  </a:lnTo>
                  <a:lnTo>
                    <a:pt x="472" y="114"/>
                  </a:lnTo>
                  <a:lnTo>
                    <a:pt x="470" y="115"/>
                  </a:lnTo>
                  <a:lnTo>
                    <a:pt x="468" y="116"/>
                  </a:lnTo>
                  <a:lnTo>
                    <a:pt x="462" y="118"/>
                  </a:lnTo>
                  <a:lnTo>
                    <a:pt x="459" y="118"/>
                  </a:lnTo>
                  <a:lnTo>
                    <a:pt x="456" y="119"/>
                  </a:lnTo>
                  <a:lnTo>
                    <a:pt x="449" y="119"/>
                  </a:lnTo>
                  <a:lnTo>
                    <a:pt x="445" y="119"/>
                  </a:lnTo>
                  <a:lnTo>
                    <a:pt x="442" y="119"/>
                  </a:lnTo>
                  <a:lnTo>
                    <a:pt x="437" y="120"/>
                  </a:lnTo>
                  <a:lnTo>
                    <a:pt x="434" y="120"/>
                  </a:lnTo>
                  <a:lnTo>
                    <a:pt x="431" y="121"/>
                  </a:lnTo>
                  <a:lnTo>
                    <a:pt x="428" y="121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6" y="121"/>
                  </a:lnTo>
                  <a:lnTo>
                    <a:pt x="426" y="121"/>
                  </a:lnTo>
                  <a:lnTo>
                    <a:pt x="424" y="121"/>
                  </a:lnTo>
                  <a:lnTo>
                    <a:pt x="422" y="121"/>
                  </a:lnTo>
                  <a:lnTo>
                    <a:pt x="415" y="122"/>
                  </a:lnTo>
                  <a:lnTo>
                    <a:pt x="410" y="124"/>
                  </a:lnTo>
                  <a:lnTo>
                    <a:pt x="401" y="124"/>
                  </a:lnTo>
                  <a:lnTo>
                    <a:pt x="393" y="125"/>
                  </a:lnTo>
                  <a:lnTo>
                    <a:pt x="390" y="127"/>
                  </a:lnTo>
                  <a:lnTo>
                    <a:pt x="388" y="128"/>
                  </a:lnTo>
                  <a:lnTo>
                    <a:pt x="388" y="130"/>
                  </a:lnTo>
                  <a:lnTo>
                    <a:pt x="387" y="130"/>
                  </a:lnTo>
                  <a:lnTo>
                    <a:pt x="387" y="131"/>
                  </a:lnTo>
                  <a:lnTo>
                    <a:pt x="386" y="132"/>
                  </a:lnTo>
                  <a:lnTo>
                    <a:pt x="385" y="133"/>
                  </a:lnTo>
                  <a:lnTo>
                    <a:pt x="382" y="134"/>
                  </a:lnTo>
                  <a:lnTo>
                    <a:pt x="378" y="136"/>
                  </a:lnTo>
                  <a:lnTo>
                    <a:pt x="375" y="137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3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69" y="140"/>
                  </a:lnTo>
                  <a:lnTo>
                    <a:pt x="369" y="140"/>
                  </a:lnTo>
                  <a:lnTo>
                    <a:pt x="369" y="141"/>
                  </a:lnTo>
                  <a:lnTo>
                    <a:pt x="367" y="141"/>
                  </a:lnTo>
                  <a:lnTo>
                    <a:pt x="359" y="141"/>
                  </a:lnTo>
                  <a:lnTo>
                    <a:pt x="352" y="142"/>
                  </a:lnTo>
                  <a:lnTo>
                    <a:pt x="347" y="143"/>
                  </a:lnTo>
                  <a:lnTo>
                    <a:pt x="342" y="143"/>
                  </a:lnTo>
                  <a:lnTo>
                    <a:pt x="336" y="144"/>
                  </a:lnTo>
                  <a:lnTo>
                    <a:pt x="331" y="144"/>
                  </a:lnTo>
                  <a:lnTo>
                    <a:pt x="329" y="144"/>
                  </a:lnTo>
                  <a:lnTo>
                    <a:pt x="324" y="146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05" y="148"/>
                  </a:lnTo>
                  <a:lnTo>
                    <a:pt x="289" y="149"/>
                  </a:lnTo>
                  <a:lnTo>
                    <a:pt x="288" y="148"/>
                  </a:lnTo>
                  <a:lnTo>
                    <a:pt x="287" y="148"/>
                  </a:lnTo>
                  <a:lnTo>
                    <a:pt x="286" y="148"/>
                  </a:lnTo>
                  <a:lnTo>
                    <a:pt x="282" y="148"/>
                  </a:lnTo>
                  <a:lnTo>
                    <a:pt x="276" y="148"/>
                  </a:lnTo>
                  <a:lnTo>
                    <a:pt x="263" y="148"/>
                  </a:lnTo>
                  <a:lnTo>
                    <a:pt x="254" y="148"/>
                  </a:lnTo>
                  <a:lnTo>
                    <a:pt x="247" y="150"/>
                  </a:lnTo>
                  <a:lnTo>
                    <a:pt x="242" y="152"/>
                  </a:lnTo>
                  <a:lnTo>
                    <a:pt x="238" y="154"/>
                  </a:lnTo>
                  <a:lnTo>
                    <a:pt x="234" y="157"/>
                  </a:lnTo>
                  <a:lnTo>
                    <a:pt x="231" y="160"/>
                  </a:lnTo>
                  <a:lnTo>
                    <a:pt x="229" y="160"/>
                  </a:lnTo>
                  <a:lnTo>
                    <a:pt x="228" y="161"/>
                  </a:lnTo>
                  <a:lnTo>
                    <a:pt x="228" y="162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4"/>
                  </a:lnTo>
                  <a:lnTo>
                    <a:pt x="225" y="165"/>
                  </a:lnTo>
                  <a:lnTo>
                    <a:pt x="213" y="165"/>
                  </a:lnTo>
                  <a:lnTo>
                    <a:pt x="209" y="164"/>
                  </a:lnTo>
                  <a:lnTo>
                    <a:pt x="205" y="165"/>
                  </a:lnTo>
                  <a:lnTo>
                    <a:pt x="201" y="166"/>
                  </a:lnTo>
                  <a:lnTo>
                    <a:pt x="198" y="168"/>
                  </a:lnTo>
                  <a:lnTo>
                    <a:pt x="197" y="169"/>
                  </a:lnTo>
                  <a:lnTo>
                    <a:pt x="196" y="169"/>
                  </a:lnTo>
                  <a:lnTo>
                    <a:pt x="196" y="169"/>
                  </a:lnTo>
                  <a:lnTo>
                    <a:pt x="190" y="169"/>
                  </a:lnTo>
                  <a:lnTo>
                    <a:pt x="185" y="171"/>
                  </a:lnTo>
                  <a:lnTo>
                    <a:pt x="181" y="171"/>
                  </a:lnTo>
                  <a:lnTo>
                    <a:pt x="179" y="171"/>
                  </a:lnTo>
                  <a:lnTo>
                    <a:pt x="178" y="171"/>
                  </a:lnTo>
                  <a:lnTo>
                    <a:pt x="173" y="170"/>
                  </a:lnTo>
                  <a:lnTo>
                    <a:pt x="171" y="170"/>
                  </a:lnTo>
                  <a:lnTo>
                    <a:pt x="169" y="170"/>
                  </a:lnTo>
                  <a:lnTo>
                    <a:pt x="158" y="172"/>
                  </a:lnTo>
                  <a:lnTo>
                    <a:pt x="157" y="172"/>
                  </a:lnTo>
                  <a:lnTo>
                    <a:pt x="156" y="173"/>
                  </a:lnTo>
                  <a:lnTo>
                    <a:pt x="155" y="173"/>
                  </a:lnTo>
                  <a:lnTo>
                    <a:pt x="154" y="175"/>
                  </a:lnTo>
                  <a:lnTo>
                    <a:pt x="154" y="176"/>
                  </a:lnTo>
                  <a:lnTo>
                    <a:pt x="153" y="177"/>
                  </a:lnTo>
                  <a:lnTo>
                    <a:pt x="153" y="177"/>
                  </a:lnTo>
                  <a:lnTo>
                    <a:pt x="150" y="179"/>
                  </a:lnTo>
                  <a:lnTo>
                    <a:pt x="148" y="182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5"/>
                  </a:lnTo>
                  <a:lnTo>
                    <a:pt x="143" y="186"/>
                  </a:lnTo>
                  <a:lnTo>
                    <a:pt x="143" y="186"/>
                  </a:lnTo>
                  <a:lnTo>
                    <a:pt x="143" y="186"/>
                  </a:lnTo>
                  <a:lnTo>
                    <a:pt x="143" y="186"/>
                  </a:lnTo>
                  <a:lnTo>
                    <a:pt x="142" y="187"/>
                  </a:lnTo>
                  <a:lnTo>
                    <a:pt x="134" y="187"/>
                  </a:lnTo>
                  <a:lnTo>
                    <a:pt x="125" y="186"/>
                  </a:lnTo>
                  <a:lnTo>
                    <a:pt x="124" y="186"/>
                  </a:lnTo>
                  <a:lnTo>
                    <a:pt x="123" y="187"/>
                  </a:lnTo>
                  <a:lnTo>
                    <a:pt x="121" y="187"/>
                  </a:lnTo>
                  <a:lnTo>
                    <a:pt x="121" y="189"/>
                  </a:lnTo>
                  <a:lnTo>
                    <a:pt x="119" y="192"/>
                  </a:lnTo>
                  <a:lnTo>
                    <a:pt x="118" y="193"/>
                  </a:lnTo>
                  <a:lnTo>
                    <a:pt x="117" y="194"/>
                  </a:lnTo>
                  <a:lnTo>
                    <a:pt x="116" y="195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4" y="196"/>
                  </a:lnTo>
                  <a:lnTo>
                    <a:pt x="114" y="196"/>
                  </a:lnTo>
                  <a:lnTo>
                    <a:pt x="113" y="197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6" y="198"/>
                  </a:lnTo>
                  <a:lnTo>
                    <a:pt x="105" y="198"/>
                  </a:lnTo>
                  <a:lnTo>
                    <a:pt x="104" y="198"/>
                  </a:lnTo>
                  <a:lnTo>
                    <a:pt x="103" y="198"/>
                  </a:lnTo>
                  <a:lnTo>
                    <a:pt x="93" y="198"/>
                  </a:lnTo>
                  <a:lnTo>
                    <a:pt x="82" y="200"/>
                  </a:lnTo>
                  <a:lnTo>
                    <a:pt x="81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79" y="202"/>
                  </a:lnTo>
                  <a:lnTo>
                    <a:pt x="79" y="202"/>
                  </a:lnTo>
                  <a:lnTo>
                    <a:pt x="78" y="202"/>
                  </a:lnTo>
                  <a:lnTo>
                    <a:pt x="78" y="202"/>
                  </a:lnTo>
                  <a:lnTo>
                    <a:pt x="64" y="202"/>
                  </a:lnTo>
                  <a:lnTo>
                    <a:pt x="60" y="201"/>
                  </a:lnTo>
                  <a:lnTo>
                    <a:pt x="56" y="202"/>
                  </a:lnTo>
                  <a:lnTo>
                    <a:pt x="53" y="202"/>
                  </a:lnTo>
                  <a:lnTo>
                    <a:pt x="50" y="203"/>
                  </a:lnTo>
                  <a:lnTo>
                    <a:pt x="45" y="204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5"/>
                  </a:lnTo>
                  <a:lnTo>
                    <a:pt x="27" y="204"/>
                  </a:lnTo>
                  <a:lnTo>
                    <a:pt x="23" y="204"/>
                  </a:lnTo>
                  <a:lnTo>
                    <a:pt x="20" y="204"/>
                  </a:lnTo>
                  <a:lnTo>
                    <a:pt x="16" y="205"/>
                  </a:lnTo>
                  <a:lnTo>
                    <a:pt x="14" y="207"/>
                  </a:lnTo>
                  <a:lnTo>
                    <a:pt x="13" y="207"/>
                  </a:lnTo>
                  <a:lnTo>
                    <a:pt x="12" y="208"/>
                  </a:lnTo>
                  <a:lnTo>
                    <a:pt x="11" y="208"/>
                  </a:lnTo>
                  <a:lnTo>
                    <a:pt x="6" y="208"/>
                  </a:lnTo>
                  <a:lnTo>
                    <a:pt x="3" y="208"/>
                  </a:lnTo>
                  <a:lnTo>
                    <a:pt x="1" y="208"/>
                  </a:lnTo>
                  <a:lnTo>
                    <a:pt x="0" y="208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6" name="Freeform 85">
              <a:extLst>
                <a:ext uri="{FF2B5EF4-FFF2-40B4-BE49-F238E27FC236}">
                  <a16:creationId xmlns:a16="http://schemas.microsoft.com/office/drawing/2014/main" id="{97AAA93C-742E-4309-966A-67205130C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349" y="5252262"/>
              <a:ext cx="4175" cy="2397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1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2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7" name="Line 86">
              <a:extLst>
                <a:ext uri="{FF2B5EF4-FFF2-40B4-BE49-F238E27FC236}">
                  <a16:creationId xmlns:a16="http://schemas.microsoft.com/office/drawing/2014/main" id="{3E4E50EE-91BE-45D4-7151-593D1609F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2740" y="5252262"/>
              <a:ext cx="2784" cy="119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8" name="Freeform 87">
              <a:extLst>
                <a:ext uri="{FF2B5EF4-FFF2-40B4-BE49-F238E27FC236}">
                  <a16:creationId xmlns:a16="http://schemas.microsoft.com/office/drawing/2014/main" id="{06EEF90C-9C68-873E-3F6A-B34034A4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524" y="4818324"/>
              <a:ext cx="2384242" cy="435137"/>
            </a:xfrm>
            <a:custGeom>
              <a:avLst/>
              <a:gdLst>
                <a:gd name="T0" fmla="*/ 1691 w 1713"/>
                <a:gd name="T1" fmla="*/ 0 h 363"/>
                <a:gd name="T2" fmla="*/ 1652 w 1713"/>
                <a:gd name="T3" fmla="*/ 16 h 363"/>
                <a:gd name="T4" fmla="*/ 1624 w 1713"/>
                <a:gd name="T5" fmla="*/ 30 h 363"/>
                <a:gd name="T6" fmla="*/ 1614 w 1713"/>
                <a:gd name="T7" fmla="*/ 43 h 363"/>
                <a:gd name="T8" fmla="*/ 1516 w 1713"/>
                <a:gd name="T9" fmla="*/ 57 h 363"/>
                <a:gd name="T10" fmla="*/ 1496 w 1713"/>
                <a:gd name="T11" fmla="*/ 69 h 363"/>
                <a:gd name="T12" fmla="*/ 1316 w 1713"/>
                <a:gd name="T13" fmla="*/ 82 h 363"/>
                <a:gd name="T14" fmla="*/ 1262 w 1713"/>
                <a:gd name="T15" fmla="*/ 92 h 363"/>
                <a:gd name="T16" fmla="*/ 1246 w 1713"/>
                <a:gd name="T17" fmla="*/ 105 h 363"/>
                <a:gd name="T18" fmla="*/ 1173 w 1713"/>
                <a:gd name="T19" fmla="*/ 137 h 363"/>
                <a:gd name="T20" fmla="*/ 1058 w 1713"/>
                <a:gd name="T21" fmla="*/ 147 h 363"/>
                <a:gd name="T22" fmla="*/ 993 w 1713"/>
                <a:gd name="T23" fmla="*/ 166 h 363"/>
                <a:gd name="T24" fmla="*/ 945 w 1713"/>
                <a:gd name="T25" fmla="*/ 173 h 363"/>
                <a:gd name="T26" fmla="*/ 925 w 1713"/>
                <a:gd name="T27" fmla="*/ 181 h 363"/>
                <a:gd name="T28" fmla="*/ 909 w 1713"/>
                <a:gd name="T29" fmla="*/ 187 h 363"/>
                <a:gd name="T30" fmla="*/ 898 w 1713"/>
                <a:gd name="T31" fmla="*/ 200 h 363"/>
                <a:gd name="T32" fmla="*/ 873 w 1713"/>
                <a:gd name="T33" fmla="*/ 209 h 363"/>
                <a:gd name="T34" fmla="*/ 845 w 1713"/>
                <a:gd name="T35" fmla="*/ 221 h 363"/>
                <a:gd name="T36" fmla="*/ 781 w 1713"/>
                <a:gd name="T37" fmla="*/ 228 h 363"/>
                <a:gd name="T38" fmla="*/ 728 w 1713"/>
                <a:gd name="T39" fmla="*/ 238 h 363"/>
                <a:gd name="T40" fmla="*/ 716 w 1713"/>
                <a:gd name="T41" fmla="*/ 248 h 363"/>
                <a:gd name="T42" fmla="*/ 640 w 1713"/>
                <a:gd name="T43" fmla="*/ 258 h 363"/>
                <a:gd name="T44" fmla="*/ 508 w 1713"/>
                <a:gd name="T45" fmla="*/ 275 h 363"/>
                <a:gd name="T46" fmla="*/ 486 w 1713"/>
                <a:gd name="T47" fmla="*/ 283 h 363"/>
                <a:gd name="T48" fmla="*/ 464 w 1713"/>
                <a:gd name="T49" fmla="*/ 294 h 363"/>
                <a:gd name="T50" fmla="*/ 376 w 1713"/>
                <a:gd name="T51" fmla="*/ 305 h 363"/>
                <a:gd name="T52" fmla="*/ 338 w 1713"/>
                <a:gd name="T53" fmla="*/ 313 h 363"/>
                <a:gd name="T54" fmla="*/ 309 w 1713"/>
                <a:gd name="T55" fmla="*/ 326 h 363"/>
                <a:gd name="T56" fmla="*/ 275 w 1713"/>
                <a:gd name="T57" fmla="*/ 334 h 363"/>
                <a:gd name="T58" fmla="*/ 268 w 1713"/>
                <a:gd name="T59" fmla="*/ 342 h 363"/>
                <a:gd name="T60" fmla="*/ 156 w 1713"/>
                <a:gd name="T61" fmla="*/ 342 h 363"/>
                <a:gd name="T62" fmla="*/ 66 w 1713"/>
                <a:gd name="T63" fmla="*/ 341 h 363"/>
                <a:gd name="T64" fmla="*/ 60 w 1713"/>
                <a:gd name="T65" fmla="*/ 342 h 363"/>
                <a:gd name="T66" fmla="*/ 56 w 1713"/>
                <a:gd name="T67" fmla="*/ 346 h 363"/>
                <a:gd name="T68" fmla="*/ 50 w 1713"/>
                <a:gd name="T69" fmla="*/ 350 h 363"/>
                <a:gd name="T70" fmla="*/ 45 w 1713"/>
                <a:gd name="T71" fmla="*/ 352 h 363"/>
                <a:gd name="T72" fmla="*/ 41 w 1713"/>
                <a:gd name="T73" fmla="*/ 352 h 363"/>
                <a:gd name="T74" fmla="*/ 35 w 1713"/>
                <a:gd name="T75" fmla="*/ 351 h 363"/>
                <a:gd name="T76" fmla="*/ 31 w 1713"/>
                <a:gd name="T77" fmla="*/ 352 h 363"/>
                <a:gd name="T78" fmla="*/ 30 w 1713"/>
                <a:gd name="T79" fmla="*/ 353 h 363"/>
                <a:gd name="T80" fmla="*/ 26 w 1713"/>
                <a:gd name="T81" fmla="*/ 354 h 363"/>
                <a:gd name="T82" fmla="*/ 21 w 1713"/>
                <a:gd name="T83" fmla="*/ 355 h 363"/>
                <a:gd name="T84" fmla="*/ 10 w 1713"/>
                <a:gd name="T85" fmla="*/ 359 h 363"/>
                <a:gd name="T86" fmla="*/ 1 w 1713"/>
                <a:gd name="T8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13" h="363">
                  <a:moveTo>
                    <a:pt x="1713" y="0"/>
                  </a:moveTo>
                  <a:lnTo>
                    <a:pt x="1691" y="0"/>
                  </a:lnTo>
                  <a:lnTo>
                    <a:pt x="1691" y="16"/>
                  </a:lnTo>
                  <a:lnTo>
                    <a:pt x="1652" y="16"/>
                  </a:lnTo>
                  <a:lnTo>
                    <a:pt x="1652" y="30"/>
                  </a:lnTo>
                  <a:lnTo>
                    <a:pt x="1624" y="30"/>
                  </a:lnTo>
                  <a:lnTo>
                    <a:pt x="1624" y="43"/>
                  </a:lnTo>
                  <a:lnTo>
                    <a:pt x="1614" y="43"/>
                  </a:lnTo>
                  <a:lnTo>
                    <a:pt x="1614" y="57"/>
                  </a:lnTo>
                  <a:lnTo>
                    <a:pt x="1516" y="57"/>
                  </a:lnTo>
                  <a:lnTo>
                    <a:pt x="1516" y="69"/>
                  </a:lnTo>
                  <a:lnTo>
                    <a:pt x="1496" y="69"/>
                  </a:lnTo>
                  <a:lnTo>
                    <a:pt x="1496" y="82"/>
                  </a:lnTo>
                  <a:lnTo>
                    <a:pt x="1316" y="82"/>
                  </a:lnTo>
                  <a:lnTo>
                    <a:pt x="1316" y="92"/>
                  </a:lnTo>
                  <a:lnTo>
                    <a:pt x="1262" y="92"/>
                  </a:lnTo>
                  <a:lnTo>
                    <a:pt x="1262" y="105"/>
                  </a:lnTo>
                  <a:lnTo>
                    <a:pt x="1246" y="105"/>
                  </a:lnTo>
                  <a:lnTo>
                    <a:pt x="1246" y="137"/>
                  </a:lnTo>
                  <a:lnTo>
                    <a:pt x="1173" y="137"/>
                  </a:lnTo>
                  <a:lnTo>
                    <a:pt x="1173" y="147"/>
                  </a:lnTo>
                  <a:lnTo>
                    <a:pt x="1058" y="147"/>
                  </a:lnTo>
                  <a:lnTo>
                    <a:pt x="1058" y="166"/>
                  </a:lnTo>
                  <a:lnTo>
                    <a:pt x="993" y="166"/>
                  </a:lnTo>
                  <a:lnTo>
                    <a:pt x="993" y="173"/>
                  </a:lnTo>
                  <a:lnTo>
                    <a:pt x="945" y="173"/>
                  </a:lnTo>
                  <a:lnTo>
                    <a:pt x="945" y="181"/>
                  </a:lnTo>
                  <a:lnTo>
                    <a:pt x="925" y="181"/>
                  </a:lnTo>
                  <a:lnTo>
                    <a:pt x="925" y="187"/>
                  </a:lnTo>
                  <a:lnTo>
                    <a:pt x="909" y="187"/>
                  </a:lnTo>
                  <a:lnTo>
                    <a:pt x="909" y="200"/>
                  </a:lnTo>
                  <a:lnTo>
                    <a:pt x="898" y="200"/>
                  </a:lnTo>
                  <a:lnTo>
                    <a:pt x="898" y="209"/>
                  </a:lnTo>
                  <a:lnTo>
                    <a:pt x="873" y="209"/>
                  </a:lnTo>
                  <a:lnTo>
                    <a:pt x="873" y="221"/>
                  </a:lnTo>
                  <a:lnTo>
                    <a:pt x="845" y="221"/>
                  </a:lnTo>
                  <a:lnTo>
                    <a:pt x="845" y="228"/>
                  </a:lnTo>
                  <a:lnTo>
                    <a:pt x="781" y="228"/>
                  </a:lnTo>
                  <a:lnTo>
                    <a:pt x="781" y="238"/>
                  </a:lnTo>
                  <a:lnTo>
                    <a:pt x="728" y="238"/>
                  </a:lnTo>
                  <a:lnTo>
                    <a:pt x="728" y="248"/>
                  </a:lnTo>
                  <a:lnTo>
                    <a:pt x="716" y="248"/>
                  </a:lnTo>
                  <a:lnTo>
                    <a:pt x="716" y="258"/>
                  </a:lnTo>
                  <a:lnTo>
                    <a:pt x="640" y="258"/>
                  </a:lnTo>
                  <a:lnTo>
                    <a:pt x="640" y="275"/>
                  </a:lnTo>
                  <a:lnTo>
                    <a:pt x="508" y="275"/>
                  </a:lnTo>
                  <a:lnTo>
                    <a:pt x="508" y="283"/>
                  </a:lnTo>
                  <a:lnTo>
                    <a:pt x="486" y="283"/>
                  </a:lnTo>
                  <a:lnTo>
                    <a:pt x="486" y="294"/>
                  </a:lnTo>
                  <a:lnTo>
                    <a:pt x="464" y="294"/>
                  </a:lnTo>
                  <a:lnTo>
                    <a:pt x="464" y="305"/>
                  </a:lnTo>
                  <a:lnTo>
                    <a:pt x="376" y="305"/>
                  </a:lnTo>
                  <a:lnTo>
                    <a:pt x="376" y="313"/>
                  </a:lnTo>
                  <a:lnTo>
                    <a:pt x="338" y="313"/>
                  </a:lnTo>
                  <a:lnTo>
                    <a:pt x="338" y="326"/>
                  </a:lnTo>
                  <a:lnTo>
                    <a:pt x="309" y="326"/>
                  </a:lnTo>
                  <a:lnTo>
                    <a:pt x="309" y="334"/>
                  </a:lnTo>
                  <a:lnTo>
                    <a:pt x="275" y="334"/>
                  </a:lnTo>
                  <a:lnTo>
                    <a:pt x="275" y="342"/>
                  </a:lnTo>
                  <a:lnTo>
                    <a:pt x="268" y="342"/>
                  </a:lnTo>
                  <a:lnTo>
                    <a:pt x="264" y="342"/>
                  </a:lnTo>
                  <a:lnTo>
                    <a:pt x="156" y="342"/>
                  </a:lnTo>
                  <a:lnTo>
                    <a:pt x="111" y="341"/>
                  </a:lnTo>
                  <a:lnTo>
                    <a:pt x="66" y="341"/>
                  </a:lnTo>
                  <a:lnTo>
                    <a:pt x="63" y="342"/>
                  </a:lnTo>
                  <a:lnTo>
                    <a:pt x="60" y="342"/>
                  </a:lnTo>
                  <a:lnTo>
                    <a:pt x="58" y="344"/>
                  </a:lnTo>
                  <a:lnTo>
                    <a:pt x="56" y="346"/>
                  </a:lnTo>
                  <a:lnTo>
                    <a:pt x="52" y="349"/>
                  </a:lnTo>
                  <a:lnTo>
                    <a:pt x="50" y="350"/>
                  </a:lnTo>
                  <a:lnTo>
                    <a:pt x="49" y="351"/>
                  </a:lnTo>
                  <a:lnTo>
                    <a:pt x="45" y="352"/>
                  </a:lnTo>
                  <a:lnTo>
                    <a:pt x="43" y="352"/>
                  </a:lnTo>
                  <a:lnTo>
                    <a:pt x="41" y="352"/>
                  </a:lnTo>
                  <a:lnTo>
                    <a:pt x="38" y="351"/>
                  </a:lnTo>
                  <a:lnTo>
                    <a:pt x="35" y="351"/>
                  </a:lnTo>
                  <a:lnTo>
                    <a:pt x="33" y="351"/>
                  </a:lnTo>
                  <a:lnTo>
                    <a:pt x="31" y="352"/>
                  </a:lnTo>
                  <a:lnTo>
                    <a:pt x="30" y="352"/>
                  </a:lnTo>
                  <a:lnTo>
                    <a:pt x="30" y="353"/>
                  </a:lnTo>
                  <a:lnTo>
                    <a:pt x="28" y="353"/>
                  </a:lnTo>
                  <a:lnTo>
                    <a:pt x="26" y="354"/>
                  </a:lnTo>
                  <a:lnTo>
                    <a:pt x="24" y="355"/>
                  </a:lnTo>
                  <a:lnTo>
                    <a:pt x="21" y="355"/>
                  </a:lnTo>
                  <a:lnTo>
                    <a:pt x="17" y="357"/>
                  </a:lnTo>
                  <a:lnTo>
                    <a:pt x="10" y="359"/>
                  </a:lnTo>
                  <a:lnTo>
                    <a:pt x="3" y="362"/>
                  </a:lnTo>
                  <a:lnTo>
                    <a:pt x="1" y="363"/>
                  </a:lnTo>
                  <a:lnTo>
                    <a:pt x="0" y="363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9" name="Freeform 88">
              <a:extLst>
                <a:ext uri="{FF2B5EF4-FFF2-40B4-BE49-F238E27FC236}">
                  <a16:creationId xmlns:a16="http://schemas.microsoft.com/office/drawing/2014/main" id="{B901560C-845D-4D23-12C9-39568F72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189" y="4165019"/>
              <a:ext cx="2023753" cy="678478"/>
            </a:xfrm>
            <a:custGeom>
              <a:avLst/>
              <a:gdLst>
                <a:gd name="T0" fmla="*/ 1396 w 1454"/>
                <a:gd name="T1" fmla="*/ 31 h 566"/>
                <a:gd name="T2" fmla="*/ 1309 w 1454"/>
                <a:gd name="T3" fmla="*/ 67 h 566"/>
                <a:gd name="T4" fmla="*/ 1234 w 1454"/>
                <a:gd name="T5" fmla="*/ 104 h 566"/>
                <a:gd name="T6" fmla="*/ 1128 w 1454"/>
                <a:gd name="T7" fmla="*/ 129 h 566"/>
                <a:gd name="T8" fmla="*/ 1035 w 1454"/>
                <a:gd name="T9" fmla="*/ 160 h 566"/>
                <a:gd name="T10" fmla="*/ 934 w 1454"/>
                <a:gd name="T11" fmla="*/ 183 h 566"/>
                <a:gd name="T12" fmla="*/ 893 w 1454"/>
                <a:gd name="T13" fmla="*/ 215 h 566"/>
                <a:gd name="T14" fmla="*/ 845 w 1454"/>
                <a:gd name="T15" fmla="*/ 239 h 566"/>
                <a:gd name="T16" fmla="*/ 773 w 1454"/>
                <a:gd name="T17" fmla="*/ 265 h 566"/>
                <a:gd name="T18" fmla="*/ 709 w 1454"/>
                <a:gd name="T19" fmla="*/ 288 h 566"/>
                <a:gd name="T20" fmla="*/ 617 w 1454"/>
                <a:gd name="T21" fmla="*/ 314 h 566"/>
                <a:gd name="T22" fmla="*/ 578 w 1454"/>
                <a:gd name="T23" fmla="*/ 332 h 566"/>
                <a:gd name="T24" fmla="*/ 549 w 1454"/>
                <a:gd name="T25" fmla="*/ 355 h 566"/>
                <a:gd name="T26" fmla="*/ 494 w 1454"/>
                <a:gd name="T27" fmla="*/ 380 h 566"/>
                <a:gd name="T28" fmla="*/ 437 w 1454"/>
                <a:gd name="T29" fmla="*/ 406 h 566"/>
                <a:gd name="T30" fmla="*/ 339 w 1454"/>
                <a:gd name="T31" fmla="*/ 426 h 566"/>
                <a:gd name="T32" fmla="*/ 304 w 1454"/>
                <a:gd name="T33" fmla="*/ 448 h 566"/>
                <a:gd name="T34" fmla="*/ 268 w 1454"/>
                <a:gd name="T35" fmla="*/ 468 h 566"/>
                <a:gd name="T36" fmla="*/ 210 w 1454"/>
                <a:gd name="T37" fmla="*/ 469 h 566"/>
                <a:gd name="T38" fmla="*/ 206 w 1454"/>
                <a:gd name="T39" fmla="*/ 472 h 566"/>
                <a:gd name="T40" fmla="*/ 197 w 1454"/>
                <a:gd name="T41" fmla="*/ 473 h 566"/>
                <a:gd name="T42" fmla="*/ 193 w 1454"/>
                <a:gd name="T43" fmla="*/ 474 h 566"/>
                <a:gd name="T44" fmla="*/ 191 w 1454"/>
                <a:gd name="T45" fmla="*/ 475 h 566"/>
                <a:gd name="T46" fmla="*/ 189 w 1454"/>
                <a:gd name="T47" fmla="*/ 478 h 566"/>
                <a:gd name="T48" fmla="*/ 186 w 1454"/>
                <a:gd name="T49" fmla="*/ 480 h 566"/>
                <a:gd name="T50" fmla="*/ 184 w 1454"/>
                <a:gd name="T51" fmla="*/ 484 h 566"/>
                <a:gd name="T52" fmla="*/ 182 w 1454"/>
                <a:gd name="T53" fmla="*/ 486 h 566"/>
                <a:gd name="T54" fmla="*/ 169 w 1454"/>
                <a:gd name="T55" fmla="*/ 494 h 566"/>
                <a:gd name="T56" fmla="*/ 158 w 1454"/>
                <a:gd name="T57" fmla="*/ 496 h 566"/>
                <a:gd name="T58" fmla="*/ 155 w 1454"/>
                <a:gd name="T59" fmla="*/ 498 h 566"/>
                <a:gd name="T60" fmla="*/ 146 w 1454"/>
                <a:gd name="T61" fmla="*/ 502 h 566"/>
                <a:gd name="T62" fmla="*/ 137 w 1454"/>
                <a:gd name="T63" fmla="*/ 507 h 566"/>
                <a:gd name="T64" fmla="*/ 135 w 1454"/>
                <a:gd name="T65" fmla="*/ 509 h 566"/>
                <a:gd name="T66" fmla="*/ 132 w 1454"/>
                <a:gd name="T67" fmla="*/ 513 h 566"/>
                <a:gd name="T68" fmla="*/ 130 w 1454"/>
                <a:gd name="T69" fmla="*/ 515 h 566"/>
                <a:gd name="T70" fmla="*/ 123 w 1454"/>
                <a:gd name="T71" fmla="*/ 517 h 566"/>
                <a:gd name="T72" fmla="*/ 117 w 1454"/>
                <a:gd name="T73" fmla="*/ 518 h 566"/>
                <a:gd name="T74" fmla="*/ 110 w 1454"/>
                <a:gd name="T75" fmla="*/ 519 h 566"/>
                <a:gd name="T76" fmla="*/ 107 w 1454"/>
                <a:gd name="T77" fmla="*/ 521 h 566"/>
                <a:gd name="T78" fmla="*/ 100 w 1454"/>
                <a:gd name="T79" fmla="*/ 525 h 566"/>
                <a:gd name="T80" fmla="*/ 93 w 1454"/>
                <a:gd name="T81" fmla="*/ 527 h 566"/>
                <a:gd name="T82" fmla="*/ 89 w 1454"/>
                <a:gd name="T83" fmla="*/ 529 h 566"/>
                <a:gd name="T84" fmla="*/ 88 w 1454"/>
                <a:gd name="T85" fmla="*/ 531 h 566"/>
                <a:gd name="T86" fmla="*/ 83 w 1454"/>
                <a:gd name="T87" fmla="*/ 536 h 566"/>
                <a:gd name="T88" fmla="*/ 73 w 1454"/>
                <a:gd name="T89" fmla="*/ 539 h 566"/>
                <a:gd name="T90" fmla="*/ 62 w 1454"/>
                <a:gd name="T91" fmla="*/ 541 h 566"/>
                <a:gd name="T92" fmla="*/ 53 w 1454"/>
                <a:gd name="T93" fmla="*/ 545 h 566"/>
                <a:gd name="T94" fmla="*/ 46 w 1454"/>
                <a:gd name="T95" fmla="*/ 548 h 566"/>
                <a:gd name="T96" fmla="*/ 32 w 1454"/>
                <a:gd name="T97" fmla="*/ 552 h 566"/>
                <a:gd name="T98" fmla="*/ 25 w 1454"/>
                <a:gd name="T99" fmla="*/ 557 h 566"/>
                <a:gd name="T100" fmla="*/ 23 w 1454"/>
                <a:gd name="T101" fmla="*/ 559 h 566"/>
                <a:gd name="T102" fmla="*/ 19 w 1454"/>
                <a:gd name="T103" fmla="*/ 562 h 566"/>
                <a:gd name="T104" fmla="*/ 18 w 1454"/>
                <a:gd name="T105" fmla="*/ 56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4" h="566">
                  <a:moveTo>
                    <a:pt x="1454" y="0"/>
                  </a:moveTo>
                  <a:lnTo>
                    <a:pt x="1441" y="0"/>
                  </a:lnTo>
                  <a:lnTo>
                    <a:pt x="1441" y="16"/>
                  </a:lnTo>
                  <a:lnTo>
                    <a:pt x="1396" y="16"/>
                  </a:lnTo>
                  <a:lnTo>
                    <a:pt x="1396" y="31"/>
                  </a:lnTo>
                  <a:lnTo>
                    <a:pt x="1381" y="31"/>
                  </a:lnTo>
                  <a:lnTo>
                    <a:pt x="1381" y="50"/>
                  </a:lnTo>
                  <a:lnTo>
                    <a:pt x="1337" y="50"/>
                  </a:lnTo>
                  <a:lnTo>
                    <a:pt x="1337" y="67"/>
                  </a:lnTo>
                  <a:lnTo>
                    <a:pt x="1309" y="67"/>
                  </a:lnTo>
                  <a:lnTo>
                    <a:pt x="1309" y="82"/>
                  </a:lnTo>
                  <a:lnTo>
                    <a:pt x="1278" y="82"/>
                  </a:lnTo>
                  <a:lnTo>
                    <a:pt x="1278" y="96"/>
                  </a:lnTo>
                  <a:lnTo>
                    <a:pt x="1234" y="96"/>
                  </a:lnTo>
                  <a:lnTo>
                    <a:pt x="1234" y="104"/>
                  </a:lnTo>
                  <a:lnTo>
                    <a:pt x="1185" y="104"/>
                  </a:lnTo>
                  <a:lnTo>
                    <a:pt x="1185" y="116"/>
                  </a:lnTo>
                  <a:lnTo>
                    <a:pt x="1152" y="116"/>
                  </a:lnTo>
                  <a:lnTo>
                    <a:pt x="1152" y="129"/>
                  </a:lnTo>
                  <a:lnTo>
                    <a:pt x="1128" y="129"/>
                  </a:lnTo>
                  <a:lnTo>
                    <a:pt x="1128" y="140"/>
                  </a:lnTo>
                  <a:lnTo>
                    <a:pt x="1093" y="140"/>
                  </a:lnTo>
                  <a:lnTo>
                    <a:pt x="1093" y="147"/>
                  </a:lnTo>
                  <a:lnTo>
                    <a:pt x="1035" y="147"/>
                  </a:lnTo>
                  <a:lnTo>
                    <a:pt x="1035" y="160"/>
                  </a:lnTo>
                  <a:lnTo>
                    <a:pt x="1010" y="160"/>
                  </a:lnTo>
                  <a:lnTo>
                    <a:pt x="1010" y="167"/>
                  </a:lnTo>
                  <a:lnTo>
                    <a:pt x="964" y="167"/>
                  </a:lnTo>
                  <a:lnTo>
                    <a:pt x="964" y="183"/>
                  </a:lnTo>
                  <a:lnTo>
                    <a:pt x="934" y="183"/>
                  </a:lnTo>
                  <a:lnTo>
                    <a:pt x="934" y="193"/>
                  </a:lnTo>
                  <a:lnTo>
                    <a:pt x="924" y="193"/>
                  </a:lnTo>
                  <a:lnTo>
                    <a:pt x="924" y="206"/>
                  </a:lnTo>
                  <a:lnTo>
                    <a:pt x="893" y="206"/>
                  </a:lnTo>
                  <a:lnTo>
                    <a:pt x="893" y="215"/>
                  </a:lnTo>
                  <a:lnTo>
                    <a:pt x="881" y="215"/>
                  </a:lnTo>
                  <a:lnTo>
                    <a:pt x="881" y="226"/>
                  </a:lnTo>
                  <a:lnTo>
                    <a:pt x="862" y="226"/>
                  </a:lnTo>
                  <a:lnTo>
                    <a:pt x="862" y="239"/>
                  </a:lnTo>
                  <a:lnTo>
                    <a:pt x="845" y="239"/>
                  </a:lnTo>
                  <a:lnTo>
                    <a:pt x="845" y="248"/>
                  </a:lnTo>
                  <a:lnTo>
                    <a:pt x="811" y="248"/>
                  </a:lnTo>
                  <a:lnTo>
                    <a:pt x="811" y="257"/>
                  </a:lnTo>
                  <a:lnTo>
                    <a:pt x="773" y="257"/>
                  </a:lnTo>
                  <a:lnTo>
                    <a:pt x="773" y="265"/>
                  </a:lnTo>
                  <a:lnTo>
                    <a:pt x="765" y="265"/>
                  </a:lnTo>
                  <a:lnTo>
                    <a:pt x="765" y="279"/>
                  </a:lnTo>
                  <a:lnTo>
                    <a:pt x="755" y="279"/>
                  </a:lnTo>
                  <a:lnTo>
                    <a:pt x="755" y="288"/>
                  </a:lnTo>
                  <a:lnTo>
                    <a:pt x="709" y="288"/>
                  </a:lnTo>
                  <a:lnTo>
                    <a:pt x="709" y="298"/>
                  </a:lnTo>
                  <a:lnTo>
                    <a:pt x="648" y="298"/>
                  </a:lnTo>
                  <a:lnTo>
                    <a:pt x="648" y="307"/>
                  </a:lnTo>
                  <a:lnTo>
                    <a:pt x="617" y="307"/>
                  </a:lnTo>
                  <a:lnTo>
                    <a:pt x="617" y="314"/>
                  </a:lnTo>
                  <a:lnTo>
                    <a:pt x="598" y="314"/>
                  </a:lnTo>
                  <a:lnTo>
                    <a:pt x="598" y="322"/>
                  </a:lnTo>
                  <a:lnTo>
                    <a:pt x="588" y="322"/>
                  </a:lnTo>
                  <a:lnTo>
                    <a:pt x="588" y="332"/>
                  </a:lnTo>
                  <a:lnTo>
                    <a:pt x="578" y="332"/>
                  </a:lnTo>
                  <a:lnTo>
                    <a:pt x="578" y="342"/>
                  </a:lnTo>
                  <a:lnTo>
                    <a:pt x="557" y="342"/>
                  </a:lnTo>
                  <a:lnTo>
                    <a:pt x="557" y="347"/>
                  </a:lnTo>
                  <a:lnTo>
                    <a:pt x="549" y="347"/>
                  </a:lnTo>
                  <a:lnTo>
                    <a:pt x="549" y="355"/>
                  </a:lnTo>
                  <a:lnTo>
                    <a:pt x="535" y="355"/>
                  </a:lnTo>
                  <a:lnTo>
                    <a:pt x="535" y="368"/>
                  </a:lnTo>
                  <a:lnTo>
                    <a:pt x="507" y="368"/>
                  </a:lnTo>
                  <a:lnTo>
                    <a:pt x="507" y="380"/>
                  </a:lnTo>
                  <a:lnTo>
                    <a:pt x="494" y="380"/>
                  </a:lnTo>
                  <a:lnTo>
                    <a:pt x="494" y="387"/>
                  </a:lnTo>
                  <a:lnTo>
                    <a:pt x="456" y="387"/>
                  </a:lnTo>
                  <a:lnTo>
                    <a:pt x="456" y="399"/>
                  </a:lnTo>
                  <a:lnTo>
                    <a:pt x="437" y="399"/>
                  </a:lnTo>
                  <a:lnTo>
                    <a:pt x="437" y="406"/>
                  </a:lnTo>
                  <a:lnTo>
                    <a:pt x="428" y="406"/>
                  </a:lnTo>
                  <a:lnTo>
                    <a:pt x="428" y="419"/>
                  </a:lnTo>
                  <a:lnTo>
                    <a:pt x="398" y="419"/>
                  </a:lnTo>
                  <a:lnTo>
                    <a:pt x="398" y="426"/>
                  </a:lnTo>
                  <a:lnTo>
                    <a:pt x="339" y="426"/>
                  </a:lnTo>
                  <a:lnTo>
                    <a:pt x="339" y="433"/>
                  </a:lnTo>
                  <a:lnTo>
                    <a:pt x="323" y="433"/>
                  </a:lnTo>
                  <a:lnTo>
                    <a:pt x="323" y="440"/>
                  </a:lnTo>
                  <a:lnTo>
                    <a:pt x="304" y="440"/>
                  </a:lnTo>
                  <a:lnTo>
                    <a:pt x="304" y="448"/>
                  </a:lnTo>
                  <a:lnTo>
                    <a:pt x="287" y="448"/>
                  </a:lnTo>
                  <a:lnTo>
                    <a:pt x="287" y="457"/>
                  </a:lnTo>
                  <a:lnTo>
                    <a:pt x="275" y="457"/>
                  </a:lnTo>
                  <a:lnTo>
                    <a:pt x="275" y="468"/>
                  </a:lnTo>
                  <a:lnTo>
                    <a:pt x="268" y="468"/>
                  </a:lnTo>
                  <a:lnTo>
                    <a:pt x="249" y="468"/>
                  </a:lnTo>
                  <a:lnTo>
                    <a:pt x="233" y="468"/>
                  </a:lnTo>
                  <a:lnTo>
                    <a:pt x="214" y="468"/>
                  </a:lnTo>
                  <a:lnTo>
                    <a:pt x="213" y="468"/>
                  </a:lnTo>
                  <a:lnTo>
                    <a:pt x="210" y="469"/>
                  </a:lnTo>
                  <a:lnTo>
                    <a:pt x="208" y="470"/>
                  </a:lnTo>
                  <a:lnTo>
                    <a:pt x="207" y="470"/>
                  </a:lnTo>
                  <a:lnTo>
                    <a:pt x="207" y="471"/>
                  </a:lnTo>
                  <a:lnTo>
                    <a:pt x="206" y="471"/>
                  </a:lnTo>
                  <a:lnTo>
                    <a:pt x="206" y="472"/>
                  </a:lnTo>
                  <a:lnTo>
                    <a:pt x="205" y="472"/>
                  </a:lnTo>
                  <a:lnTo>
                    <a:pt x="205" y="472"/>
                  </a:lnTo>
                  <a:lnTo>
                    <a:pt x="203" y="472"/>
                  </a:lnTo>
                  <a:lnTo>
                    <a:pt x="198" y="472"/>
                  </a:lnTo>
                  <a:lnTo>
                    <a:pt x="197" y="473"/>
                  </a:lnTo>
                  <a:lnTo>
                    <a:pt x="195" y="473"/>
                  </a:lnTo>
                  <a:lnTo>
                    <a:pt x="194" y="474"/>
                  </a:lnTo>
                  <a:lnTo>
                    <a:pt x="194" y="474"/>
                  </a:lnTo>
                  <a:lnTo>
                    <a:pt x="193" y="474"/>
                  </a:lnTo>
                  <a:lnTo>
                    <a:pt x="193" y="474"/>
                  </a:lnTo>
                  <a:lnTo>
                    <a:pt x="193" y="475"/>
                  </a:lnTo>
                  <a:lnTo>
                    <a:pt x="192" y="475"/>
                  </a:lnTo>
                  <a:lnTo>
                    <a:pt x="192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90" y="476"/>
                  </a:lnTo>
                  <a:lnTo>
                    <a:pt x="189" y="477"/>
                  </a:lnTo>
                  <a:lnTo>
                    <a:pt x="189" y="477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8" y="478"/>
                  </a:lnTo>
                  <a:lnTo>
                    <a:pt x="186" y="480"/>
                  </a:lnTo>
                  <a:lnTo>
                    <a:pt x="186" y="480"/>
                  </a:lnTo>
                  <a:lnTo>
                    <a:pt x="186" y="480"/>
                  </a:lnTo>
                  <a:lnTo>
                    <a:pt x="186" y="481"/>
                  </a:lnTo>
                  <a:lnTo>
                    <a:pt x="186" y="481"/>
                  </a:lnTo>
                  <a:lnTo>
                    <a:pt x="185" y="482"/>
                  </a:lnTo>
                  <a:lnTo>
                    <a:pt x="184" y="483"/>
                  </a:lnTo>
                  <a:lnTo>
                    <a:pt x="184" y="484"/>
                  </a:lnTo>
                  <a:lnTo>
                    <a:pt x="182" y="485"/>
                  </a:lnTo>
                  <a:lnTo>
                    <a:pt x="182" y="485"/>
                  </a:lnTo>
                  <a:lnTo>
                    <a:pt x="182" y="485"/>
                  </a:lnTo>
                  <a:lnTo>
                    <a:pt x="182" y="486"/>
                  </a:lnTo>
                  <a:lnTo>
                    <a:pt x="182" y="486"/>
                  </a:lnTo>
                  <a:lnTo>
                    <a:pt x="178" y="490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4" y="493"/>
                  </a:lnTo>
                  <a:lnTo>
                    <a:pt x="169" y="494"/>
                  </a:lnTo>
                  <a:lnTo>
                    <a:pt x="164" y="494"/>
                  </a:lnTo>
                  <a:lnTo>
                    <a:pt x="162" y="494"/>
                  </a:lnTo>
                  <a:lnTo>
                    <a:pt x="161" y="494"/>
                  </a:lnTo>
                  <a:lnTo>
                    <a:pt x="159" y="495"/>
                  </a:lnTo>
                  <a:lnTo>
                    <a:pt x="158" y="496"/>
                  </a:lnTo>
                  <a:lnTo>
                    <a:pt x="156" y="496"/>
                  </a:lnTo>
                  <a:lnTo>
                    <a:pt x="156" y="497"/>
                  </a:lnTo>
                  <a:lnTo>
                    <a:pt x="155" y="497"/>
                  </a:lnTo>
                  <a:lnTo>
                    <a:pt x="155" y="497"/>
                  </a:lnTo>
                  <a:lnTo>
                    <a:pt x="155" y="498"/>
                  </a:lnTo>
                  <a:lnTo>
                    <a:pt x="150" y="500"/>
                  </a:lnTo>
                  <a:lnTo>
                    <a:pt x="149" y="501"/>
                  </a:lnTo>
                  <a:lnTo>
                    <a:pt x="148" y="501"/>
                  </a:lnTo>
                  <a:lnTo>
                    <a:pt x="147" y="501"/>
                  </a:lnTo>
                  <a:lnTo>
                    <a:pt x="146" y="502"/>
                  </a:lnTo>
                  <a:lnTo>
                    <a:pt x="143" y="503"/>
                  </a:lnTo>
                  <a:lnTo>
                    <a:pt x="141" y="504"/>
                  </a:lnTo>
                  <a:lnTo>
                    <a:pt x="139" y="505"/>
                  </a:lnTo>
                  <a:lnTo>
                    <a:pt x="138" y="506"/>
                  </a:lnTo>
                  <a:lnTo>
                    <a:pt x="137" y="507"/>
                  </a:lnTo>
                  <a:lnTo>
                    <a:pt x="136" y="508"/>
                  </a:lnTo>
                  <a:lnTo>
                    <a:pt x="136" y="508"/>
                  </a:lnTo>
                  <a:lnTo>
                    <a:pt x="136" y="508"/>
                  </a:lnTo>
                  <a:lnTo>
                    <a:pt x="136" y="508"/>
                  </a:lnTo>
                  <a:lnTo>
                    <a:pt x="135" y="509"/>
                  </a:lnTo>
                  <a:lnTo>
                    <a:pt x="135" y="510"/>
                  </a:lnTo>
                  <a:lnTo>
                    <a:pt x="135" y="510"/>
                  </a:lnTo>
                  <a:lnTo>
                    <a:pt x="134" y="512"/>
                  </a:lnTo>
                  <a:lnTo>
                    <a:pt x="133" y="512"/>
                  </a:lnTo>
                  <a:lnTo>
                    <a:pt x="132" y="513"/>
                  </a:lnTo>
                  <a:lnTo>
                    <a:pt x="132" y="513"/>
                  </a:lnTo>
                  <a:lnTo>
                    <a:pt x="132" y="513"/>
                  </a:lnTo>
                  <a:lnTo>
                    <a:pt x="132" y="513"/>
                  </a:lnTo>
                  <a:lnTo>
                    <a:pt x="131" y="514"/>
                  </a:lnTo>
                  <a:lnTo>
                    <a:pt x="130" y="515"/>
                  </a:lnTo>
                  <a:lnTo>
                    <a:pt x="127" y="516"/>
                  </a:lnTo>
                  <a:lnTo>
                    <a:pt x="125" y="516"/>
                  </a:lnTo>
                  <a:lnTo>
                    <a:pt x="124" y="516"/>
                  </a:lnTo>
                  <a:lnTo>
                    <a:pt x="124" y="517"/>
                  </a:lnTo>
                  <a:lnTo>
                    <a:pt x="123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19" y="518"/>
                  </a:lnTo>
                  <a:lnTo>
                    <a:pt x="117" y="518"/>
                  </a:lnTo>
                  <a:lnTo>
                    <a:pt x="116" y="518"/>
                  </a:lnTo>
                  <a:lnTo>
                    <a:pt x="116" y="518"/>
                  </a:lnTo>
                  <a:lnTo>
                    <a:pt x="114" y="518"/>
                  </a:lnTo>
                  <a:lnTo>
                    <a:pt x="112" y="519"/>
                  </a:lnTo>
                  <a:lnTo>
                    <a:pt x="110" y="519"/>
                  </a:lnTo>
                  <a:lnTo>
                    <a:pt x="109" y="521"/>
                  </a:lnTo>
                  <a:lnTo>
                    <a:pt x="108" y="521"/>
                  </a:lnTo>
                  <a:lnTo>
                    <a:pt x="108" y="521"/>
                  </a:lnTo>
                  <a:lnTo>
                    <a:pt x="108" y="521"/>
                  </a:lnTo>
                  <a:lnTo>
                    <a:pt x="107" y="521"/>
                  </a:lnTo>
                  <a:lnTo>
                    <a:pt x="107" y="521"/>
                  </a:lnTo>
                  <a:lnTo>
                    <a:pt x="107" y="522"/>
                  </a:lnTo>
                  <a:lnTo>
                    <a:pt x="106" y="523"/>
                  </a:lnTo>
                  <a:lnTo>
                    <a:pt x="103" y="524"/>
                  </a:lnTo>
                  <a:lnTo>
                    <a:pt x="100" y="525"/>
                  </a:lnTo>
                  <a:lnTo>
                    <a:pt x="99" y="525"/>
                  </a:lnTo>
                  <a:lnTo>
                    <a:pt x="99" y="525"/>
                  </a:lnTo>
                  <a:lnTo>
                    <a:pt x="96" y="526"/>
                  </a:lnTo>
                  <a:lnTo>
                    <a:pt x="94" y="526"/>
                  </a:lnTo>
                  <a:lnTo>
                    <a:pt x="93" y="527"/>
                  </a:lnTo>
                  <a:lnTo>
                    <a:pt x="92" y="528"/>
                  </a:lnTo>
                  <a:lnTo>
                    <a:pt x="92" y="527"/>
                  </a:lnTo>
                  <a:lnTo>
                    <a:pt x="91" y="527"/>
                  </a:lnTo>
                  <a:lnTo>
                    <a:pt x="90" y="528"/>
                  </a:lnTo>
                  <a:lnTo>
                    <a:pt x="89" y="529"/>
                  </a:lnTo>
                  <a:lnTo>
                    <a:pt x="89" y="529"/>
                  </a:lnTo>
                  <a:lnTo>
                    <a:pt x="89" y="529"/>
                  </a:lnTo>
                  <a:lnTo>
                    <a:pt x="89" y="530"/>
                  </a:lnTo>
                  <a:lnTo>
                    <a:pt x="88" y="531"/>
                  </a:lnTo>
                  <a:lnTo>
                    <a:pt x="88" y="531"/>
                  </a:lnTo>
                  <a:lnTo>
                    <a:pt x="88" y="532"/>
                  </a:lnTo>
                  <a:lnTo>
                    <a:pt x="87" y="533"/>
                  </a:lnTo>
                  <a:lnTo>
                    <a:pt x="86" y="534"/>
                  </a:lnTo>
                  <a:lnTo>
                    <a:pt x="85" y="535"/>
                  </a:lnTo>
                  <a:lnTo>
                    <a:pt x="83" y="536"/>
                  </a:lnTo>
                  <a:lnTo>
                    <a:pt x="81" y="538"/>
                  </a:lnTo>
                  <a:lnTo>
                    <a:pt x="80" y="538"/>
                  </a:lnTo>
                  <a:lnTo>
                    <a:pt x="80" y="539"/>
                  </a:lnTo>
                  <a:lnTo>
                    <a:pt x="77" y="539"/>
                  </a:lnTo>
                  <a:lnTo>
                    <a:pt x="73" y="539"/>
                  </a:lnTo>
                  <a:lnTo>
                    <a:pt x="69" y="540"/>
                  </a:lnTo>
                  <a:lnTo>
                    <a:pt x="65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2" y="541"/>
                  </a:lnTo>
                  <a:lnTo>
                    <a:pt x="62" y="542"/>
                  </a:lnTo>
                  <a:lnTo>
                    <a:pt x="61" y="542"/>
                  </a:lnTo>
                  <a:lnTo>
                    <a:pt x="60" y="543"/>
                  </a:lnTo>
                  <a:lnTo>
                    <a:pt x="54" y="545"/>
                  </a:lnTo>
                  <a:lnTo>
                    <a:pt x="53" y="545"/>
                  </a:lnTo>
                  <a:lnTo>
                    <a:pt x="53" y="545"/>
                  </a:lnTo>
                  <a:lnTo>
                    <a:pt x="53" y="546"/>
                  </a:lnTo>
                  <a:lnTo>
                    <a:pt x="53" y="546"/>
                  </a:lnTo>
                  <a:lnTo>
                    <a:pt x="52" y="546"/>
                  </a:lnTo>
                  <a:lnTo>
                    <a:pt x="46" y="548"/>
                  </a:lnTo>
                  <a:lnTo>
                    <a:pt x="42" y="549"/>
                  </a:lnTo>
                  <a:lnTo>
                    <a:pt x="40" y="549"/>
                  </a:lnTo>
                  <a:lnTo>
                    <a:pt x="36" y="550"/>
                  </a:lnTo>
                  <a:lnTo>
                    <a:pt x="35" y="551"/>
                  </a:lnTo>
                  <a:lnTo>
                    <a:pt x="32" y="552"/>
                  </a:lnTo>
                  <a:lnTo>
                    <a:pt x="31" y="552"/>
                  </a:lnTo>
                  <a:lnTo>
                    <a:pt x="31" y="553"/>
                  </a:lnTo>
                  <a:lnTo>
                    <a:pt x="30" y="553"/>
                  </a:lnTo>
                  <a:lnTo>
                    <a:pt x="29" y="553"/>
                  </a:lnTo>
                  <a:lnTo>
                    <a:pt x="25" y="557"/>
                  </a:lnTo>
                  <a:lnTo>
                    <a:pt x="24" y="558"/>
                  </a:lnTo>
                  <a:lnTo>
                    <a:pt x="23" y="558"/>
                  </a:lnTo>
                  <a:lnTo>
                    <a:pt x="23" y="558"/>
                  </a:lnTo>
                  <a:lnTo>
                    <a:pt x="23" y="559"/>
                  </a:lnTo>
                  <a:lnTo>
                    <a:pt x="23" y="559"/>
                  </a:lnTo>
                  <a:lnTo>
                    <a:pt x="22" y="561"/>
                  </a:lnTo>
                  <a:lnTo>
                    <a:pt x="21" y="561"/>
                  </a:lnTo>
                  <a:lnTo>
                    <a:pt x="20" y="561"/>
                  </a:lnTo>
                  <a:lnTo>
                    <a:pt x="19" y="562"/>
                  </a:lnTo>
                  <a:lnTo>
                    <a:pt x="19" y="562"/>
                  </a:lnTo>
                  <a:lnTo>
                    <a:pt x="19" y="562"/>
                  </a:lnTo>
                  <a:lnTo>
                    <a:pt x="19" y="562"/>
                  </a:lnTo>
                  <a:lnTo>
                    <a:pt x="18" y="562"/>
                  </a:lnTo>
                  <a:lnTo>
                    <a:pt x="18" y="562"/>
                  </a:lnTo>
                  <a:lnTo>
                    <a:pt x="18" y="562"/>
                  </a:lnTo>
                  <a:lnTo>
                    <a:pt x="17" y="562"/>
                  </a:lnTo>
                  <a:lnTo>
                    <a:pt x="4" y="562"/>
                  </a:lnTo>
                  <a:lnTo>
                    <a:pt x="3" y="563"/>
                  </a:lnTo>
                  <a:lnTo>
                    <a:pt x="0" y="566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0" name="Freeform 89">
              <a:extLst>
                <a:ext uri="{FF2B5EF4-FFF2-40B4-BE49-F238E27FC236}">
                  <a16:creationId xmlns:a16="http://schemas.microsoft.com/office/drawing/2014/main" id="{8C97735C-0EBE-9828-16F7-515041868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725" y="4843497"/>
              <a:ext cx="296464" cy="119872"/>
            </a:xfrm>
            <a:custGeom>
              <a:avLst/>
              <a:gdLst>
                <a:gd name="T0" fmla="*/ 211 w 213"/>
                <a:gd name="T1" fmla="*/ 2 h 100"/>
                <a:gd name="T2" fmla="*/ 210 w 213"/>
                <a:gd name="T3" fmla="*/ 3 h 100"/>
                <a:gd name="T4" fmla="*/ 208 w 213"/>
                <a:gd name="T5" fmla="*/ 4 h 100"/>
                <a:gd name="T6" fmla="*/ 202 w 213"/>
                <a:gd name="T7" fmla="*/ 6 h 100"/>
                <a:gd name="T8" fmla="*/ 200 w 213"/>
                <a:gd name="T9" fmla="*/ 6 h 100"/>
                <a:gd name="T10" fmla="*/ 197 w 213"/>
                <a:gd name="T11" fmla="*/ 7 h 100"/>
                <a:gd name="T12" fmla="*/ 189 w 213"/>
                <a:gd name="T13" fmla="*/ 10 h 100"/>
                <a:gd name="T14" fmla="*/ 186 w 213"/>
                <a:gd name="T15" fmla="*/ 11 h 100"/>
                <a:gd name="T16" fmla="*/ 182 w 213"/>
                <a:gd name="T17" fmla="*/ 11 h 100"/>
                <a:gd name="T18" fmla="*/ 180 w 213"/>
                <a:gd name="T19" fmla="*/ 12 h 100"/>
                <a:gd name="T20" fmla="*/ 180 w 213"/>
                <a:gd name="T21" fmla="*/ 12 h 100"/>
                <a:gd name="T22" fmla="*/ 179 w 213"/>
                <a:gd name="T23" fmla="*/ 14 h 100"/>
                <a:gd name="T24" fmla="*/ 173 w 213"/>
                <a:gd name="T25" fmla="*/ 18 h 100"/>
                <a:gd name="T26" fmla="*/ 172 w 213"/>
                <a:gd name="T27" fmla="*/ 19 h 100"/>
                <a:gd name="T28" fmla="*/ 171 w 213"/>
                <a:gd name="T29" fmla="*/ 21 h 100"/>
                <a:gd name="T30" fmla="*/ 167 w 213"/>
                <a:gd name="T31" fmla="*/ 23 h 100"/>
                <a:gd name="T32" fmla="*/ 162 w 213"/>
                <a:gd name="T33" fmla="*/ 26 h 100"/>
                <a:gd name="T34" fmla="*/ 162 w 213"/>
                <a:gd name="T35" fmla="*/ 27 h 100"/>
                <a:gd name="T36" fmla="*/ 157 w 213"/>
                <a:gd name="T37" fmla="*/ 30 h 100"/>
                <a:gd name="T38" fmla="*/ 153 w 213"/>
                <a:gd name="T39" fmla="*/ 31 h 100"/>
                <a:gd name="T40" fmla="*/ 151 w 213"/>
                <a:gd name="T41" fmla="*/ 32 h 100"/>
                <a:gd name="T42" fmla="*/ 147 w 213"/>
                <a:gd name="T43" fmla="*/ 35 h 100"/>
                <a:gd name="T44" fmla="*/ 143 w 213"/>
                <a:gd name="T45" fmla="*/ 36 h 100"/>
                <a:gd name="T46" fmla="*/ 139 w 213"/>
                <a:gd name="T47" fmla="*/ 39 h 100"/>
                <a:gd name="T48" fmla="*/ 135 w 213"/>
                <a:gd name="T49" fmla="*/ 43 h 100"/>
                <a:gd name="T50" fmla="*/ 135 w 213"/>
                <a:gd name="T51" fmla="*/ 48 h 100"/>
                <a:gd name="T52" fmla="*/ 132 w 213"/>
                <a:gd name="T53" fmla="*/ 51 h 100"/>
                <a:gd name="T54" fmla="*/ 130 w 213"/>
                <a:gd name="T55" fmla="*/ 53 h 100"/>
                <a:gd name="T56" fmla="*/ 129 w 213"/>
                <a:gd name="T57" fmla="*/ 54 h 100"/>
                <a:gd name="T58" fmla="*/ 127 w 213"/>
                <a:gd name="T59" fmla="*/ 57 h 100"/>
                <a:gd name="T60" fmla="*/ 124 w 213"/>
                <a:gd name="T61" fmla="*/ 59 h 100"/>
                <a:gd name="T62" fmla="*/ 122 w 213"/>
                <a:gd name="T63" fmla="*/ 60 h 100"/>
                <a:gd name="T64" fmla="*/ 120 w 213"/>
                <a:gd name="T65" fmla="*/ 60 h 100"/>
                <a:gd name="T66" fmla="*/ 120 w 213"/>
                <a:gd name="T67" fmla="*/ 61 h 100"/>
                <a:gd name="T68" fmla="*/ 114 w 213"/>
                <a:gd name="T69" fmla="*/ 63 h 100"/>
                <a:gd name="T70" fmla="*/ 113 w 213"/>
                <a:gd name="T71" fmla="*/ 63 h 100"/>
                <a:gd name="T72" fmla="*/ 111 w 213"/>
                <a:gd name="T73" fmla="*/ 64 h 100"/>
                <a:gd name="T74" fmla="*/ 107 w 213"/>
                <a:gd name="T75" fmla="*/ 68 h 100"/>
                <a:gd name="T76" fmla="*/ 105 w 213"/>
                <a:gd name="T77" fmla="*/ 68 h 100"/>
                <a:gd name="T78" fmla="*/ 99 w 213"/>
                <a:gd name="T79" fmla="*/ 70 h 100"/>
                <a:gd name="T80" fmla="*/ 94 w 213"/>
                <a:gd name="T81" fmla="*/ 70 h 100"/>
                <a:gd name="T82" fmla="*/ 90 w 213"/>
                <a:gd name="T83" fmla="*/ 71 h 100"/>
                <a:gd name="T84" fmla="*/ 87 w 213"/>
                <a:gd name="T85" fmla="*/ 72 h 100"/>
                <a:gd name="T86" fmla="*/ 85 w 213"/>
                <a:gd name="T87" fmla="*/ 74 h 100"/>
                <a:gd name="T88" fmla="*/ 72 w 213"/>
                <a:gd name="T89" fmla="*/ 76 h 100"/>
                <a:gd name="T90" fmla="*/ 61 w 213"/>
                <a:gd name="T91" fmla="*/ 77 h 100"/>
                <a:gd name="T92" fmla="*/ 59 w 213"/>
                <a:gd name="T93" fmla="*/ 78 h 100"/>
                <a:gd name="T94" fmla="*/ 58 w 213"/>
                <a:gd name="T95" fmla="*/ 78 h 100"/>
                <a:gd name="T96" fmla="*/ 52 w 213"/>
                <a:gd name="T97" fmla="*/ 79 h 100"/>
                <a:gd name="T98" fmla="*/ 51 w 213"/>
                <a:gd name="T99" fmla="*/ 80 h 100"/>
                <a:gd name="T100" fmla="*/ 39 w 213"/>
                <a:gd name="T101" fmla="*/ 80 h 100"/>
                <a:gd name="T102" fmla="*/ 32 w 213"/>
                <a:gd name="T103" fmla="*/ 81 h 100"/>
                <a:gd name="T104" fmla="*/ 22 w 213"/>
                <a:gd name="T105" fmla="*/ 83 h 100"/>
                <a:gd name="T106" fmla="*/ 20 w 213"/>
                <a:gd name="T107" fmla="*/ 84 h 100"/>
                <a:gd name="T108" fmla="*/ 15 w 213"/>
                <a:gd name="T109" fmla="*/ 86 h 100"/>
                <a:gd name="T110" fmla="*/ 12 w 213"/>
                <a:gd name="T111" fmla="*/ 88 h 100"/>
                <a:gd name="T112" fmla="*/ 8 w 213"/>
                <a:gd name="T113" fmla="*/ 91 h 100"/>
                <a:gd name="T114" fmla="*/ 8 w 213"/>
                <a:gd name="T115" fmla="*/ 92 h 100"/>
                <a:gd name="T116" fmla="*/ 5 w 213"/>
                <a:gd name="T117" fmla="*/ 95 h 100"/>
                <a:gd name="T118" fmla="*/ 3 w 213"/>
                <a:gd name="T119" fmla="*/ 96 h 100"/>
                <a:gd name="T120" fmla="*/ 0 w 213"/>
                <a:gd name="T1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" h="100">
                  <a:moveTo>
                    <a:pt x="213" y="0"/>
                  </a:moveTo>
                  <a:lnTo>
                    <a:pt x="212" y="1"/>
                  </a:lnTo>
                  <a:lnTo>
                    <a:pt x="211" y="1"/>
                  </a:lnTo>
                  <a:lnTo>
                    <a:pt x="211" y="2"/>
                  </a:lnTo>
                  <a:lnTo>
                    <a:pt x="211" y="2"/>
                  </a:lnTo>
                  <a:lnTo>
                    <a:pt x="211" y="2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8" y="4"/>
                  </a:lnTo>
                  <a:lnTo>
                    <a:pt x="207" y="5"/>
                  </a:lnTo>
                  <a:lnTo>
                    <a:pt x="205" y="5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7"/>
                  </a:lnTo>
                  <a:lnTo>
                    <a:pt x="199" y="7"/>
                  </a:lnTo>
                  <a:lnTo>
                    <a:pt x="198" y="7"/>
                  </a:lnTo>
                  <a:lnTo>
                    <a:pt x="197" y="7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2" y="9"/>
                  </a:lnTo>
                  <a:lnTo>
                    <a:pt x="189" y="10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184" y="11"/>
                  </a:lnTo>
                  <a:lnTo>
                    <a:pt x="183" y="11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2" y="12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9" y="14"/>
                  </a:lnTo>
                  <a:lnTo>
                    <a:pt x="177" y="15"/>
                  </a:lnTo>
                  <a:lnTo>
                    <a:pt x="176" y="16"/>
                  </a:lnTo>
                  <a:lnTo>
                    <a:pt x="175" y="17"/>
                  </a:lnTo>
                  <a:lnTo>
                    <a:pt x="173" y="18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67" y="23"/>
                  </a:lnTo>
                  <a:lnTo>
                    <a:pt x="165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59" y="29"/>
                  </a:lnTo>
                  <a:lnTo>
                    <a:pt x="158" y="30"/>
                  </a:lnTo>
                  <a:lnTo>
                    <a:pt x="157" y="30"/>
                  </a:lnTo>
                  <a:lnTo>
                    <a:pt x="156" y="30"/>
                  </a:lnTo>
                  <a:lnTo>
                    <a:pt x="154" y="31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2"/>
                  </a:lnTo>
                  <a:lnTo>
                    <a:pt x="152" y="32"/>
                  </a:lnTo>
                  <a:lnTo>
                    <a:pt x="151" y="32"/>
                  </a:lnTo>
                  <a:lnTo>
                    <a:pt x="151" y="33"/>
                  </a:lnTo>
                  <a:lnTo>
                    <a:pt x="150" y="35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43" y="37"/>
                  </a:lnTo>
                  <a:lnTo>
                    <a:pt x="142" y="38"/>
                  </a:lnTo>
                  <a:lnTo>
                    <a:pt x="140" y="39"/>
                  </a:lnTo>
                  <a:lnTo>
                    <a:pt x="139" y="39"/>
                  </a:lnTo>
                  <a:lnTo>
                    <a:pt x="138" y="39"/>
                  </a:lnTo>
                  <a:lnTo>
                    <a:pt x="138" y="40"/>
                  </a:lnTo>
                  <a:lnTo>
                    <a:pt x="136" y="41"/>
                  </a:lnTo>
                  <a:lnTo>
                    <a:pt x="135" y="43"/>
                  </a:lnTo>
                  <a:lnTo>
                    <a:pt x="135" y="45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2" y="51"/>
                  </a:lnTo>
                  <a:lnTo>
                    <a:pt x="132" y="51"/>
                  </a:lnTo>
                  <a:lnTo>
                    <a:pt x="132" y="52"/>
                  </a:lnTo>
                  <a:lnTo>
                    <a:pt x="131" y="52"/>
                  </a:lnTo>
                  <a:lnTo>
                    <a:pt x="130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29" y="54"/>
                  </a:lnTo>
                  <a:lnTo>
                    <a:pt x="129" y="55"/>
                  </a:lnTo>
                  <a:lnTo>
                    <a:pt x="128" y="56"/>
                  </a:lnTo>
                  <a:lnTo>
                    <a:pt x="127" y="57"/>
                  </a:lnTo>
                  <a:lnTo>
                    <a:pt x="127" y="57"/>
                  </a:lnTo>
                  <a:lnTo>
                    <a:pt x="125" y="58"/>
                  </a:lnTo>
                  <a:lnTo>
                    <a:pt x="125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2" y="59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16" y="61"/>
                  </a:lnTo>
                  <a:lnTo>
                    <a:pt x="115" y="62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1" y="64"/>
                  </a:lnTo>
                  <a:lnTo>
                    <a:pt x="110" y="65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7" y="6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1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1"/>
                  </a:lnTo>
                  <a:lnTo>
                    <a:pt x="90" y="71"/>
                  </a:lnTo>
                  <a:lnTo>
                    <a:pt x="89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3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5"/>
                  </a:lnTo>
                  <a:lnTo>
                    <a:pt x="79" y="76"/>
                  </a:lnTo>
                  <a:lnTo>
                    <a:pt x="73" y="76"/>
                  </a:lnTo>
                  <a:lnTo>
                    <a:pt x="72" y="76"/>
                  </a:lnTo>
                  <a:lnTo>
                    <a:pt x="70" y="76"/>
                  </a:lnTo>
                  <a:lnTo>
                    <a:pt x="67" y="77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7" y="79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2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80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5" y="80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29" y="81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5" y="86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89"/>
                  </a:lnTo>
                  <a:lnTo>
                    <a:pt x="9" y="90"/>
                  </a:lnTo>
                  <a:lnTo>
                    <a:pt x="8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6" y="94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0" y="10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1" name="Freeform 90">
              <a:extLst>
                <a:ext uri="{FF2B5EF4-FFF2-40B4-BE49-F238E27FC236}">
                  <a16:creationId xmlns:a16="http://schemas.microsoft.com/office/drawing/2014/main" id="{51A7C1B9-A761-2172-6109-3D361292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4476" y="4963369"/>
              <a:ext cx="299248" cy="147443"/>
            </a:xfrm>
            <a:custGeom>
              <a:avLst/>
              <a:gdLst>
                <a:gd name="T0" fmla="*/ 213 w 215"/>
                <a:gd name="T1" fmla="*/ 2 h 123"/>
                <a:gd name="T2" fmla="*/ 213 w 215"/>
                <a:gd name="T3" fmla="*/ 4 h 123"/>
                <a:gd name="T4" fmla="*/ 210 w 215"/>
                <a:gd name="T5" fmla="*/ 8 h 123"/>
                <a:gd name="T6" fmla="*/ 208 w 215"/>
                <a:gd name="T7" fmla="*/ 9 h 123"/>
                <a:gd name="T8" fmla="*/ 204 w 215"/>
                <a:gd name="T9" fmla="*/ 13 h 123"/>
                <a:gd name="T10" fmla="*/ 194 w 215"/>
                <a:gd name="T11" fmla="*/ 17 h 123"/>
                <a:gd name="T12" fmla="*/ 194 w 215"/>
                <a:gd name="T13" fmla="*/ 17 h 123"/>
                <a:gd name="T14" fmla="*/ 191 w 215"/>
                <a:gd name="T15" fmla="*/ 19 h 123"/>
                <a:gd name="T16" fmla="*/ 187 w 215"/>
                <a:gd name="T17" fmla="*/ 20 h 123"/>
                <a:gd name="T18" fmla="*/ 180 w 215"/>
                <a:gd name="T19" fmla="*/ 21 h 123"/>
                <a:gd name="T20" fmla="*/ 171 w 215"/>
                <a:gd name="T21" fmla="*/ 24 h 123"/>
                <a:gd name="T22" fmla="*/ 170 w 215"/>
                <a:gd name="T23" fmla="*/ 24 h 123"/>
                <a:gd name="T24" fmla="*/ 162 w 215"/>
                <a:gd name="T25" fmla="*/ 28 h 123"/>
                <a:gd name="T26" fmla="*/ 157 w 215"/>
                <a:gd name="T27" fmla="*/ 32 h 123"/>
                <a:gd name="T28" fmla="*/ 153 w 215"/>
                <a:gd name="T29" fmla="*/ 35 h 123"/>
                <a:gd name="T30" fmla="*/ 150 w 215"/>
                <a:gd name="T31" fmla="*/ 36 h 123"/>
                <a:gd name="T32" fmla="*/ 149 w 215"/>
                <a:gd name="T33" fmla="*/ 36 h 123"/>
                <a:gd name="T34" fmla="*/ 147 w 215"/>
                <a:gd name="T35" fmla="*/ 37 h 123"/>
                <a:gd name="T36" fmla="*/ 145 w 215"/>
                <a:gd name="T37" fmla="*/ 38 h 123"/>
                <a:gd name="T38" fmla="*/ 143 w 215"/>
                <a:gd name="T39" fmla="*/ 41 h 123"/>
                <a:gd name="T40" fmla="*/ 141 w 215"/>
                <a:gd name="T41" fmla="*/ 43 h 123"/>
                <a:gd name="T42" fmla="*/ 137 w 215"/>
                <a:gd name="T43" fmla="*/ 44 h 123"/>
                <a:gd name="T44" fmla="*/ 131 w 215"/>
                <a:gd name="T45" fmla="*/ 47 h 123"/>
                <a:gd name="T46" fmla="*/ 127 w 215"/>
                <a:gd name="T47" fmla="*/ 50 h 123"/>
                <a:gd name="T48" fmla="*/ 125 w 215"/>
                <a:gd name="T49" fmla="*/ 51 h 123"/>
                <a:gd name="T50" fmla="*/ 123 w 215"/>
                <a:gd name="T51" fmla="*/ 54 h 123"/>
                <a:gd name="T52" fmla="*/ 122 w 215"/>
                <a:gd name="T53" fmla="*/ 55 h 123"/>
                <a:gd name="T54" fmla="*/ 120 w 215"/>
                <a:gd name="T55" fmla="*/ 57 h 123"/>
                <a:gd name="T56" fmla="*/ 119 w 215"/>
                <a:gd name="T57" fmla="*/ 57 h 123"/>
                <a:gd name="T58" fmla="*/ 118 w 215"/>
                <a:gd name="T59" fmla="*/ 58 h 123"/>
                <a:gd name="T60" fmla="*/ 117 w 215"/>
                <a:gd name="T61" fmla="*/ 59 h 123"/>
                <a:gd name="T62" fmla="*/ 114 w 215"/>
                <a:gd name="T63" fmla="*/ 60 h 123"/>
                <a:gd name="T64" fmla="*/ 105 w 215"/>
                <a:gd name="T65" fmla="*/ 63 h 123"/>
                <a:gd name="T66" fmla="*/ 98 w 215"/>
                <a:gd name="T67" fmla="*/ 70 h 123"/>
                <a:gd name="T68" fmla="*/ 96 w 215"/>
                <a:gd name="T69" fmla="*/ 72 h 123"/>
                <a:gd name="T70" fmla="*/ 95 w 215"/>
                <a:gd name="T71" fmla="*/ 74 h 123"/>
                <a:gd name="T72" fmla="*/ 93 w 215"/>
                <a:gd name="T73" fmla="*/ 75 h 123"/>
                <a:gd name="T74" fmla="*/ 92 w 215"/>
                <a:gd name="T75" fmla="*/ 75 h 123"/>
                <a:gd name="T76" fmla="*/ 88 w 215"/>
                <a:gd name="T77" fmla="*/ 77 h 123"/>
                <a:gd name="T78" fmla="*/ 84 w 215"/>
                <a:gd name="T79" fmla="*/ 78 h 123"/>
                <a:gd name="T80" fmla="*/ 80 w 215"/>
                <a:gd name="T81" fmla="*/ 82 h 123"/>
                <a:gd name="T82" fmla="*/ 78 w 215"/>
                <a:gd name="T83" fmla="*/ 84 h 123"/>
                <a:gd name="T84" fmla="*/ 72 w 215"/>
                <a:gd name="T85" fmla="*/ 87 h 123"/>
                <a:gd name="T86" fmla="*/ 65 w 215"/>
                <a:gd name="T87" fmla="*/ 89 h 123"/>
                <a:gd name="T88" fmla="*/ 58 w 215"/>
                <a:gd name="T89" fmla="*/ 92 h 123"/>
                <a:gd name="T90" fmla="*/ 56 w 215"/>
                <a:gd name="T91" fmla="*/ 94 h 123"/>
                <a:gd name="T92" fmla="*/ 44 w 215"/>
                <a:gd name="T93" fmla="*/ 97 h 123"/>
                <a:gd name="T94" fmla="*/ 40 w 215"/>
                <a:gd name="T95" fmla="*/ 97 h 123"/>
                <a:gd name="T96" fmla="*/ 35 w 215"/>
                <a:gd name="T97" fmla="*/ 98 h 123"/>
                <a:gd name="T98" fmla="*/ 30 w 215"/>
                <a:gd name="T99" fmla="*/ 99 h 123"/>
                <a:gd name="T100" fmla="*/ 29 w 215"/>
                <a:gd name="T101" fmla="*/ 101 h 123"/>
                <a:gd name="T102" fmla="*/ 27 w 215"/>
                <a:gd name="T103" fmla="*/ 101 h 123"/>
                <a:gd name="T104" fmla="*/ 24 w 215"/>
                <a:gd name="T105" fmla="*/ 104 h 123"/>
                <a:gd name="T106" fmla="*/ 21 w 215"/>
                <a:gd name="T107" fmla="*/ 107 h 123"/>
                <a:gd name="T108" fmla="*/ 17 w 215"/>
                <a:gd name="T109" fmla="*/ 111 h 123"/>
                <a:gd name="T110" fmla="*/ 17 w 215"/>
                <a:gd name="T111" fmla="*/ 111 h 123"/>
                <a:gd name="T112" fmla="*/ 12 w 215"/>
                <a:gd name="T113" fmla="*/ 114 h 123"/>
                <a:gd name="T114" fmla="*/ 8 w 215"/>
                <a:gd name="T115" fmla="*/ 117 h 123"/>
                <a:gd name="T116" fmla="*/ 6 w 215"/>
                <a:gd name="T117" fmla="*/ 118 h 123"/>
                <a:gd name="T118" fmla="*/ 4 w 215"/>
                <a:gd name="T119" fmla="*/ 120 h 123"/>
                <a:gd name="T120" fmla="*/ 2 w 215"/>
                <a:gd name="T121" fmla="*/ 121 h 123"/>
                <a:gd name="T122" fmla="*/ 0 w 215"/>
                <a:gd name="T12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5" h="123">
                  <a:moveTo>
                    <a:pt x="215" y="0"/>
                  </a:moveTo>
                  <a:lnTo>
                    <a:pt x="215" y="1"/>
                  </a:lnTo>
                  <a:lnTo>
                    <a:pt x="214" y="1"/>
                  </a:lnTo>
                  <a:lnTo>
                    <a:pt x="213" y="2"/>
                  </a:lnTo>
                  <a:lnTo>
                    <a:pt x="213" y="2"/>
                  </a:lnTo>
                  <a:lnTo>
                    <a:pt x="213" y="2"/>
                  </a:lnTo>
                  <a:lnTo>
                    <a:pt x="213" y="3"/>
                  </a:lnTo>
                  <a:lnTo>
                    <a:pt x="213" y="4"/>
                  </a:lnTo>
                  <a:lnTo>
                    <a:pt x="212" y="5"/>
                  </a:lnTo>
                  <a:lnTo>
                    <a:pt x="211" y="6"/>
                  </a:lnTo>
                  <a:lnTo>
                    <a:pt x="211" y="7"/>
                  </a:lnTo>
                  <a:lnTo>
                    <a:pt x="210" y="8"/>
                  </a:lnTo>
                  <a:lnTo>
                    <a:pt x="209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08" y="10"/>
                  </a:lnTo>
                  <a:lnTo>
                    <a:pt x="207" y="10"/>
                  </a:lnTo>
                  <a:lnTo>
                    <a:pt x="206" y="11"/>
                  </a:lnTo>
                  <a:lnTo>
                    <a:pt x="204" y="13"/>
                  </a:lnTo>
                  <a:lnTo>
                    <a:pt x="199" y="16"/>
                  </a:lnTo>
                  <a:lnTo>
                    <a:pt x="196" y="17"/>
                  </a:lnTo>
                  <a:lnTo>
                    <a:pt x="195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2" y="1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89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7" y="20"/>
                  </a:lnTo>
                  <a:lnTo>
                    <a:pt x="186" y="20"/>
                  </a:lnTo>
                  <a:lnTo>
                    <a:pt x="184" y="21"/>
                  </a:lnTo>
                  <a:lnTo>
                    <a:pt x="182" y="21"/>
                  </a:lnTo>
                  <a:lnTo>
                    <a:pt x="180" y="21"/>
                  </a:lnTo>
                  <a:lnTo>
                    <a:pt x="177" y="21"/>
                  </a:lnTo>
                  <a:lnTo>
                    <a:pt x="176" y="22"/>
                  </a:lnTo>
                  <a:lnTo>
                    <a:pt x="173" y="23"/>
                  </a:lnTo>
                  <a:lnTo>
                    <a:pt x="171" y="24"/>
                  </a:lnTo>
                  <a:lnTo>
                    <a:pt x="171" y="24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67" y="25"/>
                  </a:lnTo>
                  <a:lnTo>
                    <a:pt x="164" y="26"/>
                  </a:lnTo>
                  <a:lnTo>
                    <a:pt x="163" y="26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60" y="30"/>
                  </a:lnTo>
                  <a:lnTo>
                    <a:pt x="158" y="31"/>
                  </a:lnTo>
                  <a:lnTo>
                    <a:pt x="157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3" y="35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6" y="37"/>
                  </a:lnTo>
                  <a:lnTo>
                    <a:pt x="145" y="38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40"/>
                  </a:lnTo>
                  <a:lnTo>
                    <a:pt x="143" y="41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39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6" y="45"/>
                  </a:lnTo>
                  <a:lnTo>
                    <a:pt x="132" y="46"/>
                  </a:lnTo>
                  <a:lnTo>
                    <a:pt x="131" y="47"/>
                  </a:lnTo>
                  <a:lnTo>
                    <a:pt x="129" y="48"/>
                  </a:lnTo>
                  <a:lnTo>
                    <a:pt x="128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2"/>
                  </a:lnTo>
                  <a:lnTo>
                    <a:pt x="124" y="5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1" y="57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57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4" y="60"/>
                  </a:lnTo>
                  <a:lnTo>
                    <a:pt x="111" y="62"/>
                  </a:lnTo>
                  <a:lnTo>
                    <a:pt x="109" y="62"/>
                  </a:lnTo>
                  <a:lnTo>
                    <a:pt x="108" y="63"/>
                  </a:lnTo>
                  <a:lnTo>
                    <a:pt x="105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1" y="67"/>
                  </a:lnTo>
                  <a:lnTo>
                    <a:pt x="98" y="70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4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6" y="77"/>
                  </a:lnTo>
                  <a:lnTo>
                    <a:pt x="84" y="78"/>
                  </a:lnTo>
                  <a:lnTo>
                    <a:pt x="82" y="79"/>
                  </a:lnTo>
                  <a:lnTo>
                    <a:pt x="81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79" y="82"/>
                  </a:lnTo>
                  <a:lnTo>
                    <a:pt x="79" y="82"/>
                  </a:lnTo>
                  <a:lnTo>
                    <a:pt x="79" y="83"/>
                  </a:lnTo>
                  <a:lnTo>
                    <a:pt x="78" y="84"/>
                  </a:lnTo>
                  <a:lnTo>
                    <a:pt x="76" y="85"/>
                  </a:lnTo>
                  <a:lnTo>
                    <a:pt x="74" y="86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5" y="89"/>
                  </a:lnTo>
                  <a:lnTo>
                    <a:pt x="63" y="90"/>
                  </a:lnTo>
                  <a:lnTo>
                    <a:pt x="60" y="91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6" y="94"/>
                  </a:lnTo>
                  <a:lnTo>
                    <a:pt x="53" y="95"/>
                  </a:lnTo>
                  <a:lnTo>
                    <a:pt x="51" y="96"/>
                  </a:lnTo>
                  <a:lnTo>
                    <a:pt x="49" y="96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29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6" y="102"/>
                  </a:lnTo>
                  <a:lnTo>
                    <a:pt x="25" y="103"/>
                  </a:lnTo>
                  <a:lnTo>
                    <a:pt x="24" y="103"/>
                  </a:lnTo>
                  <a:lnTo>
                    <a:pt x="24" y="104"/>
                  </a:lnTo>
                  <a:lnTo>
                    <a:pt x="22" y="105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19" y="109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5" y="112"/>
                  </a:lnTo>
                  <a:lnTo>
                    <a:pt x="14" y="113"/>
                  </a:lnTo>
                  <a:lnTo>
                    <a:pt x="13" y="114"/>
                  </a:lnTo>
                  <a:lnTo>
                    <a:pt x="12" y="114"/>
                  </a:lnTo>
                  <a:lnTo>
                    <a:pt x="12" y="115"/>
                  </a:lnTo>
                  <a:lnTo>
                    <a:pt x="10" y="115"/>
                  </a:lnTo>
                  <a:lnTo>
                    <a:pt x="9" y="117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7" y="118"/>
                  </a:lnTo>
                  <a:lnTo>
                    <a:pt x="6" y="118"/>
                  </a:lnTo>
                  <a:lnTo>
                    <a:pt x="6" y="119"/>
                  </a:lnTo>
                  <a:lnTo>
                    <a:pt x="5" y="119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0" y="123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2" name="Freeform 91">
              <a:extLst>
                <a:ext uri="{FF2B5EF4-FFF2-40B4-BE49-F238E27FC236}">
                  <a16:creationId xmlns:a16="http://schemas.microsoft.com/office/drawing/2014/main" id="{66B548D0-5C3E-C945-7BEB-48FE4E5A5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187" y="5110813"/>
              <a:ext cx="292289" cy="127065"/>
            </a:xfrm>
            <a:custGeom>
              <a:avLst/>
              <a:gdLst>
                <a:gd name="T0" fmla="*/ 207 w 210"/>
                <a:gd name="T1" fmla="*/ 3 h 106"/>
                <a:gd name="T2" fmla="*/ 204 w 210"/>
                <a:gd name="T3" fmla="*/ 4 h 106"/>
                <a:gd name="T4" fmla="*/ 202 w 210"/>
                <a:gd name="T5" fmla="*/ 5 h 106"/>
                <a:gd name="T6" fmla="*/ 198 w 210"/>
                <a:gd name="T7" fmla="*/ 7 h 106"/>
                <a:gd name="T8" fmla="*/ 192 w 210"/>
                <a:gd name="T9" fmla="*/ 8 h 106"/>
                <a:gd name="T10" fmla="*/ 188 w 210"/>
                <a:gd name="T11" fmla="*/ 9 h 106"/>
                <a:gd name="T12" fmla="*/ 179 w 210"/>
                <a:gd name="T13" fmla="*/ 9 h 106"/>
                <a:gd name="T14" fmla="*/ 175 w 210"/>
                <a:gd name="T15" fmla="*/ 9 h 106"/>
                <a:gd name="T16" fmla="*/ 167 w 210"/>
                <a:gd name="T17" fmla="*/ 11 h 106"/>
                <a:gd name="T18" fmla="*/ 166 w 210"/>
                <a:gd name="T19" fmla="*/ 12 h 106"/>
                <a:gd name="T20" fmla="*/ 163 w 210"/>
                <a:gd name="T21" fmla="*/ 13 h 106"/>
                <a:gd name="T22" fmla="*/ 161 w 210"/>
                <a:gd name="T23" fmla="*/ 15 h 106"/>
                <a:gd name="T24" fmla="*/ 159 w 210"/>
                <a:gd name="T25" fmla="*/ 17 h 106"/>
                <a:gd name="T26" fmla="*/ 155 w 210"/>
                <a:gd name="T27" fmla="*/ 19 h 106"/>
                <a:gd name="T28" fmla="*/ 152 w 210"/>
                <a:gd name="T29" fmla="*/ 20 h 106"/>
                <a:gd name="T30" fmla="*/ 150 w 210"/>
                <a:gd name="T31" fmla="*/ 22 h 106"/>
                <a:gd name="T32" fmla="*/ 146 w 210"/>
                <a:gd name="T33" fmla="*/ 26 h 106"/>
                <a:gd name="T34" fmla="*/ 141 w 210"/>
                <a:gd name="T35" fmla="*/ 31 h 106"/>
                <a:gd name="T36" fmla="*/ 140 w 210"/>
                <a:gd name="T37" fmla="*/ 31 h 106"/>
                <a:gd name="T38" fmla="*/ 138 w 210"/>
                <a:gd name="T39" fmla="*/ 33 h 106"/>
                <a:gd name="T40" fmla="*/ 136 w 210"/>
                <a:gd name="T41" fmla="*/ 35 h 106"/>
                <a:gd name="T42" fmla="*/ 130 w 210"/>
                <a:gd name="T43" fmla="*/ 41 h 106"/>
                <a:gd name="T44" fmla="*/ 122 w 210"/>
                <a:gd name="T45" fmla="*/ 45 h 106"/>
                <a:gd name="T46" fmla="*/ 116 w 210"/>
                <a:gd name="T47" fmla="*/ 46 h 106"/>
                <a:gd name="T48" fmla="*/ 111 w 210"/>
                <a:gd name="T49" fmla="*/ 48 h 106"/>
                <a:gd name="T50" fmla="*/ 109 w 210"/>
                <a:gd name="T51" fmla="*/ 50 h 106"/>
                <a:gd name="T52" fmla="*/ 105 w 210"/>
                <a:gd name="T53" fmla="*/ 52 h 106"/>
                <a:gd name="T54" fmla="*/ 103 w 210"/>
                <a:gd name="T55" fmla="*/ 54 h 106"/>
                <a:gd name="T56" fmla="*/ 96 w 210"/>
                <a:gd name="T57" fmla="*/ 58 h 106"/>
                <a:gd name="T58" fmla="*/ 96 w 210"/>
                <a:gd name="T59" fmla="*/ 58 h 106"/>
                <a:gd name="T60" fmla="*/ 95 w 210"/>
                <a:gd name="T61" fmla="*/ 62 h 106"/>
                <a:gd name="T62" fmla="*/ 93 w 210"/>
                <a:gd name="T63" fmla="*/ 63 h 106"/>
                <a:gd name="T64" fmla="*/ 93 w 210"/>
                <a:gd name="T65" fmla="*/ 63 h 106"/>
                <a:gd name="T66" fmla="*/ 91 w 210"/>
                <a:gd name="T67" fmla="*/ 64 h 106"/>
                <a:gd name="T68" fmla="*/ 90 w 210"/>
                <a:gd name="T69" fmla="*/ 64 h 106"/>
                <a:gd name="T70" fmla="*/ 87 w 210"/>
                <a:gd name="T71" fmla="*/ 67 h 106"/>
                <a:gd name="T72" fmla="*/ 85 w 210"/>
                <a:gd name="T73" fmla="*/ 69 h 106"/>
                <a:gd name="T74" fmla="*/ 80 w 210"/>
                <a:gd name="T75" fmla="*/ 70 h 106"/>
                <a:gd name="T76" fmla="*/ 71 w 210"/>
                <a:gd name="T77" fmla="*/ 70 h 106"/>
                <a:gd name="T78" fmla="*/ 69 w 210"/>
                <a:gd name="T79" fmla="*/ 71 h 106"/>
                <a:gd name="T80" fmla="*/ 61 w 210"/>
                <a:gd name="T81" fmla="*/ 74 h 106"/>
                <a:gd name="T82" fmla="*/ 56 w 210"/>
                <a:gd name="T83" fmla="*/ 77 h 106"/>
                <a:gd name="T84" fmla="*/ 51 w 210"/>
                <a:gd name="T85" fmla="*/ 77 h 106"/>
                <a:gd name="T86" fmla="*/ 47 w 210"/>
                <a:gd name="T87" fmla="*/ 78 h 106"/>
                <a:gd name="T88" fmla="*/ 40 w 210"/>
                <a:gd name="T89" fmla="*/ 80 h 106"/>
                <a:gd name="T90" fmla="*/ 39 w 210"/>
                <a:gd name="T91" fmla="*/ 81 h 106"/>
                <a:gd name="T92" fmla="*/ 35 w 210"/>
                <a:gd name="T93" fmla="*/ 83 h 106"/>
                <a:gd name="T94" fmla="*/ 31 w 210"/>
                <a:gd name="T95" fmla="*/ 86 h 106"/>
                <a:gd name="T96" fmla="*/ 25 w 210"/>
                <a:gd name="T97" fmla="*/ 88 h 106"/>
                <a:gd name="T98" fmla="*/ 24 w 210"/>
                <a:gd name="T99" fmla="*/ 89 h 106"/>
                <a:gd name="T100" fmla="*/ 23 w 210"/>
                <a:gd name="T101" fmla="*/ 89 h 106"/>
                <a:gd name="T102" fmla="*/ 17 w 210"/>
                <a:gd name="T103" fmla="*/ 92 h 106"/>
                <a:gd name="T104" fmla="*/ 14 w 210"/>
                <a:gd name="T105" fmla="*/ 94 h 106"/>
                <a:gd name="T106" fmla="*/ 10 w 210"/>
                <a:gd name="T107" fmla="*/ 96 h 106"/>
                <a:gd name="T108" fmla="*/ 5 w 210"/>
                <a:gd name="T109" fmla="*/ 98 h 106"/>
                <a:gd name="T110" fmla="*/ 4 w 210"/>
                <a:gd name="T111" fmla="*/ 100 h 106"/>
                <a:gd name="T112" fmla="*/ 0 w 210"/>
                <a:gd name="T1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06">
                  <a:moveTo>
                    <a:pt x="210" y="0"/>
                  </a:moveTo>
                  <a:lnTo>
                    <a:pt x="209" y="1"/>
                  </a:lnTo>
                  <a:lnTo>
                    <a:pt x="208" y="2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5" y="4"/>
                  </a:lnTo>
                  <a:lnTo>
                    <a:pt x="204" y="4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202" y="5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200" y="7"/>
                  </a:lnTo>
                  <a:lnTo>
                    <a:pt x="198" y="7"/>
                  </a:lnTo>
                  <a:lnTo>
                    <a:pt x="197" y="8"/>
                  </a:lnTo>
                  <a:lnTo>
                    <a:pt x="194" y="8"/>
                  </a:lnTo>
                  <a:lnTo>
                    <a:pt x="193" y="8"/>
                  </a:lnTo>
                  <a:lnTo>
                    <a:pt x="192" y="8"/>
                  </a:lnTo>
                  <a:lnTo>
                    <a:pt x="191" y="9"/>
                  </a:lnTo>
                  <a:lnTo>
                    <a:pt x="190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7" y="9"/>
                  </a:lnTo>
                  <a:lnTo>
                    <a:pt x="185" y="9"/>
                  </a:lnTo>
                  <a:lnTo>
                    <a:pt x="180" y="9"/>
                  </a:lnTo>
                  <a:lnTo>
                    <a:pt x="179" y="9"/>
                  </a:lnTo>
                  <a:lnTo>
                    <a:pt x="177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10"/>
                  </a:lnTo>
                  <a:lnTo>
                    <a:pt x="172" y="10"/>
                  </a:lnTo>
                  <a:lnTo>
                    <a:pt x="170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5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3" y="14"/>
                  </a:lnTo>
                  <a:lnTo>
                    <a:pt x="162" y="14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1" y="16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5" y="19"/>
                  </a:lnTo>
                  <a:lnTo>
                    <a:pt x="154" y="19"/>
                  </a:lnTo>
                  <a:lnTo>
                    <a:pt x="153" y="19"/>
                  </a:lnTo>
                  <a:lnTo>
                    <a:pt x="153" y="20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1" y="21"/>
                  </a:lnTo>
                  <a:lnTo>
                    <a:pt x="150" y="22"/>
                  </a:lnTo>
                  <a:lnTo>
                    <a:pt x="149" y="22"/>
                  </a:lnTo>
                  <a:lnTo>
                    <a:pt x="148" y="24"/>
                  </a:lnTo>
                  <a:lnTo>
                    <a:pt x="147" y="25"/>
                  </a:lnTo>
                  <a:lnTo>
                    <a:pt x="146" y="26"/>
                  </a:lnTo>
                  <a:lnTo>
                    <a:pt x="145" y="27"/>
                  </a:lnTo>
                  <a:lnTo>
                    <a:pt x="143" y="29"/>
                  </a:lnTo>
                  <a:lnTo>
                    <a:pt x="142" y="29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4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2" y="38"/>
                  </a:lnTo>
                  <a:lnTo>
                    <a:pt x="130" y="41"/>
                  </a:lnTo>
                  <a:lnTo>
                    <a:pt x="128" y="43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2" y="45"/>
                  </a:lnTo>
                  <a:lnTo>
                    <a:pt x="120" y="45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6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8"/>
                  </a:lnTo>
                  <a:lnTo>
                    <a:pt x="111" y="48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7" y="51"/>
                  </a:lnTo>
                  <a:lnTo>
                    <a:pt x="106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3"/>
                  </a:lnTo>
                  <a:lnTo>
                    <a:pt x="103" y="54"/>
                  </a:lnTo>
                  <a:lnTo>
                    <a:pt x="102" y="54"/>
                  </a:lnTo>
                  <a:lnTo>
                    <a:pt x="99" y="56"/>
                  </a:lnTo>
                  <a:lnTo>
                    <a:pt x="97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1"/>
                  </a:lnTo>
                  <a:lnTo>
                    <a:pt x="95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2" y="63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0" y="64"/>
                  </a:lnTo>
                  <a:lnTo>
                    <a:pt x="90" y="65"/>
                  </a:lnTo>
                  <a:lnTo>
                    <a:pt x="89" y="66"/>
                  </a:lnTo>
                  <a:lnTo>
                    <a:pt x="88" y="67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6" y="68"/>
                  </a:lnTo>
                  <a:lnTo>
                    <a:pt x="86" y="69"/>
                  </a:lnTo>
                  <a:lnTo>
                    <a:pt x="85" y="69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0" y="70"/>
                  </a:lnTo>
                  <a:lnTo>
                    <a:pt x="79" y="70"/>
                  </a:lnTo>
                  <a:lnTo>
                    <a:pt x="76" y="70"/>
                  </a:lnTo>
                  <a:lnTo>
                    <a:pt x="73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3" y="73"/>
                  </a:lnTo>
                  <a:lnTo>
                    <a:pt x="62" y="74"/>
                  </a:lnTo>
                  <a:lnTo>
                    <a:pt x="61" y="74"/>
                  </a:lnTo>
                  <a:lnTo>
                    <a:pt x="59" y="74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6" y="77"/>
                  </a:lnTo>
                  <a:lnTo>
                    <a:pt x="54" y="77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47" y="78"/>
                  </a:lnTo>
                  <a:lnTo>
                    <a:pt x="44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7" y="8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2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29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5"/>
                  </a:lnTo>
                  <a:lnTo>
                    <a:pt x="11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8" y="96"/>
                  </a:lnTo>
                  <a:lnTo>
                    <a:pt x="6" y="97"/>
                  </a:lnTo>
                  <a:lnTo>
                    <a:pt x="5" y="98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" y="100"/>
                  </a:lnTo>
                  <a:lnTo>
                    <a:pt x="4" y="101"/>
                  </a:lnTo>
                  <a:lnTo>
                    <a:pt x="2" y="103"/>
                  </a:lnTo>
                  <a:lnTo>
                    <a:pt x="2" y="104"/>
                  </a:lnTo>
                  <a:lnTo>
                    <a:pt x="0" y="106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3" name="Freeform 92">
              <a:extLst>
                <a:ext uri="{FF2B5EF4-FFF2-40B4-BE49-F238E27FC236}">
                  <a16:creationId xmlns:a16="http://schemas.microsoft.com/office/drawing/2014/main" id="{FA7F8710-D014-264D-58E2-4C0F3738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199" y="5237878"/>
              <a:ext cx="411988" cy="123468"/>
            </a:xfrm>
            <a:custGeom>
              <a:avLst/>
              <a:gdLst>
                <a:gd name="T0" fmla="*/ 295 w 296"/>
                <a:gd name="T1" fmla="*/ 0 h 103"/>
                <a:gd name="T2" fmla="*/ 293 w 296"/>
                <a:gd name="T3" fmla="*/ 0 h 103"/>
                <a:gd name="T4" fmla="*/ 291 w 296"/>
                <a:gd name="T5" fmla="*/ 1 h 103"/>
                <a:gd name="T6" fmla="*/ 286 w 296"/>
                <a:gd name="T7" fmla="*/ 1 h 103"/>
                <a:gd name="T8" fmla="*/ 279 w 296"/>
                <a:gd name="T9" fmla="*/ 2 h 103"/>
                <a:gd name="T10" fmla="*/ 277 w 296"/>
                <a:gd name="T11" fmla="*/ 4 h 103"/>
                <a:gd name="T12" fmla="*/ 274 w 296"/>
                <a:gd name="T13" fmla="*/ 5 h 103"/>
                <a:gd name="T14" fmla="*/ 271 w 296"/>
                <a:gd name="T15" fmla="*/ 8 h 103"/>
                <a:gd name="T16" fmla="*/ 269 w 296"/>
                <a:gd name="T17" fmla="*/ 9 h 103"/>
                <a:gd name="T18" fmla="*/ 256 w 296"/>
                <a:gd name="T19" fmla="*/ 15 h 103"/>
                <a:gd name="T20" fmla="*/ 250 w 296"/>
                <a:gd name="T21" fmla="*/ 16 h 103"/>
                <a:gd name="T22" fmla="*/ 230 w 296"/>
                <a:gd name="T23" fmla="*/ 21 h 103"/>
                <a:gd name="T24" fmla="*/ 220 w 296"/>
                <a:gd name="T25" fmla="*/ 24 h 103"/>
                <a:gd name="T26" fmla="*/ 197 w 296"/>
                <a:gd name="T27" fmla="*/ 24 h 103"/>
                <a:gd name="T28" fmla="*/ 196 w 296"/>
                <a:gd name="T29" fmla="*/ 24 h 103"/>
                <a:gd name="T30" fmla="*/ 187 w 296"/>
                <a:gd name="T31" fmla="*/ 26 h 103"/>
                <a:gd name="T32" fmla="*/ 181 w 296"/>
                <a:gd name="T33" fmla="*/ 28 h 103"/>
                <a:gd name="T34" fmla="*/ 179 w 296"/>
                <a:gd name="T35" fmla="*/ 28 h 103"/>
                <a:gd name="T36" fmla="*/ 177 w 296"/>
                <a:gd name="T37" fmla="*/ 29 h 103"/>
                <a:gd name="T38" fmla="*/ 175 w 296"/>
                <a:gd name="T39" fmla="*/ 30 h 103"/>
                <a:gd name="T40" fmla="*/ 172 w 296"/>
                <a:gd name="T41" fmla="*/ 31 h 103"/>
                <a:gd name="T42" fmla="*/ 169 w 296"/>
                <a:gd name="T43" fmla="*/ 33 h 103"/>
                <a:gd name="T44" fmla="*/ 168 w 296"/>
                <a:gd name="T45" fmla="*/ 34 h 103"/>
                <a:gd name="T46" fmla="*/ 166 w 296"/>
                <a:gd name="T47" fmla="*/ 35 h 103"/>
                <a:gd name="T48" fmla="*/ 164 w 296"/>
                <a:gd name="T49" fmla="*/ 36 h 103"/>
                <a:gd name="T50" fmla="*/ 162 w 296"/>
                <a:gd name="T51" fmla="*/ 38 h 103"/>
                <a:gd name="T52" fmla="*/ 160 w 296"/>
                <a:gd name="T53" fmla="*/ 39 h 103"/>
                <a:gd name="T54" fmla="*/ 157 w 296"/>
                <a:gd name="T55" fmla="*/ 42 h 103"/>
                <a:gd name="T56" fmla="*/ 154 w 296"/>
                <a:gd name="T57" fmla="*/ 43 h 103"/>
                <a:gd name="T58" fmla="*/ 150 w 296"/>
                <a:gd name="T59" fmla="*/ 45 h 103"/>
                <a:gd name="T60" fmla="*/ 133 w 296"/>
                <a:gd name="T61" fmla="*/ 48 h 103"/>
                <a:gd name="T62" fmla="*/ 129 w 296"/>
                <a:gd name="T63" fmla="*/ 51 h 103"/>
                <a:gd name="T64" fmla="*/ 127 w 296"/>
                <a:gd name="T65" fmla="*/ 51 h 103"/>
                <a:gd name="T66" fmla="*/ 126 w 296"/>
                <a:gd name="T67" fmla="*/ 52 h 103"/>
                <a:gd name="T68" fmla="*/ 118 w 296"/>
                <a:gd name="T69" fmla="*/ 55 h 103"/>
                <a:gd name="T70" fmla="*/ 110 w 296"/>
                <a:gd name="T71" fmla="*/ 58 h 103"/>
                <a:gd name="T72" fmla="*/ 92 w 296"/>
                <a:gd name="T73" fmla="*/ 60 h 103"/>
                <a:gd name="T74" fmla="*/ 88 w 296"/>
                <a:gd name="T75" fmla="*/ 61 h 103"/>
                <a:gd name="T76" fmla="*/ 86 w 296"/>
                <a:gd name="T77" fmla="*/ 62 h 103"/>
                <a:gd name="T78" fmla="*/ 80 w 296"/>
                <a:gd name="T79" fmla="*/ 67 h 103"/>
                <a:gd name="T80" fmla="*/ 78 w 296"/>
                <a:gd name="T81" fmla="*/ 67 h 103"/>
                <a:gd name="T82" fmla="*/ 71 w 296"/>
                <a:gd name="T83" fmla="*/ 74 h 103"/>
                <a:gd name="T84" fmla="*/ 67 w 296"/>
                <a:gd name="T85" fmla="*/ 78 h 103"/>
                <a:gd name="T86" fmla="*/ 64 w 296"/>
                <a:gd name="T87" fmla="*/ 80 h 103"/>
                <a:gd name="T88" fmla="*/ 53 w 296"/>
                <a:gd name="T89" fmla="*/ 81 h 103"/>
                <a:gd name="T90" fmla="*/ 42 w 296"/>
                <a:gd name="T91" fmla="*/ 82 h 103"/>
                <a:gd name="T92" fmla="*/ 39 w 296"/>
                <a:gd name="T93" fmla="*/ 84 h 103"/>
                <a:gd name="T94" fmla="*/ 37 w 296"/>
                <a:gd name="T95" fmla="*/ 85 h 103"/>
                <a:gd name="T96" fmla="*/ 35 w 296"/>
                <a:gd name="T97" fmla="*/ 86 h 103"/>
                <a:gd name="T98" fmla="*/ 28 w 296"/>
                <a:gd name="T99" fmla="*/ 87 h 103"/>
                <a:gd name="T100" fmla="*/ 24 w 296"/>
                <a:gd name="T101" fmla="*/ 89 h 103"/>
                <a:gd name="T102" fmla="*/ 22 w 296"/>
                <a:gd name="T103" fmla="*/ 90 h 103"/>
                <a:gd name="T104" fmla="*/ 18 w 296"/>
                <a:gd name="T105" fmla="*/ 91 h 103"/>
                <a:gd name="T106" fmla="*/ 17 w 296"/>
                <a:gd name="T107" fmla="*/ 93 h 103"/>
                <a:gd name="T108" fmla="*/ 11 w 296"/>
                <a:gd name="T109" fmla="*/ 97 h 103"/>
                <a:gd name="T110" fmla="*/ 10 w 296"/>
                <a:gd name="T111" fmla="*/ 98 h 103"/>
                <a:gd name="T112" fmla="*/ 4 w 296"/>
                <a:gd name="T113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103">
                  <a:moveTo>
                    <a:pt x="296" y="0"/>
                  </a:moveTo>
                  <a:lnTo>
                    <a:pt x="296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3" y="1"/>
                  </a:lnTo>
                  <a:lnTo>
                    <a:pt x="292" y="1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290" y="1"/>
                  </a:lnTo>
                  <a:lnTo>
                    <a:pt x="286" y="1"/>
                  </a:lnTo>
                  <a:lnTo>
                    <a:pt x="283" y="1"/>
                  </a:lnTo>
                  <a:lnTo>
                    <a:pt x="281" y="2"/>
                  </a:lnTo>
                  <a:lnTo>
                    <a:pt x="280" y="2"/>
                  </a:lnTo>
                  <a:lnTo>
                    <a:pt x="279" y="2"/>
                  </a:lnTo>
                  <a:lnTo>
                    <a:pt x="279" y="3"/>
                  </a:lnTo>
                  <a:lnTo>
                    <a:pt x="278" y="3"/>
                  </a:lnTo>
                  <a:lnTo>
                    <a:pt x="277" y="3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5"/>
                  </a:lnTo>
                  <a:lnTo>
                    <a:pt x="272" y="7"/>
                  </a:lnTo>
                  <a:lnTo>
                    <a:pt x="272" y="7"/>
                  </a:lnTo>
                  <a:lnTo>
                    <a:pt x="272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9" y="9"/>
                  </a:lnTo>
                  <a:lnTo>
                    <a:pt x="265" y="11"/>
                  </a:lnTo>
                  <a:lnTo>
                    <a:pt x="263" y="12"/>
                  </a:lnTo>
                  <a:lnTo>
                    <a:pt x="261" y="13"/>
                  </a:lnTo>
                  <a:lnTo>
                    <a:pt x="256" y="15"/>
                  </a:lnTo>
                  <a:lnTo>
                    <a:pt x="254" y="15"/>
                  </a:lnTo>
                  <a:lnTo>
                    <a:pt x="252" y="16"/>
                  </a:lnTo>
                  <a:lnTo>
                    <a:pt x="251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41" y="18"/>
                  </a:lnTo>
                  <a:lnTo>
                    <a:pt x="230" y="21"/>
                  </a:lnTo>
                  <a:lnTo>
                    <a:pt x="230" y="21"/>
                  </a:lnTo>
                  <a:lnTo>
                    <a:pt x="229" y="21"/>
                  </a:lnTo>
                  <a:lnTo>
                    <a:pt x="227" y="21"/>
                  </a:lnTo>
                  <a:lnTo>
                    <a:pt x="222" y="23"/>
                  </a:lnTo>
                  <a:lnTo>
                    <a:pt x="220" y="24"/>
                  </a:lnTo>
                  <a:lnTo>
                    <a:pt x="215" y="24"/>
                  </a:lnTo>
                  <a:lnTo>
                    <a:pt x="211" y="24"/>
                  </a:lnTo>
                  <a:lnTo>
                    <a:pt x="198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8" y="26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2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0" y="28"/>
                  </a:lnTo>
                  <a:lnTo>
                    <a:pt x="179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6" y="29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2" y="31"/>
                  </a:lnTo>
                  <a:lnTo>
                    <a:pt x="172" y="32"/>
                  </a:lnTo>
                  <a:lnTo>
                    <a:pt x="171" y="32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7" y="35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5" y="35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3" y="37"/>
                  </a:lnTo>
                  <a:lnTo>
                    <a:pt x="162" y="37"/>
                  </a:lnTo>
                  <a:lnTo>
                    <a:pt x="162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0" y="39"/>
                  </a:lnTo>
                  <a:lnTo>
                    <a:pt x="159" y="39"/>
                  </a:lnTo>
                  <a:lnTo>
                    <a:pt x="157" y="40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6" y="42"/>
                  </a:lnTo>
                  <a:lnTo>
                    <a:pt x="155" y="42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0" y="45"/>
                  </a:lnTo>
                  <a:lnTo>
                    <a:pt x="138" y="45"/>
                  </a:lnTo>
                  <a:lnTo>
                    <a:pt x="137" y="45"/>
                  </a:lnTo>
                  <a:lnTo>
                    <a:pt x="135" y="47"/>
                  </a:lnTo>
                  <a:lnTo>
                    <a:pt x="133" y="48"/>
                  </a:lnTo>
                  <a:lnTo>
                    <a:pt x="132" y="48"/>
                  </a:lnTo>
                  <a:lnTo>
                    <a:pt x="131" y="49"/>
                  </a:lnTo>
                  <a:lnTo>
                    <a:pt x="130" y="50"/>
                  </a:lnTo>
                  <a:lnTo>
                    <a:pt x="129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5" y="52"/>
                  </a:lnTo>
                  <a:lnTo>
                    <a:pt x="122" y="53"/>
                  </a:lnTo>
                  <a:lnTo>
                    <a:pt x="119" y="54"/>
                  </a:lnTo>
                  <a:lnTo>
                    <a:pt x="118" y="55"/>
                  </a:lnTo>
                  <a:lnTo>
                    <a:pt x="117" y="55"/>
                  </a:lnTo>
                  <a:lnTo>
                    <a:pt x="115" y="56"/>
                  </a:lnTo>
                  <a:lnTo>
                    <a:pt x="113" y="57"/>
                  </a:lnTo>
                  <a:lnTo>
                    <a:pt x="110" y="58"/>
                  </a:lnTo>
                  <a:lnTo>
                    <a:pt x="108" y="59"/>
                  </a:lnTo>
                  <a:lnTo>
                    <a:pt x="106" y="59"/>
                  </a:lnTo>
                  <a:lnTo>
                    <a:pt x="105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80" y="67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71" y="74"/>
                  </a:lnTo>
                  <a:lnTo>
                    <a:pt x="69" y="76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48" y="81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7" y="84"/>
                  </a:lnTo>
                  <a:lnTo>
                    <a:pt x="37" y="85"/>
                  </a:lnTo>
                  <a:lnTo>
                    <a:pt x="37" y="85"/>
                  </a:lnTo>
                  <a:lnTo>
                    <a:pt x="36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0" y="87"/>
                  </a:lnTo>
                  <a:lnTo>
                    <a:pt x="28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2" y="90"/>
                  </a:lnTo>
                  <a:lnTo>
                    <a:pt x="20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7" y="92"/>
                  </a:lnTo>
                  <a:lnTo>
                    <a:pt x="17" y="93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4" y="102"/>
                  </a:lnTo>
                  <a:lnTo>
                    <a:pt x="3" y="102"/>
                  </a:lnTo>
                  <a:lnTo>
                    <a:pt x="2" y="103"/>
                  </a:lnTo>
                  <a:lnTo>
                    <a:pt x="0" y="103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4" name="Freeform 93">
              <a:extLst>
                <a:ext uri="{FF2B5EF4-FFF2-40B4-BE49-F238E27FC236}">
                  <a16:creationId xmlns:a16="http://schemas.microsoft.com/office/drawing/2014/main" id="{9F4F6B25-D493-0E21-3D1A-F33F6B5D0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710" y="5361346"/>
              <a:ext cx="360489" cy="130661"/>
            </a:xfrm>
            <a:custGeom>
              <a:avLst/>
              <a:gdLst>
                <a:gd name="T0" fmla="*/ 252 w 259"/>
                <a:gd name="T1" fmla="*/ 1 h 109"/>
                <a:gd name="T2" fmla="*/ 241 w 259"/>
                <a:gd name="T3" fmla="*/ 4 h 109"/>
                <a:gd name="T4" fmla="*/ 232 w 259"/>
                <a:gd name="T5" fmla="*/ 8 h 109"/>
                <a:gd name="T6" fmla="*/ 230 w 259"/>
                <a:gd name="T7" fmla="*/ 10 h 109"/>
                <a:gd name="T8" fmla="*/ 226 w 259"/>
                <a:gd name="T9" fmla="*/ 12 h 109"/>
                <a:gd name="T10" fmla="*/ 224 w 259"/>
                <a:gd name="T11" fmla="*/ 12 h 109"/>
                <a:gd name="T12" fmla="*/ 216 w 259"/>
                <a:gd name="T13" fmla="*/ 13 h 109"/>
                <a:gd name="T14" fmla="*/ 216 w 259"/>
                <a:gd name="T15" fmla="*/ 14 h 109"/>
                <a:gd name="T16" fmla="*/ 214 w 259"/>
                <a:gd name="T17" fmla="*/ 14 h 109"/>
                <a:gd name="T18" fmla="*/ 213 w 259"/>
                <a:gd name="T19" fmla="*/ 15 h 109"/>
                <a:gd name="T20" fmla="*/ 205 w 259"/>
                <a:gd name="T21" fmla="*/ 18 h 109"/>
                <a:gd name="T22" fmla="*/ 201 w 259"/>
                <a:gd name="T23" fmla="*/ 20 h 109"/>
                <a:gd name="T24" fmla="*/ 195 w 259"/>
                <a:gd name="T25" fmla="*/ 20 h 109"/>
                <a:gd name="T26" fmla="*/ 191 w 259"/>
                <a:gd name="T27" fmla="*/ 22 h 109"/>
                <a:gd name="T28" fmla="*/ 183 w 259"/>
                <a:gd name="T29" fmla="*/ 27 h 109"/>
                <a:gd name="T30" fmla="*/ 179 w 259"/>
                <a:gd name="T31" fmla="*/ 29 h 109"/>
                <a:gd name="T32" fmla="*/ 176 w 259"/>
                <a:gd name="T33" fmla="*/ 31 h 109"/>
                <a:gd name="T34" fmla="*/ 170 w 259"/>
                <a:gd name="T35" fmla="*/ 34 h 109"/>
                <a:gd name="T36" fmla="*/ 170 w 259"/>
                <a:gd name="T37" fmla="*/ 35 h 109"/>
                <a:gd name="T38" fmla="*/ 167 w 259"/>
                <a:gd name="T39" fmla="*/ 36 h 109"/>
                <a:gd name="T40" fmla="*/ 163 w 259"/>
                <a:gd name="T41" fmla="*/ 39 h 109"/>
                <a:gd name="T42" fmla="*/ 158 w 259"/>
                <a:gd name="T43" fmla="*/ 39 h 109"/>
                <a:gd name="T44" fmla="*/ 153 w 259"/>
                <a:gd name="T45" fmla="*/ 40 h 109"/>
                <a:gd name="T46" fmla="*/ 148 w 259"/>
                <a:gd name="T47" fmla="*/ 42 h 109"/>
                <a:gd name="T48" fmla="*/ 147 w 259"/>
                <a:gd name="T49" fmla="*/ 43 h 109"/>
                <a:gd name="T50" fmla="*/ 139 w 259"/>
                <a:gd name="T51" fmla="*/ 44 h 109"/>
                <a:gd name="T52" fmla="*/ 128 w 259"/>
                <a:gd name="T53" fmla="*/ 51 h 109"/>
                <a:gd name="T54" fmla="*/ 124 w 259"/>
                <a:gd name="T55" fmla="*/ 56 h 109"/>
                <a:gd name="T56" fmla="*/ 120 w 259"/>
                <a:gd name="T57" fmla="*/ 62 h 109"/>
                <a:gd name="T58" fmla="*/ 118 w 259"/>
                <a:gd name="T59" fmla="*/ 64 h 109"/>
                <a:gd name="T60" fmla="*/ 113 w 259"/>
                <a:gd name="T61" fmla="*/ 66 h 109"/>
                <a:gd name="T62" fmla="*/ 110 w 259"/>
                <a:gd name="T63" fmla="*/ 65 h 109"/>
                <a:gd name="T64" fmla="*/ 104 w 259"/>
                <a:gd name="T65" fmla="*/ 69 h 109"/>
                <a:gd name="T66" fmla="*/ 102 w 259"/>
                <a:gd name="T67" fmla="*/ 69 h 109"/>
                <a:gd name="T68" fmla="*/ 101 w 259"/>
                <a:gd name="T69" fmla="*/ 70 h 109"/>
                <a:gd name="T70" fmla="*/ 94 w 259"/>
                <a:gd name="T71" fmla="*/ 72 h 109"/>
                <a:gd name="T72" fmla="*/ 83 w 259"/>
                <a:gd name="T73" fmla="*/ 72 h 109"/>
                <a:gd name="T74" fmla="*/ 76 w 259"/>
                <a:gd name="T75" fmla="*/ 75 h 109"/>
                <a:gd name="T76" fmla="*/ 68 w 259"/>
                <a:gd name="T77" fmla="*/ 77 h 109"/>
                <a:gd name="T78" fmla="*/ 65 w 259"/>
                <a:gd name="T79" fmla="*/ 78 h 109"/>
                <a:gd name="T80" fmla="*/ 64 w 259"/>
                <a:gd name="T81" fmla="*/ 79 h 109"/>
                <a:gd name="T82" fmla="*/ 60 w 259"/>
                <a:gd name="T83" fmla="*/ 80 h 109"/>
                <a:gd name="T84" fmla="*/ 58 w 259"/>
                <a:gd name="T85" fmla="*/ 81 h 109"/>
                <a:gd name="T86" fmla="*/ 55 w 259"/>
                <a:gd name="T87" fmla="*/ 83 h 109"/>
                <a:gd name="T88" fmla="*/ 49 w 259"/>
                <a:gd name="T89" fmla="*/ 84 h 109"/>
                <a:gd name="T90" fmla="*/ 43 w 259"/>
                <a:gd name="T91" fmla="*/ 85 h 109"/>
                <a:gd name="T92" fmla="*/ 37 w 259"/>
                <a:gd name="T93" fmla="*/ 87 h 109"/>
                <a:gd name="T94" fmla="*/ 32 w 259"/>
                <a:gd name="T95" fmla="*/ 90 h 109"/>
                <a:gd name="T96" fmla="*/ 27 w 259"/>
                <a:gd name="T97" fmla="*/ 93 h 109"/>
                <a:gd name="T98" fmla="*/ 25 w 259"/>
                <a:gd name="T99" fmla="*/ 94 h 109"/>
                <a:gd name="T100" fmla="*/ 22 w 259"/>
                <a:gd name="T101" fmla="*/ 95 h 109"/>
                <a:gd name="T102" fmla="*/ 21 w 259"/>
                <a:gd name="T103" fmla="*/ 96 h 109"/>
                <a:gd name="T104" fmla="*/ 17 w 259"/>
                <a:gd name="T105" fmla="*/ 99 h 109"/>
                <a:gd name="T106" fmla="*/ 10 w 259"/>
                <a:gd name="T107" fmla="*/ 102 h 109"/>
                <a:gd name="T108" fmla="*/ 8 w 259"/>
                <a:gd name="T109" fmla="*/ 104 h 109"/>
                <a:gd name="T110" fmla="*/ 5 w 259"/>
                <a:gd name="T111" fmla="*/ 106 h 109"/>
                <a:gd name="T112" fmla="*/ 1 w 259"/>
                <a:gd name="T113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109">
                  <a:moveTo>
                    <a:pt x="259" y="0"/>
                  </a:moveTo>
                  <a:lnTo>
                    <a:pt x="255" y="1"/>
                  </a:lnTo>
                  <a:lnTo>
                    <a:pt x="253" y="1"/>
                  </a:lnTo>
                  <a:lnTo>
                    <a:pt x="252" y="1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250" y="2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9" y="4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32" y="9"/>
                  </a:lnTo>
                  <a:lnTo>
                    <a:pt x="231" y="9"/>
                  </a:lnTo>
                  <a:lnTo>
                    <a:pt x="231" y="9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7" y="11"/>
                  </a:lnTo>
                  <a:lnTo>
                    <a:pt x="226" y="12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4" y="13"/>
                  </a:lnTo>
                  <a:lnTo>
                    <a:pt x="218" y="13"/>
                  </a:lnTo>
                  <a:lnTo>
                    <a:pt x="216" y="13"/>
                  </a:lnTo>
                  <a:lnTo>
                    <a:pt x="216" y="13"/>
                  </a:lnTo>
                  <a:lnTo>
                    <a:pt x="216" y="13"/>
                  </a:lnTo>
                  <a:lnTo>
                    <a:pt x="216" y="13"/>
                  </a:lnTo>
                  <a:lnTo>
                    <a:pt x="216" y="14"/>
                  </a:lnTo>
                  <a:lnTo>
                    <a:pt x="215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3" y="14"/>
                  </a:lnTo>
                  <a:lnTo>
                    <a:pt x="213" y="15"/>
                  </a:lnTo>
                  <a:lnTo>
                    <a:pt x="213" y="15"/>
                  </a:lnTo>
                  <a:lnTo>
                    <a:pt x="212" y="15"/>
                  </a:lnTo>
                  <a:lnTo>
                    <a:pt x="208" y="16"/>
                  </a:lnTo>
                  <a:lnTo>
                    <a:pt x="205" y="18"/>
                  </a:lnTo>
                  <a:lnTo>
                    <a:pt x="205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2" y="19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20"/>
                  </a:lnTo>
                  <a:lnTo>
                    <a:pt x="198" y="20"/>
                  </a:lnTo>
                  <a:lnTo>
                    <a:pt x="195" y="20"/>
                  </a:lnTo>
                  <a:lnTo>
                    <a:pt x="195" y="20"/>
                  </a:lnTo>
                  <a:lnTo>
                    <a:pt x="194" y="21"/>
                  </a:lnTo>
                  <a:lnTo>
                    <a:pt x="193" y="21"/>
                  </a:lnTo>
                  <a:lnTo>
                    <a:pt x="191" y="22"/>
                  </a:lnTo>
                  <a:lnTo>
                    <a:pt x="189" y="23"/>
                  </a:lnTo>
                  <a:lnTo>
                    <a:pt x="187" y="24"/>
                  </a:lnTo>
                  <a:lnTo>
                    <a:pt x="185" y="25"/>
                  </a:lnTo>
                  <a:lnTo>
                    <a:pt x="183" y="27"/>
                  </a:lnTo>
                  <a:lnTo>
                    <a:pt x="181" y="28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8" y="29"/>
                  </a:lnTo>
                  <a:lnTo>
                    <a:pt x="177" y="30"/>
                  </a:lnTo>
                  <a:lnTo>
                    <a:pt x="176" y="31"/>
                  </a:lnTo>
                  <a:lnTo>
                    <a:pt x="175" y="32"/>
                  </a:lnTo>
                  <a:lnTo>
                    <a:pt x="175" y="33"/>
                  </a:lnTo>
                  <a:lnTo>
                    <a:pt x="174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7" y="36"/>
                  </a:lnTo>
                  <a:lnTo>
                    <a:pt x="165" y="37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3" y="39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0" y="39"/>
                  </a:lnTo>
                  <a:lnTo>
                    <a:pt x="158" y="39"/>
                  </a:lnTo>
                  <a:lnTo>
                    <a:pt x="157" y="39"/>
                  </a:lnTo>
                  <a:lnTo>
                    <a:pt x="155" y="39"/>
                  </a:lnTo>
                  <a:lnTo>
                    <a:pt x="155" y="40"/>
                  </a:lnTo>
                  <a:lnTo>
                    <a:pt x="153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7" y="43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39" y="44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29" y="50"/>
                  </a:lnTo>
                  <a:lnTo>
                    <a:pt x="128" y="51"/>
                  </a:lnTo>
                  <a:lnTo>
                    <a:pt x="127" y="52"/>
                  </a:lnTo>
                  <a:lnTo>
                    <a:pt x="126" y="53"/>
                  </a:lnTo>
                  <a:lnTo>
                    <a:pt x="124" y="55"/>
                  </a:lnTo>
                  <a:lnTo>
                    <a:pt x="124" y="56"/>
                  </a:lnTo>
                  <a:lnTo>
                    <a:pt x="121" y="58"/>
                  </a:lnTo>
                  <a:lnTo>
                    <a:pt x="120" y="61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6"/>
                  </a:lnTo>
                  <a:lnTo>
                    <a:pt x="107" y="67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2" y="70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3" y="72"/>
                  </a:lnTo>
                  <a:lnTo>
                    <a:pt x="80" y="73"/>
                  </a:lnTo>
                  <a:lnTo>
                    <a:pt x="78" y="73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6" y="82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49" y="84"/>
                  </a:lnTo>
                  <a:lnTo>
                    <a:pt x="48" y="84"/>
                  </a:lnTo>
                  <a:lnTo>
                    <a:pt x="46" y="85"/>
                  </a:lnTo>
                  <a:lnTo>
                    <a:pt x="44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9" y="86"/>
                  </a:lnTo>
                  <a:lnTo>
                    <a:pt x="38" y="86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8"/>
                  </a:lnTo>
                  <a:lnTo>
                    <a:pt x="32" y="90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1" y="96"/>
                  </a:lnTo>
                  <a:lnTo>
                    <a:pt x="21" y="96"/>
                  </a:lnTo>
                  <a:lnTo>
                    <a:pt x="21" y="97"/>
                  </a:lnTo>
                  <a:lnTo>
                    <a:pt x="20" y="98"/>
                  </a:lnTo>
                  <a:lnTo>
                    <a:pt x="19" y="98"/>
                  </a:lnTo>
                  <a:lnTo>
                    <a:pt x="17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1" y="102"/>
                  </a:lnTo>
                  <a:lnTo>
                    <a:pt x="10" y="102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9" y="104"/>
                  </a:lnTo>
                  <a:lnTo>
                    <a:pt x="8" y="104"/>
                  </a:lnTo>
                  <a:lnTo>
                    <a:pt x="7" y="105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4" y="107"/>
                  </a:lnTo>
                  <a:lnTo>
                    <a:pt x="2" y="108"/>
                  </a:lnTo>
                  <a:lnTo>
                    <a:pt x="1" y="108"/>
                  </a:lnTo>
                  <a:lnTo>
                    <a:pt x="0" y="109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36CB5D98-BEB8-BF15-17D6-1A937DC4ABD1}"/>
                </a:ext>
              </a:extLst>
            </p:cNvPr>
            <p:cNvGrpSpPr/>
            <p:nvPr/>
          </p:nvGrpSpPr>
          <p:grpSpPr>
            <a:xfrm>
              <a:off x="7363202" y="3588433"/>
              <a:ext cx="3958426" cy="2059408"/>
              <a:chOff x="6643688" y="1773238"/>
              <a:chExt cx="4514849" cy="2727324"/>
            </a:xfrm>
          </p:grpSpPr>
          <p:sp>
            <p:nvSpPr>
              <p:cNvPr id="154" name="Freeform 5">
                <a:extLst>
                  <a:ext uri="{FF2B5EF4-FFF2-40B4-BE49-F238E27FC236}">
                    <a16:creationId xmlns:a16="http://schemas.microsoft.com/office/drawing/2014/main" id="{996CDEAA-CB7D-1268-6667-9C33213E5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50" y="1773238"/>
                <a:ext cx="4433887" cy="2646362"/>
              </a:xfrm>
              <a:custGeom>
                <a:avLst/>
                <a:gdLst>
                  <a:gd name="T0" fmla="*/ 0 w 2793"/>
                  <a:gd name="T1" fmla="*/ 0 h 1667"/>
                  <a:gd name="T2" fmla="*/ 0 w 2793"/>
                  <a:gd name="T3" fmla="*/ 70 h 1667"/>
                  <a:gd name="T4" fmla="*/ 0 w 2793"/>
                  <a:gd name="T5" fmla="*/ 452 h 1667"/>
                  <a:gd name="T6" fmla="*/ 0 w 2793"/>
                  <a:gd name="T7" fmla="*/ 833 h 1667"/>
                  <a:gd name="T8" fmla="*/ 0 w 2793"/>
                  <a:gd name="T9" fmla="*/ 1215 h 1667"/>
                  <a:gd name="T10" fmla="*/ 0 w 2793"/>
                  <a:gd name="T11" fmla="*/ 1597 h 1667"/>
                  <a:gd name="T12" fmla="*/ 0 w 2793"/>
                  <a:gd name="T13" fmla="*/ 1667 h 1667"/>
                  <a:gd name="T14" fmla="*/ 61 w 2793"/>
                  <a:gd name="T15" fmla="*/ 1667 h 1667"/>
                  <a:gd name="T16" fmla="*/ 596 w 2793"/>
                  <a:gd name="T17" fmla="*/ 1667 h 1667"/>
                  <a:gd name="T18" fmla="*/ 1130 w 2793"/>
                  <a:gd name="T19" fmla="*/ 1667 h 1667"/>
                  <a:gd name="T20" fmla="*/ 1664 w 2793"/>
                  <a:gd name="T21" fmla="*/ 1667 h 1667"/>
                  <a:gd name="T22" fmla="*/ 2199 w 2793"/>
                  <a:gd name="T23" fmla="*/ 1667 h 1667"/>
                  <a:gd name="T24" fmla="*/ 2733 w 2793"/>
                  <a:gd name="T25" fmla="*/ 1667 h 1667"/>
                  <a:gd name="T26" fmla="*/ 2793 w 2793"/>
                  <a:gd name="T27" fmla="*/ 1667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93" h="1667">
                    <a:moveTo>
                      <a:pt x="0" y="0"/>
                    </a:moveTo>
                    <a:lnTo>
                      <a:pt x="0" y="70"/>
                    </a:lnTo>
                    <a:lnTo>
                      <a:pt x="0" y="452"/>
                    </a:lnTo>
                    <a:lnTo>
                      <a:pt x="0" y="833"/>
                    </a:lnTo>
                    <a:lnTo>
                      <a:pt x="0" y="1215"/>
                    </a:lnTo>
                    <a:lnTo>
                      <a:pt x="0" y="1597"/>
                    </a:lnTo>
                    <a:lnTo>
                      <a:pt x="0" y="1667"/>
                    </a:lnTo>
                    <a:lnTo>
                      <a:pt x="61" y="1667"/>
                    </a:lnTo>
                    <a:lnTo>
                      <a:pt x="596" y="1667"/>
                    </a:lnTo>
                    <a:lnTo>
                      <a:pt x="1130" y="1667"/>
                    </a:lnTo>
                    <a:lnTo>
                      <a:pt x="1664" y="1667"/>
                    </a:lnTo>
                    <a:lnTo>
                      <a:pt x="2199" y="1667"/>
                    </a:lnTo>
                    <a:lnTo>
                      <a:pt x="2733" y="1667"/>
                    </a:lnTo>
                    <a:lnTo>
                      <a:pt x="2793" y="1667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F3CE30C3-E40E-C033-D41B-C8DB1D0F8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188436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82196E75-1BDE-DC84-AEB2-9AB787CDA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6250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7" name="Line 8">
                <a:extLst>
                  <a:ext uri="{FF2B5EF4-FFF2-40B4-BE49-F238E27FC236}">
                    <a16:creationId xmlns:a16="http://schemas.microsoft.com/office/drawing/2014/main" id="{1664BD12-BA8E-ED83-6B2B-0C3CB96FB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63288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8" name="Line 9">
                <a:extLst>
                  <a:ext uri="{FF2B5EF4-FFF2-40B4-BE49-F238E27FC236}">
                    <a16:creationId xmlns:a16="http://schemas.microsoft.com/office/drawing/2014/main" id="{9D8568B4-34F2-4430-862C-4310254BB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5563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9" name="Line 10">
                <a:extLst>
                  <a:ext uri="{FF2B5EF4-FFF2-40B4-BE49-F238E27FC236}">
                    <a16:creationId xmlns:a16="http://schemas.microsoft.com/office/drawing/2014/main" id="{C8F88F57-9969-B868-01C0-08EE20279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2490788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0" name="Line 11">
                <a:extLst>
                  <a:ext uri="{FF2B5EF4-FFF2-40B4-BE49-F238E27FC236}">
                    <a16:creationId xmlns:a16="http://schemas.microsoft.com/office/drawing/2014/main" id="{B70EF895-AD90-CD65-E6AF-E1C6EB6C0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3095625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1" name="Line 12">
                <a:extLst>
                  <a:ext uri="{FF2B5EF4-FFF2-40B4-BE49-F238E27FC236}">
                    <a16:creationId xmlns:a16="http://schemas.microsoft.com/office/drawing/2014/main" id="{8B626446-A6E1-707E-521B-FE03DC2D1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0800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2" name="Line 13">
                <a:extLst>
                  <a:ext uri="{FF2B5EF4-FFF2-40B4-BE49-F238E27FC236}">
                    <a16:creationId xmlns:a16="http://schemas.microsoft.com/office/drawing/2014/main" id="{3705F01B-26C1-4BF2-A93D-1E4D50830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525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3" name="Line 14">
                <a:extLst>
                  <a:ext uri="{FF2B5EF4-FFF2-40B4-BE49-F238E27FC236}">
                    <a16:creationId xmlns:a16="http://schemas.microsoft.com/office/drawing/2014/main" id="{FA3E8021-DA0C-C40C-69F9-49DDD4C09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4308475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4" name="Line 15">
                <a:extLst>
                  <a:ext uri="{FF2B5EF4-FFF2-40B4-BE49-F238E27FC236}">
                    <a16:creationId xmlns:a16="http://schemas.microsoft.com/office/drawing/2014/main" id="{31382FCC-5719-5F70-2CBC-18EEFDD18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3702050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5" name="Line 16">
                <a:extLst>
                  <a:ext uri="{FF2B5EF4-FFF2-40B4-BE49-F238E27FC236}">
                    <a16:creationId xmlns:a16="http://schemas.microsoft.com/office/drawing/2014/main" id="{8674C833-EBA2-5C4A-2BF1-95A78BDF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1488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46" name="Freeform 95">
              <a:extLst>
                <a:ext uri="{FF2B5EF4-FFF2-40B4-BE49-F238E27FC236}">
                  <a16:creationId xmlns:a16="http://schemas.microsoft.com/office/drawing/2014/main" id="{5D5E4025-01DC-88E8-75A5-CC7909460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608" y="4580977"/>
              <a:ext cx="2513684" cy="604157"/>
            </a:xfrm>
            <a:custGeom>
              <a:avLst/>
              <a:gdLst>
                <a:gd name="T0" fmla="*/ 1625 w 1806"/>
                <a:gd name="T1" fmla="*/ 50 h 504"/>
                <a:gd name="T2" fmla="*/ 1599 w 1806"/>
                <a:gd name="T3" fmla="*/ 99 h 504"/>
                <a:gd name="T4" fmla="*/ 1327 w 1806"/>
                <a:gd name="T5" fmla="*/ 143 h 504"/>
                <a:gd name="T6" fmla="*/ 1182 w 1806"/>
                <a:gd name="T7" fmla="*/ 177 h 504"/>
                <a:gd name="T8" fmla="*/ 1065 w 1806"/>
                <a:gd name="T9" fmla="*/ 213 h 504"/>
                <a:gd name="T10" fmla="*/ 835 w 1806"/>
                <a:gd name="T11" fmla="*/ 235 h 504"/>
                <a:gd name="T12" fmla="*/ 809 w 1806"/>
                <a:gd name="T13" fmla="*/ 276 h 504"/>
                <a:gd name="T14" fmla="*/ 707 w 1806"/>
                <a:gd name="T15" fmla="*/ 312 h 504"/>
                <a:gd name="T16" fmla="*/ 623 w 1806"/>
                <a:gd name="T17" fmla="*/ 333 h 504"/>
                <a:gd name="T18" fmla="*/ 499 w 1806"/>
                <a:gd name="T19" fmla="*/ 359 h 504"/>
                <a:gd name="T20" fmla="*/ 448 w 1806"/>
                <a:gd name="T21" fmla="*/ 378 h 504"/>
                <a:gd name="T22" fmla="*/ 443 w 1806"/>
                <a:gd name="T23" fmla="*/ 379 h 504"/>
                <a:gd name="T24" fmla="*/ 443 w 1806"/>
                <a:gd name="T25" fmla="*/ 384 h 504"/>
                <a:gd name="T26" fmla="*/ 443 w 1806"/>
                <a:gd name="T27" fmla="*/ 386 h 504"/>
                <a:gd name="T28" fmla="*/ 441 w 1806"/>
                <a:gd name="T29" fmla="*/ 386 h 504"/>
                <a:gd name="T30" fmla="*/ 439 w 1806"/>
                <a:gd name="T31" fmla="*/ 389 h 504"/>
                <a:gd name="T32" fmla="*/ 438 w 1806"/>
                <a:gd name="T33" fmla="*/ 390 h 504"/>
                <a:gd name="T34" fmla="*/ 438 w 1806"/>
                <a:gd name="T35" fmla="*/ 391 h 504"/>
                <a:gd name="T36" fmla="*/ 378 w 1806"/>
                <a:gd name="T37" fmla="*/ 391 h 504"/>
                <a:gd name="T38" fmla="*/ 359 w 1806"/>
                <a:gd name="T39" fmla="*/ 391 h 504"/>
                <a:gd name="T40" fmla="*/ 354 w 1806"/>
                <a:gd name="T41" fmla="*/ 393 h 504"/>
                <a:gd name="T42" fmla="*/ 350 w 1806"/>
                <a:gd name="T43" fmla="*/ 396 h 504"/>
                <a:gd name="T44" fmla="*/ 348 w 1806"/>
                <a:gd name="T45" fmla="*/ 397 h 504"/>
                <a:gd name="T46" fmla="*/ 345 w 1806"/>
                <a:gd name="T47" fmla="*/ 401 h 504"/>
                <a:gd name="T48" fmla="*/ 344 w 1806"/>
                <a:gd name="T49" fmla="*/ 404 h 504"/>
                <a:gd name="T50" fmla="*/ 343 w 1806"/>
                <a:gd name="T51" fmla="*/ 405 h 504"/>
                <a:gd name="T52" fmla="*/ 340 w 1806"/>
                <a:gd name="T53" fmla="*/ 407 h 504"/>
                <a:gd name="T54" fmla="*/ 338 w 1806"/>
                <a:gd name="T55" fmla="*/ 409 h 504"/>
                <a:gd name="T56" fmla="*/ 322 w 1806"/>
                <a:gd name="T57" fmla="*/ 411 h 504"/>
                <a:gd name="T58" fmla="*/ 265 w 1806"/>
                <a:gd name="T59" fmla="*/ 412 h 504"/>
                <a:gd name="T60" fmla="*/ 260 w 1806"/>
                <a:gd name="T61" fmla="*/ 413 h 504"/>
                <a:gd name="T62" fmla="*/ 254 w 1806"/>
                <a:gd name="T63" fmla="*/ 419 h 504"/>
                <a:gd name="T64" fmla="*/ 253 w 1806"/>
                <a:gd name="T65" fmla="*/ 419 h 504"/>
                <a:gd name="T66" fmla="*/ 250 w 1806"/>
                <a:gd name="T67" fmla="*/ 425 h 504"/>
                <a:gd name="T68" fmla="*/ 242 w 1806"/>
                <a:gd name="T69" fmla="*/ 427 h 504"/>
                <a:gd name="T70" fmla="*/ 229 w 1806"/>
                <a:gd name="T71" fmla="*/ 429 h 504"/>
                <a:gd name="T72" fmla="*/ 222 w 1806"/>
                <a:gd name="T73" fmla="*/ 431 h 504"/>
                <a:gd name="T74" fmla="*/ 216 w 1806"/>
                <a:gd name="T75" fmla="*/ 437 h 504"/>
                <a:gd name="T76" fmla="*/ 212 w 1806"/>
                <a:gd name="T77" fmla="*/ 441 h 504"/>
                <a:gd name="T78" fmla="*/ 209 w 1806"/>
                <a:gd name="T79" fmla="*/ 443 h 504"/>
                <a:gd name="T80" fmla="*/ 205 w 1806"/>
                <a:gd name="T81" fmla="*/ 447 h 504"/>
                <a:gd name="T82" fmla="*/ 163 w 1806"/>
                <a:gd name="T83" fmla="*/ 448 h 504"/>
                <a:gd name="T84" fmla="*/ 157 w 1806"/>
                <a:gd name="T85" fmla="*/ 453 h 504"/>
                <a:gd name="T86" fmla="*/ 157 w 1806"/>
                <a:gd name="T87" fmla="*/ 454 h 504"/>
                <a:gd name="T88" fmla="*/ 156 w 1806"/>
                <a:gd name="T89" fmla="*/ 456 h 504"/>
                <a:gd name="T90" fmla="*/ 155 w 1806"/>
                <a:gd name="T91" fmla="*/ 459 h 504"/>
                <a:gd name="T92" fmla="*/ 152 w 1806"/>
                <a:gd name="T93" fmla="*/ 464 h 504"/>
                <a:gd name="T94" fmla="*/ 148 w 1806"/>
                <a:gd name="T95" fmla="*/ 468 h 504"/>
                <a:gd name="T96" fmla="*/ 91 w 1806"/>
                <a:gd name="T97" fmla="*/ 468 h 504"/>
                <a:gd name="T98" fmla="*/ 89 w 1806"/>
                <a:gd name="T99" fmla="*/ 471 h 504"/>
                <a:gd name="T100" fmla="*/ 88 w 1806"/>
                <a:gd name="T101" fmla="*/ 473 h 504"/>
                <a:gd name="T102" fmla="*/ 86 w 1806"/>
                <a:gd name="T103" fmla="*/ 480 h 504"/>
                <a:gd name="T104" fmla="*/ 85 w 1806"/>
                <a:gd name="T105" fmla="*/ 484 h 504"/>
                <a:gd name="T106" fmla="*/ 84 w 1806"/>
                <a:gd name="T107" fmla="*/ 488 h 504"/>
                <a:gd name="T108" fmla="*/ 75 w 1806"/>
                <a:gd name="T109" fmla="*/ 492 h 504"/>
                <a:gd name="T110" fmla="*/ 36 w 1806"/>
                <a:gd name="T111" fmla="*/ 494 h 504"/>
                <a:gd name="T112" fmla="*/ 33 w 1806"/>
                <a:gd name="T113" fmla="*/ 499 h 504"/>
                <a:gd name="T114" fmla="*/ 30 w 1806"/>
                <a:gd name="T115" fmla="*/ 500 h 504"/>
                <a:gd name="T116" fmla="*/ 28 w 1806"/>
                <a:gd name="T117" fmla="*/ 501 h 504"/>
                <a:gd name="T118" fmla="*/ 7 w 1806"/>
                <a:gd name="T119" fmla="*/ 502 h 504"/>
                <a:gd name="T120" fmla="*/ 2 w 1806"/>
                <a:gd name="T121" fmla="*/ 502 h 504"/>
                <a:gd name="T122" fmla="*/ 0 w 1806"/>
                <a:gd name="T123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6" h="504">
                  <a:moveTo>
                    <a:pt x="1806" y="0"/>
                  </a:moveTo>
                  <a:lnTo>
                    <a:pt x="1806" y="27"/>
                  </a:lnTo>
                  <a:lnTo>
                    <a:pt x="1625" y="27"/>
                  </a:lnTo>
                  <a:lnTo>
                    <a:pt x="1625" y="50"/>
                  </a:lnTo>
                  <a:lnTo>
                    <a:pt x="1619" y="50"/>
                  </a:lnTo>
                  <a:lnTo>
                    <a:pt x="1619" y="77"/>
                  </a:lnTo>
                  <a:lnTo>
                    <a:pt x="1599" y="77"/>
                  </a:lnTo>
                  <a:lnTo>
                    <a:pt x="1599" y="99"/>
                  </a:lnTo>
                  <a:lnTo>
                    <a:pt x="1492" y="99"/>
                  </a:lnTo>
                  <a:lnTo>
                    <a:pt x="1492" y="123"/>
                  </a:lnTo>
                  <a:lnTo>
                    <a:pt x="1327" y="123"/>
                  </a:lnTo>
                  <a:lnTo>
                    <a:pt x="1327" y="143"/>
                  </a:lnTo>
                  <a:lnTo>
                    <a:pt x="1201" y="143"/>
                  </a:lnTo>
                  <a:lnTo>
                    <a:pt x="1201" y="160"/>
                  </a:lnTo>
                  <a:lnTo>
                    <a:pt x="1182" y="160"/>
                  </a:lnTo>
                  <a:lnTo>
                    <a:pt x="1182" y="177"/>
                  </a:lnTo>
                  <a:lnTo>
                    <a:pt x="1133" y="177"/>
                  </a:lnTo>
                  <a:lnTo>
                    <a:pt x="1133" y="198"/>
                  </a:lnTo>
                  <a:lnTo>
                    <a:pt x="1065" y="198"/>
                  </a:lnTo>
                  <a:lnTo>
                    <a:pt x="1065" y="213"/>
                  </a:lnTo>
                  <a:lnTo>
                    <a:pt x="843" y="213"/>
                  </a:lnTo>
                  <a:lnTo>
                    <a:pt x="843" y="223"/>
                  </a:lnTo>
                  <a:lnTo>
                    <a:pt x="835" y="223"/>
                  </a:lnTo>
                  <a:lnTo>
                    <a:pt x="835" y="235"/>
                  </a:lnTo>
                  <a:lnTo>
                    <a:pt x="825" y="235"/>
                  </a:lnTo>
                  <a:lnTo>
                    <a:pt x="825" y="266"/>
                  </a:lnTo>
                  <a:lnTo>
                    <a:pt x="809" y="266"/>
                  </a:lnTo>
                  <a:lnTo>
                    <a:pt x="809" y="276"/>
                  </a:lnTo>
                  <a:lnTo>
                    <a:pt x="799" y="276"/>
                  </a:lnTo>
                  <a:lnTo>
                    <a:pt x="799" y="284"/>
                  </a:lnTo>
                  <a:lnTo>
                    <a:pt x="707" y="284"/>
                  </a:lnTo>
                  <a:lnTo>
                    <a:pt x="707" y="312"/>
                  </a:lnTo>
                  <a:lnTo>
                    <a:pt x="643" y="312"/>
                  </a:lnTo>
                  <a:lnTo>
                    <a:pt x="643" y="324"/>
                  </a:lnTo>
                  <a:lnTo>
                    <a:pt x="623" y="324"/>
                  </a:lnTo>
                  <a:lnTo>
                    <a:pt x="623" y="333"/>
                  </a:lnTo>
                  <a:lnTo>
                    <a:pt x="563" y="333"/>
                  </a:lnTo>
                  <a:lnTo>
                    <a:pt x="563" y="349"/>
                  </a:lnTo>
                  <a:lnTo>
                    <a:pt x="499" y="349"/>
                  </a:lnTo>
                  <a:lnTo>
                    <a:pt x="499" y="359"/>
                  </a:lnTo>
                  <a:lnTo>
                    <a:pt x="471" y="359"/>
                  </a:lnTo>
                  <a:lnTo>
                    <a:pt x="471" y="378"/>
                  </a:lnTo>
                  <a:lnTo>
                    <a:pt x="467" y="378"/>
                  </a:lnTo>
                  <a:lnTo>
                    <a:pt x="448" y="378"/>
                  </a:lnTo>
                  <a:lnTo>
                    <a:pt x="448" y="378"/>
                  </a:lnTo>
                  <a:lnTo>
                    <a:pt x="446" y="379"/>
                  </a:lnTo>
                  <a:lnTo>
                    <a:pt x="445" y="379"/>
                  </a:lnTo>
                  <a:lnTo>
                    <a:pt x="443" y="379"/>
                  </a:lnTo>
                  <a:lnTo>
                    <a:pt x="443" y="380"/>
                  </a:lnTo>
                  <a:lnTo>
                    <a:pt x="443" y="381"/>
                  </a:lnTo>
                  <a:lnTo>
                    <a:pt x="443" y="384"/>
                  </a:lnTo>
                  <a:lnTo>
                    <a:pt x="443" y="384"/>
                  </a:lnTo>
                  <a:lnTo>
                    <a:pt x="444" y="385"/>
                  </a:lnTo>
                  <a:lnTo>
                    <a:pt x="443" y="385"/>
                  </a:lnTo>
                  <a:lnTo>
                    <a:pt x="443" y="385"/>
                  </a:lnTo>
                  <a:lnTo>
                    <a:pt x="443" y="386"/>
                  </a:lnTo>
                  <a:lnTo>
                    <a:pt x="443" y="386"/>
                  </a:lnTo>
                  <a:lnTo>
                    <a:pt x="442" y="386"/>
                  </a:lnTo>
                  <a:lnTo>
                    <a:pt x="442" y="386"/>
                  </a:lnTo>
                  <a:lnTo>
                    <a:pt x="441" y="386"/>
                  </a:lnTo>
                  <a:lnTo>
                    <a:pt x="440" y="386"/>
                  </a:lnTo>
                  <a:lnTo>
                    <a:pt x="439" y="386"/>
                  </a:lnTo>
                  <a:lnTo>
                    <a:pt x="439" y="387"/>
                  </a:lnTo>
                  <a:lnTo>
                    <a:pt x="439" y="389"/>
                  </a:lnTo>
                  <a:lnTo>
                    <a:pt x="439" y="389"/>
                  </a:lnTo>
                  <a:lnTo>
                    <a:pt x="438" y="389"/>
                  </a:lnTo>
                  <a:lnTo>
                    <a:pt x="438" y="389"/>
                  </a:lnTo>
                  <a:lnTo>
                    <a:pt x="438" y="390"/>
                  </a:lnTo>
                  <a:lnTo>
                    <a:pt x="438" y="390"/>
                  </a:lnTo>
                  <a:lnTo>
                    <a:pt x="438" y="390"/>
                  </a:lnTo>
                  <a:lnTo>
                    <a:pt x="438" y="390"/>
                  </a:lnTo>
                  <a:lnTo>
                    <a:pt x="438" y="391"/>
                  </a:lnTo>
                  <a:lnTo>
                    <a:pt x="434" y="391"/>
                  </a:lnTo>
                  <a:lnTo>
                    <a:pt x="415" y="391"/>
                  </a:lnTo>
                  <a:lnTo>
                    <a:pt x="397" y="391"/>
                  </a:lnTo>
                  <a:lnTo>
                    <a:pt x="378" y="391"/>
                  </a:lnTo>
                  <a:lnTo>
                    <a:pt x="369" y="391"/>
                  </a:lnTo>
                  <a:lnTo>
                    <a:pt x="360" y="391"/>
                  </a:lnTo>
                  <a:lnTo>
                    <a:pt x="359" y="391"/>
                  </a:lnTo>
                  <a:lnTo>
                    <a:pt x="359" y="391"/>
                  </a:lnTo>
                  <a:lnTo>
                    <a:pt x="357" y="392"/>
                  </a:lnTo>
                  <a:lnTo>
                    <a:pt x="356" y="392"/>
                  </a:lnTo>
                  <a:lnTo>
                    <a:pt x="355" y="392"/>
                  </a:lnTo>
                  <a:lnTo>
                    <a:pt x="354" y="393"/>
                  </a:lnTo>
                  <a:lnTo>
                    <a:pt x="352" y="395"/>
                  </a:lnTo>
                  <a:lnTo>
                    <a:pt x="351" y="395"/>
                  </a:lnTo>
                  <a:lnTo>
                    <a:pt x="351" y="396"/>
                  </a:lnTo>
                  <a:lnTo>
                    <a:pt x="350" y="396"/>
                  </a:lnTo>
                  <a:lnTo>
                    <a:pt x="349" y="397"/>
                  </a:lnTo>
                  <a:lnTo>
                    <a:pt x="349" y="397"/>
                  </a:lnTo>
                  <a:lnTo>
                    <a:pt x="348" y="397"/>
                  </a:lnTo>
                  <a:lnTo>
                    <a:pt x="348" y="397"/>
                  </a:lnTo>
                  <a:lnTo>
                    <a:pt x="348" y="398"/>
                  </a:lnTo>
                  <a:lnTo>
                    <a:pt x="346" y="398"/>
                  </a:lnTo>
                  <a:lnTo>
                    <a:pt x="345" y="401"/>
                  </a:lnTo>
                  <a:lnTo>
                    <a:pt x="345" y="401"/>
                  </a:lnTo>
                  <a:lnTo>
                    <a:pt x="345" y="401"/>
                  </a:lnTo>
                  <a:lnTo>
                    <a:pt x="345" y="402"/>
                  </a:lnTo>
                  <a:lnTo>
                    <a:pt x="344" y="403"/>
                  </a:lnTo>
                  <a:lnTo>
                    <a:pt x="344" y="404"/>
                  </a:lnTo>
                  <a:lnTo>
                    <a:pt x="343" y="404"/>
                  </a:lnTo>
                  <a:lnTo>
                    <a:pt x="343" y="404"/>
                  </a:lnTo>
                  <a:lnTo>
                    <a:pt x="343" y="404"/>
                  </a:lnTo>
                  <a:lnTo>
                    <a:pt x="343" y="405"/>
                  </a:lnTo>
                  <a:lnTo>
                    <a:pt x="341" y="405"/>
                  </a:lnTo>
                  <a:lnTo>
                    <a:pt x="341" y="405"/>
                  </a:lnTo>
                  <a:lnTo>
                    <a:pt x="341" y="406"/>
                  </a:lnTo>
                  <a:lnTo>
                    <a:pt x="340" y="407"/>
                  </a:lnTo>
                  <a:lnTo>
                    <a:pt x="340" y="407"/>
                  </a:lnTo>
                  <a:lnTo>
                    <a:pt x="339" y="408"/>
                  </a:lnTo>
                  <a:lnTo>
                    <a:pt x="339" y="409"/>
                  </a:lnTo>
                  <a:lnTo>
                    <a:pt x="338" y="409"/>
                  </a:lnTo>
                  <a:lnTo>
                    <a:pt x="337" y="410"/>
                  </a:lnTo>
                  <a:lnTo>
                    <a:pt x="337" y="410"/>
                  </a:lnTo>
                  <a:lnTo>
                    <a:pt x="330" y="411"/>
                  </a:lnTo>
                  <a:lnTo>
                    <a:pt x="322" y="411"/>
                  </a:lnTo>
                  <a:lnTo>
                    <a:pt x="303" y="411"/>
                  </a:lnTo>
                  <a:lnTo>
                    <a:pt x="285" y="411"/>
                  </a:lnTo>
                  <a:lnTo>
                    <a:pt x="266" y="411"/>
                  </a:lnTo>
                  <a:lnTo>
                    <a:pt x="265" y="412"/>
                  </a:lnTo>
                  <a:lnTo>
                    <a:pt x="264" y="412"/>
                  </a:lnTo>
                  <a:lnTo>
                    <a:pt x="264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8" y="414"/>
                  </a:lnTo>
                  <a:lnTo>
                    <a:pt x="257" y="415"/>
                  </a:lnTo>
                  <a:lnTo>
                    <a:pt x="255" y="416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53" y="419"/>
                  </a:lnTo>
                  <a:lnTo>
                    <a:pt x="253" y="419"/>
                  </a:lnTo>
                  <a:lnTo>
                    <a:pt x="252" y="421"/>
                  </a:lnTo>
                  <a:lnTo>
                    <a:pt x="251" y="422"/>
                  </a:lnTo>
                  <a:lnTo>
                    <a:pt x="250" y="424"/>
                  </a:lnTo>
                  <a:lnTo>
                    <a:pt x="250" y="425"/>
                  </a:lnTo>
                  <a:lnTo>
                    <a:pt x="249" y="426"/>
                  </a:lnTo>
                  <a:lnTo>
                    <a:pt x="249" y="426"/>
                  </a:lnTo>
                  <a:lnTo>
                    <a:pt x="245" y="427"/>
                  </a:lnTo>
                  <a:lnTo>
                    <a:pt x="242" y="427"/>
                  </a:lnTo>
                  <a:lnTo>
                    <a:pt x="240" y="428"/>
                  </a:lnTo>
                  <a:lnTo>
                    <a:pt x="236" y="429"/>
                  </a:lnTo>
                  <a:lnTo>
                    <a:pt x="232" y="429"/>
                  </a:lnTo>
                  <a:lnTo>
                    <a:pt x="229" y="429"/>
                  </a:lnTo>
                  <a:lnTo>
                    <a:pt x="227" y="429"/>
                  </a:lnTo>
                  <a:lnTo>
                    <a:pt x="225" y="430"/>
                  </a:lnTo>
                  <a:lnTo>
                    <a:pt x="224" y="431"/>
                  </a:lnTo>
                  <a:lnTo>
                    <a:pt x="222" y="431"/>
                  </a:lnTo>
                  <a:lnTo>
                    <a:pt x="220" y="432"/>
                  </a:lnTo>
                  <a:lnTo>
                    <a:pt x="218" y="434"/>
                  </a:lnTo>
                  <a:lnTo>
                    <a:pt x="217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5" y="439"/>
                  </a:lnTo>
                  <a:lnTo>
                    <a:pt x="214" y="440"/>
                  </a:lnTo>
                  <a:lnTo>
                    <a:pt x="212" y="441"/>
                  </a:lnTo>
                  <a:lnTo>
                    <a:pt x="211" y="441"/>
                  </a:lnTo>
                  <a:lnTo>
                    <a:pt x="211" y="441"/>
                  </a:lnTo>
                  <a:lnTo>
                    <a:pt x="210" y="442"/>
                  </a:lnTo>
                  <a:lnTo>
                    <a:pt x="209" y="443"/>
                  </a:lnTo>
                  <a:lnTo>
                    <a:pt x="208" y="444"/>
                  </a:lnTo>
                  <a:lnTo>
                    <a:pt x="206" y="445"/>
                  </a:lnTo>
                  <a:lnTo>
                    <a:pt x="205" y="446"/>
                  </a:lnTo>
                  <a:lnTo>
                    <a:pt x="205" y="447"/>
                  </a:lnTo>
                  <a:lnTo>
                    <a:pt x="203" y="448"/>
                  </a:lnTo>
                  <a:lnTo>
                    <a:pt x="185" y="448"/>
                  </a:lnTo>
                  <a:lnTo>
                    <a:pt x="166" y="448"/>
                  </a:lnTo>
                  <a:lnTo>
                    <a:pt x="163" y="448"/>
                  </a:lnTo>
                  <a:lnTo>
                    <a:pt x="160" y="449"/>
                  </a:lnTo>
                  <a:lnTo>
                    <a:pt x="159" y="450"/>
                  </a:lnTo>
                  <a:lnTo>
                    <a:pt x="158" y="451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57" y="454"/>
                  </a:lnTo>
                  <a:lnTo>
                    <a:pt x="156" y="454"/>
                  </a:lnTo>
                  <a:lnTo>
                    <a:pt x="156" y="454"/>
                  </a:lnTo>
                  <a:lnTo>
                    <a:pt x="156" y="454"/>
                  </a:lnTo>
                  <a:lnTo>
                    <a:pt x="156" y="456"/>
                  </a:lnTo>
                  <a:lnTo>
                    <a:pt x="156" y="457"/>
                  </a:lnTo>
                  <a:lnTo>
                    <a:pt x="155" y="459"/>
                  </a:lnTo>
                  <a:lnTo>
                    <a:pt x="155" y="459"/>
                  </a:lnTo>
                  <a:lnTo>
                    <a:pt x="155" y="459"/>
                  </a:lnTo>
                  <a:lnTo>
                    <a:pt x="155" y="459"/>
                  </a:lnTo>
                  <a:lnTo>
                    <a:pt x="155" y="460"/>
                  </a:lnTo>
                  <a:lnTo>
                    <a:pt x="153" y="462"/>
                  </a:lnTo>
                  <a:lnTo>
                    <a:pt x="152" y="464"/>
                  </a:lnTo>
                  <a:lnTo>
                    <a:pt x="150" y="466"/>
                  </a:lnTo>
                  <a:lnTo>
                    <a:pt x="149" y="467"/>
                  </a:lnTo>
                  <a:lnTo>
                    <a:pt x="148" y="468"/>
                  </a:lnTo>
                  <a:lnTo>
                    <a:pt x="148" y="468"/>
                  </a:lnTo>
                  <a:lnTo>
                    <a:pt x="129" y="468"/>
                  </a:lnTo>
                  <a:lnTo>
                    <a:pt x="111" y="468"/>
                  </a:lnTo>
                  <a:lnTo>
                    <a:pt x="92" y="468"/>
                  </a:lnTo>
                  <a:lnTo>
                    <a:pt x="91" y="468"/>
                  </a:lnTo>
                  <a:lnTo>
                    <a:pt x="90" y="469"/>
                  </a:lnTo>
                  <a:lnTo>
                    <a:pt x="90" y="469"/>
                  </a:lnTo>
                  <a:lnTo>
                    <a:pt x="89" y="470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8" y="475"/>
                  </a:lnTo>
                  <a:lnTo>
                    <a:pt x="88" y="475"/>
                  </a:lnTo>
                  <a:lnTo>
                    <a:pt x="86" y="480"/>
                  </a:lnTo>
                  <a:lnTo>
                    <a:pt x="86" y="480"/>
                  </a:lnTo>
                  <a:lnTo>
                    <a:pt x="86" y="481"/>
                  </a:lnTo>
                  <a:lnTo>
                    <a:pt x="86" y="481"/>
                  </a:lnTo>
                  <a:lnTo>
                    <a:pt x="86" y="482"/>
                  </a:lnTo>
                  <a:lnTo>
                    <a:pt x="85" y="484"/>
                  </a:lnTo>
                  <a:lnTo>
                    <a:pt x="84" y="485"/>
                  </a:lnTo>
                  <a:lnTo>
                    <a:pt x="84" y="486"/>
                  </a:lnTo>
                  <a:lnTo>
                    <a:pt x="84" y="487"/>
                  </a:lnTo>
                  <a:lnTo>
                    <a:pt x="84" y="488"/>
                  </a:lnTo>
                  <a:lnTo>
                    <a:pt x="83" y="489"/>
                  </a:lnTo>
                  <a:lnTo>
                    <a:pt x="82" y="490"/>
                  </a:lnTo>
                  <a:lnTo>
                    <a:pt x="81" y="492"/>
                  </a:lnTo>
                  <a:lnTo>
                    <a:pt x="75" y="492"/>
                  </a:lnTo>
                  <a:lnTo>
                    <a:pt x="56" y="492"/>
                  </a:lnTo>
                  <a:lnTo>
                    <a:pt x="38" y="492"/>
                  </a:lnTo>
                  <a:lnTo>
                    <a:pt x="37" y="493"/>
                  </a:lnTo>
                  <a:lnTo>
                    <a:pt x="36" y="494"/>
                  </a:lnTo>
                  <a:lnTo>
                    <a:pt x="35" y="496"/>
                  </a:lnTo>
                  <a:lnTo>
                    <a:pt x="34" y="497"/>
                  </a:lnTo>
                  <a:lnTo>
                    <a:pt x="34" y="499"/>
                  </a:lnTo>
                  <a:lnTo>
                    <a:pt x="33" y="499"/>
                  </a:lnTo>
                  <a:lnTo>
                    <a:pt x="33" y="500"/>
                  </a:lnTo>
                  <a:lnTo>
                    <a:pt x="31" y="500"/>
                  </a:lnTo>
                  <a:lnTo>
                    <a:pt x="31" y="500"/>
                  </a:lnTo>
                  <a:lnTo>
                    <a:pt x="30" y="500"/>
                  </a:lnTo>
                  <a:lnTo>
                    <a:pt x="30" y="501"/>
                  </a:lnTo>
                  <a:lnTo>
                    <a:pt x="30" y="501"/>
                  </a:lnTo>
                  <a:lnTo>
                    <a:pt x="29" y="501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502"/>
                  </a:lnTo>
                  <a:lnTo>
                    <a:pt x="26" y="502"/>
                  </a:lnTo>
                  <a:lnTo>
                    <a:pt x="7" y="502"/>
                  </a:lnTo>
                  <a:lnTo>
                    <a:pt x="6" y="502"/>
                  </a:lnTo>
                  <a:lnTo>
                    <a:pt x="5" y="502"/>
                  </a:lnTo>
                  <a:lnTo>
                    <a:pt x="3" y="502"/>
                  </a:lnTo>
                  <a:lnTo>
                    <a:pt x="2" y="502"/>
                  </a:lnTo>
                  <a:lnTo>
                    <a:pt x="1" y="502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0" y="504"/>
                  </a:lnTo>
                  <a:lnTo>
                    <a:pt x="0" y="504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7" name="Freeform 96">
              <a:extLst>
                <a:ext uri="{FF2B5EF4-FFF2-40B4-BE49-F238E27FC236}">
                  <a16:creationId xmlns:a16="http://schemas.microsoft.com/office/drawing/2014/main" id="{B412E7AE-EE2E-A6C5-880E-10C03C50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771" y="5185134"/>
              <a:ext cx="471837" cy="124667"/>
            </a:xfrm>
            <a:custGeom>
              <a:avLst/>
              <a:gdLst>
                <a:gd name="T0" fmla="*/ 336 w 339"/>
                <a:gd name="T1" fmla="*/ 3 h 104"/>
                <a:gd name="T2" fmla="*/ 336 w 339"/>
                <a:gd name="T3" fmla="*/ 5 h 104"/>
                <a:gd name="T4" fmla="*/ 328 w 339"/>
                <a:gd name="T5" fmla="*/ 6 h 104"/>
                <a:gd name="T6" fmla="*/ 290 w 339"/>
                <a:gd name="T7" fmla="*/ 6 h 104"/>
                <a:gd name="T8" fmla="*/ 246 w 339"/>
                <a:gd name="T9" fmla="*/ 7 h 104"/>
                <a:gd name="T10" fmla="*/ 238 w 339"/>
                <a:gd name="T11" fmla="*/ 8 h 104"/>
                <a:gd name="T12" fmla="*/ 236 w 339"/>
                <a:gd name="T13" fmla="*/ 8 h 104"/>
                <a:gd name="T14" fmla="*/ 229 w 339"/>
                <a:gd name="T15" fmla="*/ 11 h 104"/>
                <a:gd name="T16" fmla="*/ 227 w 339"/>
                <a:gd name="T17" fmla="*/ 12 h 104"/>
                <a:gd name="T18" fmla="*/ 224 w 339"/>
                <a:gd name="T19" fmla="*/ 16 h 104"/>
                <a:gd name="T20" fmla="*/ 222 w 339"/>
                <a:gd name="T21" fmla="*/ 17 h 104"/>
                <a:gd name="T22" fmla="*/ 219 w 339"/>
                <a:gd name="T23" fmla="*/ 18 h 104"/>
                <a:gd name="T24" fmla="*/ 216 w 339"/>
                <a:gd name="T25" fmla="*/ 19 h 104"/>
                <a:gd name="T26" fmla="*/ 191 w 339"/>
                <a:gd name="T27" fmla="*/ 19 h 104"/>
                <a:gd name="T28" fmla="*/ 189 w 339"/>
                <a:gd name="T29" fmla="*/ 25 h 104"/>
                <a:gd name="T30" fmla="*/ 188 w 339"/>
                <a:gd name="T31" fmla="*/ 27 h 104"/>
                <a:gd name="T32" fmla="*/ 185 w 339"/>
                <a:gd name="T33" fmla="*/ 29 h 104"/>
                <a:gd name="T34" fmla="*/ 183 w 339"/>
                <a:gd name="T35" fmla="*/ 30 h 104"/>
                <a:gd name="T36" fmla="*/ 181 w 339"/>
                <a:gd name="T37" fmla="*/ 31 h 104"/>
                <a:gd name="T38" fmla="*/ 179 w 339"/>
                <a:gd name="T39" fmla="*/ 32 h 104"/>
                <a:gd name="T40" fmla="*/ 177 w 339"/>
                <a:gd name="T41" fmla="*/ 35 h 104"/>
                <a:gd name="T42" fmla="*/ 173 w 339"/>
                <a:gd name="T43" fmla="*/ 39 h 104"/>
                <a:gd name="T44" fmla="*/ 171 w 339"/>
                <a:gd name="T45" fmla="*/ 41 h 104"/>
                <a:gd name="T46" fmla="*/ 170 w 339"/>
                <a:gd name="T47" fmla="*/ 42 h 104"/>
                <a:gd name="T48" fmla="*/ 169 w 339"/>
                <a:gd name="T49" fmla="*/ 43 h 104"/>
                <a:gd name="T50" fmla="*/ 148 w 339"/>
                <a:gd name="T51" fmla="*/ 46 h 104"/>
                <a:gd name="T52" fmla="*/ 141 w 339"/>
                <a:gd name="T53" fmla="*/ 47 h 104"/>
                <a:gd name="T54" fmla="*/ 138 w 339"/>
                <a:gd name="T55" fmla="*/ 48 h 104"/>
                <a:gd name="T56" fmla="*/ 137 w 339"/>
                <a:gd name="T57" fmla="*/ 49 h 104"/>
                <a:gd name="T58" fmla="*/ 126 w 339"/>
                <a:gd name="T59" fmla="*/ 54 h 104"/>
                <a:gd name="T60" fmla="*/ 116 w 339"/>
                <a:gd name="T61" fmla="*/ 57 h 104"/>
                <a:gd name="T62" fmla="*/ 111 w 339"/>
                <a:gd name="T63" fmla="*/ 58 h 104"/>
                <a:gd name="T64" fmla="*/ 108 w 339"/>
                <a:gd name="T65" fmla="*/ 59 h 104"/>
                <a:gd name="T66" fmla="*/ 86 w 339"/>
                <a:gd name="T67" fmla="*/ 59 h 104"/>
                <a:gd name="T68" fmla="*/ 61 w 339"/>
                <a:gd name="T69" fmla="*/ 60 h 104"/>
                <a:gd name="T70" fmla="*/ 55 w 339"/>
                <a:gd name="T71" fmla="*/ 62 h 104"/>
                <a:gd name="T72" fmla="*/ 52 w 339"/>
                <a:gd name="T73" fmla="*/ 63 h 104"/>
                <a:gd name="T74" fmla="*/ 50 w 339"/>
                <a:gd name="T75" fmla="*/ 65 h 104"/>
                <a:gd name="T76" fmla="*/ 47 w 339"/>
                <a:gd name="T77" fmla="*/ 68 h 104"/>
                <a:gd name="T78" fmla="*/ 46 w 339"/>
                <a:gd name="T79" fmla="*/ 69 h 104"/>
                <a:gd name="T80" fmla="*/ 46 w 339"/>
                <a:gd name="T81" fmla="*/ 70 h 104"/>
                <a:gd name="T82" fmla="*/ 45 w 339"/>
                <a:gd name="T83" fmla="*/ 73 h 104"/>
                <a:gd name="T84" fmla="*/ 43 w 339"/>
                <a:gd name="T85" fmla="*/ 76 h 104"/>
                <a:gd name="T86" fmla="*/ 40 w 339"/>
                <a:gd name="T87" fmla="*/ 80 h 104"/>
                <a:gd name="T88" fmla="*/ 38 w 339"/>
                <a:gd name="T89" fmla="*/ 82 h 104"/>
                <a:gd name="T90" fmla="*/ 34 w 339"/>
                <a:gd name="T91" fmla="*/ 87 h 104"/>
                <a:gd name="T92" fmla="*/ 30 w 339"/>
                <a:gd name="T93" fmla="*/ 87 h 104"/>
                <a:gd name="T94" fmla="*/ 26 w 339"/>
                <a:gd name="T95" fmla="*/ 88 h 104"/>
                <a:gd name="T96" fmla="*/ 17 w 339"/>
                <a:gd name="T97" fmla="*/ 89 h 104"/>
                <a:gd name="T98" fmla="*/ 8 w 339"/>
                <a:gd name="T99" fmla="*/ 93 h 104"/>
                <a:gd name="T100" fmla="*/ 5 w 339"/>
                <a:gd name="T101" fmla="*/ 94 h 104"/>
                <a:gd name="T102" fmla="*/ 3 w 339"/>
                <a:gd name="T103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9" h="104">
                  <a:moveTo>
                    <a:pt x="339" y="0"/>
                  </a:moveTo>
                  <a:lnTo>
                    <a:pt x="337" y="1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6" y="5"/>
                  </a:lnTo>
                  <a:lnTo>
                    <a:pt x="333" y="5"/>
                  </a:lnTo>
                  <a:lnTo>
                    <a:pt x="331" y="6"/>
                  </a:lnTo>
                  <a:lnTo>
                    <a:pt x="329" y="6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327" y="6"/>
                  </a:lnTo>
                  <a:lnTo>
                    <a:pt x="327" y="6"/>
                  </a:lnTo>
                  <a:lnTo>
                    <a:pt x="309" y="6"/>
                  </a:lnTo>
                  <a:lnTo>
                    <a:pt x="300" y="6"/>
                  </a:lnTo>
                  <a:lnTo>
                    <a:pt x="290" y="6"/>
                  </a:lnTo>
                  <a:lnTo>
                    <a:pt x="271" y="6"/>
                  </a:lnTo>
                  <a:lnTo>
                    <a:pt x="254" y="6"/>
                  </a:lnTo>
                  <a:lnTo>
                    <a:pt x="252" y="7"/>
                  </a:lnTo>
                  <a:lnTo>
                    <a:pt x="251" y="7"/>
                  </a:lnTo>
                  <a:lnTo>
                    <a:pt x="246" y="7"/>
                  </a:lnTo>
                  <a:lnTo>
                    <a:pt x="243" y="7"/>
                  </a:lnTo>
                  <a:lnTo>
                    <a:pt x="241" y="7"/>
                  </a:lnTo>
                  <a:lnTo>
                    <a:pt x="240" y="7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7" y="8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4" y="8"/>
                  </a:lnTo>
                  <a:lnTo>
                    <a:pt x="233" y="9"/>
                  </a:lnTo>
                  <a:lnTo>
                    <a:pt x="231" y="9"/>
                  </a:lnTo>
                  <a:lnTo>
                    <a:pt x="229" y="11"/>
                  </a:lnTo>
                  <a:lnTo>
                    <a:pt x="228" y="11"/>
                  </a:lnTo>
                  <a:lnTo>
                    <a:pt x="227" y="11"/>
                  </a:lnTo>
                  <a:lnTo>
                    <a:pt x="227" y="11"/>
                  </a:lnTo>
                  <a:lnTo>
                    <a:pt x="227" y="12"/>
                  </a:lnTo>
                  <a:lnTo>
                    <a:pt x="227" y="12"/>
                  </a:lnTo>
                  <a:lnTo>
                    <a:pt x="227" y="12"/>
                  </a:lnTo>
                  <a:lnTo>
                    <a:pt x="226" y="13"/>
                  </a:lnTo>
                  <a:lnTo>
                    <a:pt x="226" y="14"/>
                  </a:lnTo>
                  <a:lnTo>
                    <a:pt x="224" y="15"/>
                  </a:lnTo>
                  <a:lnTo>
                    <a:pt x="224" y="16"/>
                  </a:lnTo>
                  <a:lnTo>
                    <a:pt x="223" y="16"/>
                  </a:lnTo>
                  <a:lnTo>
                    <a:pt x="223" y="17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21" y="17"/>
                  </a:lnTo>
                  <a:lnTo>
                    <a:pt x="221" y="17"/>
                  </a:lnTo>
                  <a:lnTo>
                    <a:pt x="221" y="17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6" y="19"/>
                  </a:lnTo>
                  <a:lnTo>
                    <a:pt x="214" y="20"/>
                  </a:lnTo>
                  <a:lnTo>
                    <a:pt x="198" y="20"/>
                  </a:lnTo>
                  <a:lnTo>
                    <a:pt x="196" y="20"/>
                  </a:lnTo>
                  <a:lnTo>
                    <a:pt x="194" y="19"/>
                  </a:lnTo>
                  <a:lnTo>
                    <a:pt x="191" y="19"/>
                  </a:lnTo>
                  <a:lnTo>
                    <a:pt x="191" y="20"/>
                  </a:lnTo>
                  <a:lnTo>
                    <a:pt x="191" y="21"/>
                  </a:lnTo>
                  <a:lnTo>
                    <a:pt x="190" y="22"/>
                  </a:lnTo>
                  <a:lnTo>
                    <a:pt x="190" y="23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8" y="26"/>
                  </a:lnTo>
                  <a:lnTo>
                    <a:pt x="188" y="27"/>
                  </a:lnTo>
                  <a:lnTo>
                    <a:pt x="188" y="27"/>
                  </a:lnTo>
                  <a:lnTo>
                    <a:pt x="187" y="28"/>
                  </a:lnTo>
                  <a:lnTo>
                    <a:pt x="186" y="28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4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1" y="30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0" y="31"/>
                  </a:lnTo>
                  <a:lnTo>
                    <a:pt x="179" y="32"/>
                  </a:lnTo>
                  <a:lnTo>
                    <a:pt x="179" y="32"/>
                  </a:lnTo>
                  <a:lnTo>
                    <a:pt x="178" y="32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7" y="35"/>
                  </a:lnTo>
                  <a:lnTo>
                    <a:pt x="176" y="35"/>
                  </a:lnTo>
                  <a:lnTo>
                    <a:pt x="176" y="36"/>
                  </a:lnTo>
                  <a:lnTo>
                    <a:pt x="175" y="37"/>
                  </a:lnTo>
                  <a:lnTo>
                    <a:pt x="174" y="38"/>
                  </a:lnTo>
                  <a:lnTo>
                    <a:pt x="173" y="39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3" y="44"/>
                  </a:lnTo>
                  <a:lnTo>
                    <a:pt x="158" y="44"/>
                  </a:lnTo>
                  <a:lnTo>
                    <a:pt x="152" y="45"/>
                  </a:lnTo>
                  <a:lnTo>
                    <a:pt x="150" y="46"/>
                  </a:lnTo>
                  <a:lnTo>
                    <a:pt x="148" y="46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4" y="46"/>
                  </a:lnTo>
                  <a:lnTo>
                    <a:pt x="142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40" y="48"/>
                  </a:lnTo>
                  <a:lnTo>
                    <a:pt x="139" y="48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38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5" y="50"/>
                  </a:lnTo>
                  <a:lnTo>
                    <a:pt x="133" y="52"/>
                  </a:lnTo>
                  <a:lnTo>
                    <a:pt x="131" y="53"/>
                  </a:lnTo>
                  <a:lnTo>
                    <a:pt x="130" y="54"/>
                  </a:lnTo>
                  <a:lnTo>
                    <a:pt x="126" y="54"/>
                  </a:lnTo>
                  <a:lnTo>
                    <a:pt x="123" y="56"/>
                  </a:lnTo>
                  <a:lnTo>
                    <a:pt x="118" y="57"/>
                  </a:lnTo>
                  <a:lnTo>
                    <a:pt x="117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8"/>
                  </a:lnTo>
                  <a:lnTo>
                    <a:pt x="114" y="58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09" y="58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5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6" y="60"/>
                  </a:lnTo>
                  <a:lnTo>
                    <a:pt x="80" y="60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7" y="61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5" y="71"/>
                  </a:lnTo>
                  <a:lnTo>
                    <a:pt x="45" y="73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3" y="75"/>
                  </a:lnTo>
                  <a:lnTo>
                    <a:pt x="43" y="76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8" y="82"/>
                  </a:lnTo>
                  <a:lnTo>
                    <a:pt x="37" y="83"/>
                  </a:lnTo>
                  <a:lnTo>
                    <a:pt x="36" y="84"/>
                  </a:lnTo>
                  <a:lnTo>
                    <a:pt x="35" y="85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0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2" y="89"/>
                  </a:lnTo>
                  <a:lnTo>
                    <a:pt x="18" y="89"/>
                  </a:lnTo>
                  <a:lnTo>
                    <a:pt x="17" y="89"/>
                  </a:lnTo>
                  <a:lnTo>
                    <a:pt x="15" y="90"/>
                  </a:lnTo>
                  <a:lnTo>
                    <a:pt x="12" y="91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8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5" y="94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3" y="95"/>
                  </a:lnTo>
                  <a:lnTo>
                    <a:pt x="3" y="97"/>
                  </a:lnTo>
                  <a:lnTo>
                    <a:pt x="3" y="98"/>
                  </a:lnTo>
                  <a:lnTo>
                    <a:pt x="1" y="99"/>
                  </a:lnTo>
                  <a:lnTo>
                    <a:pt x="0" y="101"/>
                  </a:lnTo>
                  <a:lnTo>
                    <a:pt x="0" y="104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8" name="Freeform 97">
              <a:extLst>
                <a:ext uri="{FF2B5EF4-FFF2-40B4-BE49-F238E27FC236}">
                  <a16:creationId xmlns:a16="http://schemas.microsoft.com/office/drawing/2014/main" id="{5102B971-F984-7FFC-5AE0-A63386B46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322" y="5309801"/>
              <a:ext cx="367449" cy="107885"/>
            </a:xfrm>
            <a:custGeom>
              <a:avLst/>
              <a:gdLst>
                <a:gd name="T0" fmla="*/ 264 w 264"/>
                <a:gd name="T1" fmla="*/ 1 h 90"/>
                <a:gd name="T2" fmla="*/ 263 w 264"/>
                <a:gd name="T3" fmla="*/ 4 h 90"/>
                <a:gd name="T4" fmla="*/ 262 w 264"/>
                <a:gd name="T5" fmla="*/ 6 h 90"/>
                <a:gd name="T6" fmla="*/ 261 w 264"/>
                <a:gd name="T7" fmla="*/ 9 h 90"/>
                <a:gd name="T8" fmla="*/ 258 w 264"/>
                <a:gd name="T9" fmla="*/ 10 h 90"/>
                <a:gd name="T10" fmla="*/ 252 w 264"/>
                <a:gd name="T11" fmla="*/ 12 h 90"/>
                <a:gd name="T12" fmla="*/ 231 w 264"/>
                <a:gd name="T13" fmla="*/ 13 h 90"/>
                <a:gd name="T14" fmla="*/ 223 w 264"/>
                <a:gd name="T15" fmla="*/ 14 h 90"/>
                <a:gd name="T16" fmla="*/ 210 w 264"/>
                <a:gd name="T17" fmla="*/ 16 h 90"/>
                <a:gd name="T18" fmla="*/ 206 w 264"/>
                <a:gd name="T19" fmla="*/ 18 h 90"/>
                <a:gd name="T20" fmla="*/ 202 w 264"/>
                <a:gd name="T21" fmla="*/ 19 h 90"/>
                <a:gd name="T22" fmla="*/ 197 w 264"/>
                <a:gd name="T23" fmla="*/ 21 h 90"/>
                <a:gd name="T24" fmla="*/ 194 w 264"/>
                <a:gd name="T25" fmla="*/ 21 h 90"/>
                <a:gd name="T26" fmla="*/ 188 w 264"/>
                <a:gd name="T27" fmla="*/ 22 h 90"/>
                <a:gd name="T28" fmla="*/ 187 w 264"/>
                <a:gd name="T29" fmla="*/ 23 h 90"/>
                <a:gd name="T30" fmla="*/ 182 w 264"/>
                <a:gd name="T31" fmla="*/ 24 h 90"/>
                <a:gd name="T32" fmla="*/ 175 w 264"/>
                <a:gd name="T33" fmla="*/ 26 h 90"/>
                <a:gd name="T34" fmla="*/ 174 w 264"/>
                <a:gd name="T35" fmla="*/ 27 h 90"/>
                <a:gd name="T36" fmla="*/ 170 w 264"/>
                <a:gd name="T37" fmla="*/ 28 h 90"/>
                <a:gd name="T38" fmla="*/ 163 w 264"/>
                <a:gd name="T39" fmla="*/ 29 h 90"/>
                <a:gd name="T40" fmla="*/ 150 w 264"/>
                <a:gd name="T41" fmla="*/ 30 h 90"/>
                <a:gd name="T42" fmla="*/ 145 w 264"/>
                <a:gd name="T43" fmla="*/ 37 h 90"/>
                <a:gd name="T44" fmla="*/ 143 w 264"/>
                <a:gd name="T45" fmla="*/ 39 h 90"/>
                <a:gd name="T46" fmla="*/ 138 w 264"/>
                <a:gd name="T47" fmla="*/ 40 h 90"/>
                <a:gd name="T48" fmla="*/ 137 w 264"/>
                <a:gd name="T49" fmla="*/ 41 h 90"/>
                <a:gd name="T50" fmla="*/ 133 w 264"/>
                <a:gd name="T51" fmla="*/ 42 h 90"/>
                <a:gd name="T52" fmla="*/ 125 w 264"/>
                <a:gd name="T53" fmla="*/ 43 h 90"/>
                <a:gd name="T54" fmla="*/ 102 w 264"/>
                <a:gd name="T55" fmla="*/ 45 h 90"/>
                <a:gd name="T56" fmla="*/ 97 w 264"/>
                <a:gd name="T57" fmla="*/ 50 h 90"/>
                <a:gd name="T58" fmla="*/ 95 w 264"/>
                <a:gd name="T59" fmla="*/ 52 h 90"/>
                <a:gd name="T60" fmla="*/ 93 w 264"/>
                <a:gd name="T61" fmla="*/ 54 h 90"/>
                <a:gd name="T62" fmla="*/ 90 w 264"/>
                <a:gd name="T63" fmla="*/ 56 h 90"/>
                <a:gd name="T64" fmla="*/ 88 w 264"/>
                <a:gd name="T65" fmla="*/ 57 h 90"/>
                <a:gd name="T66" fmla="*/ 84 w 264"/>
                <a:gd name="T67" fmla="*/ 55 h 90"/>
                <a:gd name="T68" fmla="*/ 80 w 264"/>
                <a:gd name="T69" fmla="*/ 58 h 90"/>
                <a:gd name="T70" fmla="*/ 77 w 264"/>
                <a:gd name="T71" fmla="*/ 58 h 90"/>
                <a:gd name="T72" fmla="*/ 68 w 264"/>
                <a:gd name="T73" fmla="*/ 60 h 90"/>
                <a:gd name="T74" fmla="*/ 65 w 264"/>
                <a:gd name="T75" fmla="*/ 60 h 90"/>
                <a:gd name="T76" fmla="*/ 64 w 264"/>
                <a:gd name="T77" fmla="*/ 62 h 90"/>
                <a:gd name="T78" fmla="*/ 63 w 264"/>
                <a:gd name="T79" fmla="*/ 63 h 90"/>
                <a:gd name="T80" fmla="*/ 62 w 264"/>
                <a:gd name="T81" fmla="*/ 65 h 90"/>
                <a:gd name="T82" fmla="*/ 60 w 264"/>
                <a:gd name="T83" fmla="*/ 67 h 90"/>
                <a:gd name="T84" fmla="*/ 59 w 264"/>
                <a:gd name="T85" fmla="*/ 69 h 90"/>
                <a:gd name="T86" fmla="*/ 55 w 264"/>
                <a:gd name="T87" fmla="*/ 71 h 90"/>
                <a:gd name="T88" fmla="*/ 46 w 264"/>
                <a:gd name="T89" fmla="*/ 72 h 90"/>
                <a:gd name="T90" fmla="*/ 44 w 264"/>
                <a:gd name="T91" fmla="*/ 73 h 90"/>
                <a:gd name="T92" fmla="*/ 21 w 264"/>
                <a:gd name="T93" fmla="*/ 74 h 90"/>
                <a:gd name="T94" fmla="*/ 14 w 264"/>
                <a:gd name="T95" fmla="*/ 80 h 90"/>
                <a:gd name="T96" fmla="*/ 12 w 264"/>
                <a:gd name="T97" fmla="*/ 84 h 90"/>
                <a:gd name="T98" fmla="*/ 9 w 264"/>
                <a:gd name="T99" fmla="*/ 87 h 90"/>
                <a:gd name="T100" fmla="*/ 7 w 264"/>
                <a:gd name="T101" fmla="*/ 89 h 90"/>
                <a:gd name="T102" fmla="*/ 6 w 264"/>
                <a:gd name="T103" fmla="*/ 89 h 90"/>
                <a:gd name="T104" fmla="*/ 0 w 264"/>
                <a:gd name="T10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4" h="90">
                  <a:moveTo>
                    <a:pt x="264" y="0"/>
                  </a:moveTo>
                  <a:lnTo>
                    <a:pt x="264" y="0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2"/>
                  </a:lnTo>
                  <a:lnTo>
                    <a:pt x="264" y="3"/>
                  </a:lnTo>
                  <a:lnTo>
                    <a:pt x="263" y="4"/>
                  </a:lnTo>
                  <a:lnTo>
                    <a:pt x="263" y="4"/>
                  </a:lnTo>
                  <a:lnTo>
                    <a:pt x="263" y="5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59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7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3" y="12"/>
                  </a:lnTo>
                  <a:lnTo>
                    <a:pt x="239" y="11"/>
                  </a:lnTo>
                  <a:lnTo>
                    <a:pt x="234" y="12"/>
                  </a:lnTo>
                  <a:lnTo>
                    <a:pt x="231" y="13"/>
                  </a:lnTo>
                  <a:lnTo>
                    <a:pt x="229" y="13"/>
                  </a:lnTo>
                  <a:lnTo>
                    <a:pt x="228" y="14"/>
                  </a:lnTo>
                  <a:lnTo>
                    <a:pt x="226" y="14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4" y="15"/>
                  </a:lnTo>
                  <a:lnTo>
                    <a:pt x="213" y="15"/>
                  </a:lnTo>
                  <a:lnTo>
                    <a:pt x="210" y="16"/>
                  </a:lnTo>
                  <a:lnTo>
                    <a:pt x="208" y="16"/>
                  </a:lnTo>
                  <a:lnTo>
                    <a:pt x="207" y="17"/>
                  </a:lnTo>
                  <a:lnTo>
                    <a:pt x="206" y="17"/>
                  </a:lnTo>
                  <a:lnTo>
                    <a:pt x="206" y="18"/>
                  </a:lnTo>
                  <a:lnTo>
                    <a:pt x="205" y="18"/>
                  </a:lnTo>
                  <a:lnTo>
                    <a:pt x="203" y="18"/>
                  </a:lnTo>
                  <a:lnTo>
                    <a:pt x="202" y="18"/>
                  </a:lnTo>
                  <a:lnTo>
                    <a:pt x="202" y="19"/>
                  </a:lnTo>
                  <a:lnTo>
                    <a:pt x="199" y="19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5" y="21"/>
                  </a:lnTo>
                  <a:lnTo>
                    <a:pt x="194" y="21"/>
                  </a:lnTo>
                  <a:lnTo>
                    <a:pt x="193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88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4" y="24"/>
                  </a:lnTo>
                  <a:lnTo>
                    <a:pt x="183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0" y="25"/>
                  </a:lnTo>
                  <a:lnTo>
                    <a:pt x="177" y="26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75" y="27"/>
                  </a:lnTo>
                  <a:lnTo>
                    <a:pt x="174" y="27"/>
                  </a:lnTo>
                  <a:lnTo>
                    <a:pt x="174" y="27"/>
                  </a:lnTo>
                  <a:lnTo>
                    <a:pt x="173" y="27"/>
                  </a:lnTo>
                  <a:lnTo>
                    <a:pt x="171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63" y="29"/>
                  </a:lnTo>
                  <a:lnTo>
                    <a:pt x="153" y="29"/>
                  </a:lnTo>
                  <a:lnTo>
                    <a:pt x="151" y="29"/>
                  </a:lnTo>
                  <a:lnTo>
                    <a:pt x="150" y="29"/>
                  </a:lnTo>
                  <a:lnTo>
                    <a:pt x="150" y="30"/>
                  </a:lnTo>
                  <a:lnTo>
                    <a:pt x="149" y="31"/>
                  </a:lnTo>
                  <a:lnTo>
                    <a:pt x="148" y="33"/>
                  </a:lnTo>
                  <a:lnTo>
                    <a:pt x="147" y="34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3" y="39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8" y="40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6" y="41"/>
                  </a:lnTo>
                  <a:lnTo>
                    <a:pt x="135" y="41"/>
                  </a:lnTo>
                  <a:lnTo>
                    <a:pt x="133" y="42"/>
                  </a:lnTo>
                  <a:lnTo>
                    <a:pt x="129" y="43"/>
                  </a:lnTo>
                  <a:lnTo>
                    <a:pt x="128" y="43"/>
                  </a:lnTo>
                  <a:lnTo>
                    <a:pt x="126" y="43"/>
                  </a:lnTo>
                  <a:lnTo>
                    <a:pt x="125" y="43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3" y="44"/>
                  </a:lnTo>
                  <a:lnTo>
                    <a:pt x="102" y="45"/>
                  </a:lnTo>
                  <a:lnTo>
                    <a:pt x="101" y="47"/>
                  </a:lnTo>
                  <a:lnTo>
                    <a:pt x="99" y="47"/>
                  </a:lnTo>
                  <a:lnTo>
                    <a:pt x="98" y="48"/>
                  </a:lnTo>
                  <a:lnTo>
                    <a:pt x="97" y="50"/>
                  </a:lnTo>
                  <a:lnTo>
                    <a:pt x="96" y="51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4" y="53"/>
                  </a:lnTo>
                  <a:lnTo>
                    <a:pt x="93" y="53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7" y="57"/>
                  </a:lnTo>
                  <a:lnTo>
                    <a:pt x="86" y="56"/>
                  </a:lnTo>
                  <a:lnTo>
                    <a:pt x="85" y="56"/>
                  </a:lnTo>
                  <a:lnTo>
                    <a:pt x="84" y="55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81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6" y="58"/>
                  </a:lnTo>
                  <a:lnTo>
                    <a:pt x="73" y="59"/>
                  </a:lnTo>
                  <a:lnTo>
                    <a:pt x="70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3" y="63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72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25" y="73"/>
                  </a:lnTo>
                  <a:lnTo>
                    <a:pt x="24" y="73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8" y="76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12" y="84"/>
                  </a:lnTo>
                  <a:lnTo>
                    <a:pt x="11" y="85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8" y="88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9" name="Freeform 98">
              <a:extLst>
                <a:ext uri="{FF2B5EF4-FFF2-40B4-BE49-F238E27FC236}">
                  <a16:creationId xmlns:a16="http://schemas.microsoft.com/office/drawing/2014/main" id="{C79C493F-CB76-C6AD-F48B-8E54E973E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0224" y="5417686"/>
              <a:ext cx="359098" cy="86308"/>
            </a:xfrm>
            <a:custGeom>
              <a:avLst/>
              <a:gdLst>
                <a:gd name="T0" fmla="*/ 244 w 258"/>
                <a:gd name="T1" fmla="*/ 0 h 72"/>
                <a:gd name="T2" fmla="*/ 242 w 258"/>
                <a:gd name="T3" fmla="*/ 1 h 72"/>
                <a:gd name="T4" fmla="*/ 240 w 258"/>
                <a:gd name="T5" fmla="*/ 3 h 72"/>
                <a:gd name="T6" fmla="*/ 234 w 258"/>
                <a:gd name="T7" fmla="*/ 5 h 72"/>
                <a:gd name="T8" fmla="*/ 232 w 258"/>
                <a:gd name="T9" fmla="*/ 6 h 72"/>
                <a:gd name="T10" fmla="*/ 227 w 258"/>
                <a:gd name="T11" fmla="*/ 6 h 72"/>
                <a:gd name="T12" fmla="*/ 227 w 258"/>
                <a:gd name="T13" fmla="*/ 6 h 72"/>
                <a:gd name="T14" fmla="*/ 211 w 258"/>
                <a:gd name="T15" fmla="*/ 7 h 72"/>
                <a:gd name="T16" fmla="*/ 209 w 258"/>
                <a:gd name="T17" fmla="*/ 11 h 72"/>
                <a:gd name="T18" fmla="*/ 207 w 258"/>
                <a:gd name="T19" fmla="*/ 12 h 72"/>
                <a:gd name="T20" fmla="*/ 206 w 258"/>
                <a:gd name="T21" fmla="*/ 13 h 72"/>
                <a:gd name="T22" fmla="*/ 205 w 258"/>
                <a:gd name="T23" fmla="*/ 14 h 72"/>
                <a:gd name="T24" fmla="*/ 200 w 258"/>
                <a:gd name="T25" fmla="*/ 17 h 72"/>
                <a:gd name="T26" fmla="*/ 200 w 258"/>
                <a:gd name="T27" fmla="*/ 17 h 72"/>
                <a:gd name="T28" fmla="*/ 196 w 258"/>
                <a:gd name="T29" fmla="*/ 20 h 72"/>
                <a:gd name="T30" fmla="*/ 192 w 258"/>
                <a:gd name="T31" fmla="*/ 22 h 72"/>
                <a:gd name="T32" fmla="*/ 190 w 258"/>
                <a:gd name="T33" fmla="*/ 22 h 72"/>
                <a:gd name="T34" fmla="*/ 189 w 258"/>
                <a:gd name="T35" fmla="*/ 23 h 72"/>
                <a:gd name="T36" fmla="*/ 187 w 258"/>
                <a:gd name="T37" fmla="*/ 23 h 72"/>
                <a:gd name="T38" fmla="*/ 185 w 258"/>
                <a:gd name="T39" fmla="*/ 24 h 72"/>
                <a:gd name="T40" fmla="*/ 182 w 258"/>
                <a:gd name="T41" fmla="*/ 24 h 72"/>
                <a:gd name="T42" fmla="*/ 181 w 258"/>
                <a:gd name="T43" fmla="*/ 25 h 72"/>
                <a:gd name="T44" fmla="*/ 166 w 258"/>
                <a:gd name="T45" fmla="*/ 25 h 72"/>
                <a:gd name="T46" fmla="*/ 164 w 258"/>
                <a:gd name="T47" fmla="*/ 26 h 72"/>
                <a:gd name="T48" fmla="*/ 162 w 258"/>
                <a:gd name="T49" fmla="*/ 26 h 72"/>
                <a:gd name="T50" fmla="*/ 158 w 258"/>
                <a:gd name="T51" fmla="*/ 27 h 72"/>
                <a:gd name="T52" fmla="*/ 155 w 258"/>
                <a:gd name="T53" fmla="*/ 27 h 72"/>
                <a:gd name="T54" fmla="*/ 150 w 258"/>
                <a:gd name="T55" fmla="*/ 30 h 72"/>
                <a:gd name="T56" fmla="*/ 147 w 258"/>
                <a:gd name="T57" fmla="*/ 33 h 72"/>
                <a:gd name="T58" fmla="*/ 144 w 258"/>
                <a:gd name="T59" fmla="*/ 37 h 72"/>
                <a:gd name="T60" fmla="*/ 142 w 258"/>
                <a:gd name="T61" fmla="*/ 37 h 72"/>
                <a:gd name="T62" fmla="*/ 137 w 258"/>
                <a:gd name="T63" fmla="*/ 41 h 72"/>
                <a:gd name="T64" fmla="*/ 134 w 258"/>
                <a:gd name="T65" fmla="*/ 43 h 72"/>
                <a:gd name="T66" fmla="*/ 131 w 258"/>
                <a:gd name="T67" fmla="*/ 44 h 72"/>
                <a:gd name="T68" fmla="*/ 125 w 258"/>
                <a:gd name="T69" fmla="*/ 45 h 72"/>
                <a:gd name="T70" fmla="*/ 118 w 258"/>
                <a:gd name="T71" fmla="*/ 47 h 72"/>
                <a:gd name="T72" fmla="*/ 104 w 258"/>
                <a:gd name="T73" fmla="*/ 52 h 72"/>
                <a:gd name="T74" fmla="*/ 102 w 258"/>
                <a:gd name="T75" fmla="*/ 52 h 72"/>
                <a:gd name="T76" fmla="*/ 98 w 258"/>
                <a:gd name="T77" fmla="*/ 52 h 72"/>
                <a:gd name="T78" fmla="*/ 82 w 258"/>
                <a:gd name="T79" fmla="*/ 54 h 72"/>
                <a:gd name="T80" fmla="*/ 69 w 258"/>
                <a:gd name="T81" fmla="*/ 56 h 72"/>
                <a:gd name="T82" fmla="*/ 58 w 258"/>
                <a:gd name="T83" fmla="*/ 58 h 72"/>
                <a:gd name="T84" fmla="*/ 52 w 258"/>
                <a:gd name="T85" fmla="*/ 58 h 72"/>
                <a:gd name="T86" fmla="*/ 47 w 258"/>
                <a:gd name="T87" fmla="*/ 59 h 72"/>
                <a:gd name="T88" fmla="*/ 39 w 258"/>
                <a:gd name="T89" fmla="*/ 61 h 72"/>
                <a:gd name="T90" fmla="*/ 35 w 258"/>
                <a:gd name="T91" fmla="*/ 62 h 72"/>
                <a:gd name="T92" fmla="*/ 28 w 258"/>
                <a:gd name="T93" fmla="*/ 65 h 72"/>
                <a:gd name="T94" fmla="*/ 23 w 258"/>
                <a:gd name="T95" fmla="*/ 66 h 72"/>
                <a:gd name="T96" fmla="*/ 17 w 258"/>
                <a:gd name="T97" fmla="*/ 68 h 72"/>
                <a:gd name="T98" fmla="*/ 14 w 258"/>
                <a:gd name="T99" fmla="*/ 68 h 72"/>
                <a:gd name="T100" fmla="*/ 11 w 258"/>
                <a:gd name="T101" fmla="*/ 68 h 72"/>
                <a:gd name="T102" fmla="*/ 8 w 258"/>
                <a:gd name="T103" fmla="*/ 69 h 72"/>
                <a:gd name="T104" fmla="*/ 4 w 258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72">
                  <a:moveTo>
                    <a:pt x="258" y="0"/>
                  </a:moveTo>
                  <a:lnTo>
                    <a:pt x="245" y="0"/>
                  </a:lnTo>
                  <a:lnTo>
                    <a:pt x="244" y="0"/>
                  </a:lnTo>
                  <a:lnTo>
                    <a:pt x="243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7" y="4"/>
                  </a:lnTo>
                  <a:lnTo>
                    <a:pt x="235" y="5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30" y="6"/>
                  </a:lnTo>
                  <a:lnTo>
                    <a:pt x="229" y="6"/>
                  </a:lnTo>
                  <a:lnTo>
                    <a:pt x="227" y="6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18" y="7"/>
                  </a:lnTo>
                  <a:lnTo>
                    <a:pt x="213" y="7"/>
                  </a:lnTo>
                  <a:lnTo>
                    <a:pt x="211" y="7"/>
                  </a:lnTo>
                  <a:lnTo>
                    <a:pt x="211" y="8"/>
                  </a:lnTo>
                  <a:lnTo>
                    <a:pt x="209" y="9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7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6" y="13"/>
                  </a:lnTo>
                  <a:lnTo>
                    <a:pt x="206" y="13"/>
                  </a:lnTo>
                  <a:lnTo>
                    <a:pt x="206" y="13"/>
                  </a:lnTo>
                  <a:lnTo>
                    <a:pt x="205" y="14"/>
                  </a:lnTo>
                  <a:lnTo>
                    <a:pt x="204" y="15"/>
                  </a:lnTo>
                  <a:lnTo>
                    <a:pt x="203" y="15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197" y="19"/>
                  </a:lnTo>
                  <a:lnTo>
                    <a:pt x="196" y="20"/>
                  </a:lnTo>
                  <a:lnTo>
                    <a:pt x="195" y="20"/>
                  </a:lnTo>
                  <a:lnTo>
                    <a:pt x="193" y="21"/>
                  </a:lnTo>
                  <a:lnTo>
                    <a:pt x="192" y="22"/>
                  </a:lnTo>
                  <a:lnTo>
                    <a:pt x="191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7" y="23"/>
                  </a:lnTo>
                  <a:lnTo>
                    <a:pt x="187" y="24"/>
                  </a:lnTo>
                  <a:lnTo>
                    <a:pt x="186" y="24"/>
                  </a:lnTo>
                  <a:lnTo>
                    <a:pt x="185" y="24"/>
                  </a:lnTo>
                  <a:lnTo>
                    <a:pt x="184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1" y="24"/>
                  </a:lnTo>
                  <a:lnTo>
                    <a:pt x="181" y="25"/>
                  </a:lnTo>
                  <a:lnTo>
                    <a:pt x="172" y="25"/>
                  </a:lnTo>
                  <a:lnTo>
                    <a:pt x="169" y="25"/>
                  </a:lnTo>
                  <a:lnTo>
                    <a:pt x="166" y="25"/>
                  </a:lnTo>
                  <a:lnTo>
                    <a:pt x="165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4" y="27"/>
                  </a:lnTo>
                  <a:lnTo>
                    <a:pt x="152" y="28"/>
                  </a:lnTo>
                  <a:lnTo>
                    <a:pt x="150" y="30"/>
                  </a:lnTo>
                  <a:lnTo>
                    <a:pt x="149" y="32"/>
                  </a:lnTo>
                  <a:lnTo>
                    <a:pt x="148" y="33"/>
                  </a:lnTo>
                  <a:lnTo>
                    <a:pt x="147" y="33"/>
                  </a:lnTo>
                  <a:lnTo>
                    <a:pt x="147" y="34"/>
                  </a:lnTo>
                  <a:lnTo>
                    <a:pt x="146" y="35"/>
                  </a:lnTo>
                  <a:lnTo>
                    <a:pt x="144" y="37"/>
                  </a:lnTo>
                  <a:lnTo>
                    <a:pt x="143" y="37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8"/>
                  </a:lnTo>
                  <a:lnTo>
                    <a:pt x="139" y="39"/>
                  </a:lnTo>
                  <a:lnTo>
                    <a:pt x="137" y="41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4" y="43"/>
                  </a:lnTo>
                  <a:lnTo>
                    <a:pt x="133" y="43"/>
                  </a:lnTo>
                  <a:lnTo>
                    <a:pt x="132" y="43"/>
                  </a:lnTo>
                  <a:lnTo>
                    <a:pt x="131" y="44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5" y="45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18" y="47"/>
                  </a:lnTo>
                  <a:lnTo>
                    <a:pt x="116" y="48"/>
                  </a:lnTo>
                  <a:lnTo>
                    <a:pt x="107" y="50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0" y="53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9" y="55"/>
                  </a:lnTo>
                  <a:lnTo>
                    <a:pt x="77" y="55"/>
                  </a:lnTo>
                  <a:lnTo>
                    <a:pt x="69" y="56"/>
                  </a:lnTo>
                  <a:lnTo>
                    <a:pt x="67" y="57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2" y="58"/>
                  </a:lnTo>
                  <a:lnTo>
                    <a:pt x="50" y="58"/>
                  </a:lnTo>
                  <a:lnTo>
                    <a:pt x="48" y="59"/>
                  </a:lnTo>
                  <a:lnTo>
                    <a:pt x="47" y="59"/>
                  </a:lnTo>
                  <a:lnTo>
                    <a:pt x="41" y="60"/>
                  </a:lnTo>
                  <a:lnTo>
                    <a:pt x="40" y="60"/>
                  </a:lnTo>
                  <a:lnTo>
                    <a:pt x="39" y="61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5" y="62"/>
                  </a:lnTo>
                  <a:lnTo>
                    <a:pt x="32" y="64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6" y="65"/>
                  </a:lnTo>
                  <a:lnTo>
                    <a:pt x="24" y="66"/>
                  </a:lnTo>
                  <a:lnTo>
                    <a:pt x="23" y="66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0" y="68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1" y="70"/>
                  </a:lnTo>
                  <a:lnTo>
                    <a:pt x="0" y="72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0" name="Rectangle 152">
              <a:extLst>
                <a:ext uri="{FF2B5EF4-FFF2-40B4-BE49-F238E27FC236}">
                  <a16:creationId xmlns:a16="http://schemas.microsoft.com/office/drawing/2014/main" id="{911960A8-2AF5-54DD-1DFC-6F99A291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043" y="4085815"/>
              <a:ext cx="123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PI</a:t>
              </a:r>
              <a:endPara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1" name="Rectangle 153">
              <a:extLst>
                <a:ext uri="{FF2B5EF4-FFF2-40B4-BE49-F238E27FC236}">
                  <a16:creationId xmlns:a16="http://schemas.microsoft.com/office/drawing/2014/main" id="{62D3C2AB-F06C-2F6D-8252-2BFAED776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043" y="3910802"/>
              <a:ext cx="33195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INSTI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2" name="Rectangle 154">
              <a:extLst>
                <a:ext uri="{FF2B5EF4-FFF2-40B4-BE49-F238E27FC236}">
                  <a16:creationId xmlns:a16="http://schemas.microsoft.com/office/drawing/2014/main" id="{A6CA92A1-FEAE-5184-F3DB-BC531CF74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043" y="4260829"/>
              <a:ext cx="4056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NNRTI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3" name="Freeform 94">
              <a:extLst>
                <a:ext uri="{FF2B5EF4-FFF2-40B4-BE49-F238E27FC236}">
                  <a16:creationId xmlns:a16="http://schemas.microsoft.com/office/drawing/2014/main" id="{449EBE2B-6C29-7027-B65E-7ADB1794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657" y="5492007"/>
              <a:ext cx="25053" cy="11987"/>
            </a:xfrm>
            <a:custGeom>
              <a:avLst/>
              <a:gdLst>
                <a:gd name="T0" fmla="*/ 18 w 18"/>
                <a:gd name="T1" fmla="*/ 0 h 10"/>
                <a:gd name="T2" fmla="*/ 16 w 18"/>
                <a:gd name="T3" fmla="*/ 0 h 10"/>
                <a:gd name="T4" fmla="*/ 15 w 18"/>
                <a:gd name="T5" fmla="*/ 1 h 10"/>
                <a:gd name="T6" fmla="*/ 11 w 18"/>
                <a:gd name="T7" fmla="*/ 3 h 10"/>
                <a:gd name="T8" fmla="*/ 7 w 18"/>
                <a:gd name="T9" fmla="*/ 4 h 10"/>
                <a:gd name="T10" fmla="*/ 6 w 18"/>
                <a:gd name="T11" fmla="*/ 5 h 10"/>
                <a:gd name="T12" fmla="*/ 5 w 18"/>
                <a:gd name="T13" fmla="*/ 6 h 10"/>
                <a:gd name="T14" fmla="*/ 4 w 18"/>
                <a:gd name="T15" fmla="*/ 6 h 10"/>
                <a:gd name="T16" fmla="*/ 4 w 18"/>
                <a:gd name="T17" fmla="*/ 6 h 10"/>
                <a:gd name="T18" fmla="*/ 3 w 18"/>
                <a:gd name="T19" fmla="*/ 6 h 10"/>
                <a:gd name="T20" fmla="*/ 3 w 18"/>
                <a:gd name="T21" fmla="*/ 6 h 10"/>
                <a:gd name="T22" fmla="*/ 2 w 18"/>
                <a:gd name="T23" fmla="*/ 7 h 10"/>
                <a:gd name="T24" fmla="*/ 1 w 18"/>
                <a:gd name="T25" fmla="*/ 8 h 10"/>
                <a:gd name="T26" fmla="*/ 0 w 18"/>
                <a:gd name="T27" fmla="*/ 8 h 10"/>
                <a:gd name="T28" fmla="*/ 0 w 18"/>
                <a:gd name="T29" fmla="*/ 8 h 10"/>
                <a:gd name="T30" fmla="*/ 0 w 18"/>
                <a:gd name="T3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6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</p:grpSp>
      <p:sp>
        <p:nvSpPr>
          <p:cNvPr id="166" name="Text Placeholder 22">
            <a:extLst>
              <a:ext uri="{FF2B5EF4-FFF2-40B4-BE49-F238E27FC236}">
                <a16:creationId xmlns:a16="http://schemas.microsoft.com/office/drawing/2014/main" id="{4905B11F-EC34-64A2-CEED-4E22E4BB11B0}"/>
              </a:ext>
            </a:extLst>
          </p:cNvPr>
          <p:cNvSpPr txBox="1">
            <a:spLocks/>
          </p:cNvSpPr>
          <p:nvPr/>
        </p:nvSpPr>
        <p:spPr bwMode="auto">
          <a:xfrm>
            <a:off x="9248071" y="6574009"/>
            <a:ext cx="29410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Rupasinghe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SD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OAB0402</a:t>
            </a:r>
          </a:p>
        </p:txBody>
      </p:sp>
    </p:spTree>
    <p:extLst>
      <p:ext uri="{BB962C8B-B14F-4D97-AF65-F5344CB8AC3E}">
        <p14:creationId xmlns:p14="http://schemas.microsoft.com/office/powerpoint/2010/main" val="178925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DTG: increased risk of hypertension?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32" y="1693315"/>
            <a:ext cx="5861441" cy="3607893"/>
          </a:xfrm>
        </p:spPr>
        <p:txBody>
          <a:bodyPr>
            <a:normAutofit/>
          </a:bodyPr>
          <a:lstStyle/>
          <a:p>
            <a:r>
              <a:rPr lang="en-US" sz="1800" dirty="0"/>
              <a:t>Data from 4 RCT in </a:t>
            </a:r>
            <a:r>
              <a:rPr lang="en-US" sz="1800" dirty="0" err="1"/>
              <a:t>Naïves</a:t>
            </a:r>
            <a:r>
              <a:rPr lang="en-US" sz="1800" dirty="0"/>
              <a:t>: SPRING-1, SPRING-2, SINGLE and FLAMINGO, with no baseline hypertension </a:t>
            </a:r>
          </a:p>
          <a:p>
            <a:pPr lvl="1"/>
            <a:r>
              <a:rPr lang="en-US" sz="1600" dirty="0"/>
              <a:t>DTG + 2 NRTI = 927</a:t>
            </a:r>
          </a:p>
          <a:p>
            <a:pPr lvl="1"/>
            <a:r>
              <a:rPr lang="en-US" sz="1600" dirty="0"/>
              <a:t>Comparator </a:t>
            </a:r>
            <a:r>
              <a:rPr lang="en-US" sz="1600" dirty="0" err="1"/>
              <a:t>cART</a:t>
            </a:r>
            <a:r>
              <a:rPr lang="en-US" sz="1600" dirty="0"/>
              <a:t> = 888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Blood pressure measured at baseline, W48 and W96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Incident hypertension (single SBD and/or DBP ≥ 140/90 mm Hg, antihypertensive use, HTN adverse event)</a:t>
            </a:r>
          </a:p>
          <a:p>
            <a:pPr lvl="1"/>
            <a:r>
              <a:rPr lang="en-US" sz="1600" dirty="0"/>
              <a:t>DTG = 23% (initiation of antihypertensive medication &lt; 1%)</a:t>
            </a:r>
          </a:p>
          <a:p>
            <a:pPr lvl="1"/>
            <a:r>
              <a:rPr lang="en-US" sz="1600" dirty="0" err="1"/>
              <a:t>cART</a:t>
            </a:r>
            <a:r>
              <a:rPr lang="en-US" sz="1600" dirty="0"/>
              <a:t> = 21% (initiation of antihypertensive medication &lt; 1%)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745001" y="6574009"/>
            <a:ext cx="24441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Patel P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LBEPB12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BF3977-A37E-EDEE-A02B-2A8F8B26A311}"/>
              </a:ext>
            </a:extLst>
          </p:cNvPr>
          <p:cNvSpPr txBox="1"/>
          <p:nvPr/>
        </p:nvSpPr>
        <p:spPr>
          <a:xfrm>
            <a:off x="6483981" y="1877626"/>
            <a:ext cx="545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Adjusted mean (SE) change from baseline in BP, mm Hg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D4E18A-A139-15F4-040B-13CEA217933C}"/>
              </a:ext>
            </a:extLst>
          </p:cNvPr>
          <p:cNvSpPr txBox="1"/>
          <p:nvPr/>
        </p:nvSpPr>
        <p:spPr>
          <a:xfrm>
            <a:off x="7153768" y="5338411"/>
            <a:ext cx="421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Significant predictors of increased BP: age, female sex, </a:t>
            </a:r>
          </a:p>
          <a:p>
            <a:r>
              <a:rPr lang="en-US" sz="1400" dirty="0"/>
              <a:t>higher baseline VL, higher baseline BMI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499FFC5E-56F8-519B-BF9C-17B9F9D49AD0}"/>
              </a:ext>
            </a:extLst>
          </p:cNvPr>
          <p:cNvSpPr txBox="1">
            <a:spLocks/>
          </p:cNvSpPr>
          <p:nvPr/>
        </p:nvSpPr>
        <p:spPr>
          <a:xfrm>
            <a:off x="447533" y="5085184"/>
            <a:ext cx="6183250" cy="105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 </a:t>
            </a:r>
          </a:p>
          <a:p>
            <a:pPr lvl="1"/>
            <a:r>
              <a:rPr lang="en-US" sz="1800" dirty="0"/>
              <a:t>Incident hypertension at W96 was not different </a:t>
            </a:r>
            <a:br>
              <a:rPr lang="en-US" sz="1800" dirty="0"/>
            </a:br>
            <a:r>
              <a:rPr lang="en-US" sz="1800" dirty="0"/>
              <a:t>between DTG and </a:t>
            </a:r>
            <a:r>
              <a:rPr lang="en-US" sz="1800" dirty="0" err="1"/>
              <a:t>cART</a:t>
            </a:r>
            <a:endParaRPr lang="en-US" sz="1800" dirty="0"/>
          </a:p>
          <a:p>
            <a:pPr lvl="1"/>
            <a:r>
              <a:rPr lang="en-US" sz="1800" dirty="0"/>
              <a:t>Blood pressure increases were small and did not clinically or significantly differ between DTG and </a:t>
            </a:r>
            <a:r>
              <a:rPr lang="en-US" sz="1800" dirty="0" err="1"/>
              <a:t>cART</a:t>
            </a:r>
            <a:r>
              <a:rPr lang="en-US" sz="1800" dirty="0"/>
              <a:t> at W96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2DFDA81B-93D9-1CFF-90C4-BF2746CC4ACD}"/>
              </a:ext>
            </a:extLst>
          </p:cNvPr>
          <p:cNvGrpSpPr/>
          <p:nvPr/>
        </p:nvGrpSpPr>
        <p:grpSpPr>
          <a:xfrm>
            <a:off x="6235589" y="2288057"/>
            <a:ext cx="5489840" cy="3078529"/>
            <a:chOff x="6951375" y="2450948"/>
            <a:chExt cx="5088222" cy="261908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925825C-78D2-97C2-2D6C-EB001A657C58}"/>
                </a:ext>
              </a:extLst>
            </p:cNvPr>
            <p:cNvGrpSpPr/>
            <p:nvPr/>
          </p:nvGrpSpPr>
          <p:grpSpPr>
            <a:xfrm>
              <a:off x="7458075" y="2590448"/>
              <a:ext cx="4519613" cy="2217737"/>
              <a:chOff x="7458075" y="2054225"/>
              <a:chExt cx="4519613" cy="2217737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61E68CF-9356-8455-6FA4-EE79E245D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863" y="2054225"/>
                <a:ext cx="4441825" cy="1863725"/>
              </a:xfrm>
              <a:custGeom>
                <a:avLst/>
                <a:gdLst>
                  <a:gd name="T0" fmla="*/ 19589 w 19589"/>
                  <a:gd name="T1" fmla="*/ 8216 h 8216"/>
                  <a:gd name="T2" fmla="*/ 0 w 19589"/>
                  <a:gd name="T3" fmla="*/ 8216 h 8216"/>
                  <a:gd name="T4" fmla="*/ 0 w 19589"/>
                  <a:gd name="T5" fmla="*/ 0 h 8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89" h="8216">
                    <a:moveTo>
                      <a:pt x="19589" y="8216"/>
                    </a:moveTo>
                    <a:lnTo>
                      <a:pt x="0" y="82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E4B610B7-BE2B-39C1-8B1E-BEA5E209C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4447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68F39D3B-719B-E40C-8850-D4A329E85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8130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F3F7CD88-B472-AA36-9A2D-EC5316773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1813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8F37A797-FA8B-A105-BBEE-9C759008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5496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3E209525-BAD8-7091-A5CC-E732DF7B2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9179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DAA2CF30-CE99-466A-C727-3607211C8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0764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E9F6A9A2-FF43-5C75-1DA3-215258160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7400" y="2184400"/>
                <a:ext cx="0" cy="20875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8E79B241-4BF7-5B67-3CA7-196733A40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99838" y="3095625"/>
                <a:ext cx="0" cy="457200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6E0EF717-A175-135E-11BC-26C2DA048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9713" y="2874963"/>
                <a:ext cx="0" cy="304800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F79ABF40-1A60-7E68-305C-CD7ED05FA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3188" y="3109913"/>
                <a:ext cx="0" cy="442912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8FB48F74-5C73-A363-7329-9F7274301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8300" y="3036888"/>
                <a:ext cx="0" cy="276225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02DFAA89-EABA-A4E5-3C7A-ADDF5F420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67850" y="2786063"/>
                <a:ext cx="0" cy="331787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96D8FD2C-69E9-6635-7422-05E006836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4375" y="3201988"/>
                <a:ext cx="0" cy="284162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75F378DB-365E-915F-AAFF-0B510D140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4500" y="3221038"/>
                <a:ext cx="0" cy="463550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2A0FB63C-2EF5-C5BF-4DE2-4C4339AB1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41150" y="3022600"/>
                <a:ext cx="0" cy="471487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620B85E4-058D-1F7B-3298-457088987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0" y="3136900"/>
                <a:ext cx="76200" cy="76200"/>
              </a:xfrm>
              <a:custGeom>
                <a:avLst/>
                <a:gdLst>
                  <a:gd name="T0" fmla="*/ 284 w 333"/>
                  <a:gd name="T1" fmla="*/ 285 h 335"/>
                  <a:gd name="T2" fmla="*/ 295 w 333"/>
                  <a:gd name="T3" fmla="*/ 272 h 335"/>
                  <a:gd name="T4" fmla="*/ 299 w 333"/>
                  <a:gd name="T5" fmla="*/ 265 h 335"/>
                  <a:gd name="T6" fmla="*/ 301 w 333"/>
                  <a:gd name="T7" fmla="*/ 261 h 335"/>
                  <a:gd name="T8" fmla="*/ 305 w 333"/>
                  <a:gd name="T9" fmla="*/ 259 h 335"/>
                  <a:gd name="T10" fmla="*/ 306 w 333"/>
                  <a:gd name="T11" fmla="*/ 255 h 335"/>
                  <a:gd name="T12" fmla="*/ 308 w 333"/>
                  <a:gd name="T13" fmla="*/ 251 h 335"/>
                  <a:gd name="T14" fmla="*/ 313 w 333"/>
                  <a:gd name="T15" fmla="*/ 244 h 335"/>
                  <a:gd name="T16" fmla="*/ 321 w 333"/>
                  <a:gd name="T17" fmla="*/ 230 h 335"/>
                  <a:gd name="T18" fmla="*/ 325 w 333"/>
                  <a:gd name="T19" fmla="*/ 214 h 335"/>
                  <a:gd name="T20" fmla="*/ 330 w 333"/>
                  <a:gd name="T21" fmla="*/ 200 h 335"/>
                  <a:gd name="T22" fmla="*/ 332 w 333"/>
                  <a:gd name="T23" fmla="*/ 184 h 335"/>
                  <a:gd name="T24" fmla="*/ 333 w 333"/>
                  <a:gd name="T25" fmla="*/ 168 h 335"/>
                  <a:gd name="T26" fmla="*/ 332 w 333"/>
                  <a:gd name="T27" fmla="*/ 150 h 335"/>
                  <a:gd name="T28" fmla="*/ 330 w 333"/>
                  <a:gd name="T29" fmla="*/ 134 h 335"/>
                  <a:gd name="T30" fmla="*/ 321 w 333"/>
                  <a:gd name="T31" fmla="*/ 103 h 335"/>
                  <a:gd name="T32" fmla="*/ 305 w 333"/>
                  <a:gd name="T33" fmla="*/ 75 h 335"/>
                  <a:gd name="T34" fmla="*/ 295 w 333"/>
                  <a:gd name="T35" fmla="*/ 61 h 335"/>
                  <a:gd name="T36" fmla="*/ 284 w 333"/>
                  <a:gd name="T37" fmla="*/ 50 h 335"/>
                  <a:gd name="T38" fmla="*/ 270 w 333"/>
                  <a:gd name="T39" fmla="*/ 37 h 335"/>
                  <a:gd name="T40" fmla="*/ 258 w 333"/>
                  <a:gd name="T41" fmla="*/ 27 h 335"/>
                  <a:gd name="T42" fmla="*/ 243 w 333"/>
                  <a:gd name="T43" fmla="*/ 18 h 335"/>
                  <a:gd name="T44" fmla="*/ 229 w 333"/>
                  <a:gd name="T45" fmla="*/ 12 h 335"/>
                  <a:gd name="T46" fmla="*/ 213 w 333"/>
                  <a:gd name="T47" fmla="*/ 6 h 335"/>
                  <a:gd name="T48" fmla="*/ 198 w 333"/>
                  <a:gd name="T49" fmla="*/ 3 h 335"/>
                  <a:gd name="T50" fmla="*/ 182 w 333"/>
                  <a:gd name="T51" fmla="*/ 0 h 335"/>
                  <a:gd name="T52" fmla="*/ 166 w 333"/>
                  <a:gd name="T53" fmla="*/ 0 h 335"/>
                  <a:gd name="T54" fmla="*/ 133 w 333"/>
                  <a:gd name="T55" fmla="*/ 3 h 335"/>
                  <a:gd name="T56" fmla="*/ 102 w 333"/>
                  <a:gd name="T57" fmla="*/ 12 h 335"/>
                  <a:gd name="T58" fmla="*/ 74 w 333"/>
                  <a:gd name="T59" fmla="*/ 27 h 335"/>
                  <a:gd name="T60" fmla="*/ 60 w 333"/>
                  <a:gd name="T61" fmla="*/ 37 h 335"/>
                  <a:gd name="T62" fmla="*/ 49 w 333"/>
                  <a:gd name="T63" fmla="*/ 50 h 335"/>
                  <a:gd name="T64" fmla="*/ 36 w 333"/>
                  <a:gd name="T65" fmla="*/ 61 h 335"/>
                  <a:gd name="T66" fmla="*/ 26 w 333"/>
                  <a:gd name="T67" fmla="*/ 75 h 335"/>
                  <a:gd name="T68" fmla="*/ 11 w 333"/>
                  <a:gd name="T69" fmla="*/ 103 h 335"/>
                  <a:gd name="T70" fmla="*/ 2 w 333"/>
                  <a:gd name="T71" fmla="*/ 134 h 335"/>
                  <a:gd name="T72" fmla="*/ 0 w 333"/>
                  <a:gd name="T73" fmla="*/ 168 h 335"/>
                  <a:gd name="T74" fmla="*/ 0 w 333"/>
                  <a:gd name="T75" fmla="*/ 184 h 335"/>
                  <a:gd name="T76" fmla="*/ 2 w 333"/>
                  <a:gd name="T77" fmla="*/ 200 h 335"/>
                  <a:gd name="T78" fmla="*/ 5 w 333"/>
                  <a:gd name="T79" fmla="*/ 214 h 335"/>
                  <a:gd name="T80" fmla="*/ 11 w 333"/>
                  <a:gd name="T81" fmla="*/ 230 h 335"/>
                  <a:gd name="T82" fmla="*/ 17 w 333"/>
                  <a:gd name="T83" fmla="*/ 244 h 335"/>
                  <a:gd name="T84" fmla="*/ 26 w 333"/>
                  <a:gd name="T85" fmla="*/ 259 h 335"/>
                  <a:gd name="T86" fmla="*/ 36 w 333"/>
                  <a:gd name="T87" fmla="*/ 272 h 335"/>
                  <a:gd name="T88" fmla="*/ 49 w 333"/>
                  <a:gd name="T89" fmla="*/ 285 h 335"/>
                  <a:gd name="T90" fmla="*/ 60 w 333"/>
                  <a:gd name="T91" fmla="*/ 296 h 335"/>
                  <a:gd name="T92" fmla="*/ 74 w 333"/>
                  <a:gd name="T93" fmla="*/ 306 h 335"/>
                  <a:gd name="T94" fmla="*/ 102 w 333"/>
                  <a:gd name="T95" fmla="*/ 322 h 335"/>
                  <a:gd name="T96" fmla="*/ 133 w 333"/>
                  <a:gd name="T97" fmla="*/ 331 h 335"/>
                  <a:gd name="T98" fmla="*/ 149 w 333"/>
                  <a:gd name="T99" fmla="*/ 333 h 335"/>
                  <a:gd name="T100" fmla="*/ 166 w 333"/>
                  <a:gd name="T101" fmla="*/ 335 h 335"/>
                  <a:gd name="T102" fmla="*/ 182 w 333"/>
                  <a:gd name="T103" fmla="*/ 333 h 335"/>
                  <a:gd name="T104" fmla="*/ 198 w 333"/>
                  <a:gd name="T105" fmla="*/ 331 h 335"/>
                  <a:gd name="T106" fmla="*/ 213 w 333"/>
                  <a:gd name="T107" fmla="*/ 327 h 335"/>
                  <a:gd name="T108" fmla="*/ 229 w 333"/>
                  <a:gd name="T109" fmla="*/ 322 h 335"/>
                  <a:gd name="T110" fmla="*/ 243 w 333"/>
                  <a:gd name="T111" fmla="*/ 314 h 335"/>
                  <a:gd name="T112" fmla="*/ 250 w 333"/>
                  <a:gd name="T113" fmla="*/ 309 h 335"/>
                  <a:gd name="T114" fmla="*/ 253 w 333"/>
                  <a:gd name="T115" fmla="*/ 307 h 335"/>
                  <a:gd name="T116" fmla="*/ 258 w 333"/>
                  <a:gd name="T117" fmla="*/ 306 h 335"/>
                  <a:gd name="T118" fmla="*/ 260 w 333"/>
                  <a:gd name="T119" fmla="*/ 303 h 335"/>
                  <a:gd name="T120" fmla="*/ 264 w 333"/>
                  <a:gd name="T121" fmla="*/ 300 h 335"/>
                  <a:gd name="T122" fmla="*/ 270 w 333"/>
                  <a:gd name="T123" fmla="*/ 296 h 335"/>
                  <a:gd name="T124" fmla="*/ 284 w 333"/>
                  <a:gd name="T125" fmla="*/ 28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5">
                    <a:moveTo>
                      <a:pt x="284" y="285"/>
                    </a:moveTo>
                    <a:lnTo>
                      <a:pt x="295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5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5" y="214"/>
                    </a:lnTo>
                    <a:lnTo>
                      <a:pt x="330" y="200"/>
                    </a:lnTo>
                    <a:lnTo>
                      <a:pt x="332" y="184"/>
                    </a:lnTo>
                    <a:lnTo>
                      <a:pt x="333" y="168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5" y="61"/>
                    </a:lnTo>
                    <a:lnTo>
                      <a:pt x="284" y="50"/>
                    </a:lnTo>
                    <a:lnTo>
                      <a:pt x="270" y="37"/>
                    </a:lnTo>
                    <a:lnTo>
                      <a:pt x="258" y="27"/>
                    </a:lnTo>
                    <a:lnTo>
                      <a:pt x="243" y="18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8" y="3"/>
                    </a:lnTo>
                    <a:lnTo>
                      <a:pt x="182" y="0"/>
                    </a:lnTo>
                    <a:lnTo>
                      <a:pt x="166" y="0"/>
                    </a:lnTo>
                    <a:lnTo>
                      <a:pt x="133" y="3"/>
                    </a:lnTo>
                    <a:lnTo>
                      <a:pt x="102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2" y="322"/>
                    </a:lnTo>
                    <a:lnTo>
                      <a:pt x="133" y="331"/>
                    </a:lnTo>
                    <a:lnTo>
                      <a:pt x="149" y="333"/>
                    </a:lnTo>
                    <a:lnTo>
                      <a:pt x="166" y="335"/>
                    </a:lnTo>
                    <a:lnTo>
                      <a:pt x="182" y="333"/>
                    </a:lnTo>
                    <a:lnTo>
                      <a:pt x="198" y="331"/>
                    </a:lnTo>
                    <a:lnTo>
                      <a:pt x="213" y="327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3"/>
                    </a:lnTo>
                    <a:lnTo>
                      <a:pt x="264" y="300"/>
                    </a:lnTo>
                    <a:lnTo>
                      <a:pt x="270" y="296"/>
                    </a:lnTo>
                    <a:lnTo>
                      <a:pt x="284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67B7F515-3497-B8CA-365A-330D2CA76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275" y="3306763"/>
                <a:ext cx="76200" cy="74612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1 h 334"/>
                  <a:gd name="T6" fmla="*/ 214 w 334"/>
                  <a:gd name="T7" fmla="*/ 326 h 334"/>
                  <a:gd name="T8" fmla="*/ 230 w 334"/>
                  <a:gd name="T9" fmla="*/ 321 h 334"/>
                  <a:gd name="T10" fmla="*/ 244 w 334"/>
                  <a:gd name="T11" fmla="*/ 313 h 334"/>
                  <a:gd name="T12" fmla="*/ 251 w 334"/>
                  <a:gd name="T13" fmla="*/ 309 h 334"/>
                  <a:gd name="T14" fmla="*/ 254 w 334"/>
                  <a:gd name="T15" fmla="*/ 306 h 334"/>
                  <a:gd name="T16" fmla="*/ 259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300 w 334"/>
                  <a:gd name="T29" fmla="*/ 264 h 334"/>
                  <a:gd name="T30" fmla="*/ 302 w 334"/>
                  <a:gd name="T31" fmla="*/ 261 h 334"/>
                  <a:gd name="T32" fmla="*/ 306 w 334"/>
                  <a:gd name="T33" fmla="*/ 258 h 334"/>
                  <a:gd name="T34" fmla="*/ 307 w 334"/>
                  <a:gd name="T35" fmla="*/ 254 h 334"/>
                  <a:gd name="T36" fmla="*/ 309 w 334"/>
                  <a:gd name="T37" fmla="*/ 250 h 334"/>
                  <a:gd name="T38" fmla="*/ 314 w 334"/>
                  <a:gd name="T39" fmla="*/ 244 h 334"/>
                  <a:gd name="T40" fmla="*/ 322 w 334"/>
                  <a:gd name="T41" fmla="*/ 230 h 334"/>
                  <a:gd name="T42" fmla="*/ 326 w 334"/>
                  <a:gd name="T43" fmla="*/ 214 h 334"/>
                  <a:gd name="T44" fmla="*/ 331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1 w 334"/>
                  <a:gd name="T53" fmla="*/ 134 h 334"/>
                  <a:gd name="T54" fmla="*/ 322 w 334"/>
                  <a:gd name="T55" fmla="*/ 103 h 334"/>
                  <a:gd name="T56" fmla="*/ 306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9 w 334"/>
                  <a:gd name="T65" fmla="*/ 26 h 334"/>
                  <a:gd name="T66" fmla="*/ 244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5 w 334"/>
                  <a:gd name="T83" fmla="*/ 26 h 334"/>
                  <a:gd name="T84" fmla="*/ 61 w 334"/>
                  <a:gd name="T85" fmla="*/ 36 h 334"/>
                  <a:gd name="T86" fmla="*/ 50 w 334"/>
                  <a:gd name="T87" fmla="*/ 49 h 334"/>
                  <a:gd name="T88" fmla="*/ 37 w 334"/>
                  <a:gd name="T89" fmla="*/ 60 h 334"/>
                  <a:gd name="T90" fmla="*/ 27 w 334"/>
                  <a:gd name="T91" fmla="*/ 74 h 334"/>
                  <a:gd name="T92" fmla="*/ 12 w 334"/>
                  <a:gd name="T93" fmla="*/ 103 h 334"/>
                  <a:gd name="T94" fmla="*/ 3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3 w 334"/>
                  <a:gd name="T101" fmla="*/ 199 h 334"/>
                  <a:gd name="T102" fmla="*/ 6 w 334"/>
                  <a:gd name="T103" fmla="*/ 214 h 334"/>
                  <a:gd name="T104" fmla="*/ 12 w 334"/>
                  <a:gd name="T105" fmla="*/ 230 h 334"/>
                  <a:gd name="T106" fmla="*/ 18 w 334"/>
                  <a:gd name="T107" fmla="*/ 244 h 334"/>
                  <a:gd name="T108" fmla="*/ 27 w 334"/>
                  <a:gd name="T109" fmla="*/ 258 h 334"/>
                  <a:gd name="T110" fmla="*/ 37 w 334"/>
                  <a:gd name="T111" fmla="*/ 271 h 334"/>
                  <a:gd name="T112" fmla="*/ 50 w 334"/>
                  <a:gd name="T113" fmla="*/ 285 h 334"/>
                  <a:gd name="T114" fmla="*/ 61 w 334"/>
                  <a:gd name="T115" fmla="*/ 295 h 334"/>
                  <a:gd name="T116" fmla="*/ 75 w 334"/>
                  <a:gd name="T117" fmla="*/ 305 h 334"/>
                  <a:gd name="T118" fmla="*/ 103 w 334"/>
                  <a:gd name="T119" fmla="*/ 321 h 334"/>
                  <a:gd name="T120" fmla="*/ 134 w 334"/>
                  <a:gd name="T121" fmla="*/ 331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4" y="313"/>
                    </a:lnTo>
                    <a:lnTo>
                      <a:pt x="251" y="309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6" y="258"/>
                    </a:lnTo>
                    <a:lnTo>
                      <a:pt x="307" y="254"/>
                    </a:lnTo>
                    <a:lnTo>
                      <a:pt x="309" y="250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5" y="26"/>
                    </a:lnTo>
                    <a:lnTo>
                      <a:pt x="61" y="36"/>
                    </a:lnTo>
                    <a:lnTo>
                      <a:pt x="50" y="49"/>
                    </a:lnTo>
                    <a:lnTo>
                      <a:pt x="37" y="60"/>
                    </a:lnTo>
                    <a:lnTo>
                      <a:pt x="27" y="74"/>
                    </a:lnTo>
                    <a:lnTo>
                      <a:pt x="12" y="103"/>
                    </a:lnTo>
                    <a:lnTo>
                      <a:pt x="3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3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8" y="244"/>
                    </a:lnTo>
                    <a:lnTo>
                      <a:pt x="27" y="258"/>
                    </a:lnTo>
                    <a:lnTo>
                      <a:pt x="37" y="271"/>
                    </a:lnTo>
                    <a:lnTo>
                      <a:pt x="50" y="285"/>
                    </a:lnTo>
                    <a:lnTo>
                      <a:pt x="61" y="295"/>
                    </a:lnTo>
                    <a:lnTo>
                      <a:pt x="75" y="305"/>
                    </a:lnTo>
                    <a:lnTo>
                      <a:pt x="103" y="321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E43F9587-B4FF-BDE6-FD75-D535D5D4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613" y="2989263"/>
                <a:ext cx="76200" cy="76200"/>
              </a:xfrm>
              <a:custGeom>
                <a:avLst/>
                <a:gdLst>
                  <a:gd name="T0" fmla="*/ 284 w 334"/>
                  <a:gd name="T1" fmla="*/ 284 h 334"/>
                  <a:gd name="T2" fmla="*/ 295 w 334"/>
                  <a:gd name="T3" fmla="*/ 271 h 334"/>
                  <a:gd name="T4" fmla="*/ 299 w 334"/>
                  <a:gd name="T5" fmla="*/ 264 h 334"/>
                  <a:gd name="T6" fmla="*/ 302 w 334"/>
                  <a:gd name="T7" fmla="*/ 260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8 w 334"/>
                  <a:gd name="T13" fmla="*/ 250 h 334"/>
                  <a:gd name="T14" fmla="*/ 313 w 334"/>
                  <a:gd name="T15" fmla="*/ 243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2 w 334"/>
                  <a:gd name="T23" fmla="*/ 183 h 334"/>
                  <a:gd name="T24" fmla="*/ 334 w 334"/>
                  <a:gd name="T25" fmla="*/ 167 h 334"/>
                  <a:gd name="T26" fmla="*/ 332 w 334"/>
                  <a:gd name="T27" fmla="*/ 149 h 334"/>
                  <a:gd name="T28" fmla="*/ 330 w 334"/>
                  <a:gd name="T29" fmla="*/ 133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4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3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0 w 334"/>
                  <a:gd name="T61" fmla="*/ 36 h 334"/>
                  <a:gd name="T62" fmla="*/ 49 w 334"/>
                  <a:gd name="T63" fmla="*/ 49 h 334"/>
                  <a:gd name="T64" fmla="*/ 36 w 334"/>
                  <a:gd name="T65" fmla="*/ 60 h 334"/>
                  <a:gd name="T66" fmla="*/ 26 w 334"/>
                  <a:gd name="T67" fmla="*/ 74 h 334"/>
                  <a:gd name="T68" fmla="*/ 11 w 334"/>
                  <a:gd name="T69" fmla="*/ 103 h 334"/>
                  <a:gd name="T70" fmla="*/ 2 w 334"/>
                  <a:gd name="T71" fmla="*/ 133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1 w 334"/>
                  <a:gd name="T81" fmla="*/ 230 h 334"/>
                  <a:gd name="T82" fmla="*/ 17 w 334"/>
                  <a:gd name="T83" fmla="*/ 243 h 334"/>
                  <a:gd name="T84" fmla="*/ 26 w 334"/>
                  <a:gd name="T85" fmla="*/ 258 h 334"/>
                  <a:gd name="T86" fmla="*/ 36 w 334"/>
                  <a:gd name="T87" fmla="*/ 271 h 334"/>
                  <a:gd name="T88" fmla="*/ 49 w 334"/>
                  <a:gd name="T89" fmla="*/ 284 h 334"/>
                  <a:gd name="T90" fmla="*/ 60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0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0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3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0 w 334"/>
                  <a:gd name="T119" fmla="*/ 302 h 334"/>
                  <a:gd name="T120" fmla="*/ 264 w 334"/>
                  <a:gd name="T121" fmla="*/ 299 h 334"/>
                  <a:gd name="T122" fmla="*/ 271 w 334"/>
                  <a:gd name="T123" fmla="*/ 295 h 334"/>
                  <a:gd name="T124" fmla="*/ 284 w 334"/>
                  <a:gd name="T125" fmla="*/ 28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4" y="284"/>
                    </a:move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0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8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2" y="183"/>
                    </a:lnTo>
                    <a:lnTo>
                      <a:pt x="334" y="167"/>
                    </a:lnTo>
                    <a:lnTo>
                      <a:pt x="332" y="149"/>
                    </a:lnTo>
                    <a:lnTo>
                      <a:pt x="330" y="133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4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3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6" y="271"/>
                    </a:lnTo>
                    <a:lnTo>
                      <a:pt x="49" y="284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0" y="302"/>
                    </a:lnTo>
                    <a:lnTo>
                      <a:pt x="264" y="299"/>
                    </a:lnTo>
                    <a:lnTo>
                      <a:pt x="271" y="295"/>
                    </a:lnTo>
                    <a:lnTo>
                      <a:pt x="284" y="28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832281D4-6593-5063-9737-87026230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5088" y="3305175"/>
                <a:ext cx="74613" cy="74612"/>
              </a:xfrm>
              <a:custGeom>
                <a:avLst/>
                <a:gdLst>
                  <a:gd name="T0" fmla="*/ 285 w 334"/>
                  <a:gd name="T1" fmla="*/ 285 h 334"/>
                  <a:gd name="T2" fmla="*/ 295 w 334"/>
                  <a:gd name="T3" fmla="*/ 271 h 334"/>
                  <a:gd name="T4" fmla="*/ 299 w 334"/>
                  <a:gd name="T5" fmla="*/ 264 h 334"/>
                  <a:gd name="T6" fmla="*/ 302 w 334"/>
                  <a:gd name="T7" fmla="*/ 261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9 w 334"/>
                  <a:gd name="T13" fmla="*/ 250 h 334"/>
                  <a:gd name="T14" fmla="*/ 313 w 334"/>
                  <a:gd name="T15" fmla="*/ 244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3 w 334"/>
                  <a:gd name="T23" fmla="*/ 183 h 334"/>
                  <a:gd name="T24" fmla="*/ 334 w 334"/>
                  <a:gd name="T25" fmla="*/ 167 h 334"/>
                  <a:gd name="T26" fmla="*/ 333 w 334"/>
                  <a:gd name="T27" fmla="*/ 150 h 334"/>
                  <a:gd name="T28" fmla="*/ 330 w 334"/>
                  <a:gd name="T29" fmla="*/ 134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5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3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1 w 334"/>
                  <a:gd name="T61" fmla="*/ 36 h 334"/>
                  <a:gd name="T62" fmla="*/ 49 w 334"/>
                  <a:gd name="T63" fmla="*/ 49 h 334"/>
                  <a:gd name="T64" fmla="*/ 37 w 334"/>
                  <a:gd name="T65" fmla="*/ 60 h 334"/>
                  <a:gd name="T66" fmla="*/ 26 w 334"/>
                  <a:gd name="T67" fmla="*/ 74 h 334"/>
                  <a:gd name="T68" fmla="*/ 11 w 334"/>
                  <a:gd name="T69" fmla="*/ 103 h 334"/>
                  <a:gd name="T70" fmla="*/ 2 w 334"/>
                  <a:gd name="T71" fmla="*/ 134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1 w 334"/>
                  <a:gd name="T81" fmla="*/ 230 h 334"/>
                  <a:gd name="T82" fmla="*/ 17 w 334"/>
                  <a:gd name="T83" fmla="*/ 244 h 334"/>
                  <a:gd name="T84" fmla="*/ 26 w 334"/>
                  <a:gd name="T85" fmla="*/ 258 h 334"/>
                  <a:gd name="T86" fmla="*/ 37 w 334"/>
                  <a:gd name="T87" fmla="*/ 271 h 334"/>
                  <a:gd name="T88" fmla="*/ 49 w 334"/>
                  <a:gd name="T89" fmla="*/ 285 h 334"/>
                  <a:gd name="T90" fmla="*/ 61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1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1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3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1 w 334"/>
                  <a:gd name="T119" fmla="*/ 302 h 334"/>
                  <a:gd name="T120" fmla="*/ 264 w 334"/>
                  <a:gd name="T121" fmla="*/ 300 h 334"/>
                  <a:gd name="T122" fmla="*/ 271 w 334"/>
                  <a:gd name="T123" fmla="*/ 295 h 334"/>
                  <a:gd name="T124" fmla="*/ 285 w 334"/>
                  <a:gd name="T125" fmla="*/ 28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285"/>
                    </a:move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8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9C9CFE48-BBD3-5C68-BCEF-3B32A502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1738" y="3286125"/>
                <a:ext cx="76200" cy="76200"/>
              </a:xfrm>
              <a:custGeom>
                <a:avLst/>
                <a:gdLst>
                  <a:gd name="T0" fmla="*/ 285 w 334"/>
                  <a:gd name="T1" fmla="*/ 285 h 334"/>
                  <a:gd name="T2" fmla="*/ 295 w 334"/>
                  <a:gd name="T3" fmla="*/ 271 h 334"/>
                  <a:gd name="T4" fmla="*/ 300 w 334"/>
                  <a:gd name="T5" fmla="*/ 264 h 334"/>
                  <a:gd name="T6" fmla="*/ 302 w 334"/>
                  <a:gd name="T7" fmla="*/ 261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9 w 334"/>
                  <a:gd name="T13" fmla="*/ 250 h 334"/>
                  <a:gd name="T14" fmla="*/ 313 w 334"/>
                  <a:gd name="T15" fmla="*/ 243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3 w 334"/>
                  <a:gd name="T23" fmla="*/ 183 h 334"/>
                  <a:gd name="T24" fmla="*/ 334 w 334"/>
                  <a:gd name="T25" fmla="*/ 167 h 334"/>
                  <a:gd name="T26" fmla="*/ 333 w 334"/>
                  <a:gd name="T27" fmla="*/ 150 h 334"/>
                  <a:gd name="T28" fmla="*/ 330 w 334"/>
                  <a:gd name="T29" fmla="*/ 134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5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4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1 w 334"/>
                  <a:gd name="T61" fmla="*/ 36 h 334"/>
                  <a:gd name="T62" fmla="*/ 49 w 334"/>
                  <a:gd name="T63" fmla="*/ 49 h 334"/>
                  <a:gd name="T64" fmla="*/ 37 w 334"/>
                  <a:gd name="T65" fmla="*/ 60 h 334"/>
                  <a:gd name="T66" fmla="*/ 26 w 334"/>
                  <a:gd name="T67" fmla="*/ 74 h 334"/>
                  <a:gd name="T68" fmla="*/ 12 w 334"/>
                  <a:gd name="T69" fmla="*/ 103 h 334"/>
                  <a:gd name="T70" fmla="*/ 2 w 334"/>
                  <a:gd name="T71" fmla="*/ 134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2 w 334"/>
                  <a:gd name="T81" fmla="*/ 230 h 334"/>
                  <a:gd name="T82" fmla="*/ 17 w 334"/>
                  <a:gd name="T83" fmla="*/ 243 h 334"/>
                  <a:gd name="T84" fmla="*/ 26 w 334"/>
                  <a:gd name="T85" fmla="*/ 258 h 334"/>
                  <a:gd name="T86" fmla="*/ 37 w 334"/>
                  <a:gd name="T87" fmla="*/ 271 h 334"/>
                  <a:gd name="T88" fmla="*/ 49 w 334"/>
                  <a:gd name="T89" fmla="*/ 285 h 334"/>
                  <a:gd name="T90" fmla="*/ 61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0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0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4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1 w 334"/>
                  <a:gd name="T119" fmla="*/ 302 h 334"/>
                  <a:gd name="T120" fmla="*/ 264 w 334"/>
                  <a:gd name="T121" fmla="*/ 299 h 334"/>
                  <a:gd name="T122" fmla="*/ 271 w 334"/>
                  <a:gd name="T123" fmla="*/ 295 h 334"/>
                  <a:gd name="T124" fmla="*/ 285 w 334"/>
                  <a:gd name="T125" fmla="*/ 28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285"/>
                    </a:move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2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4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299"/>
                    </a:lnTo>
                    <a:lnTo>
                      <a:pt x="271" y="29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C387EF2A-CA99-C220-41AB-0244AEBC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750" y="2914650"/>
                <a:ext cx="76200" cy="74612"/>
              </a:xfrm>
              <a:custGeom>
                <a:avLst/>
                <a:gdLst>
                  <a:gd name="T0" fmla="*/ 166 w 333"/>
                  <a:gd name="T1" fmla="*/ 335 h 335"/>
                  <a:gd name="T2" fmla="*/ 182 w 333"/>
                  <a:gd name="T3" fmla="*/ 334 h 335"/>
                  <a:gd name="T4" fmla="*/ 198 w 333"/>
                  <a:gd name="T5" fmla="*/ 331 h 335"/>
                  <a:gd name="T6" fmla="*/ 213 w 333"/>
                  <a:gd name="T7" fmla="*/ 327 h 335"/>
                  <a:gd name="T8" fmla="*/ 229 w 333"/>
                  <a:gd name="T9" fmla="*/ 322 h 335"/>
                  <a:gd name="T10" fmla="*/ 243 w 333"/>
                  <a:gd name="T11" fmla="*/ 314 h 335"/>
                  <a:gd name="T12" fmla="*/ 250 w 333"/>
                  <a:gd name="T13" fmla="*/ 309 h 335"/>
                  <a:gd name="T14" fmla="*/ 253 w 333"/>
                  <a:gd name="T15" fmla="*/ 307 h 335"/>
                  <a:gd name="T16" fmla="*/ 258 w 333"/>
                  <a:gd name="T17" fmla="*/ 306 h 335"/>
                  <a:gd name="T18" fmla="*/ 260 w 333"/>
                  <a:gd name="T19" fmla="*/ 303 h 335"/>
                  <a:gd name="T20" fmla="*/ 264 w 333"/>
                  <a:gd name="T21" fmla="*/ 300 h 335"/>
                  <a:gd name="T22" fmla="*/ 270 w 333"/>
                  <a:gd name="T23" fmla="*/ 296 h 335"/>
                  <a:gd name="T24" fmla="*/ 284 w 333"/>
                  <a:gd name="T25" fmla="*/ 285 h 335"/>
                  <a:gd name="T26" fmla="*/ 294 w 333"/>
                  <a:gd name="T27" fmla="*/ 272 h 335"/>
                  <a:gd name="T28" fmla="*/ 299 w 333"/>
                  <a:gd name="T29" fmla="*/ 265 h 335"/>
                  <a:gd name="T30" fmla="*/ 301 w 333"/>
                  <a:gd name="T31" fmla="*/ 261 h 335"/>
                  <a:gd name="T32" fmla="*/ 305 w 333"/>
                  <a:gd name="T33" fmla="*/ 259 h 335"/>
                  <a:gd name="T34" fmla="*/ 306 w 333"/>
                  <a:gd name="T35" fmla="*/ 255 h 335"/>
                  <a:gd name="T36" fmla="*/ 308 w 333"/>
                  <a:gd name="T37" fmla="*/ 251 h 335"/>
                  <a:gd name="T38" fmla="*/ 313 w 333"/>
                  <a:gd name="T39" fmla="*/ 244 h 335"/>
                  <a:gd name="T40" fmla="*/ 321 w 333"/>
                  <a:gd name="T41" fmla="*/ 231 h 335"/>
                  <a:gd name="T42" fmla="*/ 325 w 333"/>
                  <a:gd name="T43" fmla="*/ 214 h 335"/>
                  <a:gd name="T44" fmla="*/ 330 w 333"/>
                  <a:gd name="T45" fmla="*/ 200 h 335"/>
                  <a:gd name="T46" fmla="*/ 332 w 333"/>
                  <a:gd name="T47" fmla="*/ 184 h 335"/>
                  <a:gd name="T48" fmla="*/ 333 w 333"/>
                  <a:gd name="T49" fmla="*/ 168 h 335"/>
                  <a:gd name="T50" fmla="*/ 332 w 333"/>
                  <a:gd name="T51" fmla="*/ 150 h 335"/>
                  <a:gd name="T52" fmla="*/ 330 w 333"/>
                  <a:gd name="T53" fmla="*/ 134 h 335"/>
                  <a:gd name="T54" fmla="*/ 321 w 333"/>
                  <a:gd name="T55" fmla="*/ 103 h 335"/>
                  <a:gd name="T56" fmla="*/ 305 w 333"/>
                  <a:gd name="T57" fmla="*/ 75 h 335"/>
                  <a:gd name="T58" fmla="*/ 294 w 333"/>
                  <a:gd name="T59" fmla="*/ 61 h 335"/>
                  <a:gd name="T60" fmla="*/ 284 w 333"/>
                  <a:gd name="T61" fmla="*/ 50 h 335"/>
                  <a:gd name="T62" fmla="*/ 270 w 333"/>
                  <a:gd name="T63" fmla="*/ 37 h 335"/>
                  <a:gd name="T64" fmla="*/ 258 w 333"/>
                  <a:gd name="T65" fmla="*/ 27 h 335"/>
                  <a:gd name="T66" fmla="*/ 243 w 333"/>
                  <a:gd name="T67" fmla="*/ 18 h 335"/>
                  <a:gd name="T68" fmla="*/ 229 w 333"/>
                  <a:gd name="T69" fmla="*/ 12 h 335"/>
                  <a:gd name="T70" fmla="*/ 213 w 333"/>
                  <a:gd name="T71" fmla="*/ 6 h 335"/>
                  <a:gd name="T72" fmla="*/ 198 w 333"/>
                  <a:gd name="T73" fmla="*/ 3 h 335"/>
                  <a:gd name="T74" fmla="*/ 182 w 333"/>
                  <a:gd name="T75" fmla="*/ 0 h 335"/>
                  <a:gd name="T76" fmla="*/ 166 w 333"/>
                  <a:gd name="T77" fmla="*/ 0 h 335"/>
                  <a:gd name="T78" fmla="*/ 133 w 333"/>
                  <a:gd name="T79" fmla="*/ 3 h 335"/>
                  <a:gd name="T80" fmla="*/ 102 w 333"/>
                  <a:gd name="T81" fmla="*/ 12 h 335"/>
                  <a:gd name="T82" fmla="*/ 74 w 333"/>
                  <a:gd name="T83" fmla="*/ 27 h 335"/>
                  <a:gd name="T84" fmla="*/ 60 w 333"/>
                  <a:gd name="T85" fmla="*/ 37 h 335"/>
                  <a:gd name="T86" fmla="*/ 49 w 333"/>
                  <a:gd name="T87" fmla="*/ 50 h 335"/>
                  <a:gd name="T88" fmla="*/ 36 w 333"/>
                  <a:gd name="T89" fmla="*/ 61 h 335"/>
                  <a:gd name="T90" fmla="*/ 26 w 333"/>
                  <a:gd name="T91" fmla="*/ 75 h 335"/>
                  <a:gd name="T92" fmla="*/ 11 w 333"/>
                  <a:gd name="T93" fmla="*/ 103 h 335"/>
                  <a:gd name="T94" fmla="*/ 2 w 333"/>
                  <a:gd name="T95" fmla="*/ 134 h 335"/>
                  <a:gd name="T96" fmla="*/ 0 w 333"/>
                  <a:gd name="T97" fmla="*/ 168 h 335"/>
                  <a:gd name="T98" fmla="*/ 0 w 333"/>
                  <a:gd name="T99" fmla="*/ 184 h 335"/>
                  <a:gd name="T100" fmla="*/ 2 w 333"/>
                  <a:gd name="T101" fmla="*/ 200 h 335"/>
                  <a:gd name="T102" fmla="*/ 5 w 333"/>
                  <a:gd name="T103" fmla="*/ 214 h 335"/>
                  <a:gd name="T104" fmla="*/ 11 w 333"/>
                  <a:gd name="T105" fmla="*/ 231 h 335"/>
                  <a:gd name="T106" fmla="*/ 17 w 333"/>
                  <a:gd name="T107" fmla="*/ 244 h 335"/>
                  <a:gd name="T108" fmla="*/ 26 w 333"/>
                  <a:gd name="T109" fmla="*/ 259 h 335"/>
                  <a:gd name="T110" fmla="*/ 36 w 333"/>
                  <a:gd name="T111" fmla="*/ 272 h 335"/>
                  <a:gd name="T112" fmla="*/ 49 w 333"/>
                  <a:gd name="T113" fmla="*/ 285 h 335"/>
                  <a:gd name="T114" fmla="*/ 60 w 333"/>
                  <a:gd name="T115" fmla="*/ 296 h 335"/>
                  <a:gd name="T116" fmla="*/ 74 w 333"/>
                  <a:gd name="T117" fmla="*/ 306 h 335"/>
                  <a:gd name="T118" fmla="*/ 102 w 333"/>
                  <a:gd name="T119" fmla="*/ 322 h 335"/>
                  <a:gd name="T120" fmla="*/ 133 w 333"/>
                  <a:gd name="T121" fmla="*/ 331 h 335"/>
                  <a:gd name="T122" fmla="*/ 149 w 333"/>
                  <a:gd name="T123" fmla="*/ 334 h 335"/>
                  <a:gd name="T124" fmla="*/ 166 w 333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5">
                    <a:moveTo>
                      <a:pt x="166" y="335"/>
                    </a:moveTo>
                    <a:lnTo>
                      <a:pt x="182" y="334"/>
                    </a:lnTo>
                    <a:lnTo>
                      <a:pt x="198" y="331"/>
                    </a:lnTo>
                    <a:lnTo>
                      <a:pt x="213" y="327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3"/>
                    </a:lnTo>
                    <a:lnTo>
                      <a:pt x="264" y="300"/>
                    </a:lnTo>
                    <a:lnTo>
                      <a:pt x="270" y="296"/>
                    </a:lnTo>
                    <a:lnTo>
                      <a:pt x="284" y="285"/>
                    </a:lnTo>
                    <a:lnTo>
                      <a:pt x="294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5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1"/>
                    </a:lnTo>
                    <a:lnTo>
                      <a:pt x="325" y="214"/>
                    </a:lnTo>
                    <a:lnTo>
                      <a:pt x="330" y="200"/>
                    </a:lnTo>
                    <a:lnTo>
                      <a:pt x="332" y="184"/>
                    </a:lnTo>
                    <a:lnTo>
                      <a:pt x="333" y="168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4" y="61"/>
                    </a:lnTo>
                    <a:lnTo>
                      <a:pt x="284" y="50"/>
                    </a:lnTo>
                    <a:lnTo>
                      <a:pt x="270" y="37"/>
                    </a:lnTo>
                    <a:lnTo>
                      <a:pt x="258" y="27"/>
                    </a:lnTo>
                    <a:lnTo>
                      <a:pt x="243" y="18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8" y="3"/>
                    </a:lnTo>
                    <a:lnTo>
                      <a:pt x="182" y="0"/>
                    </a:lnTo>
                    <a:lnTo>
                      <a:pt x="166" y="0"/>
                    </a:lnTo>
                    <a:lnTo>
                      <a:pt x="133" y="3"/>
                    </a:lnTo>
                    <a:lnTo>
                      <a:pt x="102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5" y="214"/>
                    </a:lnTo>
                    <a:lnTo>
                      <a:pt x="11" y="231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2" y="322"/>
                    </a:lnTo>
                    <a:lnTo>
                      <a:pt x="133" y="331"/>
                    </a:lnTo>
                    <a:lnTo>
                      <a:pt x="149" y="334"/>
                    </a:lnTo>
                    <a:lnTo>
                      <a:pt x="166" y="335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FDFDA9CA-DF00-EDB2-71F2-C15A28C01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6400" y="3414713"/>
                <a:ext cx="76200" cy="76200"/>
              </a:xfrm>
              <a:custGeom>
                <a:avLst/>
                <a:gdLst>
                  <a:gd name="T0" fmla="*/ 167 w 333"/>
                  <a:gd name="T1" fmla="*/ 334 h 334"/>
                  <a:gd name="T2" fmla="*/ 183 w 333"/>
                  <a:gd name="T3" fmla="*/ 333 h 334"/>
                  <a:gd name="T4" fmla="*/ 199 w 333"/>
                  <a:gd name="T5" fmla="*/ 331 h 334"/>
                  <a:gd name="T6" fmla="*/ 213 w 333"/>
                  <a:gd name="T7" fmla="*/ 326 h 334"/>
                  <a:gd name="T8" fmla="*/ 229 w 333"/>
                  <a:gd name="T9" fmla="*/ 322 h 334"/>
                  <a:gd name="T10" fmla="*/ 243 w 333"/>
                  <a:gd name="T11" fmla="*/ 314 h 334"/>
                  <a:gd name="T12" fmla="*/ 250 w 333"/>
                  <a:gd name="T13" fmla="*/ 309 h 334"/>
                  <a:gd name="T14" fmla="*/ 253 w 333"/>
                  <a:gd name="T15" fmla="*/ 307 h 334"/>
                  <a:gd name="T16" fmla="*/ 258 w 333"/>
                  <a:gd name="T17" fmla="*/ 306 h 334"/>
                  <a:gd name="T18" fmla="*/ 260 w 333"/>
                  <a:gd name="T19" fmla="*/ 302 h 334"/>
                  <a:gd name="T20" fmla="*/ 264 w 333"/>
                  <a:gd name="T21" fmla="*/ 300 h 334"/>
                  <a:gd name="T22" fmla="*/ 271 w 333"/>
                  <a:gd name="T23" fmla="*/ 296 h 334"/>
                  <a:gd name="T24" fmla="*/ 284 w 333"/>
                  <a:gd name="T25" fmla="*/ 285 h 334"/>
                  <a:gd name="T26" fmla="*/ 295 w 333"/>
                  <a:gd name="T27" fmla="*/ 272 h 334"/>
                  <a:gd name="T28" fmla="*/ 299 w 333"/>
                  <a:gd name="T29" fmla="*/ 265 h 334"/>
                  <a:gd name="T30" fmla="*/ 301 w 333"/>
                  <a:gd name="T31" fmla="*/ 261 h 334"/>
                  <a:gd name="T32" fmla="*/ 305 w 333"/>
                  <a:gd name="T33" fmla="*/ 259 h 334"/>
                  <a:gd name="T34" fmla="*/ 306 w 333"/>
                  <a:gd name="T35" fmla="*/ 254 h 334"/>
                  <a:gd name="T36" fmla="*/ 308 w 333"/>
                  <a:gd name="T37" fmla="*/ 251 h 334"/>
                  <a:gd name="T38" fmla="*/ 313 w 333"/>
                  <a:gd name="T39" fmla="*/ 244 h 334"/>
                  <a:gd name="T40" fmla="*/ 321 w 333"/>
                  <a:gd name="T41" fmla="*/ 230 h 334"/>
                  <a:gd name="T42" fmla="*/ 325 w 333"/>
                  <a:gd name="T43" fmla="*/ 214 h 334"/>
                  <a:gd name="T44" fmla="*/ 330 w 333"/>
                  <a:gd name="T45" fmla="*/ 199 h 334"/>
                  <a:gd name="T46" fmla="*/ 332 w 333"/>
                  <a:gd name="T47" fmla="*/ 183 h 334"/>
                  <a:gd name="T48" fmla="*/ 333 w 333"/>
                  <a:gd name="T49" fmla="*/ 167 h 334"/>
                  <a:gd name="T50" fmla="*/ 332 w 333"/>
                  <a:gd name="T51" fmla="*/ 150 h 334"/>
                  <a:gd name="T52" fmla="*/ 330 w 333"/>
                  <a:gd name="T53" fmla="*/ 134 h 334"/>
                  <a:gd name="T54" fmla="*/ 321 w 333"/>
                  <a:gd name="T55" fmla="*/ 103 h 334"/>
                  <a:gd name="T56" fmla="*/ 305 w 333"/>
                  <a:gd name="T57" fmla="*/ 75 h 334"/>
                  <a:gd name="T58" fmla="*/ 295 w 333"/>
                  <a:gd name="T59" fmla="*/ 61 h 334"/>
                  <a:gd name="T60" fmla="*/ 284 w 333"/>
                  <a:gd name="T61" fmla="*/ 50 h 334"/>
                  <a:gd name="T62" fmla="*/ 271 w 333"/>
                  <a:gd name="T63" fmla="*/ 37 h 334"/>
                  <a:gd name="T64" fmla="*/ 258 w 333"/>
                  <a:gd name="T65" fmla="*/ 27 h 334"/>
                  <a:gd name="T66" fmla="*/ 243 w 333"/>
                  <a:gd name="T67" fmla="*/ 17 h 334"/>
                  <a:gd name="T68" fmla="*/ 229 w 333"/>
                  <a:gd name="T69" fmla="*/ 12 h 334"/>
                  <a:gd name="T70" fmla="*/ 213 w 333"/>
                  <a:gd name="T71" fmla="*/ 6 h 334"/>
                  <a:gd name="T72" fmla="*/ 199 w 333"/>
                  <a:gd name="T73" fmla="*/ 3 h 334"/>
                  <a:gd name="T74" fmla="*/ 183 w 333"/>
                  <a:gd name="T75" fmla="*/ 0 h 334"/>
                  <a:gd name="T76" fmla="*/ 167 w 333"/>
                  <a:gd name="T77" fmla="*/ 0 h 334"/>
                  <a:gd name="T78" fmla="*/ 133 w 333"/>
                  <a:gd name="T79" fmla="*/ 3 h 334"/>
                  <a:gd name="T80" fmla="*/ 103 w 333"/>
                  <a:gd name="T81" fmla="*/ 12 h 334"/>
                  <a:gd name="T82" fmla="*/ 74 w 333"/>
                  <a:gd name="T83" fmla="*/ 27 h 334"/>
                  <a:gd name="T84" fmla="*/ 60 w 333"/>
                  <a:gd name="T85" fmla="*/ 37 h 334"/>
                  <a:gd name="T86" fmla="*/ 49 w 333"/>
                  <a:gd name="T87" fmla="*/ 50 h 334"/>
                  <a:gd name="T88" fmla="*/ 36 w 333"/>
                  <a:gd name="T89" fmla="*/ 61 h 334"/>
                  <a:gd name="T90" fmla="*/ 26 w 333"/>
                  <a:gd name="T91" fmla="*/ 75 h 334"/>
                  <a:gd name="T92" fmla="*/ 11 w 333"/>
                  <a:gd name="T93" fmla="*/ 103 h 334"/>
                  <a:gd name="T94" fmla="*/ 2 w 333"/>
                  <a:gd name="T95" fmla="*/ 134 h 334"/>
                  <a:gd name="T96" fmla="*/ 0 w 333"/>
                  <a:gd name="T97" fmla="*/ 167 h 334"/>
                  <a:gd name="T98" fmla="*/ 0 w 333"/>
                  <a:gd name="T99" fmla="*/ 183 h 334"/>
                  <a:gd name="T100" fmla="*/ 2 w 333"/>
                  <a:gd name="T101" fmla="*/ 199 h 334"/>
                  <a:gd name="T102" fmla="*/ 5 w 333"/>
                  <a:gd name="T103" fmla="*/ 214 h 334"/>
                  <a:gd name="T104" fmla="*/ 11 w 333"/>
                  <a:gd name="T105" fmla="*/ 230 h 334"/>
                  <a:gd name="T106" fmla="*/ 17 w 333"/>
                  <a:gd name="T107" fmla="*/ 244 h 334"/>
                  <a:gd name="T108" fmla="*/ 26 w 333"/>
                  <a:gd name="T109" fmla="*/ 259 h 334"/>
                  <a:gd name="T110" fmla="*/ 36 w 333"/>
                  <a:gd name="T111" fmla="*/ 272 h 334"/>
                  <a:gd name="T112" fmla="*/ 49 w 333"/>
                  <a:gd name="T113" fmla="*/ 285 h 334"/>
                  <a:gd name="T114" fmla="*/ 60 w 333"/>
                  <a:gd name="T115" fmla="*/ 296 h 334"/>
                  <a:gd name="T116" fmla="*/ 74 w 333"/>
                  <a:gd name="T117" fmla="*/ 306 h 334"/>
                  <a:gd name="T118" fmla="*/ 103 w 333"/>
                  <a:gd name="T119" fmla="*/ 322 h 334"/>
                  <a:gd name="T120" fmla="*/ 133 w 333"/>
                  <a:gd name="T121" fmla="*/ 331 h 334"/>
                  <a:gd name="T122" fmla="*/ 149 w 333"/>
                  <a:gd name="T123" fmla="*/ 333 h 334"/>
                  <a:gd name="T124" fmla="*/ 167 w 333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3" y="326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2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4" y="285"/>
                    </a:lnTo>
                    <a:lnTo>
                      <a:pt x="295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4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5" y="214"/>
                    </a:lnTo>
                    <a:lnTo>
                      <a:pt x="330" y="199"/>
                    </a:lnTo>
                    <a:lnTo>
                      <a:pt x="332" y="183"/>
                    </a:lnTo>
                    <a:lnTo>
                      <a:pt x="333" y="167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5" y="61"/>
                    </a:lnTo>
                    <a:lnTo>
                      <a:pt x="284" y="50"/>
                    </a:lnTo>
                    <a:lnTo>
                      <a:pt x="271" y="37"/>
                    </a:lnTo>
                    <a:lnTo>
                      <a:pt x="258" y="27"/>
                    </a:lnTo>
                    <a:lnTo>
                      <a:pt x="243" y="17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9" y="3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3" y="3"/>
                    </a:lnTo>
                    <a:lnTo>
                      <a:pt x="103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3" y="331"/>
                    </a:lnTo>
                    <a:lnTo>
                      <a:pt x="149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34038195-1811-93AD-E264-5D1D7C918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3219450"/>
                <a:ext cx="76200" cy="76200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0 h 334"/>
                  <a:gd name="T6" fmla="*/ 214 w 334"/>
                  <a:gd name="T7" fmla="*/ 326 h 334"/>
                  <a:gd name="T8" fmla="*/ 230 w 334"/>
                  <a:gd name="T9" fmla="*/ 321 h 334"/>
                  <a:gd name="T10" fmla="*/ 243 w 334"/>
                  <a:gd name="T11" fmla="*/ 313 h 334"/>
                  <a:gd name="T12" fmla="*/ 250 w 334"/>
                  <a:gd name="T13" fmla="*/ 309 h 334"/>
                  <a:gd name="T14" fmla="*/ 254 w 334"/>
                  <a:gd name="T15" fmla="*/ 306 h 334"/>
                  <a:gd name="T16" fmla="*/ 258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299 w 334"/>
                  <a:gd name="T29" fmla="*/ 264 h 334"/>
                  <a:gd name="T30" fmla="*/ 302 w 334"/>
                  <a:gd name="T31" fmla="*/ 261 h 334"/>
                  <a:gd name="T32" fmla="*/ 305 w 334"/>
                  <a:gd name="T33" fmla="*/ 258 h 334"/>
                  <a:gd name="T34" fmla="*/ 306 w 334"/>
                  <a:gd name="T35" fmla="*/ 254 h 334"/>
                  <a:gd name="T36" fmla="*/ 309 w 334"/>
                  <a:gd name="T37" fmla="*/ 250 h 334"/>
                  <a:gd name="T38" fmla="*/ 313 w 334"/>
                  <a:gd name="T39" fmla="*/ 243 h 334"/>
                  <a:gd name="T40" fmla="*/ 321 w 334"/>
                  <a:gd name="T41" fmla="*/ 230 h 334"/>
                  <a:gd name="T42" fmla="*/ 326 w 334"/>
                  <a:gd name="T43" fmla="*/ 214 h 334"/>
                  <a:gd name="T44" fmla="*/ 330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0 w 334"/>
                  <a:gd name="T53" fmla="*/ 134 h 334"/>
                  <a:gd name="T54" fmla="*/ 321 w 334"/>
                  <a:gd name="T55" fmla="*/ 103 h 334"/>
                  <a:gd name="T56" fmla="*/ 305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8 w 334"/>
                  <a:gd name="T65" fmla="*/ 26 h 334"/>
                  <a:gd name="T66" fmla="*/ 243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4 w 334"/>
                  <a:gd name="T83" fmla="*/ 26 h 334"/>
                  <a:gd name="T84" fmla="*/ 60 w 334"/>
                  <a:gd name="T85" fmla="*/ 36 h 334"/>
                  <a:gd name="T86" fmla="*/ 49 w 334"/>
                  <a:gd name="T87" fmla="*/ 49 h 334"/>
                  <a:gd name="T88" fmla="*/ 36 w 334"/>
                  <a:gd name="T89" fmla="*/ 60 h 334"/>
                  <a:gd name="T90" fmla="*/ 26 w 334"/>
                  <a:gd name="T91" fmla="*/ 74 h 334"/>
                  <a:gd name="T92" fmla="*/ 11 w 334"/>
                  <a:gd name="T93" fmla="*/ 103 h 334"/>
                  <a:gd name="T94" fmla="*/ 2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2 w 334"/>
                  <a:gd name="T101" fmla="*/ 199 h 334"/>
                  <a:gd name="T102" fmla="*/ 6 w 334"/>
                  <a:gd name="T103" fmla="*/ 214 h 334"/>
                  <a:gd name="T104" fmla="*/ 11 w 334"/>
                  <a:gd name="T105" fmla="*/ 230 h 334"/>
                  <a:gd name="T106" fmla="*/ 17 w 334"/>
                  <a:gd name="T107" fmla="*/ 243 h 334"/>
                  <a:gd name="T108" fmla="*/ 26 w 334"/>
                  <a:gd name="T109" fmla="*/ 258 h 334"/>
                  <a:gd name="T110" fmla="*/ 36 w 334"/>
                  <a:gd name="T111" fmla="*/ 271 h 334"/>
                  <a:gd name="T112" fmla="*/ 49 w 334"/>
                  <a:gd name="T113" fmla="*/ 285 h 334"/>
                  <a:gd name="T114" fmla="*/ 60 w 334"/>
                  <a:gd name="T115" fmla="*/ 295 h 334"/>
                  <a:gd name="T116" fmla="*/ 74 w 334"/>
                  <a:gd name="T117" fmla="*/ 305 h 334"/>
                  <a:gd name="T118" fmla="*/ 103 w 334"/>
                  <a:gd name="T119" fmla="*/ 321 h 334"/>
                  <a:gd name="T120" fmla="*/ 134 w 334"/>
                  <a:gd name="T121" fmla="*/ 330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6" y="271"/>
                    </a:lnTo>
                    <a:lnTo>
                      <a:pt x="49" y="285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9A90A83-7019-6230-B5E3-C2F326103EE3}"/>
                </a:ext>
              </a:extLst>
            </p:cNvPr>
            <p:cNvSpPr txBox="1"/>
            <p:nvPr/>
          </p:nvSpPr>
          <p:spPr>
            <a:xfrm>
              <a:off x="7728773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48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E35C561-1BA1-E326-A317-8EB0209F2E41}"/>
                </a:ext>
              </a:extLst>
            </p:cNvPr>
            <p:cNvSpPr txBox="1"/>
            <p:nvPr/>
          </p:nvSpPr>
          <p:spPr>
            <a:xfrm>
              <a:off x="8918270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96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77F7CA6-1AC1-F1E4-4814-0F5E5E991035}"/>
                </a:ext>
              </a:extLst>
            </p:cNvPr>
            <p:cNvSpPr txBox="1"/>
            <p:nvPr/>
          </p:nvSpPr>
          <p:spPr>
            <a:xfrm>
              <a:off x="7253682" y="4315673"/>
              <a:ext cx="255844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41597EB-E14A-F452-BCA0-2A9641D22F4F}"/>
                </a:ext>
              </a:extLst>
            </p:cNvPr>
            <p:cNvSpPr txBox="1"/>
            <p:nvPr/>
          </p:nvSpPr>
          <p:spPr>
            <a:xfrm>
              <a:off x="7127395" y="3949042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08E6011-C095-5BAC-3444-C677434ED746}"/>
                </a:ext>
              </a:extLst>
            </p:cNvPr>
            <p:cNvSpPr txBox="1"/>
            <p:nvPr/>
          </p:nvSpPr>
          <p:spPr>
            <a:xfrm>
              <a:off x="7127395" y="3582413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2.0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B6C4BE9-5CE2-975B-79AA-E81DE7462392}"/>
                </a:ext>
              </a:extLst>
            </p:cNvPr>
            <p:cNvSpPr txBox="1"/>
            <p:nvPr/>
          </p:nvSpPr>
          <p:spPr>
            <a:xfrm>
              <a:off x="7127395" y="3215784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3.0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792CBA4-62D1-96E1-8963-2D110C9BA75B}"/>
                </a:ext>
              </a:extLst>
            </p:cNvPr>
            <p:cNvSpPr txBox="1"/>
            <p:nvPr/>
          </p:nvSpPr>
          <p:spPr>
            <a:xfrm>
              <a:off x="7127395" y="2849155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4.0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C69C79F-CC26-78BF-39A4-ED7E8BADD27B}"/>
                </a:ext>
              </a:extLst>
            </p:cNvPr>
            <p:cNvSpPr txBox="1"/>
            <p:nvPr/>
          </p:nvSpPr>
          <p:spPr>
            <a:xfrm>
              <a:off x="7127395" y="2482526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5.0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6B04F83-5D02-E48B-8AFF-D644A1523534}"/>
                </a:ext>
              </a:extLst>
            </p:cNvPr>
            <p:cNvSpPr txBox="1"/>
            <p:nvPr/>
          </p:nvSpPr>
          <p:spPr>
            <a:xfrm>
              <a:off x="8060577" y="2450948"/>
              <a:ext cx="1755008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DTG regimen (N=1223)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6B6E1E3-1DDC-95B4-EB1D-9FB6211F4F48}"/>
                </a:ext>
              </a:extLst>
            </p:cNvPr>
            <p:cNvSpPr txBox="1"/>
            <p:nvPr/>
          </p:nvSpPr>
          <p:spPr>
            <a:xfrm>
              <a:off x="10128448" y="2450948"/>
              <a:ext cx="1188765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cART</a:t>
              </a:r>
              <a:r>
                <a:rPr lang="en-US" sz="1400" b="1" dirty="0"/>
                <a:t> (N=1122)</a:t>
              </a: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C0980EA-5334-DB02-E81B-111A068AE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208" y="2553936"/>
              <a:ext cx="74613" cy="74612"/>
            </a:xfrm>
            <a:custGeom>
              <a:avLst/>
              <a:gdLst>
                <a:gd name="T0" fmla="*/ 285 w 334"/>
                <a:gd name="T1" fmla="*/ 285 h 334"/>
                <a:gd name="T2" fmla="*/ 295 w 334"/>
                <a:gd name="T3" fmla="*/ 271 h 334"/>
                <a:gd name="T4" fmla="*/ 300 w 334"/>
                <a:gd name="T5" fmla="*/ 265 h 334"/>
                <a:gd name="T6" fmla="*/ 302 w 334"/>
                <a:gd name="T7" fmla="*/ 261 h 334"/>
                <a:gd name="T8" fmla="*/ 305 w 334"/>
                <a:gd name="T9" fmla="*/ 259 h 334"/>
                <a:gd name="T10" fmla="*/ 306 w 334"/>
                <a:gd name="T11" fmla="*/ 254 h 334"/>
                <a:gd name="T12" fmla="*/ 309 w 334"/>
                <a:gd name="T13" fmla="*/ 251 h 334"/>
                <a:gd name="T14" fmla="*/ 313 w 334"/>
                <a:gd name="T15" fmla="*/ 244 h 334"/>
                <a:gd name="T16" fmla="*/ 321 w 334"/>
                <a:gd name="T17" fmla="*/ 230 h 334"/>
                <a:gd name="T18" fmla="*/ 326 w 334"/>
                <a:gd name="T19" fmla="*/ 214 h 334"/>
                <a:gd name="T20" fmla="*/ 330 w 334"/>
                <a:gd name="T21" fmla="*/ 199 h 334"/>
                <a:gd name="T22" fmla="*/ 333 w 334"/>
                <a:gd name="T23" fmla="*/ 183 h 334"/>
                <a:gd name="T24" fmla="*/ 334 w 334"/>
                <a:gd name="T25" fmla="*/ 167 h 334"/>
                <a:gd name="T26" fmla="*/ 333 w 334"/>
                <a:gd name="T27" fmla="*/ 150 h 334"/>
                <a:gd name="T28" fmla="*/ 330 w 334"/>
                <a:gd name="T29" fmla="*/ 134 h 334"/>
                <a:gd name="T30" fmla="*/ 321 w 334"/>
                <a:gd name="T31" fmla="*/ 103 h 334"/>
                <a:gd name="T32" fmla="*/ 305 w 334"/>
                <a:gd name="T33" fmla="*/ 75 h 334"/>
                <a:gd name="T34" fmla="*/ 295 w 334"/>
                <a:gd name="T35" fmla="*/ 61 h 334"/>
                <a:gd name="T36" fmla="*/ 285 w 334"/>
                <a:gd name="T37" fmla="*/ 49 h 334"/>
                <a:gd name="T38" fmla="*/ 271 w 334"/>
                <a:gd name="T39" fmla="*/ 37 h 334"/>
                <a:gd name="T40" fmla="*/ 258 w 334"/>
                <a:gd name="T41" fmla="*/ 27 h 334"/>
                <a:gd name="T42" fmla="*/ 244 w 334"/>
                <a:gd name="T43" fmla="*/ 17 h 334"/>
                <a:gd name="T44" fmla="*/ 230 w 334"/>
                <a:gd name="T45" fmla="*/ 12 h 334"/>
                <a:gd name="T46" fmla="*/ 214 w 334"/>
                <a:gd name="T47" fmla="*/ 6 h 334"/>
                <a:gd name="T48" fmla="*/ 199 w 334"/>
                <a:gd name="T49" fmla="*/ 2 h 334"/>
                <a:gd name="T50" fmla="*/ 183 w 334"/>
                <a:gd name="T51" fmla="*/ 0 h 334"/>
                <a:gd name="T52" fmla="*/ 167 w 334"/>
                <a:gd name="T53" fmla="*/ 0 h 334"/>
                <a:gd name="T54" fmla="*/ 134 w 334"/>
                <a:gd name="T55" fmla="*/ 2 h 334"/>
                <a:gd name="T56" fmla="*/ 103 w 334"/>
                <a:gd name="T57" fmla="*/ 12 h 334"/>
                <a:gd name="T58" fmla="*/ 74 w 334"/>
                <a:gd name="T59" fmla="*/ 27 h 334"/>
                <a:gd name="T60" fmla="*/ 61 w 334"/>
                <a:gd name="T61" fmla="*/ 37 h 334"/>
                <a:gd name="T62" fmla="*/ 49 w 334"/>
                <a:gd name="T63" fmla="*/ 49 h 334"/>
                <a:gd name="T64" fmla="*/ 37 w 334"/>
                <a:gd name="T65" fmla="*/ 61 h 334"/>
                <a:gd name="T66" fmla="*/ 26 w 334"/>
                <a:gd name="T67" fmla="*/ 75 h 334"/>
                <a:gd name="T68" fmla="*/ 11 w 334"/>
                <a:gd name="T69" fmla="*/ 103 h 334"/>
                <a:gd name="T70" fmla="*/ 2 w 334"/>
                <a:gd name="T71" fmla="*/ 134 h 334"/>
                <a:gd name="T72" fmla="*/ 0 w 334"/>
                <a:gd name="T73" fmla="*/ 167 h 334"/>
                <a:gd name="T74" fmla="*/ 0 w 334"/>
                <a:gd name="T75" fmla="*/ 183 h 334"/>
                <a:gd name="T76" fmla="*/ 2 w 334"/>
                <a:gd name="T77" fmla="*/ 199 h 334"/>
                <a:gd name="T78" fmla="*/ 6 w 334"/>
                <a:gd name="T79" fmla="*/ 214 h 334"/>
                <a:gd name="T80" fmla="*/ 11 w 334"/>
                <a:gd name="T81" fmla="*/ 230 h 334"/>
                <a:gd name="T82" fmla="*/ 17 w 334"/>
                <a:gd name="T83" fmla="*/ 244 h 334"/>
                <a:gd name="T84" fmla="*/ 26 w 334"/>
                <a:gd name="T85" fmla="*/ 259 h 334"/>
                <a:gd name="T86" fmla="*/ 37 w 334"/>
                <a:gd name="T87" fmla="*/ 271 h 334"/>
                <a:gd name="T88" fmla="*/ 49 w 334"/>
                <a:gd name="T89" fmla="*/ 285 h 334"/>
                <a:gd name="T90" fmla="*/ 61 w 334"/>
                <a:gd name="T91" fmla="*/ 295 h 334"/>
                <a:gd name="T92" fmla="*/ 74 w 334"/>
                <a:gd name="T93" fmla="*/ 306 h 334"/>
                <a:gd name="T94" fmla="*/ 103 w 334"/>
                <a:gd name="T95" fmla="*/ 322 h 334"/>
                <a:gd name="T96" fmla="*/ 134 w 334"/>
                <a:gd name="T97" fmla="*/ 331 h 334"/>
                <a:gd name="T98" fmla="*/ 150 w 334"/>
                <a:gd name="T99" fmla="*/ 333 h 334"/>
                <a:gd name="T100" fmla="*/ 167 w 334"/>
                <a:gd name="T101" fmla="*/ 334 h 334"/>
                <a:gd name="T102" fmla="*/ 183 w 334"/>
                <a:gd name="T103" fmla="*/ 333 h 334"/>
                <a:gd name="T104" fmla="*/ 199 w 334"/>
                <a:gd name="T105" fmla="*/ 331 h 334"/>
                <a:gd name="T106" fmla="*/ 214 w 334"/>
                <a:gd name="T107" fmla="*/ 326 h 334"/>
                <a:gd name="T108" fmla="*/ 230 w 334"/>
                <a:gd name="T109" fmla="*/ 322 h 334"/>
                <a:gd name="T110" fmla="*/ 244 w 334"/>
                <a:gd name="T111" fmla="*/ 314 h 334"/>
                <a:gd name="T112" fmla="*/ 250 w 334"/>
                <a:gd name="T113" fmla="*/ 309 h 334"/>
                <a:gd name="T114" fmla="*/ 254 w 334"/>
                <a:gd name="T115" fmla="*/ 307 h 334"/>
                <a:gd name="T116" fmla="*/ 258 w 334"/>
                <a:gd name="T117" fmla="*/ 306 h 334"/>
                <a:gd name="T118" fmla="*/ 261 w 334"/>
                <a:gd name="T119" fmla="*/ 302 h 334"/>
                <a:gd name="T120" fmla="*/ 264 w 334"/>
                <a:gd name="T121" fmla="*/ 300 h 334"/>
                <a:gd name="T122" fmla="*/ 271 w 334"/>
                <a:gd name="T123" fmla="*/ 295 h 334"/>
                <a:gd name="T124" fmla="*/ 285 w 334"/>
                <a:gd name="T125" fmla="*/ 28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34">
                  <a:moveTo>
                    <a:pt x="285" y="285"/>
                  </a:moveTo>
                  <a:lnTo>
                    <a:pt x="295" y="271"/>
                  </a:lnTo>
                  <a:lnTo>
                    <a:pt x="300" y="265"/>
                  </a:lnTo>
                  <a:lnTo>
                    <a:pt x="302" y="261"/>
                  </a:lnTo>
                  <a:lnTo>
                    <a:pt x="305" y="259"/>
                  </a:lnTo>
                  <a:lnTo>
                    <a:pt x="306" y="254"/>
                  </a:lnTo>
                  <a:lnTo>
                    <a:pt x="309" y="251"/>
                  </a:lnTo>
                  <a:lnTo>
                    <a:pt x="313" y="244"/>
                  </a:lnTo>
                  <a:lnTo>
                    <a:pt x="321" y="230"/>
                  </a:lnTo>
                  <a:lnTo>
                    <a:pt x="326" y="214"/>
                  </a:lnTo>
                  <a:lnTo>
                    <a:pt x="330" y="199"/>
                  </a:lnTo>
                  <a:lnTo>
                    <a:pt x="333" y="183"/>
                  </a:lnTo>
                  <a:lnTo>
                    <a:pt x="334" y="167"/>
                  </a:lnTo>
                  <a:lnTo>
                    <a:pt x="333" y="150"/>
                  </a:lnTo>
                  <a:lnTo>
                    <a:pt x="330" y="134"/>
                  </a:lnTo>
                  <a:lnTo>
                    <a:pt x="321" y="103"/>
                  </a:lnTo>
                  <a:lnTo>
                    <a:pt x="305" y="75"/>
                  </a:lnTo>
                  <a:lnTo>
                    <a:pt x="295" y="61"/>
                  </a:lnTo>
                  <a:lnTo>
                    <a:pt x="285" y="49"/>
                  </a:lnTo>
                  <a:lnTo>
                    <a:pt x="271" y="37"/>
                  </a:lnTo>
                  <a:lnTo>
                    <a:pt x="258" y="27"/>
                  </a:lnTo>
                  <a:lnTo>
                    <a:pt x="244" y="17"/>
                  </a:lnTo>
                  <a:lnTo>
                    <a:pt x="230" y="12"/>
                  </a:lnTo>
                  <a:lnTo>
                    <a:pt x="214" y="6"/>
                  </a:lnTo>
                  <a:lnTo>
                    <a:pt x="199" y="2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34" y="2"/>
                  </a:lnTo>
                  <a:lnTo>
                    <a:pt x="103" y="12"/>
                  </a:lnTo>
                  <a:lnTo>
                    <a:pt x="74" y="27"/>
                  </a:lnTo>
                  <a:lnTo>
                    <a:pt x="61" y="37"/>
                  </a:lnTo>
                  <a:lnTo>
                    <a:pt x="49" y="49"/>
                  </a:lnTo>
                  <a:lnTo>
                    <a:pt x="37" y="61"/>
                  </a:lnTo>
                  <a:lnTo>
                    <a:pt x="26" y="75"/>
                  </a:lnTo>
                  <a:lnTo>
                    <a:pt x="11" y="103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6" y="214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6" y="259"/>
                  </a:lnTo>
                  <a:lnTo>
                    <a:pt x="37" y="271"/>
                  </a:lnTo>
                  <a:lnTo>
                    <a:pt x="49" y="285"/>
                  </a:lnTo>
                  <a:lnTo>
                    <a:pt x="61" y="295"/>
                  </a:lnTo>
                  <a:lnTo>
                    <a:pt x="74" y="306"/>
                  </a:lnTo>
                  <a:lnTo>
                    <a:pt x="103" y="322"/>
                  </a:lnTo>
                  <a:lnTo>
                    <a:pt x="134" y="331"/>
                  </a:lnTo>
                  <a:lnTo>
                    <a:pt x="150" y="333"/>
                  </a:lnTo>
                  <a:lnTo>
                    <a:pt x="167" y="334"/>
                  </a:lnTo>
                  <a:lnTo>
                    <a:pt x="183" y="333"/>
                  </a:lnTo>
                  <a:lnTo>
                    <a:pt x="199" y="331"/>
                  </a:lnTo>
                  <a:lnTo>
                    <a:pt x="214" y="326"/>
                  </a:lnTo>
                  <a:lnTo>
                    <a:pt x="230" y="322"/>
                  </a:lnTo>
                  <a:lnTo>
                    <a:pt x="244" y="314"/>
                  </a:lnTo>
                  <a:lnTo>
                    <a:pt x="250" y="309"/>
                  </a:lnTo>
                  <a:lnTo>
                    <a:pt x="254" y="307"/>
                  </a:lnTo>
                  <a:lnTo>
                    <a:pt x="258" y="306"/>
                  </a:lnTo>
                  <a:lnTo>
                    <a:pt x="261" y="302"/>
                  </a:lnTo>
                  <a:lnTo>
                    <a:pt x="264" y="300"/>
                  </a:lnTo>
                  <a:lnTo>
                    <a:pt x="271" y="295"/>
                  </a:lnTo>
                  <a:lnTo>
                    <a:pt x="285" y="28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83037844-E4C1-576A-A3AC-8CF81E3E9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240" y="2553936"/>
              <a:ext cx="76200" cy="74612"/>
            </a:xfrm>
            <a:custGeom>
              <a:avLst/>
              <a:gdLst>
                <a:gd name="T0" fmla="*/ 167 w 333"/>
                <a:gd name="T1" fmla="*/ 334 h 334"/>
                <a:gd name="T2" fmla="*/ 183 w 333"/>
                <a:gd name="T3" fmla="*/ 333 h 334"/>
                <a:gd name="T4" fmla="*/ 199 w 333"/>
                <a:gd name="T5" fmla="*/ 331 h 334"/>
                <a:gd name="T6" fmla="*/ 213 w 333"/>
                <a:gd name="T7" fmla="*/ 326 h 334"/>
                <a:gd name="T8" fmla="*/ 229 w 333"/>
                <a:gd name="T9" fmla="*/ 322 h 334"/>
                <a:gd name="T10" fmla="*/ 243 w 333"/>
                <a:gd name="T11" fmla="*/ 314 h 334"/>
                <a:gd name="T12" fmla="*/ 250 w 333"/>
                <a:gd name="T13" fmla="*/ 309 h 334"/>
                <a:gd name="T14" fmla="*/ 253 w 333"/>
                <a:gd name="T15" fmla="*/ 307 h 334"/>
                <a:gd name="T16" fmla="*/ 258 w 333"/>
                <a:gd name="T17" fmla="*/ 306 h 334"/>
                <a:gd name="T18" fmla="*/ 260 w 333"/>
                <a:gd name="T19" fmla="*/ 302 h 334"/>
                <a:gd name="T20" fmla="*/ 264 w 333"/>
                <a:gd name="T21" fmla="*/ 300 h 334"/>
                <a:gd name="T22" fmla="*/ 271 w 333"/>
                <a:gd name="T23" fmla="*/ 295 h 334"/>
                <a:gd name="T24" fmla="*/ 284 w 333"/>
                <a:gd name="T25" fmla="*/ 285 h 334"/>
                <a:gd name="T26" fmla="*/ 295 w 333"/>
                <a:gd name="T27" fmla="*/ 271 h 334"/>
                <a:gd name="T28" fmla="*/ 299 w 333"/>
                <a:gd name="T29" fmla="*/ 265 h 334"/>
                <a:gd name="T30" fmla="*/ 301 w 333"/>
                <a:gd name="T31" fmla="*/ 261 h 334"/>
                <a:gd name="T32" fmla="*/ 305 w 333"/>
                <a:gd name="T33" fmla="*/ 259 h 334"/>
                <a:gd name="T34" fmla="*/ 306 w 333"/>
                <a:gd name="T35" fmla="*/ 254 h 334"/>
                <a:gd name="T36" fmla="*/ 308 w 333"/>
                <a:gd name="T37" fmla="*/ 251 h 334"/>
                <a:gd name="T38" fmla="*/ 313 w 333"/>
                <a:gd name="T39" fmla="*/ 244 h 334"/>
                <a:gd name="T40" fmla="*/ 321 w 333"/>
                <a:gd name="T41" fmla="*/ 230 h 334"/>
                <a:gd name="T42" fmla="*/ 325 w 333"/>
                <a:gd name="T43" fmla="*/ 214 h 334"/>
                <a:gd name="T44" fmla="*/ 330 w 333"/>
                <a:gd name="T45" fmla="*/ 199 h 334"/>
                <a:gd name="T46" fmla="*/ 332 w 333"/>
                <a:gd name="T47" fmla="*/ 183 h 334"/>
                <a:gd name="T48" fmla="*/ 333 w 333"/>
                <a:gd name="T49" fmla="*/ 167 h 334"/>
                <a:gd name="T50" fmla="*/ 332 w 333"/>
                <a:gd name="T51" fmla="*/ 150 h 334"/>
                <a:gd name="T52" fmla="*/ 330 w 333"/>
                <a:gd name="T53" fmla="*/ 134 h 334"/>
                <a:gd name="T54" fmla="*/ 321 w 333"/>
                <a:gd name="T55" fmla="*/ 103 h 334"/>
                <a:gd name="T56" fmla="*/ 305 w 333"/>
                <a:gd name="T57" fmla="*/ 75 h 334"/>
                <a:gd name="T58" fmla="*/ 295 w 333"/>
                <a:gd name="T59" fmla="*/ 61 h 334"/>
                <a:gd name="T60" fmla="*/ 284 w 333"/>
                <a:gd name="T61" fmla="*/ 49 h 334"/>
                <a:gd name="T62" fmla="*/ 271 w 333"/>
                <a:gd name="T63" fmla="*/ 37 h 334"/>
                <a:gd name="T64" fmla="*/ 258 w 333"/>
                <a:gd name="T65" fmla="*/ 27 h 334"/>
                <a:gd name="T66" fmla="*/ 243 w 333"/>
                <a:gd name="T67" fmla="*/ 17 h 334"/>
                <a:gd name="T68" fmla="*/ 229 w 333"/>
                <a:gd name="T69" fmla="*/ 12 h 334"/>
                <a:gd name="T70" fmla="*/ 213 w 333"/>
                <a:gd name="T71" fmla="*/ 6 h 334"/>
                <a:gd name="T72" fmla="*/ 199 w 333"/>
                <a:gd name="T73" fmla="*/ 2 h 334"/>
                <a:gd name="T74" fmla="*/ 183 w 333"/>
                <a:gd name="T75" fmla="*/ 0 h 334"/>
                <a:gd name="T76" fmla="*/ 167 w 333"/>
                <a:gd name="T77" fmla="*/ 0 h 334"/>
                <a:gd name="T78" fmla="*/ 133 w 333"/>
                <a:gd name="T79" fmla="*/ 2 h 334"/>
                <a:gd name="T80" fmla="*/ 103 w 333"/>
                <a:gd name="T81" fmla="*/ 12 h 334"/>
                <a:gd name="T82" fmla="*/ 74 w 333"/>
                <a:gd name="T83" fmla="*/ 27 h 334"/>
                <a:gd name="T84" fmla="*/ 60 w 333"/>
                <a:gd name="T85" fmla="*/ 37 h 334"/>
                <a:gd name="T86" fmla="*/ 49 w 333"/>
                <a:gd name="T87" fmla="*/ 49 h 334"/>
                <a:gd name="T88" fmla="*/ 36 w 333"/>
                <a:gd name="T89" fmla="*/ 61 h 334"/>
                <a:gd name="T90" fmla="*/ 26 w 333"/>
                <a:gd name="T91" fmla="*/ 75 h 334"/>
                <a:gd name="T92" fmla="*/ 11 w 333"/>
                <a:gd name="T93" fmla="*/ 103 h 334"/>
                <a:gd name="T94" fmla="*/ 2 w 333"/>
                <a:gd name="T95" fmla="*/ 134 h 334"/>
                <a:gd name="T96" fmla="*/ 0 w 333"/>
                <a:gd name="T97" fmla="*/ 167 h 334"/>
                <a:gd name="T98" fmla="*/ 0 w 333"/>
                <a:gd name="T99" fmla="*/ 183 h 334"/>
                <a:gd name="T100" fmla="*/ 2 w 333"/>
                <a:gd name="T101" fmla="*/ 199 h 334"/>
                <a:gd name="T102" fmla="*/ 5 w 333"/>
                <a:gd name="T103" fmla="*/ 214 h 334"/>
                <a:gd name="T104" fmla="*/ 11 w 333"/>
                <a:gd name="T105" fmla="*/ 230 h 334"/>
                <a:gd name="T106" fmla="*/ 17 w 333"/>
                <a:gd name="T107" fmla="*/ 244 h 334"/>
                <a:gd name="T108" fmla="*/ 26 w 333"/>
                <a:gd name="T109" fmla="*/ 259 h 334"/>
                <a:gd name="T110" fmla="*/ 36 w 333"/>
                <a:gd name="T111" fmla="*/ 271 h 334"/>
                <a:gd name="T112" fmla="*/ 49 w 333"/>
                <a:gd name="T113" fmla="*/ 285 h 334"/>
                <a:gd name="T114" fmla="*/ 60 w 333"/>
                <a:gd name="T115" fmla="*/ 295 h 334"/>
                <a:gd name="T116" fmla="*/ 74 w 333"/>
                <a:gd name="T117" fmla="*/ 306 h 334"/>
                <a:gd name="T118" fmla="*/ 103 w 333"/>
                <a:gd name="T119" fmla="*/ 322 h 334"/>
                <a:gd name="T120" fmla="*/ 133 w 333"/>
                <a:gd name="T121" fmla="*/ 331 h 334"/>
                <a:gd name="T122" fmla="*/ 149 w 333"/>
                <a:gd name="T123" fmla="*/ 333 h 334"/>
                <a:gd name="T124" fmla="*/ 167 w 333"/>
                <a:gd name="T12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" h="334">
                  <a:moveTo>
                    <a:pt x="167" y="334"/>
                  </a:moveTo>
                  <a:lnTo>
                    <a:pt x="183" y="333"/>
                  </a:lnTo>
                  <a:lnTo>
                    <a:pt x="199" y="331"/>
                  </a:lnTo>
                  <a:lnTo>
                    <a:pt x="213" y="326"/>
                  </a:lnTo>
                  <a:lnTo>
                    <a:pt x="229" y="322"/>
                  </a:lnTo>
                  <a:lnTo>
                    <a:pt x="243" y="314"/>
                  </a:lnTo>
                  <a:lnTo>
                    <a:pt x="250" y="309"/>
                  </a:lnTo>
                  <a:lnTo>
                    <a:pt x="253" y="307"/>
                  </a:lnTo>
                  <a:lnTo>
                    <a:pt x="258" y="306"/>
                  </a:lnTo>
                  <a:lnTo>
                    <a:pt x="260" y="302"/>
                  </a:lnTo>
                  <a:lnTo>
                    <a:pt x="264" y="300"/>
                  </a:lnTo>
                  <a:lnTo>
                    <a:pt x="271" y="295"/>
                  </a:lnTo>
                  <a:lnTo>
                    <a:pt x="284" y="285"/>
                  </a:lnTo>
                  <a:lnTo>
                    <a:pt x="295" y="271"/>
                  </a:lnTo>
                  <a:lnTo>
                    <a:pt x="299" y="265"/>
                  </a:lnTo>
                  <a:lnTo>
                    <a:pt x="301" y="261"/>
                  </a:lnTo>
                  <a:lnTo>
                    <a:pt x="305" y="259"/>
                  </a:lnTo>
                  <a:lnTo>
                    <a:pt x="306" y="254"/>
                  </a:lnTo>
                  <a:lnTo>
                    <a:pt x="308" y="251"/>
                  </a:lnTo>
                  <a:lnTo>
                    <a:pt x="313" y="244"/>
                  </a:lnTo>
                  <a:lnTo>
                    <a:pt x="321" y="230"/>
                  </a:lnTo>
                  <a:lnTo>
                    <a:pt x="325" y="214"/>
                  </a:lnTo>
                  <a:lnTo>
                    <a:pt x="330" y="199"/>
                  </a:lnTo>
                  <a:lnTo>
                    <a:pt x="332" y="183"/>
                  </a:lnTo>
                  <a:lnTo>
                    <a:pt x="333" y="167"/>
                  </a:lnTo>
                  <a:lnTo>
                    <a:pt x="332" y="150"/>
                  </a:lnTo>
                  <a:lnTo>
                    <a:pt x="330" y="134"/>
                  </a:lnTo>
                  <a:lnTo>
                    <a:pt x="321" y="103"/>
                  </a:lnTo>
                  <a:lnTo>
                    <a:pt x="305" y="75"/>
                  </a:lnTo>
                  <a:lnTo>
                    <a:pt x="295" y="61"/>
                  </a:lnTo>
                  <a:lnTo>
                    <a:pt x="284" y="49"/>
                  </a:lnTo>
                  <a:lnTo>
                    <a:pt x="271" y="37"/>
                  </a:lnTo>
                  <a:lnTo>
                    <a:pt x="258" y="27"/>
                  </a:lnTo>
                  <a:lnTo>
                    <a:pt x="243" y="17"/>
                  </a:lnTo>
                  <a:lnTo>
                    <a:pt x="229" y="12"/>
                  </a:lnTo>
                  <a:lnTo>
                    <a:pt x="213" y="6"/>
                  </a:lnTo>
                  <a:lnTo>
                    <a:pt x="199" y="2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3" y="12"/>
                  </a:lnTo>
                  <a:lnTo>
                    <a:pt x="74" y="27"/>
                  </a:lnTo>
                  <a:lnTo>
                    <a:pt x="60" y="37"/>
                  </a:lnTo>
                  <a:lnTo>
                    <a:pt x="49" y="49"/>
                  </a:lnTo>
                  <a:lnTo>
                    <a:pt x="36" y="61"/>
                  </a:lnTo>
                  <a:lnTo>
                    <a:pt x="26" y="75"/>
                  </a:lnTo>
                  <a:lnTo>
                    <a:pt x="11" y="103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5" y="214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6" y="259"/>
                  </a:lnTo>
                  <a:lnTo>
                    <a:pt x="36" y="271"/>
                  </a:lnTo>
                  <a:lnTo>
                    <a:pt x="49" y="285"/>
                  </a:lnTo>
                  <a:lnTo>
                    <a:pt x="60" y="295"/>
                  </a:lnTo>
                  <a:lnTo>
                    <a:pt x="74" y="306"/>
                  </a:lnTo>
                  <a:lnTo>
                    <a:pt x="103" y="322"/>
                  </a:lnTo>
                  <a:lnTo>
                    <a:pt x="133" y="331"/>
                  </a:lnTo>
                  <a:lnTo>
                    <a:pt x="149" y="333"/>
                  </a:lnTo>
                  <a:lnTo>
                    <a:pt x="167" y="3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40E0818-F87E-5381-3A1F-F9A21F5405FE}"/>
                </a:ext>
              </a:extLst>
            </p:cNvPr>
            <p:cNvSpPr txBox="1"/>
            <p:nvPr/>
          </p:nvSpPr>
          <p:spPr>
            <a:xfrm>
              <a:off x="8403424" y="2727947"/>
              <a:ext cx="432646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SBP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B55BB6E-1821-ADE9-FCD7-DFA7B3411849}"/>
                </a:ext>
              </a:extLst>
            </p:cNvPr>
            <p:cNvSpPr txBox="1"/>
            <p:nvPr/>
          </p:nvSpPr>
          <p:spPr>
            <a:xfrm>
              <a:off x="10625463" y="2727947"/>
              <a:ext cx="45939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DBP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92B4C69-E131-DE6F-3D2D-5D2B3E0044F2}"/>
                </a:ext>
              </a:extLst>
            </p:cNvPr>
            <p:cNvSpPr txBox="1"/>
            <p:nvPr/>
          </p:nvSpPr>
          <p:spPr>
            <a:xfrm>
              <a:off x="7762026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820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B76EC37-A282-E159-223D-C3300487B23C}"/>
                </a:ext>
              </a:extLst>
            </p:cNvPr>
            <p:cNvSpPr txBox="1"/>
            <p:nvPr/>
          </p:nvSpPr>
          <p:spPr>
            <a:xfrm>
              <a:off x="8121767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731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80C8078-19E7-F08A-552F-B021D108E882}"/>
                </a:ext>
              </a:extLst>
            </p:cNvPr>
            <p:cNvSpPr txBox="1"/>
            <p:nvPr/>
          </p:nvSpPr>
          <p:spPr>
            <a:xfrm>
              <a:off x="8922890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763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DC60F1C-509C-CF73-270D-CFBC97076CB7}"/>
                </a:ext>
              </a:extLst>
            </p:cNvPr>
            <p:cNvSpPr txBox="1"/>
            <p:nvPr/>
          </p:nvSpPr>
          <p:spPr>
            <a:xfrm>
              <a:off x="9282630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661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03FCFB9-71A7-26CF-7D23-E0DBD0280D41}"/>
                </a:ext>
              </a:extLst>
            </p:cNvPr>
            <p:cNvSpPr txBox="1"/>
            <p:nvPr/>
          </p:nvSpPr>
          <p:spPr>
            <a:xfrm>
              <a:off x="6951375" y="4808185"/>
              <a:ext cx="776148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Pooled n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BED7F460-3D9B-7C14-188B-955791E27954}"/>
                </a:ext>
              </a:extLst>
            </p:cNvPr>
            <p:cNvSpPr txBox="1"/>
            <p:nvPr/>
          </p:nvSpPr>
          <p:spPr>
            <a:xfrm>
              <a:off x="10041320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48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03AB780-CA63-3057-9852-E1BD105D22EE}"/>
                </a:ext>
              </a:extLst>
            </p:cNvPr>
            <p:cNvSpPr txBox="1"/>
            <p:nvPr/>
          </p:nvSpPr>
          <p:spPr>
            <a:xfrm>
              <a:off x="11230817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96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6275B1F-0A3A-E7ED-4613-6BA6E69977EE}"/>
                </a:ext>
              </a:extLst>
            </p:cNvPr>
            <p:cNvSpPr txBox="1"/>
            <p:nvPr/>
          </p:nvSpPr>
          <p:spPr>
            <a:xfrm>
              <a:off x="10074573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812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97E7EC7F-6849-506C-38E9-289D694CE6A0}"/>
                </a:ext>
              </a:extLst>
            </p:cNvPr>
            <p:cNvSpPr txBox="1"/>
            <p:nvPr/>
          </p:nvSpPr>
          <p:spPr>
            <a:xfrm>
              <a:off x="10434314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729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E6BAA27-AAB9-206D-8FCD-C442CEF18578}"/>
                </a:ext>
              </a:extLst>
            </p:cNvPr>
            <p:cNvSpPr txBox="1"/>
            <p:nvPr/>
          </p:nvSpPr>
          <p:spPr>
            <a:xfrm>
              <a:off x="11235437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756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491BE87-15B8-8139-C819-A0EEB75AC696}"/>
                </a:ext>
              </a:extLst>
            </p:cNvPr>
            <p:cNvSpPr txBox="1"/>
            <p:nvPr/>
          </p:nvSpPr>
          <p:spPr>
            <a:xfrm>
              <a:off x="11595177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660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F896001-3285-888A-54A1-159C02326423}"/>
                </a:ext>
              </a:extLst>
            </p:cNvPr>
            <p:cNvSpPr txBox="1"/>
            <p:nvPr/>
          </p:nvSpPr>
          <p:spPr>
            <a:xfrm>
              <a:off x="7714195" y="3117958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2.01</a:t>
              </a:r>
              <a:br>
                <a:rPr lang="en-US" sz="1400" dirty="0"/>
              </a:br>
              <a:r>
                <a:rPr lang="en-US" sz="1400" dirty="0"/>
                <a:t>(0.37)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0938A282-126D-988E-1DFE-1A1AA7950BA6}"/>
                </a:ext>
              </a:extLst>
            </p:cNvPr>
            <p:cNvSpPr txBox="1"/>
            <p:nvPr/>
          </p:nvSpPr>
          <p:spPr>
            <a:xfrm>
              <a:off x="8050450" y="3349213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1.56</a:t>
              </a:r>
              <a:br>
                <a:rPr lang="en-US" sz="1400" dirty="0"/>
              </a:br>
              <a:r>
                <a:rPr lang="en-US" sz="1400" dirty="0"/>
                <a:t>(0.39)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2AD1CB7-7C8D-3FCD-A469-C4F5742DDE68}"/>
                </a:ext>
              </a:extLst>
            </p:cNvPr>
            <p:cNvSpPr txBox="1"/>
            <p:nvPr/>
          </p:nvSpPr>
          <p:spPr>
            <a:xfrm>
              <a:off x="8767420" y="3004946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2.42</a:t>
              </a:r>
              <a:br>
                <a:rPr lang="en-US" sz="1400" dirty="0"/>
              </a:br>
              <a:r>
                <a:rPr lang="en-US" sz="1400" dirty="0"/>
                <a:t>(0.40)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E2EB987-892F-0385-F9CA-D5157D81FBDB}"/>
                </a:ext>
              </a:extLst>
            </p:cNvPr>
            <p:cNvSpPr txBox="1"/>
            <p:nvPr/>
          </p:nvSpPr>
          <p:spPr>
            <a:xfrm>
              <a:off x="9200675" y="2848188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2.62</a:t>
              </a:r>
              <a:br>
                <a:rPr lang="en-US" sz="1400" dirty="0"/>
              </a:br>
              <a:r>
                <a:rPr lang="en-US" sz="1400" dirty="0"/>
                <a:t>(0.44)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F0986478-1B70-22B6-9F20-63978134EBBD}"/>
                </a:ext>
              </a:extLst>
            </p:cNvPr>
            <p:cNvSpPr txBox="1"/>
            <p:nvPr/>
          </p:nvSpPr>
          <p:spPr>
            <a:xfrm>
              <a:off x="9967992" y="3201576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1.57</a:t>
              </a:r>
              <a:br>
                <a:rPr lang="en-US" sz="1400" dirty="0"/>
              </a:br>
              <a:r>
                <a:rPr lang="en-US" sz="1400" dirty="0"/>
                <a:t>(0.61)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A877EF5D-BEB7-5C70-79E1-FBEED02B0DF5}"/>
                </a:ext>
              </a:extLst>
            </p:cNvPr>
            <p:cNvSpPr txBox="1"/>
            <p:nvPr/>
          </p:nvSpPr>
          <p:spPr>
            <a:xfrm>
              <a:off x="10320575" y="3336699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1.25</a:t>
              </a:r>
              <a:br>
                <a:rPr lang="en-US" sz="1400" dirty="0"/>
              </a:br>
              <a:r>
                <a:rPr lang="en-US" sz="1400" dirty="0"/>
                <a:t>(0.62)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A244626-EDBE-0A85-6EBD-6996948446E4}"/>
                </a:ext>
              </a:extLst>
            </p:cNvPr>
            <p:cNvSpPr txBox="1"/>
            <p:nvPr/>
          </p:nvSpPr>
          <p:spPr>
            <a:xfrm>
              <a:off x="11086691" y="3205001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1.62</a:t>
              </a:r>
              <a:br>
                <a:rPr lang="en-US" sz="1400" dirty="0"/>
              </a:br>
              <a:r>
                <a:rPr lang="en-US" sz="1400" dirty="0"/>
                <a:t>(0.62)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FB07529-9DFA-3F9B-EBAB-C579FC1F509E}"/>
                </a:ext>
              </a:extLst>
            </p:cNvPr>
            <p:cNvSpPr txBox="1"/>
            <p:nvPr/>
          </p:nvSpPr>
          <p:spPr>
            <a:xfrm>
              <a:off x="11471750" y="3092673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1.80</a:t>
              </a:r>
              <a:br>
                <a:rPr lang="en-US" sz="1400" dirty="0"/>
              </a:br>
              <a:r>
                <a:rPr lang="en-US" sz="1400" dirty="0"/>
                <a:t>(0.63)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3307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DTG: increased risk of hypertension?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59220"/>
            <a:ext cx="4932695" cy="3639880"/>
          </a:xfrm>
        </p:spPr>
        <p:txBody>
          <a:bodyPr>
            <a:normAutofit/>
          </a:bodyPr>
          <a:lstStyle/>
          <a:p>
            <a:r>
              <a:rPr lang="en-US" sz="1800" dirty="0"/>
              <a:t>D2EFT Study: 2</a:t>
            </a:r>
            <a:r>
              <a:rPr lang="en-US" sz="1800" baseline="30000" dirty="0"/>
              <a:t>nd</a:t>
            </a:r>
            <a:r>
              <a:rPr lang="en-US" sz="1800" dirty="0"/>
              <a:t> line ARV trial comparing DRV/r + 2 NRTI vs DTG + DRV/r vs DTG + TDF/XTC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Data from participants without baseline hypertension and with blood pressure measurements at baseline and W48     (N=621/826)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Multivariate linear regression analysis adjusted for baseline confounders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325014" y="6574009"/>
            <a:ext cx="2864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Petoumenos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Ket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LBPEB01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1E616FA5-30D4-F58E-612C-BD2EA37E6162}"/>
              </a:ext>
            </a:extLst>
          </p:cNvPr>
          <p:cNvSpPr txBox="1">
            <a:spLocks/>
          </p:cNvSpPr>
          <p:nvPr/>
        </p:nvSpPr>
        <p:spPr>
          <a:xfrm>
            <a:off x="479377" y="5013176"/>
            <a:ext cx="5635700" cy="105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 </a:t>
            </a:r>
          </a:p>
          <a:p>
            <a:pPr lvl="1"/>
            <a:r>
              <a:rPr lang="en-US" sz="1800" dirty="0"/>
              <a:t>Mean blood pressure rose in both DTG arms, </a:t>
            </a:r>
            <a:br>
              <a:rPr lang="en-US" sz="1800" dirty="0"/>
            </a:br>
            <a:r>
              <a:rPr lang="en-US" sz="1800" dirty="0"/>
              <a:t>compared to DRV/r + 2 NRTI, and was significant </a:t>
            </a:r>
            <a:br>
              <a:rPr lang="en-US" sz="1800" dirty="0"/>
            </a:br>
            <a:r>
              <a:rPr lang="en-US" sz="1800" dirty="0"/>
              <a:t>in the DTG + DRV/r arm</a:t>
            </a:r>
          </a:p>
          <a:p>
            <a:pPr lvl="1"/>
            <a:r>
              <a:rPr lang="en-US" sz="1800" dirty="0"/>
              <a:t>No data provided on incident hypertension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1BA48A-AE95-C666-3973-8F408559EE93}"/>
              </a:ext>
            </a:extLst>
          </p:cNvPr>
          <p:cNvSpPr txBox="1"/>
          <p:nvPr/>
        </p:nvSpPr>
        <p:spPr>
          <a:xfrm>
            <a:off x="6672064" y="2082334"/>
            <a:ext cx="2564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Mean change in SBP at W48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455E27-BD02-AE00-1110-97A6CE547DBF}"/>
              </a:ext>
            </a:extLst>
          </p:cNvPr>
          <p:cNvSpPr txBox="1"/>
          <p:nvPr/>
        </p:nvSpPr>
        <p:spPr>
          <a:xfrm>
            <a:off x="9598468" y="2082334"/>
            <a:ext cx="2596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0070C0"/>
                </a:solidFill>
              </a:rPr>
              <a:t>Mean</a:t>
            </a:r>
            <a:r>
              <a:rPr lang="fr-FR" sz="1600" b="1" dirty="0">
                <a:solidFill>
                  <a:srgbClr val="0070C0"/>
                </a:solidFill>
              </a:rPr>
              <a:t> change in DBP at W48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28BEA81-26CC-9B67-6E46-3EB9580373F5}"/>
              </a:ext>
            </a:extLst>
          </p:cNvPr>
          <p:cNvGrpSpPr/>
          <p:nvPr/>
        </p:nvGrpSpPr>
        <p:grpSpPr>
          <a:xfrm>
            <a:off x="5519936" y="2451738"/>
            <a:ext cx="6534246" cy="3634099"/>
            <a:chOff x="5470268" y="2099157"/>
            <a:chExt cx="6534246" cy="3634099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E85821C-1245-4E1B-6D89-8AF763C4B4AF}"/>
                </a:ext>
              </a:extLst>
            </p:cNvPr>
            <p:cNvSpPr txBox="1"/>
            <p:nvPr/>
          </p:nvSpPr>
          <p:spPr>
            <a:xfrm>
              <a:off x="5559234" y="2828602"/>
              <a:ext cx="1137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DTG + DRV/r</a:t>
              </a:r>
            </a:p>
            <a:p>
              <a:pPr algn="ctr"/>
              <a:r>
                <a:rPr lang="fr-FR" sz="1200" b="1" dirty="0"/>
                <a:t>vs </a:t>
              </a:r>
            </a:p>
            <a:p>
              <a:pPr algn="ctr"/>
              <a:r>
                <a:rPr lang="fr-FR" sz="1200" b="1" dirty="0"/>
                <a:t>DRV/r + 2 NRTI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CD700B2-264C-9F91-0BFF-31814340A0FB}"/>
                </a:ext>
              </a:extLst>
            </p:cNvPr>
            <p:cNvSpPr txBox="1"/>
            <p:nvPr/>
          </p:nvSpPr>
          <p:spPr>
            <a:xfrm>
              <a:off x="5470268" y="4088308"/>
              <a:ext cx="11453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DTG + TDF/XTC</a:t>
              </a:r>
            </a:p>
            <a:p>
              <a:pPr algn="ctr"/>
              <a:r>
                <a:rPr lang="fr-FR" sz="1200" b="1" dirty="0"/>
                <a:t>vs </a:t>
              </a:r>
            </a:p>
            <a:p>
              <a:pPr algn="ctr"/>
              <a:r>
                <a:rPr lang="fr-FR" sz="1200" b="1" dirty="0"/>
                <a:t>DRV/r + 2 NRTI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AF2AC2F-7652-B10B-19F6-3774C35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5519936" y="2266151"/>
              <a:ext cx="216000" cy="0"/>
            </a:xfrm>
            <a:prstGeom prst="line">
              <a:avLst/>
            </a:prstGeom>
            <a:ln w="28575">
              <a:solidFill>
                <a:srgbClr val="0066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6999AC5B-92DE-8CAE-CA8C-5E377D9E17B5}"/>
                </a:ext>
              </a:extLst>
            </p:cNvPr>
            <p:cNvCxnSpPr>
              <a:cxnSpLocks/>
            </p:cNvCxnSpPr>
            <p:nvPr/>
          </p:nvCxnSpPr>
          <p:spPr>
            <a:xfrm>
              <a:off x="6809342" y="2260830"/>
              <a:ext cx="216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379CE7E-532D-5ACB-72F2-6F5777E1CDFF}"/>
                </a:ext>
              </a:extLst>
            </p:cNvPr>
            <p:cNvCxnSpPr>
              <a:cxnSpLocks/>
            </p:cNvCxnSpPr>
            <p:nvPr/>
          </p:nvCxnSpPr>
          <p:spPr>
            <a:xfrm>
              <a:off x="9567905" y="2257094"/>
              <a:ext cx="2160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0B1B136-EF00-F1F7-A3AB-5277635F58C6}"/>
                </a:ext>
              </a:extLst>
            </p:cNvPr>
            <p:cNvSpPr txBox="1"/>
            <p:nvPr/>
          </p:nvSpPr>
          <p:spPr>
            <a:xfrm>
              <a:off x="5729222" y="2113111"/>
              <a:ext cx="921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Unadjusted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E13EE6F-18FA-8E1C-6CCB-226DB9E3AF58}"/>
                </a:ext>
              </a:extLst>
            </p:cNvPr>
            <p:cNvSpPr txBox="1"/>
            <p:nvPr/>
          </p:nvSpPr>
          <p:spPr>
            <a:xfrm>
              <a:off x="6953358" y="2113111"/>
              <a:ext cx="2281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Adjusted (excluding BMI change)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AC1A0C5-A369-22F9-C290-C09E008A1406}"/>
                </a:ext>
              </a:extLst>
            </p:cNvPr>
            <p:cNvSpPr txBox="1"/>
            <p:nvPr/>
          </p:nvSpPr>
          <p:spPr>
            <a:xfrm>
              <a:off x="9742805" y="2099157"/>
              <a:ext cx="2261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Adjusted (including BMI change)</a:t>
              </a: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29778B01-40B2-3D74-CDBE-6CC68087F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90370" y="4268788"/>
              <a:ext cx="1047750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51E5D35E-4CA7-5FFF-FE28-36CEB7E48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8858" y="4268788"/>
              <a:ext cx="1504950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3AA0167B-559B-4B43-B7B8-7A10EB48B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8495" y="2981325"/>
              <a:ext cx="1049338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BB162EE6-CB8D-8F9B-7D32-68B526A79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9858" y="2981325"/>
              <a:ext cx="1511300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F96BD8B6-0C06-00D9-6611-893EEB600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1158" y="4911725"/>
              <a:ext cx="985838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72DB0D5E-2032-6D2F-2337-C4D83290D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983" y="3625850"/>
              <a:ext cx="1373188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3E0BFFC0-846F-427A-24C3-EE7B76085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9445" y="3625850"/>
              <a:ext cx="962025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715E22EF-EC15-4A4E-4729-F2FA81393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5183" y="4911725"/>
              <a:ext cx="1408113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06BB7307-E2E6-3E00-A30D-5FC9A0E0F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96720" y="4591050"/>
              <a:ext cx="97313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99C1AF56-8D9A-3FD4-237A-484406081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8733" y="3303588"/>
              <a:ext cx="135413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F1DD1AF1-E7A7-2414-AFD0-7A77E9D60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88820" y="3303588"/>
              <a:ext cx="94138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6A79922-ED3C-257C-ED57-CAB5EB31B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3133" y="4591050"/>
              <a:ext cx="140493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5C776795-E045-EE3C-89A4-B71B555D9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0120" y="2649538"/>
              <a:ext cx="0" cy="258445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962AD19-E7EC-F3D5-7726-DC6567FE06CA}"/>
                </a:ext>
              </a:extLst>
            </p:cNvPr>
            <p:cNvGrpSpPr/>
            <p:nvPr/>
          </p:nvGrpSpPr>
          <p:grpSpPr>
            <a:xfrm>
              <a:off x="6062894" y="5233988"/>
              <a:ext cx="3109913" cy="52388"/>
              <a:chOff x="5629274" y="5233988"/>
              <a:chExt cx="3109913" cy="52388"/>
            </a:xfrm>
          </p:grpSpPr>
          <p:sp>
            <p:nvSpPr>
              <p:cNvPr id="34" name="Line 19">
                <a:extLst>
                  <a:ext uri="{FF2B5EF4-FFF2-40B4-BE49-F238E27FC236}">
                    <a16:creationId xmlns:a16="http://schemas.microsoft.com/office/drawing/2014/main" id="{988F5429-1023-6095-B3F4-F4F1816A7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177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77C0EAFD-68B4-320E-5A53-05059B9F0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760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22">
                <a:extLst>
                  <a:ext uri="{FF2B5EF4-FFF2-40B4-BE49-F238E27FC236}">
                    <a16:creationId xmlns:a16="http://schemas.microsoft.com/office/drawing/2014/main" id="{6AB5EA73-2B25-AE3C-0797-6D1BEAABC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232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Line 24">
                <a:extLst>
                  <a:ext uri="{FF2B5EF4-FFF2-40B4-BE49-F238E27FC236}">
                    <a16:creationId xmlns:a16="http://schemas.microsoft.com/office/drawing/2014/main" id="{CC36F712-31DA-9B98-9E07-8BC49E307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122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26">
                <a:extLst>
                  <a:ext uri="{FF2B5EF4-FFF2-40B4-BE49-F238E27FC236}">
                    <a16:creationId xmlns:a16="http://schemas.microsoft.com/office/drawing/2014/main" id="{4789A324-05EC-CCB5-8B78-C95A58EB0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595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27">
                <a:extLst>
                  <a:ext uri="{FF2B5EF4-FFF2-40B4-BE49-F238E27FC236}">
                    <a16:creationId xmlns:a16="http://schemas.microsoft.com/office/drawing/2014/main" id="{E6A6AD7D-36B5-8EA0-A785-4B67D806F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9274" y="5233988"/>
                <a:ext cx="31099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28">
                <a:extLst>
                  <a:ext uri="{FF2B5EF4-FFF2-40B4-BE49-F238E27FC236}">
                    <a16:creationId xmlns:a16="http://schemas.microsoft.com/office/drawing/2014/main" id="{4F707B53-FDF7-5D6F-B346-A934865F6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650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31">
                <a:extLst>
                  <a:ext uri="{FF2B5EF4-FFF2-40B4-BE49-F238E27FC236}">
                    <a16:creationId xmlns:a16="http://schemas.microsoft.com/office/drawing/2014/main" id="{635D6A14-52E3-6B92-4973-43D974A4B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33">
                <a:extLst>
                  <a:ext uri="{FF2B5EF4-FFF2-40B4-BE49-F238E27FC236}">
                    <a16:creationId xmlns:a16="http://schemas.microsoft.com/office/drawing/2014/main" id="{F0F4B2B3-D59E-12E0-4298-B2BB4F562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287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34">
                <a:extLst>
                  <a:ext uri="{FF2B5EF4-FFF2-40B4-BE49-F238E27FC236}">
                    <a16:creationId xmlns:a16="http://schemas.microsoft.com/office/drawing/2014/main" id="{1F09D4C6-0846-6BD1-D25B-3E60ACFE4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1838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36">
                <a:extLst>
                  <a:ext uri="{FF2B5EF4-FFF2-40B4-BE49-F238E27FC236}">
                    <a16:creationId xmlns:a16="http://schemas.microsoft.com/office/drawing/2014/main" id="{3B536429-E226-2FC5-AA16-AB5A1ABCE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39">
                <a:extLst>
                  <a:ext uri="{FF2B5EF4-FFF2-40B4-BE49-F238E27FC236}">
                    <a16:creationId xmlns:a16="http://schemas.microsoft.com/office/drawing/2014/main" id="{004C848F-A4FD-48E8-E385-3E3F8EB52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705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F8103C51-A041-5FB7-70D7-DE11945EC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464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5156CB90-0B0A-DA45-B764-6D5B50257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739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1347526F-42BA-B9D9-32A1-9A72759C2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846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6BBC891D-0DF9-F623-EB54-ADEFF3B85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74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F38BB33A-E1F8-1A91-DDCA-72A7655A7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01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4E50BEF9-411E-0453-B756-BF6AE871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429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BCC9CB5A-F9F6-2069-9787-3BD60962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956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955E59B5-1677-C9E8-8F54-EE025BB90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484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098E8A1F-B7A4-9DF7-3F88-9BC24D47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011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85A3DFC8-70D8-8D72-97DD-A6DD12087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539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724A1221-3C89-7660-B61D-E1839A996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066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A1A16FB1-DD69-77C3-ABF2-0A4D6FC0B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402" y="5548590"/>
              <a:ext cx="232467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Differences (95% CI) in mean change</a:t>
              </a:r>
              <a:endParaRPr kumimoji="0" lang="en-US" altLang="fr-F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29A1A3A-5EFB-5CB6-DDE1-44F13298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7170" y="48736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5 h 49"/>
                <a:gd name="T8" fmla="*/ 47 w 48"/>
                <a:gd name="T9" fmla="*/ 34 h 49"/>
                <a:gd name="T10" fmla="*/ 47 w 48"/>
                <a:gd name="T11" fmla="*/ 32 h 49"/>
                <a:gd name="T12" fmla="*/ 47 w 48"/>
                <a:gd name="T13" fmla="*/ 31 h 49"/>
                <a:gd name="T14" fmla="*/ 48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8 w 48"/>
                <a:gd name="T27" fmla="*/ 20 h 49"/>
                <a:gd name="T28" fmla="*/ 47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4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7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1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1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2 w 48"/>
                <a:gd name="T89" fmla="*/ 48 h 49"/>
                <a:gd name="T90" fmla="*/ 24 w 48"/>
                <a:gd name="T91" fmla="*/ 49 h 49"/>
                <a:gd name="T92" fmla="*/ 25 w 48"/>
                <a:gd name="T93" fmla="*/ 48 h 49"/>
                <a:gd name="T94" fmla="*/ 25 w 48"/>
                <a:gd name="T95" fmla="*/ 48 h 49"/>
                <a:gd name="T96" fmla="*/ 27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4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4 h 49"/>
                <a:gd name="T114" fmla="*/ 39 w 48"/>
                <a:gd name="T115" fmla="*/ 43 h 49"/>
                <a:gd name="T116" fmla="*/ 39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DB7CBC72-07A3-35D4-18F8-C1818117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945" y="45529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7 w 48"/>
                <a:gd name="T13" fmla="*/ 30 h 48"/>
                <a:gd name="T14" fmla="*/ 47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7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6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0 h 48"/>
                <a:gd name="T44" fmla="*/ 28 w 48"/>
                <a:gd name="T45" fmla="*/ 0 h 48"/>
                <a:gd name="T46" fmla="*/ 24 w 48"/>
                <a:gd name="T47" fmla="*/ 0 h 48"/>
                <a:gd name="T48" fmla="*/ 19 w 48"/>
                <a:gd name="T49" fmla="*/ 0 h 48"/>
                <a:gd name="T50" fmla="*/ 14 w 48"/>
                <a:gd name="T51" fmla="*/ 1 h 48"/>
                <a:gd name="T52" fmla="*/ 10 w 48"/>
                <a:gd name="T53" fmla="*/ 3 h 48"/>
                <a:gd name="T54" fmla="*/ 7 w 48"/>
                <a:gd name="T55" fmla="*/ 6 h 48"/>
                <a:gd name="T56" fmla="*/ 4 w 48"/>
                <a:gd name="T57" fmla="*/ 10 h 48"/>
                <a:gd name="T58" fmla="*/ 1 w 48"/>
                <a:gd name="T59" fmla="*/ 14 h 48"/>
                <a:gd name="T60" fmla="*/ 0 w 48"/>
                <a:gd name="T61" fmla="*/ 19 h 48"/>
                <a:gd name="T62" fmla="*/ 0 w 48"/>
                <a:gd name="T63" fmla="*/ 24 h 48"/>
                <a:gd name="T64" fmla="*/ 0 w 48"/>
                <a:gd name="T65" fmla="*/ 26 h 48"/>
                <a:gd name="T66" fmla="*/ 0 w 48"/>
                <a:gd name="T67" fmla="*/ 28 h 48"/>
                <a:gd name="T68" fmla="*/ 1 w 48"/>
                <a:gd name="T69" fmla="*/ 30 h 48"/>
                <a:gd name="T70" fmla="*/ 1 w 48"/>
                <a:gd name="T71" fmla="*/ 33 h 48"/>
                <a:gd name="T72" fmla="*/ 2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0 w 48"/>
                <a:gd name="T79" fmla="*/ 44 h 48"/>
                <a:gd name="T80" fmla="*/ 12 w 48"/>
                <a:gd name="T81" fmla="*/ 45 h 48"/>
                <a:gd name="T82" fmla="*/ 14 w 48"/>
                <a:gd name="T83" fmla="*/ 46 h 48"/>
                <a:gd name="T84" fmla="*/ 19 w 48"/>
                <a:gd name="T85" fmla="*/ 47 h 48"/>
                <a:gd name="T86" fmla="*/ 21 w 48"/>
                <a:gd name="T87" fmla="*/ 47 h 48"/>
                <a:gd name="T88" fmla="*/ 24 w 48"/>
                <a:gd name="T89" fmla="*/ 48 h 48"/>
                <a:gd name="T90" fmla="*/ 26 w 48"/>
                <a:gd name="T91" fmla="*/ 47 h 48"/>
                <a:gd name="T92" fmla="*/ 28 w 48"/>
                <a:gd name="T93" fmla="*/ 47 h 48"/>
                <a:gd name="T94" fmla="*/ 31 w 48"/>
                <a:gd name="T95" fmla="*/ 46 h 48"/>
                <a:gd name="T96" fmla="*/ 32 w 48"/>
                <a:gd name="T97" fmla="*/ 46 h 48"/>
                <a:gd name="T98" fmla="*/ 33 w 48"/>
                <a:gd name="T99" fmla="*/ 46 h 48"/>
                <a:gd name="T100" fmla="*/ 34 w 48"/>
                <a:gd name="T101" fmla="*/ 45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8 w 48"/>
                <a:gd name="T109" fmla="*/ 42 h 48"/>
                <a:gd name="T110" fmla="*/ 38 w 48"/>
                <a:gd name="T111" fmla="*/ 42 h 48"/>
                <a:gd name="T112" fmla="*/ 38 w 48"/>
                <a:gd name="T113" fmla="*/ 42 h 48"/>
                <a:gd name="T114" fmla="*/ 39 w 48"/>
                <a:gd name="T115" fmla="*/ 42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F3688601-B359-2C22-653A-1FB2A7E2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883" y="42306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7 w 48"/>
                <a:gd name="T13" fmla="*/ 31 h 48"/>
                <a:gd name="T14" fmla="*/ 47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7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1 h 48"/>
                <a:gd name="T44" fmla="*/ 29 w 48"/>
                <a:gd name="T45" fmla="*/ 0 h 48"/>
                <a:gd name="T46" fmla="*/ 26 w 48"/>
                <a:gd name="T47" fmla="*/ 0 h 48"/>
                <a:gd name="T48" fmla="*/ 24 w 48"/>
                <a:gd name="T49" fmla="*/ 0 h 48"/>
                <a:gd name="T50" fmla="*/ 19 w 48"/>
                <a:gd name="T51" fmla="*/ 0 h 48"/>
                <a:gd name="T52" fmla="*/ 15 w 48"/>
                <a:gd name="T53" fmla="*/ 1 h 48"/>
                <a:gd name="T54" fmla="*/ 10 w 48"/>
                <a:gd name="T55" fmla="*/ 3 h 48"/>
                <a:gd name="T56" fmla="*/ 7 w 48"/>
                <a:gd name="T57" fmla="*/ 7 h 48"/>
                <a:gd name="T58" fmla="*/ 4 w 48"/>
                <a:gd name="T59" fmla="*/ 10 h 48"/>
                <a:gd name="T60" fmla="*/ 2 w 48"/>
                <a:gd name="T61" fmla="*/ 14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8 h 48"/>
                <a:gd name="T70" fmla="*/ 1 w 48"/>
                <a:gd name="T71" fmla="*/ 31 h 48"/>
                <a:gd name="T72" fmla="*/ 2 w 48"/>
                <a:gd name="T73" fmla="*/ 33 h 48"/>
                <a:gd name="T74" fmla="*/ 2 w 48"/>
                <a:gd name="T75" fmla="*/ 35 h 48"/>
                <a:gd name="T76" fmla="*/ 4 w 48"/>
                <a:gd name="T77" fmla="*/ 37 h 48"/>
                <a:gd name="T78" fmla="*/ 7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5 w 48"/>
                <a:gd name="T85" fmla="*/ 46 h 48"/>
                <a:gd name="T86" fmla="*/ 19 w 48"/>
                <a:gd name="T87" fmla="*/ 47 h 48"/>
                <a:gd name="T88" fmla="*/ 21 w 48"/>
                <a:gd name="T89" fmla="*/ 48 h 48"/>
                <a:gd name="T90" fmla="*/ 24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9 w 48"/>
                <a:gd name="T99" fmla="*/ 47 h 48"/>
                <a:gd name="T100" fmla="*/ 31 w 48"/>
                <a:gd name="T101" fmla="*/ 47 h 48"/>
                <a:gd name="T102" fmla="*/ 32 w 48"/>
                <a:gd name="T103" fmla="*/ 46 h 48"/>
                <a:gd name="T104" fmla="*/ 33 w 48"/>
                <a:gd name="T105" fmla="*/ 46 h 48"/>
                <a:gd name="T106" fmla="*/ 34 w 48"/>
                <a:gd name="T107" fmla="*/ 45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2 h 48"/>
                <a:gd name="T116" fmla="*/ 38 w 48"/>
                <a:gd name="T117" fmla="*/ 42 h 48"/>
                <a:gd name="T118" fmla="*/ 38 w 48"/>
                <a:gd name="T119" fmla="*/ 42 h 48"/>
                <a:gd name="T120" fmla="*/ 39 w 48"/>
                <a:gd name="T121" fmla="*/ 42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DEA7CFBC-3B23-EF9F-C511-46940987D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879" y="4076700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2.89 (95% CI: 0.17-5.28)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5424C07C-4F4B-21AC-BB39-2515A9DB9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508" y="4398963"/>
              <a:ext cx="141865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2.27 (95% CI: -0.09-4.64)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B04734F7-4623-0C0A-59A5-C2F2B853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145" y="4721225"/>
              <a:ext cx="141865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1.92 (95% CI: -0.45-4.29)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90E1021-438F-9CF9-59E4-3A8093FD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920" y="35877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6 w 48"/>
                <a:gd name="T13" fmla="*/ 31 h 48"/>
                <a:gd name="T14" fmla="*/ 47 w 48"/>
                <a:gd name="T15" fmla="*/ 29 h 48"/>
                <a:gd name="T16" fmla="*/ 47 w 48"/>
                <a:gd name="T17" fmla="*/ 26 h 48"/>
                <a:gd name="T18" fmla="*/ 47 w 48"/>
                <a:gd name="T19" fmla="*/ 25 h 48"/>
                <a:gd name="T20" fmla="*/ 47 w 48"/>
                <a:gd name="T21" fmla="*/ 25 h 48"/>
                <a:gd name="T22" fmla="*/ 48 w 48"/>
                <a:gd name="T23" fmla="*/ 24 h 48"/>
                <a:gd name="T24" fmla="*/ 47 w 48"/>
                <a:gd name="T25" fmla="*/ 22 h 48"/>
                <a:gd name="T26" fmla="*/ 47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0 w 48"/>
                <a:gd name="T43" fmla="*/ 1 h 48"/>
                <a:gd name="T44" fmla="*/ 28 w 48"/>
                <a:gd name="T45" fmla="*/ 1 h 48"/>
                <a:gd name="T46" fmla="*/ 26 w 48"/>
                <a:gd name="T47" fmla="*/ 0 h 48"/>
                <a:gd name="T48" fmla="*/ 23 w 48"/>
                <a:gd name="T49" fmla="*/ 0 h 48"/>
                <a:gd name="T50" fmla="*/ 19 w 48"/>
                <a:gd name="T51" fmla="*/ 1 h 48"/>
                <a:gd name="T52" fmla="*/ 14 w 48"/>
                <a:gd name="T53" fmla="*/ 2 h 48"/>
                <a:gd name="T54" fmla="*/ 10 w 48"/>
                <a:gd name="T55" fmla="*/ 4 h 48"/>
                <a:gd name="T56" fmla="*/ 6 w 48"/>
                <a:gd name="T57" fmla="*/ 7 h 48"/>
                <a:gd name="T58" fmla="*/ 3 w 48"/>
                <a:gd name="T59" fmla="*/ 11 h 48"/>
                <a:gd name="T60" fmla="*/ 1 w 48"/>
                <a:gd name="T61" fmla="*/ 15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9 h 48"/>
                <a:gd name="T70" fmla="*/ 0 w 48"/>
                <a:gd name="T71" fmla="*/ 31 h 48"/>
                <a:gd name="T72" fmla="*/ 1 w 48"/>
                <a:gd name="T73" fmla="*/ 33 h 48"/>
                <a:gd name="T74" fmla="*/ 2 w 48"/>
                <a:gd name="T75" fmla="*/ 35 h 48"/>
                <a:gd name="T76" fmla="*/ 3 w 48"/>
                <a:gd name="T77" fmla="*/ 37 h 48"/>
                <a:gd name="T78" fmla="*/ 6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4 w 48"/>
                <a:gd name="T85" fmla="*/ 46 h 48"/>
                <a:gd name="T86" fmla="*/ 19 w 48"/>
                <a:gd name="T87" fmla="*/ 48 h 48"/>
                <a:gd name="T88" fmla="*/ 21 w 48"/>
                <a:gd name="T89" fmla="*/ 48 h 48"/>
                <a:gd name="T90" fmla="*/ 23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8 w 48"/>
                <a:gd name="T99" fmla="*/ 48 h 48"/>
                <a:gd name="T100" fmla="*/ 30 w 48"/>
                <a:gd name="T101" fmla="*/ 47 h 48"/>
                <a:gd name="T102" fmla="*/ 31 w 48"/>
                <a:gd name="T103" fmla="*/ 47 h 48"/>
                <a:gd name="T104" fmla="*/ 33 w 48"/>
                <a:gd name="T105" fmla="*/ 46 h 48"/>
                <a:gd name="T106" fmla="*/ 34 w 48"/>
                <a:gd name="T107" fmla="*/ 46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3 h 48"/>
                <a:gd name="T116" fmla="*/ 38 w 48"/>
                <a:gd name="T117" fmla="*/ 43 h 48"/>
                <a:gd name="T118" fmla="*/ 38 w 48"/>
                <a:gd name="T119" fmla="*/ 43 h 48"/>
                <a:gd name="T120" fmla="*/ 39 w 48"/>
                <a:gd name="T121" fmla="*/ 43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127FE4BE-DD9B-5D9E-3FD7-054E0252F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495" y="32654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6 w 48"/>
                <a:gd name="T7" fmla="*/ 34 h 48"/>
                <a:gd name="T8" fmla="*/ 46 w 48"/>
                <a:gd name="T9" fmla="*/ 33 h 48"/>
                <a:gd name="T10" fmla="*/ 47 w 48"/>
                <a:gd name="T11" fmla="*/ 32 h 48"/>
                <a:gd name="T12" fmla="*/ 47 w 48"/>
                <a:gd name="T13" fmla="*/ 31 h 48"/>
                <a:gd name="T14" fmla="*/ 48 w 48"/>
                <a:gd name="T15" fmla="*/ 29 h 48"/>
                <a:gd name="T16" fmla="*/ 48 w 48"/>
                <a:gd name="T17" fmla="*/ 27 h 48"/>
                <a:gd name="T18" fmla="*/ 48 w 48"/>
                <a:gd name="T19" fmla="*/ 25 h 48"/>
                <a:gd name="T20" fmla="*/ 48 w 48"/>
                <a:gd name="T21" fmla="*/ 25 h 48"/>
                <a:gd name="T22" fmla="*/ 48 w 48"/>
                <a:gd name="T23" fmla="*/ 24 h 48"/>
                <a:gd name="T24" fmla="*/ 48 w 48"/>
                <a:gd name="T25" fmla="*/ 22 h 48"/>
                <a:gd name="T26" fmla="*/ 48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1 w 48"/>
                <a:gd name="T43" fmla="*/ 1 h 48"/>
                <a:gd name="T44" fmla="*/ 29 w 48"/>
                <a:gd name="T45" fmla="*/ 1 h 48"/>
                <a:gd name="T46" fmla="*/ 24 w 48"/>
                <a:gd name="T47" fmla="*/ 0 h 48"/>
                <a:gd name="T48" fmla="*/ 19 w 48"/>
                <a:gd name="T49" fmla="*/ 1 h 48"/>
                <a:gd name="T50" fmla="*/ 15 w 48"/>
                <a:gd name="T51" fmla="*/ 2 h 48"/>
                <a:gd name="T52" fmla="*/ 11 w 48"/>
                <a:gd name="T53" fmla="*/ 4 h 48"/>
                <a:gd name="T54" fmla="*/ 7 w 48"/>
                <a:gd name="T55" fmla="*/ 7 h 48"/>
                <a:gd name="T56" fmla="*/ 4 w 48"/>
                <a:gd name="T57" fmla="*/ 11 h 48"/>
                <a:gd name="T58" fmla="*/ 2 w 48"/>
                <a:gd name="T59" fmla="*/ 15 h 48"/>
                <a:gd name="T60" fmla="*/ 1 w 48"/>
                <a:gd name="T61" fmla="*/ 19 h 48"/>
                <a:gd name="T62" fmla="*/ 0 w 48"/>
                <a:gd name="T63" fmla="*/ 24 h 48"/>
                <a:gd name="T64" fmla="*/ 0 w 48"/>
                <a:gd name="T65" fmla="*/ 27 h 48"/>
                <a:gd name="T66" fmla="*/ 1 w 48"/>
                <a:gd name="T67" fmla="*/ 29 h 48"/>
                <a:gd name="T68" fmla="*/ 1 w 48"/>
                <a:gd name="T69" fmla="*/ 31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1 w 48"/>
                <a:gd name="T79" fmla="*/ 44 h 48"/>
                <a:gd name="T80" fmla="*/ 13 w 48"/>
                <a:gd name="T81" fmla="*/ 45 h 48"/>
                <a:gd name="T82" fmla="*/ 15 w 48"/>
                <a:gd name="T83" fmla="*/ 47 h 48"/>
                <a:gd name="T84" fmla="*/ 19 w 48"/>
                <a:gd name="T85" fmla="*/ 48 h 48"/>
                <a:gd name="T86" fmla="*/ 22 w 48"/>
                <a:gd name="T87" fmla="*/ 48 h 48"/>
                <a:gd name="T88" fmla="*/ 24 w 48"/>
                <a:gd name="T89" fmla="*/ 48 h 48"/>
                <a:gd name="T90" fmla="*/ 26 w 48"/>
                <a:gd name="T91" fmla="*/ 48 h 48"/>
                <a:gd name="T92" fmla="*/ 29 w 48"/>
                <a:gd name="T93" fmla="*/ 48 h 48"/>
                <a:gd name="T94" fmla="*/ 31 w 48"/>
                <a:gd name="T95" fmla="*/ 47 h 48"/>
                <a:gd name="T96" fmla="*/ 32 w 48"/>
                <a:gd name="T97" fmla="*/ 47 h 48"/>
                <a:gd name="T98" fmla="*/ 33 w 48"/>
                <a:gd name="T99" fmla="*/ 47 h 48"/>
                <a:gd name="T100" fmla="*/ 34 w 48"/>
                <a:gd name="T101" fmla="*/ 46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9 w 48"/>
                <a:gd name="T109" fmla="*/ 43 h 48"/>
                <a:gd name="T110" fmla="*/ 39 w 48"/>
                <a:gd name="T111" fmla="*/ 43 h 48"/>
                <a:gd name="T112" fmla="*/ 39 w 48"/>
                <a:gd name="T113" fmla="*/ 43 h 48"/>
                <a:gd name="T114" fmla="*/ 39 w 48"/>
                <a:gd name="T115" fmla="*/ 43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0F1D16C-679B-A8A7-409E-3193C0A9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170" y="29432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4 h 49"/>
                <a:gd name="T8" fmla="*/ 46 w 48"/>
                <a:gd name="T9" fmla="*/ 34 h 49"/>
                <a:gd name="T10" fmla="*/ 47 w 48"/>
                <a:gd name="T11" fmla="*/ 32 h 49"/>
                <a:gd name="T12" fmla="*/ 47 w 48"/>
                <a:gd name="T13" fmla="*/ 31 h 49"/>
                <a:gd name="T14" fmla="*/ 48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8 w 48"/>
                <a:gd name="T27" fmla="*/ 20 h 49"/>
                <a:gd name="T28" fmla="*/ 46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3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6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1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1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2 w 48"/>
                <a:gd name="T89" fmla="*/ 48 h 49"/>
                <a:gd name="T90" fmla="*/ 24 w 48"/>
                <a:gd name="T91" fmla="*/ 49 h 49"/>
                <a:gd name="T92" fmla="*/ 25 w 48"/>
                <a:gd name="T93" fmla="*/ 48 h 49"/>
                <a:gd name="T94" fmla="*/ 25 w 48"/>
                <a:gd name="T95" fmla="*/ 48 h 49"/>
                <a:gd name="T96" fmla="*/ 26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3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3 h 49"/>
                <a:gd name="T114" fmla="*/ 39 w 48"/>
                <a:gd name="T115" fmla="*/ 43 h 49"/>
                <a:gd name="T116" fmla="*/ 39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3EC5A224-5F6B-CB8D-4049-569695B36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4167" y="2790825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4.05 (95% CI: 1.49-6.61)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B7F557F6-23A7-7650-E813-EF7BD5972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492" y="3113088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3.39 (95% CI: 1.10-5.69)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56681FEA-2F1F-B9EF-8A73-1D3EE539C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742" y="3433763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2.89 (95% CI: 0.56-5.21)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2EA576DE-81C6-ED14-4FC1-8AEDFFE33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3708" y="2649538"/>
              <a:ext cx="0" cy="258445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41B2B6F1-AAD6-D0C0-F373-C8B5A54F5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425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1BCDF138-8941-D80F-A384-7CD91542C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0953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5E085BDF-9033-47D3-7DF8-479AFA350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480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2F6E39D-24A2-711E-5D02-F1203A852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66480" y="5233986"/>
              <a:ext cx="2529277" cy="3661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5244E07E-3453-0067-930D-D63487DEF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3315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Line 75">
              <a:extLst>
                <a:ext uri="{FF2B5EF4-FFF2-40B4-BE49-F238E27FC236}">
                  <a16:creationId xmlns:a16="http://schemas.microsoft.com/office/drawing/2014/main" id="{23F4370D-9457-33EC-25E6-3E9BD5A36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843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Line 76">
              <a:extLst>
                <a:ext uri="{FF2B5EF4-FFF2-40B4-BE49-F238E27FC236}">
                  <a16:creationId xmlns:a16="http://schemas.microsoft.com/office/drawing/2014/main" id="{627B8EEA-15F9-B26A-B98A-E1D8BC2AA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370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E353278F-BA61-62B3-AA03-8225DA2B2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008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82">
              <a:extLst>
                <a:ext uri="{FF2B5EF4-FFF2-40B4-BE49-F238E27FC236}">
                  <a16:creationId xmlns:a16="http://schemas.microsoft.com/office/drawing/2014/main" id="{B0F3228A-9963-30D0-F3BF-EED86F81B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535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87">
              <a:extLst>
                <a:ext uri="{FF2B5EF4-FFF2-40B4-BE49-F238E27FC236}">
                  <a16:creationId xmlns:a16="http://schemas.microsoft.com/office/drawing/2014/main" id="{BE1AD1F0-0621-09EC-3EFB-3A192719D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1898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9">
              <a:extLst>
                <a:ext uri="{FF2B5EF4-FFF2-40B4-BE49-F238E27FC236}">
                  <a16:creationId xmlns:a16="http://schemas.microsoft.com/office/drawing/2014/main" id="{5B09BDA3-ECB2-2207-C881-5B412ED8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9052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tangle 90">
              <a:extLst>
                <a:ext uri="{FF2B5EF4-FFF2-40B4-BE49-F238E27FC236}">
                  <a16:creationId xmlns:a16="http://schemas.microsoft.com/office/drawing/2014/main" id="{94889747-43D7-FA8E-7CBE-EC7858D91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4327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tangle 91">
              <a:extLst>
                <a:ext uri="{FF2B5EF4-FFF2-40B4-BE49-F238E27FC236}">
                  <a16:creationId xmlns:a16="http://schemas.microsoft.com/office/drawing/2014/main" id="{E8D4B76A-0D9A-901D-EC9D-84F0BCA29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205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Rectangle 92">
              <a:extLst>
                <a:ext uri="{FF2B5EF4-FFF2-40B4-BE49-F238E27FC236}">
                  <a16:creationId xmlns:a16="http://schemas.microsoft.com/office/drawing/2014/main" id="{669E498B-0259-CB0A-2F13-234DB2025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328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Rectangle 93">
              <a:extLst>
                <a:ext uri="{FF2B5EF4-FFF2-40B4-BE49-F238E27FC236}">
                  <a16:creationId xmlns:a16="http://schemas.microsoft.com/office/drawing/2014/main" id="{4EFF682E-44A1-2600-9863-B264B4A21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260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Rectangle 94">
              <a:extLst>
                <a:ext uri="{FF2B5EF4-FFF2-40B4-BE49-F238E27FC236}">
                  <a16:creationId xmlns:a16="http://schemas.microsoft.com/office/drawing/2014/main" id="{9ABDD6BC-EFA1-0788-06A6-91FD1512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878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Rectangle 95">
              <a:extLst>
                <a:ext uri="{FF2B5EF4-FFF2-40B4-BE49-F238E27FC236}">
                  <a16:creationId xmlns:a16="http://schemas.microsoft.com/office/drawing/2014/main" id="{C701D5C9-188F-9A60-370C-ACED56D28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315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Rectangle 96">
              <a:extLst>
                <a:ext uri="{FF2B5EF4-FFF2-40B4-BE49-F238E27FC236}">
                  <a16:creationId xmlns:a16="http://schemas.microsoft.com/office/drawing/2014/main" id="{59CD7AE2-365C-D308-EED4-B9F3C7E64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8428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Rectangle 97">
              <a:extLst>
                <a:ext uri="{FF2B5EF4-FFF2-40B4-BE49-F238E27FC236}">
                  <a16:creationId xmlns:a16="http://schemas.microsoft.com/office/drawing/2014/main" id="{5D927E09-A6B6-2BFE-C5C4-21F65AE7A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370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Rectangle 100">
              <a:extLst>
                <a:ext uri="{FF2B5EF4-FFF2-40B4-BE49-F238E27FC236}">
                  <a16:creationId xmlns:a16="http://schemas.microsoft.com/office/drawing/2014/main" id="{13B8AC6E-B3AA-44E2-7C05-8F5029ADD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4724" y="5548590"/>
              <a:ext cx="23246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Differences (95% CI) in mean change</a:t>
              </a:r>
              <a:endParaRPr kumimoji="0" lang="en-US" altLang="fr-F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2580A25B-2CEF-1962-1E9E-823FF516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5183" y="48736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5 h 49"/>
                <a:gd name="T8" fmla="*/ 46 w 48"/>
                <a:gd name="T9" fmla="*/ 34 h 49"/>
                <a:gd name="T10" fmla="*/ 46 w 48"/>
                <a:gd name="T11" fmla="*/ 32 h 49"/>
                <a:gd name="T12" fmla="*/ 47 w 48"/>
                <a:gd name="T13" fmla="*/ 31 h 49"/>
                <a:gd name="T14" fmla="*/ 47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7 w 48"/>
                <a:gd name="T27" fmla="*/ 20 h 49"/>
                <a:gd name="T28" fmla="*/ 46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3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6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1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1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1 w 48"/>
                <a:gd name="T89" fmla="*/ 48 h 49"/>
                <a:gd name="T90" fmla="*/ 24 w 48"/>
                <a:gd name="T91" fmla="*/ 49 h 49"/>
                <a:gd name="T92" fmla="*/ 24 w 48"/>
                <a:gd name="T93" fmla="*/ 48 h 49"/>
                <a:gd name="T94" fmla="*/ 25 w 48"/>
                <a:gd name="T95" fmla="*/ 48 h 49"/>
                <a:gd name="T96" fmla="*/ 26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3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4 h 49"/>
                <a:gd name="T114" fmla="*/ 38 w 48"/>
                <a:gd name="T115" fmla="*/ 43 h 49"/>
                <a:gd name="T116" fmla="*/ 38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1A302EFC-FC01-60CF-3AE1-A15F1C8FF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1220" y="45529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6 w 48"/>
                <a:gd name="T7" fmla="*/ 34 h 48"/>
                <a:gd name="T8" fmla="*/ 46 w 48"/>
                <a:gd name="T9" fmla="*/ 33 h 48"/>
                <a:gd name="T10" fmla="*/ 47 w 48"/>
                <a:gd name="T11" fmla="*/ 32 h 48"/>
                <a:gd name="T12" fmla="*/ 47 w 48"/>
                <a:gd name="T13" fmla="*/ 30 h 48"/>
                <a:gd name="T14" fmla="*/ 48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8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6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0 h 48"/>
                <a:gd name="T44" fmla="*/ 29 w 48"/>
                <a:gd name="T45" fmla="*/ 0 h 48"/>
                <a:gd name="T46" fmla="*/ 24 w 48"/>
                <a:gd name="T47" fmla="*/ 0 h 48"/>
                <a:gd name="T48" fmla="*/ 19 w 48"/>
                <a:gd name="T49" fmla="*/ 0 h 48"/>
                <a:gd name="T50" fmla="*/ 15 w 48"/>
                <a:gd name="T51" fmla="*/ 1 h 48"/>
                <a:gd name="T52" fmla="*/ 11 w 48"/>
                <a:gd name="T53" fmla="*/ 3 h 48"/>
                <a:gd name="T54" fmla="*/ 7 w 48"/>
                <a:gd name="T55" fmla="*/ 6 h 48"/>
                <a:gd name="T56" fmla="*/ 4 w 48"/>
                <a:gd name="T57" fmla="*/ 10 h 48"/>
                <a:gd name="T58" fmla="*/ 2 w 48"/>
                <a:gd name="T59" fmla="*/ 14 h 48"/>
                <a:gd name="T60" fmla="*/ 1 w 48"/>
                <a:gd name="T61" fmla="*/ 19 h 48"/>
                <a:gd name="T62" fmla="*/ 0 w 48"/>
                <a:gd name="T63" fmla="*/ 24 h 48"/>
                <a:gd name="T64" fmla="*/ 0 w 48"/>
                <a:gd name="T65" fmla="*/ 26 h 48"/>
                <a:gd name="T66" fmla="*/ 1 w 48"/>
                <a:gd name="T67" fmla="*/ 28 h 48"/>
                <a:gd name="T68" fmla="*/ 1 w 48"/>
                <a:gd name="T69" fmla="*/ 30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1 w 48"/>
                <a:gd name="T79" fmla="*/ 44 h 48"/>
                <a:gd name="T80" fmla="*/ 13 w 48"/>
                <a:gd name="T81" fmla="*/ 45 h 48"/>
                <a:gd name="T82" fmla="*/ 15 w 48"/>
                <a:gd name="T83" fmla="*/ 46 h 48"/>
                <a:gd name="T84" fmla="*/ 19 w 48"/>
                <a:gd name="T85" fmla="*/ 47 h 48"/>
                <a:gd name="T86" fmla="*/ 22 w 48"/>
                <a:gd name="T87" fmla="*/ 47 h 48"/>
                <a:gd name="T88" fmla="*/ 24 w 48"/>
                <a:gd name="T89" fmla="*/ 48 h 48"/>
                <a:gd name="T90" fmla="*/ 26 w 48"/>
                <a:gd name="T91" fmla="*/ 47 h 48"/>
                <a:gd name="T92" fmla="*/ 29 w 48"/>
                <a:gd name="T93" fmla="*/ 47 h 48"/>
                <a:gd name="T94" fmla="*/ 31 w 48"/>
                <a:gd name="T95" fmla="*/ 46 h 48"/>
                <a:gd name="T96" fmla="*/ 32 w 48"/>
                <a:gd name="T97" fmla="*/ 46 h 48"/>
                <a:gd name="T98" fmla="*/ 33 w 48"/>
                <a:gd name="T99" fmla="*/ 46 h 48"/>
                <a:gd name="T100" fmla="*/ 34 w 48"/>
                <a:gd name="T101" fmla="*/ 45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9 w 48"/>
                <a:gd name="T109" fmla="*/ 42 h 48"/>
                <a:gd name="T110" fmla="*/ 39 w 48"/>
                <a:gd name="T111" fmla="*/ 42 h 48"/>
                <a:gd name="T112" fmla="*/ 39 w 48"/>
                <a:gd name="T113" fmla="*/ 42 h 48"/>
                <a:gd name="T114" fmla="*/ 39 w 48"/>
                <a:gd name="T115" fmla="*/ 42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10E80266-7CE5-C38A-3776-2A2D56D87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6145" y="42306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7 w 48"/>
                <a:gd name="T13" fmla="*/ 31 h 48"/>
                <a:gd name="T14" fmla="*/ 47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7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1 h 48"/>
                <a:gd name="T44" fmla="*/ 29 w 48"/>
                <a:gd name="T45" fmla="*/ 0 h 48"/>
                <a:gd name="T46" fmla="*/ 26 w 48"/>
                <a:gd name="T47" fmla="*/ 0 h 48"/>
                <a:gd name="T48" fmla="*/ 24 w 48"/>
                <a:gd name="T49" fmla="*/ 0 h 48"/>
                <a:gd name="T50" fmla="*/ 19 w 48"/>
                <a:gd name="T51" fmla="*/ 0 h 48"/>
                <a:gd name="T52" fmla="*/ 15 w 48"/>
                <a:gd name="T53" fmla="*/ 1 h 48"/>
                <a:gd name="T54" fmla="*/ 10 w 48"/>
                <a:gd name="T55" fmla="*/ 3 h 48"/>
                <a:gd name="T56" fmla="*/ 7 w 48"/>
                <a:gd name="T57" fmla="*/ 7 h 48"/>
                <a:gd name="T58" fmla="*/ 4 w 48"/>
                <a:gd name="T59" fmla="*/ 10 h 48"/>
                <a:gd name="T60" fmla="*/ 2 w 48"/>
                <a:gd name="T61" fmla="*/ 14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8 h 48"/>
                <a:gd name="T70" fmla="*/ 1 w 48"/>
                <a:gd name="T71" fmla="*/ 31 h 48"/>
                <a:gd name="T72" fmla="*/ 2 w 48"/>
                <a:gd name="T73" fmla="*/ 33 h 48"/>
                <a:gd name="T74" fmla="*/ 2 w 48"/>
                <a:gd name="T75" fmla="*/ 35 h 48"/>
                <a:gd name="T76" fmla="*/ 4 w 48"/>
                <a:gd name="T77" fmla="*/ 37 h 48"/>
                <a:gd name="T78" fmla="*/ 7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5 w 48"/>
                <a:gd name="T85" fmla="*/ 46 h 48"/>
                <a:gd name="T86" fmla="*/ 19 w 48"/>
                <a:gd name="T87" fmla="*/ 47 h 48"/>
                <a:gd name="T88" fmla="*/ 21 w 48"/>
                <a:gd name="T89" fmla="*/ 48 h 48"/>
                <a:gd name="T90" fmla="*/ 24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9 w 48"/>
                <a:gd name="T99" fmla="*/ 47 h 48"/>
                <a:gd name="T100" fmla="*/ 31 w 48"/>
                <a:gd name="T101" fmla="*/ 47 h 48"/>
                <a:gd name="T102" fmla="*/ 32 w 48"/>
                <a:gd name="T103" fmla="*/ 46 h 48"/>
                <a:gd name="T104" fmla="*/ 33 w 48"/>
                <a:gd name="T105" fmla="*/ 46 h 48"/>
                <a:gd name="T106" fmla="*/ 34 w 48"/>
                <a:gd name="T107" fmla="*/ 45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2 h 48"/>
                <a:gd name="T116" fmla="*/ 38 w 48"/>
                <a:gd name="T117" fmla="*/ 42 h 48"/>
                <a:gd name="T118" fmla="*/ 38 w 48"/>
                <a:gd name="T119" fmla="*/ 42 h 48"/>
                <a:gd name="T120" fmla="*/ 39 w 48"/>
                <a:gd name="T121" fmla="*/ 42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104">
              <a:extLst>
                <a:ext uri="{FF2B5EF4-FFF2-40B4-BE49-F238E27FC236}">
                  <a16:creationId xmlns:a16="http://schemas.microsoft.com/office/drawing/2014/main" id="{4FF7F52C-EC74-98D1-D0E6-FF3962D01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1319" y="4076700"/>
              <a:ext cx="14074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1.67 (95% CI: -0.10-3.45)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Rectangle 105">
              <a:extLst>
                <a:ext uri="{FF2B5EF4-FFF2-40B4-BE49-F238E27FC236}">
                  <a16:creationId xmlns:a16="http://schemas.microsoft.com/office/drawing/2014/main" id="{2DB2D9CD-1D0C-EDFD-80FE-2F7BC7227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7981" y="4398963"/>
              <a:ext cx="14074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1.56 (95% CI: -0.09-3.21)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Rectangle 106">
              <a:extLst>
                <a:ext uri="{FF2B5EF4-FFF2-40B4-BE49-F238E27FC236}">
                  <a16:creationId xmlns:a16="http://schemas.microsoft.com/office/drawing/2014/main" id="{53A2F239-25CD-B2C3-08D2-289CE41E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8769" y="4721225"/>
              <a:ext cx="14074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1.40 (95% CI: -0.26-3.06)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EE2FBAF1-0D09-622C-9620-FB8D7CDED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7595" y="35877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6 w 48"/>
                <a:gd name="T13" fmla="*/ 31 h 48"/>
                <a:gd name="T14" fmla="*/ 47 w 48"/>
                <a:gd name="T15" fmla="*/ 29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5 h 48"/>
                <a:gd name="T22" fmla="*/ 48 w 48"/>
                <a:gd name="T23" fmla="*/ 24 h 48"/>
                <a:gd name="T24" fmla="*/ 48 w 48"/>
                <a:gd name="T25" fmla="*/ 22 h 48"/>
                <a:gd name="T26" fmla="*/ 47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1 w 48"/>
                <a:gd name="T43" fmla="*/ 1 h 48"/>
                <a:gd name="T44" fmla="*/ 28 w 48"/>
                <a:gd name="T45" fmla="*/ 1 h 48"/>
                <a:gd name="T46" fmla="*/ 26 w 48"/>
                <a:gd name="T47" fmla="*/ 0 h 48"/>
                <a:gd name="T48" fmla="*/ 24 w 48"/>
                <a:gd name="T49" fmla="*/ 0 h 48"/>
                <a:gd name="T50" fmla="*/ 19 w 48"/>
                <a:gd name="T51" fmla="*/ 1 h 48"/>
                <a:gd name="T52" fmla="*/ 14 w 48"/>
                <a:gd name="T53" fmla="*/ 2 h 48"/>
                <a:gd name="T54" fmla="*/ 10 w 48"/>
                <a:gd name="T55" fmla="*/ 4 h 48"/>
                <a:gd name="T56" fmla="*/ 7 w 48"/>
                <a:gd name="T57" fmla="*/ 7 h 48"/>
                <a:gd name="T58" fmla="*/ 4 w 48"/>
                <a:gd name="T59" fmla="*/ 11 h 48"/>
                <a:gd name="T60" fmla="*/ 1 w 48"/>
                <a:gd name="T61" fmla="*/ 15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9 h 48"/>
                <a:gd name="T70" fmla="*/ 1 w 48"/>
                <a:gd name="T71" fmla="*/ 31 h 48"/>
                <a:gd name="T72" fmla="*/ 1 w 48"/>
                <a:gd name="T73" fmla="*/ 33 h 48"/>
                <a:gd name="T74" fmla="*/ 2 w 48"/>
                <a:gd name="T75" fmla="*/ 35 h 48"/>
                <a:gd name="T76" fmla="*/ 4 w 48"/>
                <a:gd name="T77" fmla="*/ 37 h 48"/>
                <a:gd name="T78" fmla="*/ 7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4 w 48"/>
                <a:gd name="T85" fmla="*/ 46 h 48"/>
                <a:gd name="T86" fmla="*/ 19 w 48"/>
                <a:gd name="T87" fmla="*/ 48 h 48"/>
                <a:gd name="T88" fmla="*/ 21 w 48"/>
                <a:gd name="T89" fmla="*/ 48 h 48"/>
                <a:gd name="T90" fmla="*/ 24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8 w 48"/>
                <a:gd name="T99" fmla="*/ 48 h 48"/>
                <a:gd name="T100" fmla="*/ 31 w 48"/>
                <a:gd name="T101" fmla="*/ 47 h 48"/>
                <a:gd name="T102" fmla="*/ 32 w 48"/>
                <a:gd name="T103" fmla="*/ 47 h 48"/>
                <a:gd name="T104" fmla="*/ 33 w 48"/>
                <a:gd name="T105" fmla="*/ 46 h 48"/>
                <a:gd name="T106" fmla="*/ 34 w 48"/>
                <a:gd name="T107" fmla="*/ 46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3 h 48"/>
                <a:gd name="T116" fmla="*/ 38 w 48"/>
                <a:gd name="T117" fmla="*/ 43 h 48"/>
                <a:gd name="T118" fmla="*/ 38 w 48"/>
                <a:gd name="T119" fmla="*/ 43 h 48"/>
                <a:gd name="T120" fmla="*/ 39 w 48"/>
                <a:gd name="T121" fmla="*/ 43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8">
              <a:extLst>
                <a:ext uri="{FF2B5EF4-FFF2-40B4-BE49-F238E27FC236}">
                  <a16:creationId xmlns:a16="http://schemas.microsoft.com/office/drawing/2014/main" id="{28E8A4B7-C59B-FC01-82A3-FB3A30EA0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2208" y="32654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6 w 48"/>
                <a:gd name="T7" fmla="*/ 34 h 48"/>
                <a:gd name="T8" fmla="*/ 46 w 48"/>
                <a:gd name="T9" fmla="*/ 33 h 48"/>
                <a:gd name="T10" fmla="*/ 47 w 48"/>
                <a:gd name="T11" fmla="*/ 32 h 48"/>
                <a:gd name="T12" fmla="*/ 47 w 48"/>
                <a:gd name="T13" fmla="*/ 31 h 48"/>
                <a:gd name="T14" fmla="*/ 48 w 48"/>
                <a:gd name="T15" fmla="*/ 29 h 48"/>
                <a:gd name="T16" fmla="*/ 48 w 48"/>
                <a:gd name="T17" fmla="*/ 27 h 48"/>
                <a:gd name="T18" fmla="*/ 48 w 48"/>
                <a:gd name="T19" fmla="*/ 25 h 48"/>
                <a:gd name="T20" fmla="*/ 48 w 48"/>
                <a:gd name="T21" fmla="*/ 25 h 48"/>
                <a:gd name="T22" fmla="*/ 48 w 48"/>
                <a:gd name="T23" fmla="*/ 24 h 48"/>
                <a:gd name="T24" fmla="*/ 48 w 48"/>
                <a:gd name="T25" fmla="*/ 22 h 48"/>
                <a:gd name="T26" fmla="*/ 48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1 w 48"/>
                <a:gd name="T43" fmla="*/ 1 h 48"/>
                <a:gd name="T44" fmla="*/ 29 w 48"/>
                <a:gd name="T45" fmla="*/ 1 h 48"/>
                <a:gd name="T46" fmla="*/ 24 w 48"/>
                <a:gd name="T47" fmla="*/ 0 h 48"/>
                <a:gd name="T48" fmla="*/ 19 w 48"/>
                <a:gd name="T49" fmla="*/ 1 h 48"/>
                <a:gd name="T50" fmla="*/ 15 w 48"/>
                <a:gd name="T51" fmla="*/ 2 h 48"/>
                <a:gd name="T52" fmla="*/ 11 w 48"/>
                <a:gd name="T53" fmla="*/ 4 h 48"/>
                <a:gd name="T54" fmla="*/ 7 w 48"/>
                <a:gd name="T55" fmla="*/ 7 h 48"/>
                <a:gd name="T56" fmla="*/ 4 w 48"/>
                <a:gd name="T57" fmla="*/ 11 h 48"/>
                <a:gd name="T58" fmla="*/ 2 w 48"/>
                <a:gd name="T59" fmla="*/ 15 h 48"/>
                <a:gd name="T60" fmla="*/ 1 w 48"/>
                <a:gd name="T61" fmla="*/ 19 h 48"/>
                <a:gd name="T62" fmla="*/ 0 w 48"/>
                <a:gd name="T63" fmla="*/ 24 h 48"/>
                <a:gd name="T64" fmla="*/ 0 w 48"/>
                <a:gd name="T65" fmla="*/ 27 h 48"/>
                <a:gd name="T66" fmla="*/ 1 w 48"/>
                <a:gd name="T67" fmla="*/ 29 h 48"/>
                <a:gd name="T68" fmla="*/ 1 w 48"/>
                <a:gd name="T69" fmla="*/ 31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1 w 48"/>
                <a:gd name="T79" fmla="*/ 44 h 48"/>
                <a:gd name="T80" fmla="*/ 13 w 48"/>
                <a:gd name="T81" fmla="*/ 45 h 48"/>
                <a:gd name="T82" fmla="*/ 15 w 48"/>
                <a:gd name="T83" fmla="*/ 47 h 48"/>
                <a:gd name="T84" fmla="*/ 19 w 48"/>
                <a:gd name="T85" fmla="*/ 48 h 48"/>
                <a:gd name="T86" fmla="*/ 22 w 48"/>
                <a:gd name="T87" fmla="*/ 48 h 48"/>
                <a:gd name="T88" fmla="*/ 24 w 48"/>
                <a:gd name="T89" fmla="*/ 48 h 48"/>
                <a:gd name="T90" fmla="*/ 27 w 48"/>
                <a:gd name="T91" fmla="*/ 48 h 48"/>
                <a:gd name="T92" fmla="*/ 29 w 48"/>
                <a:gd name="T93" fmla="*/ 48 h 48"/>
                <a:gd name="T94" fmla="*/ 31 w 48"/>
                <a:gd name="T95" fmla="*/ 47 h 48"/>
                <a:gd name="T96" fmla="*/ 32 w 48"/>
                <a:gd name="T97" fmla="*/ 47 h 48"/>
                <a:gd name="T98" fmla="*/ 33 w 48"/>
                <a:gd name="T99" fmla="*/ 47 h 48"/>
                <a:gd name="T100" fmla="*/ 34 w 48"/>
                <a:gd name="T101" fmla="*/ 46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9 w 48"/>
                <a:gd name="T109" fmla="*/ 43 h 48"/>
                <a:gd name="T110" fmla="*/ 39 w 48"/>
                <a:gd name="T111" fmla="*/ 43 h 48"/>
                <a:gd name="T112" fmla="*/ 39 w 48"/>
                <a:gd name="T113" fmla="*/ 43 h 48"/>
                <a:gd name="T114" fmla="*/ 39 w 48"/>
                <a:gd name="T115" fmla="*/ 43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9">
              <a:extLst>
                <a:ext uri="{FF2B5EF4-FFF2-40B4-BE49-F238E27FC236}">
                  <a16:creationId xmlns:a16="http://schemas.microsoft.com/office/drawing/2014/main" id="{97478C4E-3BE3-F2DE-6A30-DF3871D7F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333" y="29432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4 h 49"/>
                <a:gd name="T8" fmla="*/ 46 w 48"/>
                <a:gd name="T9" fmla="*/ 34 h 49"/>
                <a:gd name="T10" fmla="*/ 46 w 48"/>
                <a:gd name="T11" fmla="*/ 32 h 49"/>
                <a:gd name="T12" fmla="*/ 47 w 48"/>
                <a:gd name="T13" fmla="*/ 31 h 49"/>
                <a:gd name="T14" fmla="*/ 47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7 w 48"/>
                <a:gd name="T27" fmla="*/ 20 h 49"/>
                <a:gd name="T28" fmla="*/ 46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3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6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0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0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1 w 48"/>
                <a:gd name="T89" fmla="*/ 48 h 49"/>
                <a:gd name="T90" fmla="*/ 24 w 48"/>
                <a:gd name="T91" fmla="*/ 49 h 49"/>
                <a:gd name="T92" fmla="*/ 24 w 48"/>
                <a:gd name="T93" fmla="*/ 48 h 49"/>
                <a:gd name="T94" fmla="*/ 25 w 48"/>
                <a:gd name="T95" fmla="*/ 48 h 49"/>
                <a:gd name="T96" fmla="*/ 26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3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3 h 49"/>
                <a:gd name="T114" fmla="*/ 38 w 48"/>
                <a:gd name="T115" fmla="*/ 43 h 49"/>
                <a:gd name="T116" fmla="*/ 38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10">
              <a:extLst>
                <a:ext uri="{FF2B5EF4-FFF2-40B4-BE49-F238E27FC236}">
                  <a16:creationId xmlns:a16="http://schemas.microsoft.com/office/drawing/2014/main" id="{DACB2E81-2514-951F-CCF8-0679C30B9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3940" y="2790825"/>
              <a:ext cx="13641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2.48 (95% CI: 0.70-4.26)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Rectangle 111">
              <a:extLst>
                <a:ext uri="{FF2B5EF4-FFF2-40B4-BE49-F238E27FC236}">
                  <a16:creationId xmlns:a16="http://schemas.microsoft.com/office/drawing/2014/main" id="{8C60E6F7-4C6A-A272-6E99-D82D384F7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403" y="3113088"/>
              <a:ext cx="13641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2.50 (95% CI: 0.91-4.10)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Rectangle 112">
              <a:extLst>
                <a:ext uri="{FF2B5EF4-FFF2-40B4-BE49-F238E27FC236}">
                  <a16:creationId xmlns:a16="http://schemas.microsoft.com/office/drawing/2014/main" id="{A9EC7048-CF51-879B-7ED8-3C9F01EA5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2028" y="3433763"/>
              <a:ext cx="13641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2.27 (95% CI: 0.64-3.89)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0465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956AF-1F4B-EA49-D6B2-8734E3F987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109728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Post-hoc analysis of NAMSAL and ADVANCE trials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NAMSAL </a:t>
            </a:r>
          </a:p>
          <a:p>
            <a:pPr lvl="1"/>
            <a:r>
              <a:rPr lang="en-US" sz="2000" dirty="0"/>
              <a:t>ART-naïve (N=613)</a:t>
            </a:r>
          </a:p>
          <a:p>
            <a:pPr lvl="1"/>
            <a:r>
              <a:rPr lang="en-US" sz="2000" dirty="0"/>
              <a:t>TDF/3TC + DTG vs TDF/3TC/EFV</a:t>
            </a:r>
          </a:p>
          <a:p>
            <a:pPr lvl="1"/>
            <a:r>
              <a:rPr lang="en-US" sz="2000" dirty="0"/>
              <a:t>BP measured at each visit (hypertension not routinely treated)</a:t>
            </a:r>
          </a:p>
          <a:p>
            <a:pPr lvl="1"/>
            <a:r>
              <a:rPr lang="en-US" sz="2000" dirty="0"/>
              <a:t>median BMI at baseline 23 kg/m</a:t>
            </a:r>
            <a:r>
              <a:rPr lang="en-US" sz="2000" baseline="30000" dirty="0"/>
              <a:t>2</a:t>
            </a:r>
            <a:br>
              <a:rPr lang="en-US" sz="2000" baseline="30000" dirty="0"/>
            </a:br>
            <a:endParaRPr lang="en-US" sz="2000" baseline="30000" dirty="0"/>
          </a:p>
          <a:p>
            <a:r>
              <a:rPr lang="en-US" dirty="0"/>
              <a:t>ADVANCE</a:t>
            </a:r>
          </a:p>
          <a:p>
            <a:pPr lvl="1"/>
            <a:r>
              <a:rPr lang="en-US" sz="2000" dirty="0"/>
              <a:t>ART-naïve (N=1053)</a:t>
            </a:r>
          </a:p>
          <a:p>
            <a:pPr lvl="1"/>
            <a:r>
              <a:rPr lang="en-US" sz="2000" dirty="0"/>
              <a:t>TAF/FTC + DTG vs TDF/FTC + DTG vs TDF/FTC/EFV</a:t>
            </a:r>
          </a:p>
          <a:p>
            <a:pPr lvl="1"/>
            <a:r>
              <a:rPr lang="en-US" sz="2000" dirty="0"/>
              <a:t>BP measured at each visit (treatment if SBP/DBP &gt; 140/90 mm Hg)</a:t>
            </a:r>
          </a:p>
          <a:p>
            <a:pPr lvl="1"/>
            <a:r>
              <a:rPr lang="en-US" sz="2000" dirty="0"/>
              <a:t>median BMI at baseline 24.1 kg/m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AF89919-185D-FCC9-36E2-40DA5AFC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878888" cy="1143000"/>
          </a:xfrm>
        </p:spPr>
        <p:txBody>
          <a:bodyPr/>
          <a:lstStyle/>
          <a:p>
            <a:r>
              <a:rPr lang="fr-FR" dirty="0"/>
              <a:t>Risk of hypertension with DTG and TAF in Naïves (1)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1CD1288-8948-829E-59BA-D92CD2AB1BB3}"/>
              </a:ext>
            </a:extLst>
          </p:cNvPr>
          <p:cNvSpPr txBox="1">
            <a:spLocks/>
          </p:cNvSpPr>
          <p:nvPr/>
        </p:nvSpPr>
        <p:spPr bwMode="auto">
          <a:xfrm>
            <a:off x="9464476" y="6574009"/>
            <a:ext cx="27246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Venter F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OALBB0504</a:t>
            </a:r>
          </a:p>
        </p:txBody>
      </p:sp>
    </p:spTree>
    <p:extLst>
      <p:ext uri="{BB962C8B-B14F-4D97-AF65-F5344CB8AC3E}">
        <p14:creationId xmlns:p14="http://schemas.microsoft.com/office/powerpoint/2010/main" val="1130300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834748" cy="1143000"/>
          </a:xfrm>
        </p:spPr>
        <p:txBody>
          <a:bodyPr/>
          <a:lstStyle/>
          <a:p>
            <a:r>
              <a:rPr lang="fr-FR" dirty="0"/>
              <a:t>Risk of hypertension with DTG and TAF in Naïves (2)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53C2E4-4F40-7E25-569A-1200590DE241}"/>
              </a:ext>
            </a:extLst>
          </p:cNvPr>
          <p:cNvSpPr txBox="1"/>
          <p:nvPr/>
        </p:nvSpPr>
        <p:spPr>
          <a:xfrm>
            <a:off x="9359756" y="5830735"/>
            <a:ext cx="2793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analysis suggests BP increase </a:t>
            </a:r>
          </a:p>
          <a:p>
            <a:r>
              <a:rPr lang="en-US" sz="1400" dirty="0"/>
              <a:t>mediated by weight gain, not drug</a:t>
            </a:r>
          </a:p>
          <a:p>
            <a:r>
              <a:rPr lang="en-US" sz="1400" dirty="0"/>
              <a:t>Role of ageing ?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09EACC4-FF85-F064-4CEE-731D8FF6644B}"/>
              </a:ext>
            </a:extLst>
          </p:cNvPr>
          <p:cNvGrpSpPr/>
          <p:nvPr/>
        </p:nvGrpSpPr>
        <p:grpSpPr>
          <a:xfrm>
            <a:off x="191344" y="1720635"/>
            <a:ext cx="4975760" cy="2561228"/>
            <a:chOff x="191344" y="1720635"/>
            <a:chExt cx="4975760" cy="2561228"/>
          </a:xfrm>
        </p:grpSpPr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BC36B9C8-41A7-2105-0997-AC6BD91C6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2254236"/>
              <a:ext cx="3585222" cy="1456943"/>
            </a:xfrm>
            <a:custGeom>
              <a:avLst/>
              <a:gdLst>
                <a:gd name="T0" fmla="*/ 4519 w 4519"/>
                <a:gd name="T1" fmla="*/ 1834 h 1834"/>
                <a:gd name="T2" fmla="*/ 0 w 4519"/>
                <a:gd name="T3" fmla="*/ 1834 h 1834"/>
                <a:gd name="T4" fmla="*/ 0 w 4519"/>
                <a:gd name="T5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9" h="1834">
                  <a:moveTo>
                    <a:pt x="4519" y="1834"/>
                  </a:moveTo>
                  <a:lnTo>
                    <a:pt x="0" y="183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7" name="Line 37">
              <a:extLst>
                <a:ext uri="{FF2B5EF4-FFF2-40B4-BE49-F238E27FC236}">
                  <a16:creationId xmlns:a16="http://schemas.microsoft.com/office/drawing/2014/main" id="{822060B2-96AA-8D1A-D4D9-247C427CE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1974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8" name="Line 38">
              <a:extLst>
                <a:ext uri="{FF2B5EF4-FFF2-40B4-BE49-F238E27FC236}">
                  <a16:creationId xmlns:a16="http://schemas.microsoft.com/office/drawing/2014/main" id="{6B9FB65A-CECC-8DEB-C53E-282B15E83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416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9" name="Line 49">
              <a:extLst>
                <a:ext uri="{FF2B5EF4-FFF2-40B4-BE49-F238E27FC236}">
                  <a16:creationId xmlns:a16="http://schemas.microsoft.com/office/drawing/2014/main" id="{F8B88FE4-0F41-9E4E-D09F-54260682E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26613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0" name="Line 50">
              <a:extLst>
                <a:ext uri="{FF2B5EF4-FFF2-40B4-BE49-F238E27FC236}">
                  <a16:creationId xmlns:a16="http://schemas.microsoft.com/office/drawing/2014/main" id="{FEAA1DDF-6080-65D0-4753-66F755A4B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68274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1" name="Line 51">
              <a:extLst>
                <a:ext uri="{FF2B5EF4-FFF2-40B4-BE49-F238E27FC236}">
                  <a16:creationId xmlns:a16="http://schemas.microsoft.com/office/drawing/2014/main" id="{1DADB6A0-4374-3015-5CEF-FC5A75DE3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58038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2" name="Line 52">
              <a:extLst>
                <a:ext uri="{FF2B5EF4-FFF2-40B4-BE49-F238E27FC236}">
                  <a16:creationId xmlns:a16="http://schemas.microsoft.com/office/drawing/2014/main" id="{3978EDEA-D295-4256-A8F4-04E4272F9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36850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3" name="Line 53">
              <a:extLst>
                <a:ext uri="{FF2B5EF4-FFF2-40B4-BE49-F238E27FC236}">
                  <a16:creationId xmlns:a16="http://schemas.microsoft.com/office/drawing/2014/main" id="{E4B82293-800B-3047-36E3-2A7C85B30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47087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4" name="Line 54">
              <a:extLst>
                <a:ext uri="{FF2B5EF4-FFF2-40B4-BE49-F238E27FC236}">
                  <a16:creationId xmlns:a16="http://schemas.microsoft.com/office/drawing/2014/main" id="{23CC3585-2323-3736-0D9C-6CA390858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19458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5" name="Line 55">
              <a:extLst>
                <a:ext uri="{FF2B5EF4-FFF2-40B4-BE49-F238E27FC236}">
                  <a16:creationId xmlns:a16="http://schemas.microsoft.com/office/drawing/2014/main" id="{51C755E9-6B65-0D87-E912-4DEF84191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09221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6" name="Line 56">
              <a:extLst>
                <a:ext uri="{FF2B5EF4-FFF2-40B4-BE49-F238E27FC236}">
                  <a16:creationId xmlns:a16="http://schemas.microsoft.com/office/drawing/2014/main" id="{EB9132AA-01B4-C4E7-9E33-2B014DB22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98984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7" name="Line 57">
              <a:extLst>
                <a:ext uri="{FF2B5EF4-FFF2-40B4-BE49-F238E27FC236}">
                  <a16:creationId xmlns:a16="http://schemas.microsoft.com/office/drawing/2014/main" id="{D0742506-174E-0EA5-9410-05D389B5A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88748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8" name="Line 58">
              <a:extLst>
                <a:ext uri="{FF2B5EF4-FFF2-40B4-BE49-F238E27FC236}">
                  <a16:creationId xmlns:a16="http://schemas.microsoft.com/office/drawing/2014/main" id="{CDCF9859-4082-1525-88FE-D5810E365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785114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9" name="Line 59">
              <a:extLst>
                <a:ext uri="{FF2B5EF4-FFF2-40B4-BE49-F238E27FC236}">
                  <a16:creationId xmlns:a16="http://schemas.microsoft.com/office/drawing/2014/main" id="{40F16C9A-BECE-4CA1-A538-0FE028290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608811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0" name="Line 60">
              <a:extLst>
                <a:ext uri="{FF2B5EF4-FFF2-40B4-BE49-F238E27FC236}">
                  <a16:creationId xmlns:a16="http://schemas.microsoft.com/office/drawing/2014/main" id="{99D0D104-6F1D-0CA5-CD6E-0D2A51073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506445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1" name="Line 61">
              <a:extLst>
                <a:ext uri="{FF2B5EF4-FFF2-40B4-BE49-F238E27FC236}">
                  <a16:creationId xmlns:a16="http://schemas.microsoft.com/office/drawing/2014/main" id="{CFD25B71-56DC-A31E-BB18-74DCDABB5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404077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2" name="Line 62">
              <a:extLst>
                <a:ext uri="{FF2B5EF4-FFF2-40B4-BE49-F238E27FC236}">
                  <a16:creationId xmlns:a16="http://schemas.microsoft.com/office/drawing/2014/main" id="{5CB02EAF-971E-4211-DBCF-FB270239B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29695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3" name="Freeform 63">
              <a:extLst>
                <a:ext uri="{FF2B5EF4-FFF2-40B4-BE49-F238E27FC236}">
                  <a16:creationId xmlns:a16="http://schemas.microsoft.com/office/drawing/2014/main" id="{B781054C-4BCC-C580-E960-82E868FF4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9" y="3711178"/>
              <a:ext cx="35710" cy="26188"/>
            </a:xfrm>
            <a:custGeom>
              <a:avLst/>
              <a:gdLst>
                <a:gd name="T0" fmla="*/ 45 w 45"/>
                <a:gd name="T1" fmla="*/ 35 h 35"/>
                <a:gd name="T2" fmla="*/ 45 w 45"/>
                <a:gd name="T3" fmla="*/ 0 h 35"/>
                <a:gd name="T4" fmla="*/ 0 w 45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5">
                  <a:moveTo>
                    <a:pt x="45" y="35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4" name="Line 64">
              <a:extLst>
                <a:ext uri="{FF2B5EF4-FFF2-40B4-BE49-F238E27FC236}">
                  <a16:creationId xmlns:a16="http://schemas.microsoft.com/office/drawing/2014/main" id="{73A8881F-5987-4D59-EB1D-1DF762C71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1499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5" name="Line 65">
              <a:extLst>
                <a:ext uri="{FF2B5EF4-FFF2-40B4-BE49-F238E27FC236}">
                  <a16:creationId xmlns:a16="http://schemas.microsoft.com/office/drawing/2014/main" id="{3587308C-DC9B-ADD5-E0B7-AE1351B26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098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6" name="Line 66">
              <a:extLst>
                <a:ext uri="{FF2B5EF4-FFF2-40B4-BE49-F238E27FC236}">
                  <a16:creationId xmlns:a16="http://schemas.microsoft.com/office/drawing/2014/main" id="{CB640D2E-2962-5EC3-0B0B-3E3E168BC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877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7" name="Line 67">
              <a:extLst>
                <a:ext uri="{FF2B5EF4-FFF2-40B4-BE49-F238E27FC236}">
                  <a16:creationId xmlns:a16="http://schemas.microsoft.com/office/drawing/2014/main" id="{474BF500-D8F6-EC9B-D72E-DC6A1582C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9452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8" name="Line 68">
              <a:extLst>
                <a:ext uri="{FF2B5EF4-FFF2-40B4-BE49-F238E27FC236}">
                  <a16:creationId xmlns:a16="http://schemas.microsoft.com/office/drawing/2014/main" id="{BE363FB9-AAA6-B6D4-EF6C-5BF909640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5673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9" name="Line 69">
              <a:extLst>
                <a:ext uri="{FF2B5EF4-FFF2-40B4-BE49-F238E27FC236}">
                  <a16:creationId xmlns:a16="http://schemas.microsoft.com/office/drawing/2014/main" id="{9833A471-1D6B-AC54-F5D1-5CCCD41FA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4274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0" name="Line 70">
              <a:extLst>
                <a:ext uri="{FF2B5EF4-FFF2-40B4-BE49-F238E27FC236}">
                  <a16:creationId xmlns:a16="http://schemas.microsoft.com/office/drawing/2014/main" id="{28028500-3A5E-6CA2-786B-530197BD6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867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1" name="Line 71">
              <a:extLst>
                <a:ext uri="{FF2B5EF4-FFF2-40B4-BE49-F238E27FC236}">
                  <a16:creationId xmlns:a16="http://schemas.microsoft.com/office/drawing/2014/main" id="{72665E58-F81E-9481-E485-4595CE8A6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646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2" name="Line 72">
              <a:extLst>
                <a:ext uri="{FF2B5EF4-FFF2-40B4-BE49-F238E27FC236}">
                  <a16:creationId xmlns:a16="http://schemas.microsoft.com/office/drawing/2014/main" id="{54A5733D-4223-6EF2-79E5-F40873EA8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8469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3" name="Line 73">
              <a:extLst>
                <a:ext uri="{FF2B5EF4-FFF2-40B4-BE49-F238E27FC236}">
                  <a16:creationId xmlns:a16="http://schemas.microsoft.com/office/drawing/2014/main" id="{87FEB538-8337-F2B0-57BD-F888E1256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238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4" name="Line 74">
              <a:extLst>
                <a:ext uri="{FF2B5EF4-FFF2-40B4-BE49-F238E27FC236}">
                  <a16:creationId xmlns:a16="http://schemas.microsoft.com/office/drawing/2014/main" id="{257A6635-E089-C5AF-0873-F2BCC7D24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8823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5" name="Freeform 85">
              <a:extLst>
                <a:ext uri="{FF2B5EF4-FFF2-40B4-BE49-F238E27FC236}">
                  <a16:creationId xmlns:a16="http://schemas.microsoft.com/office/drawing/2014/main" id="{A8890F89-AAE1-B6A1-688F-D00C6010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2568478"/>
              <a:ext cx="3547132" cy="1040334"/>
            </a:xfrm>
            <a:custGeom>
              <a:avLst/>
              <a:gdLst>
                <a:gd name="T0" fmla="*/ 4470 w 4470"/>
                <a:gd name="T1" fmla="*/ 0 h 1311"/>
                <a:gd name="T2" fmla="*/ 3914 w 4470"/>
                <a:gd name="T3" fmla="*/ 263 h 1311"/>
                <a:gd name="T4" fmla="*/ 3353 w 4470"/>
                <a:gd name="T5" fmla="*/ 403 h 1311"/>
                <a:gd name="T6" fmla="*/ 2793 w 4470"/>
                <a:gd name="T7" fmla="*/ 631 h 1311"/>
                <a:gd name="T8" fmla="*/ 2234 w 4470"/>
                <a:gd name="T9" fmla="*/ 558 h 1311"/>
                <a:gd name="T10" fmla="*/ 1676 w 4470"/>
                <a:gd name="T11" fmla="*/ 799 h 1311"/>
                <a:gd name="T12" fmla="*/ 1400 w 4470"/>
                <a:gd name="T13" fmla="*/ 858 h 1311"/>
                <a:gd name="T14" fmla="*/ 1118 w 4470"/>
                <a:gd name="T15" fmla="*/ 955 h 1311"/>
                <a:gd name="T16" fmla="*/ 841 w 4470"/>
                <a:gd name="T17" fmla="*/ 1069 h 1311"/>
                <a:gd name="T18" fmla="*/ 560 w 4470"/>
                <a:gd name="T19" fmla="*/ 1044 h 1311"/>
                <a:gd name="T20" fmla="*/ 280 w 4470"/>
                <a:gd name="T21" fmla="*/ 1310 h 1311"/>
                <a:gd name="T22" fmla="*/ 92 w 4470"/>
                <a:gd name="T23" fmla="*/ 1220 h 1311"/>
                <a:gd name="T24" fmla="*/ 0 w 4470"/>
                <a:gd name="T25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0" h="1311">
                  <a:moveTo>
                    <a:pt x="4470" y="0"/>
                  </a:moveTo>
                  <a:lnTo>
                    <a:pt x="3914" y="263"/>
                  </a:lnTo>
                  <a:lnTo>
                    <a:pt x="3353" y="403"/>
                  </a:lnTo>
                  <a:lnTo>
                    <a:pt x="2793" y="631"/>
                  </a:lnTo>
                  <a:lnTo>
                    <a:pt x="2234" y="558"/>
                  </a:lnTo>
                  <a:lnTo>
                    <a:pt x="1676" y="799"/>
                  </a:lnTo>
                  <a:lnTo>
                    <a:pt x="1400" y="858"/>
                  </a:lnTo>
                  <a:lnTo>
                    <a:pt x="1118" y="955"/>
                  </a:lnTo>
                  <a:lnTo>
                    <a:pt x="841" y="1069"/>
                  </a:lnTo>
                  <a:lnTo>
                    <a:pt x="560" y="1044"/>
                  </a:lnTo>
                  <a:lnTo>
                    <a:pt x="280" y="1310"/>
                  </a:lnTo>
                  <a:lnTo>
                    <a:pt x="92" y="1220"/>
                  </a:lnTo>
                  <a:lnTo>
                    <a:pt x="0" y="1311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6" name="Line 86">
              <a:extLst>
                <a:ext uri="{FF2B5EF4-FFF2-40B4-BE49-F238E27FC236}">
                  <a16:creationId xmlns:a16="http://schemas.microsoft.com/office/drawing/2014/main" id="{331FA2B4-0079-54AE-B7CA-8C87B56D9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035" y="2547052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7" name="Line 87">
              <a:extLst>
                <a:ext uri="{FF2B5EF4-FFF2-40B4-BE49-F238E27FC236}">
                  <a16:creationId xmlns:a16="http://schemas.microsoft.com/office/drawing/2014/main" id="{AC14ED09-EDDB-1BE9-CE9C-14B8A88E3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451" y="2339938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8" name="Line 88">
              <a:extLst>
                <a:ext uri="{FF2B5EF4-FFF2-40B4-BE49-F238E27FC236}">
                  <a16:creationId xmlns:a16="http://schemas.microsoft.com/office/drawing/2014/main" id="{024483AC-F60A-C6C1-FE2F-970B77D98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098" y="3558818"/>
              <a:ext cx="0" cy="9760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9" name="Line 89">
              <a:extLst>
                <a:ext uri="{FF2B5EF4-FFF2-40B4-BE49-F238E27FC236}">
                  <a16:creationId xmlns:a16="http://schemas.microsoft.com/office/drawing/2014/main" id="{396EA9D8-9610-5CD6-FBF6-789FC7F4B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118" y="3506445"/>
              <a:ext cx="0" cy="1666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0" name="Line 90">
              <a:extLst>
                <a:ext uri="{FF2B5EF4-FFF2-40B4-BE49-F238E27FC236}">
                  <a16:creationId xmlns:a16="http://schemas.microsoft.com/office/drawing/2014/main" id="{1E428BFD-490B-101A-462A-4943E082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495" y="3332658"/>
              <a:ext cx="0" cy="12617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1" name="Line 91">
              <a:extLst>
                <a:ext uri="{FF2B5EF4-FFF2-40B4-BE49-F238E27FC236}">
                  <a16:creationId xmlns:a16="http://schemas.microsoft.com/office/drawing/2014/main" id="{EB7A087E-DA74-CA6A-B926-10BB9054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1894" y="3335040"/>
              <a:ext cx="0" cy="16188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2" name="Line 92">
              <a:extLst>
                <a:ext uri="{FF2B5EF4-FFF2-40B4-BE49-F238E27FC236}">
                  <a16:creationId xmlns:a16="http://schemas.microsoft.com/office/drawing/2014/main" id="{F25990E6-81A7-41C1-F913-A40383255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3292" y="3230292"/>
              <a:ext cx="0" cy="19045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3" name="Line 93">
              <a:extLst>
                <a:ext uri="{FF2B5EF4-FFF2-40B4-BE49-F238E27FC236}">
                  <a16:creationId xmlns:a16="http://schemas.microsoft.com/office/drawing/2014/main" id="{0804AC6B-C00D-6152-0BC9-B283CA6D0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070" y="3137447"/>
              <a:ext cx="0" cy="22377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4" name="Line 94">
              <a:extLst>
                <a:ext uri="{FF2B5EF4-FFF2-40B4-BE49-F238E27FC236}">
                  <a16:creationId xmlns:a16="http://schemas.microsoft.com/office/drawing/2014/main" id="{6484B759-2943-A92E-9CA1-B74AB4794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681" y="2844631"/>
              <a:ext cx="0" cy="29281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5" name="Line 95">
              <a:extLst>
                <a:ext uri="{FF2B5EF4-FFF2-40B4-BE49-F238E27FC236}">
                  <a16:creationId xmlns:a16="http://schemas.microsoft.com/office/drawing/2014/main" id="{3409D4F0-CD6F-9D5C-739B-96BDF86C0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6858" y="2658942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6" name="Line 96">
              <a:extLst>
                <a:ext uri="{FF2B5EF4-FFF2-40B4-BE49-F238E27FC236}">
                  <a16:creationId xmlns:a16="http://schemas.microsoft.com/office/drawing/2014/main" id="{3DDC668A-1FE4-9090-CD7B-9206F6EE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088" y="3063648"/>
              <a:ext cx="0" cy="27615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7" name="Line 97">
              <a:extLst>
                <a:ext uri="{FF2B5EF4-FFF2-40B4-BE49-F238E27FC236}">
                  <a16:creationId xmlns:a16="http://schemas.microsoft.com/office/drawing/2014/main" id="{AE86FF96-3A26-3021-2E56-9399935BD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867" y="2944617"/>
              <a:ext cx="0" cy="33090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8" name="Line 98">
              <a:extLst>
                <a:ext uri="{FF2B5EF4-FFF2-40B4-BE49-F238E27FC236}">
                  <a16:creationId xmlns:a16="http://schemas.microsoft.com/office/drawing/2014/main" id="{1B41127E-AA54-DACE-AE5F-074D97864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8884" y="2785114"/>
              <a:ext cx="0" cy="44993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9" name="Rectangle 99">
              <a:extLst>
                <a:ext uri="{FF2B5EF4-FFF2-40B4-BE49-F238E27FC236}">
                  <a16:creationId xmlns:a16="http://schemas.microsoft.com/office/drawing/2014/main" id="{C9A449CB-A8C2-DC2B-F532-8F498BA3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832" y="3377891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0" name="Rectangle 100">
              <a:extLst>
                <a:ext uri="{FF2B5EF4-FFF2-40B4-BE49-F238E27FC236}">
                  <a16:creationId xmlns:a16="http://schemas.microsoft.com/office/drawing/2014/main" id="{D862D223-A348-3529-F2DF-1310B9ED8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3" y="3592147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1" name="Rectangle 101">
              <a:extLst>
                <a:ext uri="{FF2B5EF4-FFF2-40B4-BE49-F238E27FC236}">
                  <a16:creationId xmlns:a16="http://schemas.microsoft.com/office/drawing/2014/main" id="{31DD9693-C27B-4C14-F0F5-97E2F0A4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54" y="3523108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2" name="Rectangle 102">
              <a:extLst>
                <a:ext uri="{FF2B5EF4-FFF2-40B4-BE49-F238E27FC236}">
                  <a16:creationId xmlns:a16="http://schemas.microsoft.com/office/drawing/2014/main" id="{C50B04E8-0E61-CE01-9DD2-B7DECC001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35" y="3592147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3" name="Rectangle 103">
              <a:extLst>
                <a:ext uri="{FF2B5EF4-FFF2-40B4-BE49-F238E27FC236}">
                  <a16:creationId xmlns:a16="http://schemas.microsoft.com/office/drawing/2014/main" id="{23E12BB7-C620-22A2-206D-2F2E59515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229" y="3399316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4" name="Rectangle 104">
              <a:extLst>
                <a:ext uri="{FF2B5EF4-FFF2-40B4-BE49-F238E27FC236}">
                  <a16:creationId xmlns:a16="http://schemas.microsoft.com/office/drawing/2014/main" id="{490E3467-474C-D162-E497-083701F4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008" y="3311233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5" name="Rectangle 105">
              <a:extLst>
                <a:ext uri="{FF2B5EF4-FFF2-40B4-BE49-F238E27FC236}">
                  <a16:creationId xmlns:a16="http://schemas.microsoft.com/office/drawing/2014/main" id="{38F1D524-5E75-E951-E2F5-F533E3FC5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407" y="3232672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6" name="Rectangle 106">
              <a:extLst>
                <a:ext uri="{FF2B5EF4-FFF2-40B4-BE49-F238E27FC236}">
                  <a16:creationId xmlns:a16="http://schemas.microsoft.com/office/drawing/2014/main" id="{55B361F0-2E3D-95A4-8BF5-329B87BA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804" y="3185059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7" name="Rectangle 107">
              <a:extLst>
                <a:ext uri="{FF2B5EF4-FFF2-40B4-BE49-F238E27FC236}">
                  <a16:creationId xmlns:a16="http://schemas.microsoft.com/office/drawing/2014/main" id="{59275363-6C68-0249-79A4-FDB15A1D7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203" y="3089834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8" name="Rectangle 108">
              <a:extLst>
                <a:ext uri="{FF2B5EF4-FFF2-40B4-BE49-F238E27FC236}">
                  <a16:creationId xmlns:a16="http://schemas.microsoft.com/office/drawing/2014/main" id="{1ADEC04B-DEBB-9F05-5DC5-93A88C07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601" y="2994609"/>
              <a:ext cx="28568" cy="2856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9" name="Rectangle 109">
              <a:extLst>
                <a:ext uri="{FF2B5EF4-FFF2-40B4-BE49-F238E27FC236}">
                  <a16:creationId xmlns:a16="http://schemas.microsoft.com/office/drawing/2014/main" id="{A3FD0C4D-1013-891E-4612-FF0B02ACE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397" y="3054126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0" name="Rectangle 110">
              <a:extLst>
                <a:ext uri="{FF2B5EF4-FFF2-40B4-BE49-F238E27FC236}">
                  <a16:creationId xmlns:a16="http://schemas.microsoft.com/office/drawing/2014/main" id="{4578B6A0-B500-82F9-FD6E-966871C23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193" y="2868437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1" name="Rectangle 111">
              <a:extLst>
                <a:ext uri="{FF2B5EF4-FFF2-40B4-BE49-F238E27FC236}">
                  <a16:creationId xmlns:a16="http://schemas.microsoft.com/office/drawing/2014/main" id="{F26FEAEB-CF55-079A-8F12-8D3B8F625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990" y="2763689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2" name="Rectangle 112">
              <a:extLst>
                <a:ext uri="{FF2B5EF4-FFF2-40B4-BE49-F238E27FC236}">
                  <a16:creationId xmlns:a16="http://schemas.microsoft.com/office/drawing/2014/main" id="{8C8B84AE-C61A-B9C6-F5A6-CB02AA9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786" y="2551813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3" name="Freeform 113">
              <a:extLst>
                <a:ext uri="{FF2B5EF4-FFF2-40B4-BE49-F238E27FC236}">
                  <a16:creationId xmlns:a16="http://schemas.microsoft.com/office/drawing/2014/main" id="{E0B73997-2E38-C708-62A8-516F2670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3239815"/>
              <a:ext cx="3547132" cy="368998"/>
            </a:xfrm>
            <a:custGeom>
              <a:avLst/>
              <a:gdLst>
                <a:gd name="T0" fmla="*/ 4470 w 4470"/>
                <a:gd name="T1" fmla="*/ 0 h 465"/>
                <a:gd name="T2" fmla="*/ 3910 w 4470"/>
                <a:gd name="T3" fmla="*/ 103 h 465"/>
                <a:gd name="T4" fmla="*/ 3351 w 4470"/>
                <a:gd name="T5" fmla="*/ 219 h 465"/>
                <a:gd name="T6" fmla="*/ 2793 w 4470"/>
                <a:gd name="T7" fmla="*/ 90 h 465"/>
                <a:gd name="T8" fmla="*/ 2234 w 4470"/>
                <a:gd name="T9" fmla="*/ 215 h 465"/>
                <a:gd name="T10" fmla="*/ 1955 w 4470"/>
                <a:gd name="T11" fmla="*/ 235 h 465"/>
                <a:gd name="T12" fmla="*/ 1676 w 4470"/>
                <a:gd name="T13" fmla="*/ 448 h 465"/>
                <a:gd name="T14" fmla="*/ 1398 w 4470"/>
                <a:gd name="T15" fmla="*/ 460 h 465"/>
                <a:gd name="T16" fmla="*/ 1117 w 4470"/>
                <a:gd name="T17" fmla="*/ 431 h 465"/>
                <a:gd name="T18" fmla="*/ 841 w 4470"/>
                <a:gd name="T19" fmla="*/ 460 h 465"/>
                <a:gd name="T20" fmla="*/ 557 w 4470"/>
                <a:gd name="T21" fmla="*/ 382 h 465"/>
                <a:gd name="T22" fmla="*/ 280 w 4470"/>
                <a:gd name="T23" fmla="*/ 464 h 465"/>
                <a:gd name="T24" fmla="*/ 92 w 4470"/>
                <a:gd name="T25" fmla="*/ 415 h 465"/>
                <a:gd name="T26" fmla="*/ 0 w 4470"/>
                <a:gd name="T27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70" h="465">
                  <a:moveTo>
                    <a:pt x="4470" y="0"/>
                  </a:moveTo>
                  <a:lnTo>
                    <a:pt x="3910" y="103"/>
                  </a:lnTo>
                  <a:lnTo>
                    <a:pt x="3351" y="219"/>
                  </a:lnTo>
                  <a:lnTo>
                    <a:pt x="2793" y="90"/>
                  </a:lnTo>
                  <a:lnTo>
                    <a:pt x="2234" y="215"/>
                  </a:lnTo>
                  <a:lnTo>
                    <a:pt x="1955" y="235"/>
                  </a:lnTo>
                  <a:lnTo>
                    <a:pt x="1676" y="448"/>
                  </a:lnTo>
                  <a:lnTo>
                    <a:pt x="1398" y="460"/>
                  </a:lnTo>
                  <a:lnTo>
                    <a:pt x="1117" y="431"/>
                  </a:lnTo>
                  <a:lnTo>
                    <a:pt x="841" y="460"/>
                  </a:lnTo>
                  <a:lnTo>
                    <a:pt x="557" y="382"/>
                  </a:lnTo>
                  <a:lnTo>
                    <a:pt x="280" y="464"/>
                  </a:lnTo>
                  <a:lnTo>
                    <a:pt x="92" y="415"/>
                  </a:lnTo>
                  <a:lnTo>
                    <a:pt x="0" y="46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4" name="Line 114">
              <a:extLst>
                <a:ext uri="{FF2B5EF4-FFF2-40B4-BE49-F238E27FC236}">
                  <a16:creationId xmlns:a16="http://schemas.microsoft.com/office/drawing/2014/main" id="{D5929229-465D-E39B-5456-044E9FA75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7273" y="3146969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5" name="Line 115">
              <a:extLst>
                <a:ext uri="{FF2B5EF4-FFF2-40B4-BE49-F238E27FC236}">
                  <a16:creationId xmlns:a16="http://schemas.microsoft.com/office/drawing/2014/main" id="{15BB86B5-0305-C64E-6AF8-C980593A4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451" y="3066028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6" name="Line 116">
              <a:extLst>
                <a:ext uri="{FF2B5EF4-FFF2-40B4-BE49-F238E27FC236}">
                  <a16:creationId xmlns:a16="http://schemas.microsoft.com/office/drawing/2014/main" id="{7E7960D4-A165-62A2-BDFA-93F4DE93A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118" y="3568341"/>
              <a:ext cx="0" cy="23806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7" name="Line 117">
              <a:extLst>
                <a:ext uri="{FF2B5EF4-FFF2-40B4-BE49-F238E27FC236}">
                  <a16:creationId xmlns:a16="http://schemas.microsoft.com/office/drawing/2014/main" id="{9D777E33-CFD4-A1CD-C93B-D742C0BF1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6717" y="3568341"/>
              <a:ext cx="0" cy="7856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8" name="Line 118">
              <a:extLst>
                <a:ext uri="{FF2B5EF4-FFF2-40B4-BE49-F238E27FC236}">
                  <a16:creationId xmlns:a16="http://schemas.microsoft.com/office/drawing/2014/main" id="{0582E045-0795-9DA5-8385-2A510801D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8115" y="3482638"/>
              <a:ext cx="0" cy="12141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9" name="Line 119">
              <a:extLst>
                <a:ext uri="{FF2B5EF4-FFF2-40B4-BE49-F238E27FC236}">
                  <a16:creationId xmlns:a16="http://schemas.microsoft.com/office/drawing/2014/main" id="{AEB89FAB-86B1-BD6E-5ACF-1A28CB51E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894" y="3530251"/>
              <a:ext cx="0" cy="147599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0" name="Line 120">
              <a:extLst>
                <a:ext uri="{FF2B5EF4-FFF2-40B4-BE49-F238E27FC236}">
                  <a16:creationId xmlns:a16="http://schemas.microsoft.com/office/drawing/2014/main" id="{77C41431-CD69-22FF-9791-7BB3CC911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0912" y="3496922"/>
              <a:ext cx="0" cy="17140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1" name="Line 121">
              <a:extLst>
                <a:ext uri="{FF2B5EF4-FFF2-40B4-BE49-F238E27FC236}">
                  <a16:creationId xmlns:a16="http://schemas.microsoft.com/office/drawing/2014/main" id="{898333F3-6B70-7F6D-AF50-A6135B650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4691" y="3508824"/>
              <a:ext cx="0" cy="19045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2" name="Line 122">
              <a:extLst>
                <a:ext uri="{FF2B5EF4-FFF2-40B4-BE49-F238E27FC236}">
                  <a16:creationId xmlns:a16="http://schemas.microsoft.com/office/drawing/2014/main" id="{E9303B73-5069-A8CD-5729-69E22A46E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6088" y="3487400"/>
              <a:ext cx="0" cy="214256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3" name="Line 123">
              <a:extLst>
                <a:ext uri="{FF2B5EF4-FFF2-40B4-BE49-F238E27FC236}">
                  <a16:creationId xmlns:a16="http://schemas.microsoft.com/office/drawing/2014/main" id="{B1C6241C-227B-4AC6-91AF-35D6F5576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487" y="3292188"/>
              <a:ext cx="0" cy="26901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4" name="Line 124">
              <a:extLst>
                <a:ext uri="{FF2B5EF4-FFF2-40B4-BE49-F238E27FC236}">
                  <a16:creationId xmlns:a16="http://schemas.microsoft.com/office/drawing/2014/main" id="{C02520BD-017C-BAE5-2926-6B2D15291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8884" y="3235053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5" name="Line 125">
              <a:extLst>
                <a:ext uri="{FF2B5EF4-FFF2-40B4-BE49-F238E27FC236}">
                  <a16:creationId xmlns:a16="http://schemas.microsoft.com/office/drawing/2014/main" id="{D324223E-C24F-E147-4311-BE6E993CF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4477" y="3242194"/>
              <a:ext cx="0" cy="34043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6" name="Line 126">
              <a:extLst>
                <a:ext uri="{FF2B5EF4-FFF2-40B4-BE49-F238E27FC236}">
                  <a16:creationId xmlns:a16="http://schemas.microsoft.com/office/drawing/2014/main" id="{F24245AF-3C5C-4790-D7CA-D275A32AF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1681" y="3137447"/>
              <a:ext cx="0" cy="34519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3" name="Freeform 193">
              <a:extLst>
                <a:ext uri="{FF2B5EF4-FFF2-40B4-BE49-F238E27FC236}">
                  <a16:creationId xmlns:a16="http://schemas.microsoft.com/office/drawing/2014/main" id="{930E0EBF-F6F2-2814-0714-368EDF81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32" y="3525490"/>
              <a:ext cx="30949" cy="3094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7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7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4" name="Freeform 194">
              <a:extLst>
                <a:ext uri="{FF2B5EF4-FFF2-40B4-BE49-F238E27FC236}">
                  <a16:creationId xmlns:a16="http://schemas.microsoft.com/office/drawing/2014/main" id="{6DB131D7-D0E4-BD40-8830-456A3045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33" y="3589766"/>
              <a:ext cx="3332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7 h 41"/>
                <a:gd name="T4" fmla="*/ 41 w 41"/>
                <a:gd name="T5" fmla="*/ 20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1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7 h 41"/>
                <a:gd name="T24" fmla="*/ 6 w 41"/>
                <a:gd name="T25" fmla="*/ 35 h 41"/>
                <a:gd name="T26" fmla="*/ 12 w 41"/>
                <a:gd name="T27" fmla="*/ 38 h 41"/>
                <a:gd name="T28" fmla="*/ 21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5" name="Freeform 195">
              <a:extLst>
                <a:ext uri="{FF2B5EF4-FFF2-40B4-BE49-F238E27FC236}">
                  <a16:creationId xmlns:a16="http://schemas.microsoft.com/office/drawing/2014/main" id="{43B9AFF3-750C-2DD9-2AB1-990A20DB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54" y="3551676"/>
              <a:ext cx="3332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0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0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8 h 41"/>
                <a:gd name="T28" fmla="*/ 20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6" name="Freeform 196">
              <a:extLst>
                <a:ext uri="{FF2B5EF4-FFF2-40B4-BE49-F238E27FC236}">
                  <a16:creationId xmlns:a16="http://schemas.microsoft.com/office/drawing/2014/main" id="{7AD5EA30-E2EB-B8DA-A436-E292B7A6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4" y="3592147"/>
              <a:ext cx="33329" cy="3094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1 h 40"/>
                <a:gd name="T8" fmla="*/ 35 w 41"/>
                <a:gd name="T9" fmla="*/ 6 h 40"/>
                <a:gd name="T10" fmla="*/ 27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1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7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1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7" name="Freeform 197">
              <a:extLst>
                <a:ext uri="{FF2B5EF4-FFF2-40B4-BE49-F238E27FC236}">
                  <a16:creationId xmlns:a16="http://schemas.microsoft.com/office/drawing/2014/main" id="{81BDBB1D-D417-6D60-D663-1F3F6A9B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29" y="3587386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8" name="Freeform 198">
              <a:extLst>
                <a:ext uri="{FF2B5EF4-FFF2-40B4-BE49-F238E27FC236}">
                  <a16:creationId xmlns:a16="http://schemas.microsoft.com/office/drawing/2014/main" id="{B37A5C93-215D-3BA8-7CFC-F5E8797F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628" y="3565959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2 h 41"/>
                <a:gd name="T12" fmla="*/ 21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1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1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9" name="Freeform 199">
              <a:extLst>
                <a:ext uri="{FF2B5EF4-FFF2-40B4-BE49-F238E27FC236}">
                  <a16:creationId xmlns:a16="http://schemas.microsoft.com/office/drawing/2014/main" id="{1ACFF53D-CF7F-8164-C887-58543E8A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407" y="3589766"/>
              <a:ext cx="30949" cy="30949"/>
            </a:xfrm>
            <a:custGeom>
              <a:avLst/>
              <a:gdLst>
                <a:gd name="T0" fmla="*/ 35 w 41"/>
                <a:gd name="T1" fmla="*/ 35 h 41"/>
                <a:gd name="T2" fmla="*/ 39 w 41"/>
                <a:gd name="T3" fmla="*/ 27 h 41"/>
                <a:gd name="T4" fmla="*/ 41 w 41"/>
                <a:gd name="T5" fmla="*/ 20 h 41"/>
                <a:gd name="T6" fmla="*/ 39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1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7 h 41"/>
                <a:gd name="T24" fmla="*/ 6 w 41"/>
                <a:gd name="T25" fmla="*/ 35 h 41"/>
                <a:gd name="T26" fmla="*/ 12 w 41"/>
                <a:gd name="T27" fmla="*/ 38 h 41"/>
                <a:gd name="T28" fmla="*/ 21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0" name="Freeform 200">
              <a:extLst>
                <a:ext uri="{FF2B5EF4-FFF2-40B4-BE49-F238E27FC236}">
                  <a16:creationId xmlns:a16="http://schemas.microsoft.com/office/drawing/2014/main" id="{8177D938-C3EC-19F0-CEEF-1643A506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424" y="3580243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2 h 41"/>
                <a:gd name="T12" fmla="*/ 20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1" name="Freeform 201">
              <a:extLst>
                <a:ext uri="{FF2B5EF4-FFF2-40B4-BE49-F238E27FC236}">
                  <a16:creationId xmlns:a16="http://schemas.microsoft.com/office/drawing/2014/main" id="{3AAF1FA5-5963-D181-3B73-9FB71B42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203" y="3413599"/>
              <a:ext cx="33329" cy="3094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2" name="Freeform 202">
              <a:extLst>
                <a:ext uri="{FF2B5EF4-FFF2-40B4-BE49-F238E27FC236}">
                  <a16:creationId xmlns:a16="http://schemas.microsoft.com/office/drawing/2014/main" id="{854451F6-CA17-53A6-B7DB-8A16AD3E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601" y="3392175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3" name="Freeform 203">
              <a:extLst>
                <a:ext uri="{FF2B5EF4-FFF2-40B4-BE49-F238E27FC236}">
                  <a16:creationId xmlns:a16="http://schemas.microsoft.com/office/drawing/2014/main" id="{1D5CDD88-34B7-B4DC-41EF-FCFB0FEA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97" y="3289807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1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1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1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4" name="Freeform 204">
              <a:extLst>
                <a:ext uri="{FF2B5EF4-FFF2-40B4-BE49-F238E27FC236}">
                  <a16:creationId xmlns:a16="http://schemas.microsoft.com/office/drawing/2014/main" id="{726BE1DC-89F6-0E16-FB3D-59E2FB08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193" y="3392175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id="{1774F122-2390-957A-4922-4A06E757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990" y="3301711"/>
              <a:ext cx="30949" cy="33329"/>
            </a:xfrm>
            <a:custGeom>
              <a:avLst/>
              <a:gdLst>
                <a:gd name="T0" fmla="*/ 34 w 40"/>
                <a:gd name="T1" fmla="*/ 35 h 41"/>
                <a:gd name="T2" fmla="*/ 38 w 40"/>
                <a:gd name="T3" fmla="*/ 28 h 41"/>
                <a:gd name="T4" fmla="*/ 40 w 40"/>
                <a:gd name="T5" fmla="*/ 20 h 41"/>
                <a:gd name="T6" fmla="*/ 38 w 40"/>
                <a:gd name="T7" fmla="*/ 12 h 41"/>
                <a:gd name="T8" fmla="*/ 34 w 40"/>
                <a:gd name="T9" fmla="*/ 6 h 41"/>
                <a:gd name="T10" fmla="*/ 27 w 40"/>
                <a:gd name="T11" fmla="*/ 1 h 41"/>
                <a:gd name="T12" fmla="*/ 20 w 40"/>
                <a:gd name="T13" fmla="*/ 0 h 41"/>
                <a:gd name="T14" fmla="*/ 12 w 40"/>
                <a:gd name="T15" fmla="*/ 1 h 41"/>
                <a:gd name="T16" fmla="*/ 6 w 40"/>
                <a:gd name="T17" fmla="*/ 6 h 41"/>
                <a:gd name="T18" fmla="*/ 1 w 40"/>
                <a:gd name="T19" fmla="*/ 12 h 41"/>
                <a:gd name="T20" fmla="*/ 0 w 40"/>
                <a:gd name="T21" fmla="*/ 20 h 41"/>
                <a:gd name="T22" fmla="*/ 1 w 40"/>
                <a:gd name="T23" fmla="*/ 28 h 41"/>
                <a:gd name="T24" fmla="*/ 6 w 40"/>
                <a:gd name="T25" fmla="*/ 35 h 41"/>
                <a:gd name="T26" fmla="*/ 12 w 40"/>
                <a:gd name="T27" fmla="*/ 38 h 41"/>
                <a:gd name="T28" fmla="*/ 20 w 40"/>
                <a:gd name="T29" fmla="*/ 41 h 41"/>
                <a:gd name="T30" fmla="*/ 27 w 40"/>
                <a:gd name="T31" fmla="*/ 38 h 41"/>
                <a:gd name="T32" fmla="*/ 34 w 40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34" y="35"/>
                  </a:moveTo>
                  <a:lnTo>
                    <a:pt x="38" y="28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lnTo>
                    <a:pt x="27" y="38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Freeform 207">
              <a:extLst>
                <a:ext uri="{FF2B5EF4-FFF2-40B4-BE49-F238E27FC236}">
                  <a16:creationId xmlns:a16="http://schemas.microsoft.com/office/drawing/2014/main" id="{512C4CA1-7239-0CBF-76E6-B6C181D9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786" y="3220770"/>
              <a:ext cx="30949" cy="33329"/>
            </a:xfrm>
            <a:custGeom>
              <a:avLst/>
              <a:gdLst>
                <a:gd name="T0" fmla="*/ 34 w 40"/>
                <a:gd name="T1" fmla="*/ 35 h 41"/>
                <a:gd name="T2" fmla="*/ 38 w 40"/>
                <a:gd name="T3" fmla="*/ 28 h 41"/>
                <a:gd name="T4" fmla="*/ 40 w 40"/>
                <a:gd name="T5" fmla="*/ 21 h 41"/>
                <a:gd name="T6" fmla="*/ 38 w 40"/>
                <a:gd name="T7" fmla="*/ 12 h 41"/>
                <a:gd name="T8" fmla="*/ 34 w 40"/>
                <a:gd name="T9" fmla="*/ 6 h 41"/>
                <a:gd name="T10" fmla="*/ 27 w 40"/>
                <a:gd name="T11" fmla="*/ 1 h 41"/>
                <a:gd name="T12" fmla="*/ 20 w 40"/>
                <a:gd name="T13" fmla="*/ 0 h 41"/>
                <a:gd name="T14" fmla="*/ 12 w 40"/>
                <a:gd name="T15" fmla="*/ 1 h 41"/>
                <a:gd name="T16" fmla="*/ 6 w 40"/>
                <a:gd name="T17" fmla="*/ 6 h 41"/>
                <a:gd name="T18" fmla="*/ 1 w 40"/>
                <a:gd name="T19" fmla="*/ 12 h 41"/>
                <a:gd name="T20" fmla="*/ 0 w 40"/>
                <a:gd name="T21" fmla="*/ 21 h 41"/>
                <a:gd name="T22" fmla="*/ 1 w 40"/>
                <a:gd name="T23" fmla="*/ 28 h 41"/>
                <a:gd name="T24" fmla="*/ 6 w 40"/>
                <a:gd name="T25" fmla="*/ 35 h 41"/>
                <a:gd name="T26" fmla="*/ 12 w 40"/>
                <a:gd name="T27" fmla="*/ 39 h 41"/>
                <a:gd name="T28" fmla="*/ 20 w 40"/>
                <a:gd name="T29" fmla="*/ 41 h 41"/>
                <a:gd name="T30" fmla="*/ 27 w 40"/>
                <a:gd name="T31" fmla="*/ 39 h 41"/>
                <a:gd name="T32" fmla="*/ 34 w 40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34" y="35"/>
                  </a:moveTo>
                  <a:lnTo>
                    <a:pt x="38" y="28"/>
                  </a:lnTo>
                  <a:lnTo>
                    <a:pt x="40" y="21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7" y="39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06D582E5-64A7-7AF6-FA09-A1550FC21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25" y="2553550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EA5C56C8-03F5-C085-89AB-37AA24EEC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25" y="2339595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40" name="ZoneTexte 2239">
              <a:extLst>
                <a:ext uri="{FF2B5EF4-FFF2-40B4-BE49-F238E27FC236}">
                  <a16:creationId xmlns:a16="http://schemas.microsoft.com/office/drawing/2014/main" id="{EBB418B3-1F5F-274B-BC3F-188881CC753E}"/>
                </a:ext>
              </a:extLst>
            </p:cNvPr>
            <p:cNvSpPr txBox="1"/>
            <p:nvPr/>
          </p:nvSpPr>
          <p:spPr>
            <a:xfrm>
              <a:off x="318442" y="2254236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242" name="ZoneTexte 2241">
              <a:extLst>
                <a:ext uri="{FF2B5EF4-FFF2-40B4-BE49-F238E27FC236}">
                  <a16:creationId xmlns:a16="http://schemas.microsoft.com/office/drawing/2014/main" id="{DC9DB142-A38E-AAFB-7B79-0BA14B2BEF9E}"/>
                </a:ext>
              </a:extLst>
            </p:cNvPr>
            <p:cNvSpPr txBox="1"/>
            <p:nvPr/>
          </p:nvSpPr>
          <p:spPr>
            <a:xfrm>
              <a:off x="318442" y="2458337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244" name="ZoneTexte 2243">
              <a:extLst>
                <a:ext uri="{FF2B5EF4-FFF2-40B4-BE49-F238E27FC236}">
                  <a16:creationId xmlns:a16="http://schemas.microsoft.com/office/drawing/2014/main" id="{4DAC97CE-8F58-09BF-1986-C7653D45CD4E}"/>
                </a:ext>
              </a:extLst>
            </p:cNvPr>
            <p:cNvSpPr txBox="1"/>
            <p:nvPr/>
          </p:nvSpPr>
          <p:spPr>
            <a:xfrm>
              <a:off x="396989" y="26589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8</a:t>
              </a:r>
            </a:p>
          </p:txBody>
        </p:sp>
        <p:sp>
          <p:nvSpPr>
            <p:cNvPr id="2246" name="ZoneTexte 2245">
              <a:extLst>
                <a:ext uri="{FF2B5EF4-FFF2-40B4-BE49-F238E27FC236}">
                  <a16:creationId xmlns:a16="http://schemas.microsoft.com/office/drawing/2014/main" id="{DC32BF75-96CB-748C-9790-4655F1746727}"/>
                </a:ext>
              </a:extLst>
            </p:cNvPr>
            <p:cNvSpPr txBox="1"/>
            <p:nvPr/>
          </p:nvSpPr>
          <p:spPr>
            <a:xfrm>
              <a:off x="396989" y="28645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</a:t>
              </a:r>
            </a:p>
          </p:txBody>
        </p:sp>
        <p:sp>
          <p:nvSpPr>
            <p:cNvPr id="2255" name="ZoneTexte 2254">
              <a:extLst>
                <a:ext uri="{FF2B5EF4-FFF2-40B4-BE49-F238E27FC236}">
                  <a16:creationId xmlns:a16="http://schemas.microsoft.com/office/drawing/2014/main" id="{1FF9E3C4-BBC3-7790-F5D0-70A3114119DB}"/>
                </a:ext>
              </a:extLst>
            </p:cNvPr>
            <p:cNvSpPr txBox="1"/>
            <p:nvPr/>
          </p:nvSpPr>
          <p:spPr>
            <a:xfrm>
              <a:off x="396989" y="30647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</a:t>
              </a:r>
            </a:p>
          </p:txBody>
        </p:sp>
        <p:sp>
          <p:nvSpPr>
            <p:cNvPr id="2257" name="ZoneTexte 2256">
              <a:extLst>
                <a:ext uri="{FF2B5EF4-FFF2-40B4-BE49-F238E27FC236}">
                  <a16:creationId xmlns:a16="http://schemas.microsoft.com/office/drawing/2014/main" id="{A7B5C005-08B2-E635-38E8-0FA00A8A3CF2}"/>
                </a:ext>
              </a:extLst>
            </p:cNvPr>
            <p:cNvSpPr txBox="1"/>
            <p:nvPr/>
          </p:nvSpPr>
          <p:spPr>
            <a:xfrm>
              <a:off x="396989" y="326403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</a:t>
              </a:r>
            </a:p>
          </p:txBody>
        </p:sp>
        <p:sp>
          <p:nvSpPr>
            <p:cNvPr id="2259" name="ZoneTexte 2258">
              <a:extLst>
                <a:ext uri="{FF2B5EF4-FFF2-40B4-BE49-F238E27FC236}">
                  <a16:creationId xmlns:a16="http://schemas.microsoft.com/office/drawing/2014/main" id="{F9BD0F4B-DE6F-340F-AEE7-28F41CDB1491}"/>
                </a:ext>
              </a:extLst>
            </p:cNvPr>
            <p:cNvSpPr txBox="1"/>
            <p:nvPr/>
          </p:nvSpPr>
          <p:spPr>
            <a:xfrm>
              <a:off x="396989" y="34829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260" name="ZoneTexte 2259">
              <a:extLst>
                <a:ext uri="{FF2B5EF4-FFF2-40B4-BE49-F238E27FC236}">
                  <a16:creationId xmlns:a16="http://schemas.microsoft.com/office/drawing/2014/main" id="{2C298C96-45DE-D75C-1889-E1D6C307F23C}"/>
                </a:ext>
              </a:extLst>
            </p:cNvPr>
            <p:cNvSpPr txBox="1"/>
            <p:nvPr/>
          </p:nvSpPr>
          <p:spPr>
            <a:xfrm>
              <a:off x="350502" y="3596914"/>
              <a:ext cx="30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-1</a:t>
              </a:r>
            </a:p>
          </p:txBody>
        </p:sp>
        <p:sp>
          <p:nvSpPr>
            <p:cNvPr id="2262" name="ZoneTexte 2261">
              <a:extLst>
                <a:ext uri="{FF2B5EF4-FFF2-40B4-BE49-F238E27FC236}">
                  <a16:creationId xmlns:a16="http://schemas.microsoft.com/office/drawing/2014/main" id="{CDBD5753-E53F-9A78-BE53-2C22173D0279}"/>
                </a:ext>
              </a:extLst>
            </p:cNvPr>
            <p:cNvSpPr txBox="1"/>
            <p:nvPr/>
          </p:nvSpPr>
          <p:spPr>
            <a:xfrm>
              <a:off x="507785" y="3689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263" name="ZoneTexte 2262">
              <a:extLst>
                <a:ext uri="{FF2B5EF4-FFF2-40B4-BE49-F238E27FC236}">
                  <a16:creationId xmlns:a16="http://schemas.microsoft.com/office/drawing/2014/main" id="{45C3FCF3-5689-EBE2-5E54-C6C0E1B0D763}"/>
                </a:ext>
              </a:extLst>
            </p:cNvPr>
            <p:cNvSpPr txBox="1"/>
            <p:nvPr/>
          </p:nvSpPr>
          <p:spPr>
            <a:xfrm>
              <a:off x="589121" y="3689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2264" name="ZoneTexte 2263">
              <a:extLst>
                <a:ext uri="{FF2B5EF4-FFF2-40B4-BE49-F238E27FC236}">
                  <a16:creationId xmlns:a16="http://schemas.microsoft.com/office/drawing/2014/main" id="{9E0CF214-54C3-95DE-8ACA-AE389F6B7637}"/>
                </a:ext>
              </a:extLst>
            </p:cNvPr>
            <p:cNvSpPr txBox="1"/>
            <p:nvPr/>
          </p:nvSpPr>
          <p:spPr>
            <a:xfrm>
              <a:off x="691764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</a:t>
              </a:r>
            </a:p>
          </p:txBody>
        </p:sp>
        <p:sp>
          <p:nvSpPr>
            <p:cNvPr id="2265" name="ZoneTexte 2264">
              <a:extLst>
                <a:ext uri="{FF2B5EF4-FFF2-40B4-BE49-F238E27FC236}">
                  <a16:creationId xmlns:a16="http://schemas.microsoft.com/office/drawing/2014/main" id="{2C214403-22B1-95C2-CAA7-CE5667FAE2FC}"/>
                </a:ext>
              </a:extLst>
            </p:cNvPr>
            <p:cNvSpPr txBox="1"/>
            <p:nvPr/>
          </p:nvSpPr>
          <p:spPr>
            <a:xfrm>
              <a:off x="920275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2266" name="ZoneTexte 2265">
              <a:extLst>
                <a:ext uri="{FF2B5EF4-FFF2-40B4-BE49-F238E27FC236}">
                  <a16:creationId xmlns:a16="http://schemas.microsoft.com/office/drawing/2014/main" id="{83747B17-4284-36B3-A4A8-E3CFC16FBB33}"/>
                </a:ext>
              </a:extLst>
            </p:cNvPr>
            <p:cNvSpPr txBox="1"/>
            <p:nvPr/>
          </p:nvSpPr>
          <p:spPr>
            <a:xfrm>
              <a:off x="1141015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36</a:t>
              </a:r>
            </a:p>
          </p:txBody>
        </p:sp>
        <p:sp>
          <p:nvSpPr>
            <p:cNvPr id="2267" name="ZoneTexte 2266">
              <a:extLst>
                <a:ext uri="{FF2B5EF4-FFF2-40B4-BE49-F238E27FC236}">
                  <a16:creationId xmlns:a16="http://schemas.microsoft.com/office/drawing/2014/main" id="{DDD52486-1DC2-AC02-94D8-628E393556CA}"/>
                </a:ext>
              </a:extLst>
            </p:cNvPr>
            <p:cNvSpPr txBox="1"/>
            <p:nvPr/>
          </p:nvSpPr>
          <p:spPr>
            <a:xfrm>
              <a:off x="1364794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268" name="ZoneTexte 2267">
              <a:extLst>
                <a:ext uri="{FF2B5EF4-FFF2-40B4-BE49-F238E27FC236}">
                  <a16:creationId xmlns:a16="http://schemas.microsoft.com/office/drawing/2014/main" id="{C35A8ACA-67DF-D8A5-B33F-93DC05DBF884}"/>
                </a:ext>
              </a:extLst>
            </p:cNvPr>
            <p:cNvSpPr txBox="1"/>
            <p:nvPr/>
          </p:nvSpPr>
          <p:spPr>
            <a:xfrm>
              <a:off x="1585534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60</a:t>
              </a:r>
            </a:p>
          </p:txBody>
        </p:sp>
        <p:sp>
          <p:nvSpPr>
            <p:cNvPr id="2269" name="ZoneTexte 2268">
              <a:extLst>
                <a:ext uri="{FF2B5EF4-FFF2-40B4-BE49-F238E27FC236}">
                  <a16:creationId xmlns:a16="http://schemas.microsoft.com/office/drawing/2014/main" id="{2162A895-281C-6601-AB0F-E76BCEB501B8}"/>
                </a:ext>
              </a:extLst>
            </p:cNvPr>
            <p:cNvSpPr txBox="1"/>
            <p:nvPr/>
          </p:nvSpPr>
          <p:spPr>
            <a:xfrm>
              <a:off x="1805208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72</a:t>
              </a:r>
            </a:p>
          </p:txBody>
        </p:sp>
        <p:sp>
          <p:nvSpPr>
            <p:cNvPr id="2270" name="ZoneTexte 2269">
              <a:extLst>
                <a:ext uri="{FF2B5EF4-FFF2-40B4-BE49-F238E27FC236}">
                  <a16:creationId xmlns:a16="http://schemas.microsoft.com/office/drawing/2014/main" id="{90CD89D4-4E3C-1E24-3F03-16FE397EDC6B}"/>
                </a:ext>
              </a:extLst>
            </p:cNvPr>
            <p:cNvSpPr txBox="1"/>
            <p:nvPr/>
          </p:nvSpPr>
          <p:spPr>
            <a:xfrm>
              <a:off x="2025948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84</a:t>
              </a:r>
            </a:p>
          </p:txBody>
        </p:sp>
        <p:sp>
          <p:nvSpPr>
            <p:cNvPr id="2271" name="ZoneTexte 2270">
              <a:extLst>
                <a:ext uri="{FF2B5EF4-FFF2-40B4-BE49-F238E27FC236}">
                  <a16:creationId xmlns:a16="http://schemas.microsoft.com/office/drawing/2014/main" id="{7F8408B0-318D-9520-317A-A97413115A43}"/>
                </a:ext>
              </a:extLst>
            </p:cNvPr>
            <p:cNvSpPr txBox="1"/>
            <p:nvPr/>
          </p:nvSpPr>
          <p:spPr>
            <a:xfrm>
              <a:off x="2248662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273" name="ZoneTexte 2272">
              <a:extLst>
                <a:ext uri="{FF2B5EF4-FFF2-40B4-BE49-F238E27FC236}">
                  <a16:creationId xmlns:a16="http://schemas.microsoft.com/office/drawing/2014/main" id="{6522228C-9554-E893-BA99-12467AF641BE}"/>
                </a:ext>
              </a:extLst>
            </p:cNvPr>
            <p:cNvSpPr txBox="1"/>
            <p:nvPr/>
          </p:nvSpPr>
          <p:spPr>
            <a:xfrm>
              <a:off x="2658669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120</a:t>
              </a:r>
            </a:p>
          </p:txBody>
        </p:sp>
        <p:sp>
          <p:nvSpPr>
            <p:cNvPr id="2274" name="ZoneTexte 2273">
              <a:extLst>
                <a:ext uri="{FF2B5EF4-FFF2-40B4-BE49-F238E27FC236}">
                  <a16:creationId xmlns:a16="http://schemas.microsoft.com/office/drawing/2014/main" id="{6E083E34-1626-491A-E3D2-261F2A196443}"/>
                </a:ext>
              </a:extLst>
            </p:cNvPr>
            <p:cNvSpPr txBox="1"/>
            <p:nvPr/>
          </p:nvSpPr>
          <p:spPr>
            <a:xfrm>
              <a:off x="3101803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2275" name="ZoneTexte 2274">
              <a:extLst>
                <a:ext uri="{FF2B5EF4-FFF2-40B4-BE49-F238E27FC236}">
                  <a16:creationId xmlns:a16="http://schemas.microsoft.com/office/drawing/2014/main" id="{BB35136A-9AD9-0EE8-A4DB-7BAEAF709A38}"/>
                </a:ext>
              </a:extLst>
            </p:cNvPr>
            <p:cNvSpPr txBox="1"/>
            <p:nvPr/>
          </p:nvSpPr>
          <p:spPr>
            <a:xfrm>
              <a:off x="3544262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168</a:t>
              </a:r>
            </a:p>
          </p:txBody>
        </p:sp>
        <p:sp>
          <p:nvSpPr>
            <p:cNvPr id="2276" name="ZoneTexte 2275">
              <a:extLst>
                <a:ext uri="{FF2B5EF4-FFF2-40B4-BE49-F238E27FC236}">
                  <a16:creationId xmlns:a16="http://schemas.microsoft.com/office/drawing/2014/main" id="{E7F78662-D589-6E19-1121-CB28EBC184F4}"/>
                </a:ext>
              </a:extLst>
            </p:cNvPr>
            <p:cNvSpPr txBox="1"/>
            <p:nvPr/>
          </p:nvSpPr>
          <p:spPr>
            <a:xfrm>
              <a:off x="3988483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277" name="ZoneTexte 2276">
              <a:extLst>
                <a:ext uri="{FF2B5EF4-FFF2-40B4-BE49-F238E27FC236}">
                  <a16:creationId xmlns:a16="http://schemas.microsoft.com/office/drawing/2014/main" id="{69846517-2353-FF09-7A8B-72DF33C19B74}"/>
                </a:ext>
              </a:extLst>
            </p:cNvPr>
            <p:cNvSpPr txBox="1"/>
            <p:nvPr/>
          </p:nvSpPr>
          <p:spPr>
            <a:xfrm>
              <a:off x="448475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613</a:t>
              </a:r>
            </a:p>
          </p:txBody>
        </p:sp>
        <p:sp>
          <p:nvSpPr>
            <p:cNvPr id="2279" name="ZoneTexte 2278">
              <a:extLst>
                <a:ext uri="{FF2B5EF4-FFF2-40B4-BE49-F238E27FC236}">
                  <a16:creationId xmlns:a16="http://schemas.microsoft.com/office/drawing/2014/main" id="{8E517F70-DF5D-05BB-D70B-4E08CFF73B34}"/>
                </a:ext>
              </a:extLst>
            </p:cNvPr>
            <p:cNvSpPr txBox="1"/>
            <p:nvPr/>
          </p:nvSpPr>
          <p:spPr>
            <a:xfrm>
              <a:off x="671726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588</a:t>
              </a:r>
            </a:p>
          </p:txBody>
        </p:sp>
        <p:sp>
          <p:nvSpPr>
            <p:cNvPr id="2280" name="ZoneTexte 2279">
              <a:extLst>
                <a:ext uri="{FF2B5EF4-FFF2-40B4-BE49-F238E27FC236}">
                  <a16:creationId xmlns:a16="http://schemas.microsoft.com/office/drawing/2014/main" id="{3929A864-FFA9-DCCF-FD21-7A41C7491A69}"/>
                </a:ext>
              </a:extLst>
            </p:cNvPr>
            <p:cNvSpPr txBox="1"/>
            <p:nvPr/>
          </p:nvSpPr>
          <p:spPr>
            <a:xfrm>
              <a:off x="900237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575</a:t>
              </a:r>
            </a:p>
          </p:txBody>
        </p:sp>
        <p:sp>
          <p:nvSpPr>
            <p:cNvPr id="2281" name="ZoneTexte 2280">
              <a:extLst>
                <a:ext uri="{FF2B5EF4-FFF2-40B4-BE49-F238E27FC236}">
                  <a16:creationId xmlns:a16="http://schemas.microsoft.com/office/drawing/2014/main" id="{64DA13AD-B7DF-AFBD-B914-7BC3EEB51E7A}"/>
                </a:ext>
              </a:extLst>
            </p:cNvPr>
            <p:cNvSpPr txBox="1"/>
            <p:nvPr/>
          </p:nvSpPr>
          <p:spPr>
            <a:xfrm>
              <a:off x="1120977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564</a:t>
              </a:r>
            </a:p>
          </p:txBody>
        </p:sp>
        <p:sp>
          <p:nvSpPr>
            <p:cNvPr id="2282" name="ZoneTexte 2281">
              <a:extLst>
                <a:ext uri="{FF2B5EF4-FFF2-40B4-BE49-F238E27FC236}">
                  <a16:creationId xmlns:a16="http://schemas.microsoft.com/office/drawing/2014/main" id="{9ABC7E31-F3C5-B05D-FA51-B1930C4E59FA}"/>
                </a:ext>
              </a:extLst>
            </p:cNvPr>
            <p:cNvSpPr txBox="1"/>
            <p:nvPr/>
          </p:nvSpPr>
          <p:spPr>
            <a:xfrm>
              <a:off x="1344756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572</a:t>
              </a:r>
            </a:p>
          </p:txBody>
        </p:sp>
        <p:sp>
          <p:nvSpPr>
            <p:cNvPr id="2283" name="ZoneTexte 2282">
              <a:extLst>
                <a:ext uri="{FF2B5EF4-FFF2-40B4-BE49-F238E27FC236}">
                  <a16:creationId xmlns:a16="http://schemas.microsoft.com/office/drawing/2014/main" id="{61635EBC-55E3-80A4-9A1C-C92E6D42D476}"/>
                </a:ext>
              </a:extLst>
            </p:cNvPr>
            <p:cNvSpPr txBox="1"/>
            <p:nvPr/>
          </p:nvSpPr>
          <p:spPr>
            <a:xfrm>
              <a:off x="1565496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556</a:t>
              </a:r>
            </a:p>
          </p:txBody>
        </p:sp>
        <p:sp>
          <p:nvSpPr>
            <p:cNvPr id="2284" name="ZoneTexte 2283">
              <a:extLst>
                <a:ext uri="{FF2B5EF4-FFF2-40B4-BE49-F238E27FC236}">
                  <a16:creationId xmlns:a16="http://schemas.microsoft.com/office/drawing/2014/main" id="{0F846F27-3BBC-FD2B-0E3A-E2663ADEA1B6}"/>
                </a:ext>
              </a:extLst>
            </p:cNvPr>
            <p:cNvSpPr txBox="1"/>
            <p:nvPr/>
          </p:nvSpPr>
          <p:spPr>
            <a:xfrm>
              <a:off x="1785170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542</a:t>
              </a:r>
            </a:p>
          </p:txBody>
        </p:sp>
        <p:sp>
          <p:nvSpPr>
            <p:cNvPr id="2285" name="ZoneTexte 2284">
              <a:extLst>
                <a:ext uri="{FF2B5EF4-FFF2-40B4-BE49-F238E27FC236}">
                  <a16:creationId xmlns:a16="http://schemas.microsoft.com/office/drawing/2014/main" id="{84C68FC2-6712-6DBE-AAB7-D0F75031B5E1}"/>
                </a:ext>
              </a:extLst>
            </p:cNvPr>
            <p:cNvSpPr txBox="1"/>
            <p:nvPr/>
          </p:nvSpPr>
          <p:spPr>
            <a:xfrm>
              <a:off x="2005910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544</a:t>
              </a:r>
            </a:p>
          </p:txBody>
        </p:sp>
        <p:sp>
          <p:nvSpPr>
            <p:cNvPr id="2286" name="ZoneTexte 2285">
              <a:extLst>
                <a:ext uri="{FF2B5EF4-FFF2-40B4-BE49-F238E27FC236}">
                  <a16:creationId xmlns:a16="http://schemas.microsoft.com/office/drawing/2014/main" id="{940B02F8-5447-3226-F08E-FD6D4BDC7226}"/>
                </a:ext>
              </a:extLst>
            </p:cNvPr>
            <p:cNvSpPr txBox="1"/>
            <p:nvPr/>
          </p:nvSpPr>
          <p:spPr>
            <a:xfrm>
              <a:off x="2228624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538</a:t>
              </a:r>
            </a:p>
          </p:txBody>
        </p:sp>
        <p:sp>
          <p:nvSpPr>
            <p:cNvPr id="2287" name="ZoneTexte 2286">
              <a:extLst>
                <a:ext uri="{FF2B5EF4-FFF2-40B4-BE49-F238E27FC236}">
                  <a16:creationId xmlns:a16="http://schemas.microsoft.com/office/drawing/2014/main" id="{765C8DEE-C5B9-8324-BAED-D333E2DEFD4A}"/>
                </a:ext>
              </a:extLst>
            </p:cNvPr>
            <p:cNvSpPr txBox="1"/>
            <p:nvPr/>
          </p:nvSpPr>
          <p:spPr>
            <a:xfrm>
              <a:off x="2677905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529</a:t>
              </a:r>
            </a:p>
          </p:txBody>
        </p:sp>
        <p:sp>
          <p:nvSpPr>
            <p:cNvPr id="2288" name="ZoneTexte 2287">
              <a:extLst>
                <a:ext uri="{FF2B5EF4-FFF2-40B4-BE49-F238E27FC236}">
                  <a16:creationId xmlns:a16="http://schemas.microsoft.com/office/drawing/2014/main" id="{2385E348-EF94-6A07-616A-7372EB1EB206}"/>
                </a:ext>
              </a:extLst>
            </p:cNvPr>
            <p:cNvSpPr txBox="1"/>
            <p:nvPr/>
          </p:nvSpPr>
          <p:spPr>
            <a:xfrm>
              <a:off x="3121039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499</a:t>
              </a:r>
            </a:p>
          </p:txBody>
        </p:sp>
        <p:sp>
          <p:nvSpPr>
            <p:cNvPr id="2289" name="ZoneTexte 2288">
              <a:extLst>
                <a:ext uri="{FF2B5EF4-FFF2-40B4-BE49-F238E27FC236}">
                  <a16:creationId xmlns:a16="http://schemas.microsoft.com/office/drawing/2014/main" id="{A0661D60-6DB3-D841-7DB7-6A9E29FC3C90}"/>
                </a:ext>
              </a:extLst>
            </p:cNvPr>
            <p:cNvSpPr txBox="1"/>
            <p:nvPr/>
          </p:nvSpPr>
          <p:spPr>
            <a:xfrm>
              <a:off x="3563498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488</a:t>
              </a:r>
            </a:p>
          </p:txBody>
        </p:sp>
        <p:sp>
          <p:nvSpPr>
            <p:cNvPr id="2290" name="ZoneTexte 2289">
              <a:extLst>
                <a:ext uri="{FF2B5EF4-FFF2-40B4-BE49-F238E27FC236}">
                  <a16:creationId xmlns:a16="http://schemas.microsoft.com/office/drawing/2014/main" id="{70EC4ADD-BCC3-CB37-FA97-52D9FC430BD6}"/>
                </a:ext>
              </a:extLst>
            </p:cNvPr>
            <p:cNvSpPr txBox="1"/>
            <p:nvPr/>
          </p:nvSpPr>
          <p:spPr>
            <a:xfrm>
              <a:off x="4007719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481</a:t>
              </a:r>
            </a:p>
          </p:txBody>
        </p:sp>
        <p:sp>
          <p:nvSpPr>
            <p:cNvPr id="2291" name="ZoneTexte 2290">
              <a:extLst>
                <a:ext uri="{FF2B5EF4-FFF2-40B4-BE49-F238E27FC236}">
                  <a16:creationId xmlns:a16="http://schemas.microsoft.com/office/drawing/2014/main" id="{A8A98161-52BE-20C7-5938-8007D7D22BE1}"/>
                </a:ext>
              </a:extLst>
            </p:cNvPr>
            <p:cNvSpPr txBox="1"/>
            <p:nvPr/>
          </p:nvSpPr>
          <p:spPr>
            <a:xfrm>
              <a:off x="191344" y="4035642"/>
              <a:ext cx="332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N=</a:t>
              </a:r>
            </a:p>
          </p:txBody>
        </p:sp>
        <p:sp>
          <p:nvSpPr>
            <p:cNvPr id="2292" name="ZoneTexte 2291">
              <a:extLst>
                <a:ext uri="{FF2B5EF4-FFF2-40B4-BE49-F238E27FC236}">
                  <a16:creationId xmlns:a16="http://schemas.microsoft.com/office/drawing/2014/main" id="{2B0692C8-846B-BED8-5C07-13DF9D3A41CF}"/>
                </a:ext>
              </a:extLst>
            </p:cNvPr>
            <p:cNvSpPr txBox="1"/>
            <p:nvPr/>
          </p:nvSpPr>
          <p:spPr>
            <a:xfrm>
              <a:off x="2322101" y="3873462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293" name="ZoneTexte 2292">
              <a:extLst>
                <a:ext uri="{FF2B5EF4-FFF2-40B4-BE49-F238E27FC236}">
                  <a16:creationId xmlns:a16="http://schemas.microsoft.com/office/drawing/2014/main" id="{5FF83752-D030-C058-EE0A-27E45753F964}"/>
                </a:ext>
              </a:extLst>
            </p:cNvPr>
            <p:cNvSpPr txBox="1"/>
            <p:nvPr/>
          </p:nvSpPr>
          <p:spPr>
            <a:xfrm>
              <a:off x="933446" y="2491276"/>
              <a:ext cx="10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TDF/3TC/EFV</a:t>
              </a:r>
            </a:p>
          </p:txBody>
        </p:sp>
        <p:sp>
          <p:nvSpPr>
            <p:cNvPr id="2294" name="ZoneTexte 2293">
              <a:extLst>
                <a:ext uri="{FF2B5EF4-FFF2-40B4-BE49-F238E27FC236}">
                  <a16:creationId xmlns:a16="http://schemas.microsoft.com/office/drawing/2014/main" id="{32A397CA-560E-C3F0-BBB9-DF836B6823AA}"/>
                </a:ext>
              </a:extLst>
            </p:cNvPr>
            <p:cNvSpPr txBox="1"/>
            <p:nvPr/>
          </p:nvSpPr>
          <p:spPr>
            <a:xfrm>
              <a:off x="904592" y="2276551"/>
              <a:ext cx="1057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TDF/3TC/DTG</a:t>
              </a:r>
            </a:p>
          </p:txBody>
        </p:sp>
        <p:sp>
          <p:nvSpPr>
            <p:cNvPr id="2295" name="ZoneTexte 2294">
              <a:extLst>
                <a:ext uri="{FF2B5EF4-FFF2-40B4-BE49-F238E27FC236}">
                  <a16:creationId xmlns:a16="http://schemas.microsoft.com/office/drawing/2014/main" id="{164D1BDE-A5E8-21F2-DA9F-E79BF278A974}"/>
                </a:ext>
              </a:extLst>
            </p:cNvPr>
            <p:cNvSpPr txBox="1"/>
            <p:nvPr/>
          </p:nvSpPr>
          <p:spPr>
            <a:xfrm>
              <a:off x="4224217" y="2613639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Difference</a:t>
              </a:r>
              <a:br>
                <a:rPr lang="en-US" sz="1200" dirty="0"/>
              </a:br>
              <a:r>
                <a:rPr lang="en-US" sz="1200" dirty="0"/>
                <a:t>= 6.5 mmHg</a:t>
              </a:r>
            </a:p>
          </p:txBody>
        </p:sp>
        <p:cxnSp>
          <p:nvCxnSpPr>
            <p:cNvPr id="2297" name="Connecteur droit avec flèche 2296">
              <a:extLst>
                <a:ext uri="{FF2B5EF4-FFF2-40B4-BE49-F238E27FC236}">
                  <a16:creationId xmlns:a16="http://schemas.microsoft.com/office/drawing/2014/main" id="{4FF7901C-FED5-4B50-8AE4-BE53E30DDE72}"/>
                </a:ext>
              </a:extLst>
            </p:cNvPr>
            <p:cNvCxnSpPr/>
            <p:nvPr/>
          </p:nvCxnSpPr>
          <p:spPr>
            <a:xfrm flipV="1">
              <a:off x="4261063" y="2494679"/>
              <a:ext cx="0" cy="65377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8" name="ZoneTexte 2297">
              <a:extLst>
                <a:ext uri="{FF2B5EF4-FFF2-40B4-BE49-F238E27FC236}">
                  <a16:creationId xmlns:a16="http://schemas.microsoft.com/office/drawing/2014/main" id="{15872210-826C-807B-2FE9-A021B4E4EB57}"/>
                </a:ext>
              </a:extLst>
            </p:cNvPr>
            <p:cNvSpPr txBox="1"/>
            <p:nvPr/>
          </p:nvSpPr>
          <p:spPr>
            <a:xfrm>
              <a:off x="697372" y="203641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299" name="ZoneTexte 2298">
              <a:extLst>
                <a:ext uri="{FF2B5EF4-FFF2-40B4-BE49-F238E27FC236}">
                  <a16:creationId xmlns:a16="http://schemas.microsoft.com/office/drawing/2014/main" id="{25DE70F3-C617-FBEF-A903-F26CB272D8E8}"/>
                </a:ext>
              </a:extLst>
            </p:cNvPr>
            <p:cNvSpPr txBox="1"/>
            <p:nvPr/>
          </p:nvSpPr>
          <p:spPr>
            <a:xfrm>
              <a:off x="1167974" y="203641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00" name="ZoneTexte 2299">
              <a:extLst>
                <a:ext uri="{FF2B5EF4-FFF2-40B4-BE49-F238E27FC236}">
                  <a16:creationId xmlns:a16="http://schemas.microsoft.com/office/drawing/2014/main" id="{FE6A6652-E796-9E16-DD86-FDD588283DD3}"/>
                </a:ext>
              </a:extLst>
            </p:cNvPr>
            <p:cNvSpPr txBox="1"/>
            <p:nvPr/>
          </p:nvSpPr>
          <p:spPr>
            <a:xfrm>
              <a:off x="1561698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p=0.02</a:t>
              </a:r>
            </a:p>
          </p:txBody>
        </p:sp>
        <p:sp>
          <p:nvSpPr>
            <p:cNvPr id="2301" name="ZoneTexte 2300">
              <a:extLst>
                <a:ext uri="{FF2B5EF4-FFF2-40B4-BE49-F238E27FC236}">
                  <a16:creationId xmlns:a16="http://schemas.microsoft.com/office/drawing/2014/main" id="{4D9309DF-B2B5-FB24-804E-B967059F6864}"/>
                </a:ext>
              </a:extLst>
            </p:cNvPr>
            <p:cNvSpPr txBox="1"/>
            <p:nvPr/>
          </p:nvSpPr>
          <p:spPr>
            <a:xfrm>
              <a:off x="2110948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p=0.02</a:t>
              </a:r>
            </a:p>
          </p:txBody>
        </p:sp>
        <p:sp>
          <p:nvSpPr>
            <p:cNvPr id="2302" name="ZoneTexte 2301">
              <a:extLst>
                <a:ext uri="{FF2B5EF4-FFF2-40B4-BE49-F238E27FC236}">
                  <a16:creationId xmlns:a16="http://schemas.microsoft.com/office/drawing/2014/main" id="{D40441E4-BA2D-6C7E-20F3-87450741211A}"/>
                </a:ext>
              </a:extLst>
            </p:cNvPr>
            <p:cNvSpPr txBox="1"/>
            <p:nvPr/>
          </p:nvSpPr>
          <p:spPr>
            <a:xfrm>
              <a:off x="2902442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p=0.01</a:t>
              </a:r>
            </a:p>
          </p:txBody>
        </p:sp>
        <p:sp>
          <p:nvSpPr>
            <p:cNvPr id="2303" name="ZoneTexte 2302">
              <a:extLst>
                <a:ext uri="{FF2B5EF4-FFF2-40B4-BE49-F238E27FC236}">
                  <a16:creationId xmlns:a16="http://schemas.microsoft.com/office/drawing/2014/main" id="{81D28E25-734A-9C1B-77B3-C242B40E2BB3}"/>
                </a:ext>
              </a:extLst>
            </p:cNvPr>
            <p:cNvSpPr txBox="1"/>
            <p:nvPr/>
          </p:nvSpPr>
          <p:spPr>
            <a:xfrm>
              <a:off x="3740004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p&lt;0.01</a:t>
              </a:r>
            </a:p>
          </p:txBody>
        </p:sp>
        <p:sp>
          <p:nvSpPr>
            <p:cNvPr id="2380" name="ZoneTexte 2379">
              <a:extLst>
                <a:ext uri="{FF2B5EF4-FFF2-40B4-BE49-F238E27FC236}">
                  <a16:creationId xmlns:a16="http://schemas.microsoft.com/office/drawing/2014/main" id="{7E75FA7B-3591-D55B-C00E-F7E692F3D88E}"/>
                </a:ext>
              </a:extLst>
            </p:cNvPr>
            <p:cNvSpPr txBox="1"/>
            <p:nvPr/>
          </p:nvSpPr>
          <p:spPr>
            <a:xfrm>
              <a:off x="1174806" y="1720635"/>
              <a:ext cx="2763449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Mean systolic BP change over time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4E66B86-8B9A-28E6-795B-2A7DAAB0A031}"/>
              </a:ext>
            </a:extLst>
          </p:cNvPr>
          <p:cNvGrpSpPr/>
          <p:nvPr/>
        </p:nvGrpSpPr>
        <p:grpSpPr>
          <a:xfrm>
            <a:off x="318442" y="4229975"/>
            <a:ext cx="3571742" cy="2558360"/>
            <a:chOff x="318442" y="4229975"/>
            <a:chExt cx="3571742" cy="2558360"/>
          </a:xfrm>
        </p:grpSpPr>
        <p:grpSp>
          <p:nvGrpSpPr>
            <p:cNvPr id="2238" name="Groupe 2237">
              <a:extLst>
                <a:ext uri="{FF2B5EF4-FFF2-40B4-BE49-F238E27FC236}">
                  <a16:creationId xmlns:a16="http://schemas.microsoft.com/office/drawing/2014/main" id="{FEA299A7-1469-0B41-B6F2-BB227AF9BE8B}"/>
                </a:ext>
              </a:extLst>
            </p:cNvPr>
            <p:cNvGrpSpPr/>
            <p:nvPr/>
          </p:nvGrpSpPr>
          <p:grpSpPr>
            <a:xfrm>
              <a:off x="617548" y="4579778"/>
              <a:ext cx="3261458" cy="1590258"/>
              <a:chOff x="-6973888" y="3824288"/>
              <a:chExt cx="2174875" cy="1060450"/>
            </a:xfrm>
          </p:grpSpPr>
          <p:sp>
            <p:nvSpPr>
              <p:cNvPr id="2048" name="Freeform 19">
                <a:extLst>
                  <a:ext uri="{FF2B5EF4-FFF2-40B4-BE49-F238E27FC236}">
                    <a16:creationId xmlns:a16="http://schemas.microsoft.com/office/drawing/2014/main" id="{F97E1E64-D59E-898A-A68A-5D4A87013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48488" y="3824288"/>
                <a:ext cx="2147888" cy="1035050"/>
              </a:xfrm>
              <a:custGeom>
                <a:avLst/>
                <a:gdLst>
                  <a:gd name="T0" fmla="*/ 4059 w 4059"/>
                  <a:gd name="T1" fmla="*/ 1955 h 1955"/>
                  <a:gd name="T2" fmla="*/ 0 w 4059"/>
                  <a:gd name="T3" fmla="*/ 1955 h 1955"/>
                  <a:gd name="T4" fmla="*/ 0 w 4059"/>
                  <a:gd name="T5" fmla="*/ 0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59" h="1955">
                    <a:moveTo>
                      <a:pt x="4059" y="1955"/>
                    </a:moveTo>
                    <a:lnTo>
                      <a:pt x="0" y="195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5" name="Line 75">
                <a:extLst>
                  <a:ext uri="{FF2B5EF4-FFF2-40B4-BE49-F238E27FC236}">
                    <a16:creationId xmlns:a16="http://schemas.microsoft.com/office/drawing/2014/main" id="{EDBBE68B-A0F3-8ED5-8400-84CBE04DE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3829050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6" name="Line 76">
                <a:extLst>
                  <a:ext uri="{FF2B5EF4-FFF2-40B4-BE49-F238E27FC236}">
                    <a16:creationId xmlns:a16="http://schemas.microsoft.com/office/drawing/2014/main" id="{C383C982-2C19-705E-BC32-4C9D9110F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0878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7" name="Line 77">
                <a:extLst>
                  <a:ext uri="{FF2B5EF4-FFF2-40B4-BE49-F238E27FC236}">
                    <a16:creationId xmlns:a16="http://schemas.microsoft.com/office/drawing/2014/main" id="{625A0154-1917-16BA-5BA3-D2374E819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3418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8" name="Line 78">
                <a:extLst>
                  <a:ext uri="{FF2B5EF4-FFF2-40B4-BE49-F238E27FC236}">
                    <a16:creationId xmlns:a16="http://schemas.microsoft.com/office/drawing/2014/main" id="{C74EB660-2E13-30E1-6CCF-C3B89BA6C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600575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9" name="Line 79">
                <a:extLst>
                  <a:ext uri="{FF2B5EF4-FFF2-40B4-BE49-F238E27FC236}">
                    <a16:creationId xmlns:a16="http://schemas.microsoft.com/office/drawing/2014/main" id="{95293F72-378F-C6F3-3BFE-11C0253BD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516688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0" name="Freeform 80">
                <a:extLst>
                  <a:ext uri="{FF2B5EF4-FFF2-40B4-BE49-F238E27FC236}">
                    <a16:creationId xmlns:a16="http://schemas.microsoft.com/office/drawing/2014/main" id="{E0FC51F0-1335-E237-7E0B-63D2B7C59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73888" y="4859338"/>
                <a:ext cx="25400" cy="25400"/>
              </a:xfrm>
              <a:custGeom>
                <a:avLst/>
                <a:gdLst>
                  <a:gd name="T0" fmla="*/ 50 w 50"/>
                  <a:gd name="T1" fmla="*/ 50 h 50"/>
                  <a:gd name="T2" fmla="*/ 50 w 50"/>
                  <a:gd name="T3" fmla="*/ 0 h 50"/>
                  <a:gd name="T4" fmla="*/ 0 w 50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50">
                    <a:moveTo>
                      <a:pt x="50" y="50"/>
                    </a:moveTo>
                    <a:lnTo>
                      <a:pt x="5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1" name="Line 81">
                <a:extLst>
                  <a:ext uri="{FF2B5EF4-FFF2-40B4-BE49-F238E27FC236}">
                    <a16:creationId xmlns:a16="http://schemas.microsoft.com/office/drawing/2014/main" id="{11665535-C9D2-84A6-07D2-2D729B3F2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22922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2" name="Line 82">
                <a:extLst>
                  <a:ext uri="{FF2B5EF4-FFF2-40B4-BE49-F238E27FC236}">
                    <a16:creationId xmlns:a16="http://schemas.microsoft.com/office/drawing/2014/main" id="{DA0E59D2-7362-0715-6DC0-0EFEECF86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65467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3" name="Line 83">
                <a:extLst>
                  <a:ext uri="{FF2B5EF4-FFF2-40B4-BE49-F238E27FC236}">
                    <a16:creationId xmlns:a16="http://schemas.microsoft.com/office/drawing/2014/main" id="{C53413CD-B412-E760-DF9D-81FDE1595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08647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4" name="Line 84">
                <a:extLst>
                  <a:ext uri="{FF2B5EF4-FFF2-40B4-BE49-F238E27FC236}">
                    <a16:creationId xmlns:a16="http://schemas.microsoft.com/office/drawing/2014/main" id="{B7A04F37-F3F5-0F78-02B5-76F154255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799013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9" name="Rectangle 220">
                <a:extLst>
                  <a:ext uri="{FF2B5EF4-FFF2-40B4-BE49-F238E27FC236}">
                    <a16:creationId xmlns:a16="http://schemas.microsoft.com/office/drawing/2014/main" id="{C1604F20-31F2-9984-59E8-385AD7903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02388" y="4548188"/>
                <a:ext cx="98425" cy="311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0" name="Rectangle 221">
                <a:extLst>
                  <a:ext uri="{FF2B5EF4-FFF2-40B4-BE49-F238E27FC236}">
                    <a16:creationId xmlns:a16="http://schemas.microsoft.com/office/drawing/2014/main" id="{179C2E09-C556-4A7E-7001-80F04FDCD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831013" y="4548188"/>
                <a:ext cx="98425" cy="311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1" name="Rectangle 222">
                <a:extLst>
                  <a:ext uri="{FF2B5EF4-FFF2-40B4-BE49-F238E27FC236}">
                    <a16:creationId xmlns:a16="http://schemas.microsoft.com/office/drawing/2014/main" id="{143A328E-DA8F-CB6E-6F11-5BB25D718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729413" y="4600575"/>
                <a:ext cx="98425" cy="25876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2" name="Rectangle 233">
                <a:extLst>
                  <a:ext uri="{FF2B5EF4-FFF2-40B4-BE49-F238E27FC236}">
                    <a16:creationId xmlns:a16="http://schemas.microsoft.com/office/drawing/2014/main" id="{6BBBA67A-66BF-0AFF-2425-68A5D8ED3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10151" y="4371975"/>
                <a:ext cx="98425" cy="48577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3" name="Rectangle 234">
                <a:extLst>
                  <a:ext uri="{FF2B5EF4-FFF2-40B4-BE49-F238E27FC236}">
                    <a16:creationId xmlns:a16="http://schemas.microsoft.com/office/drawing/2014/main" id="{35116A4E-7334-0BA8-885F-6010CAD45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11751" y="4062413"/>
                <a:ext cx="100013" cy="7969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4" name="Rectangle 235">
                <a:extLst>
                  <a:ext uri="{FF2B5EF4-FFF2-40B4-BE49-F238E27FC236}">
                    <a16:creationId xmlns:a16="http://schemas.microsoft.com/office/drawing/2014/main" id="{BAFC7D23-FCC1-C1A1-FC4B-2AA7D62B4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43538" y="4545013"/>
                <a:ext cx="98425" cy="3143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5" name="Rectangle 236">
                <a:extLst>
                  <a:ext uri="{FF2B5EF4-FFF2-40B4-BE49-F238E27FC236}">
                    <a16:creationId xmlns:a16="http://schemas.microsoft.com/office/drawing/2014/main" id="{213F6E27-04E8-763B-E1DF-52798631A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45138" y="4214813"/>
                <a:ext cx="100013" cy="6445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6" name="Rectangle 237">
                <a:extLst>
                  <a:ext uri="{FF2B5EF4-FFF2-40B4-BE49-F238E27FC236}">
                    <a16:creationId xmlns:a16="http://schemas.microsoft.com/office/drawing/2014/main" id="{AFD1BC4C-A5DA-0B7A-97E1-36860F2E0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75338" y="4498975"/>
                <a:ext cx="100013" cy="35877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7" name="Rectangle 238">
                <a:extLst>
                  <a:ext uri="{FF2B5EF4-FFF2-40B4-BE49-F238E27FC236}">
                    <a16:creationId xmlns:a16="http://schemas.microsoft.com/office/drawing/2014/main" id="{961B4FB5-25B2-C818-902A-188C3231C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75351" y="4421188"/>
                <a:ext cx="98425" cy="438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8" name="Rectangle 239">
                <a:extLst>
                  <a:ext uri="{FF2B5EF4-FFF2-40B4-BE49-F238E27FC236}">
                    <a16:creationId xmlns:a16="http://schemas.microsoft.com/office/drawing/2014/main" id="{70766532-B298-86A7-AEF4-B9F407F0F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302376" y="4575175"/>
                <a:ext cx="100013" cy="28416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304" name="ZoneTexte 2303">
              <a:extLst>
                <a:ext uri="{FF2B5EF4-FFF2-40B4-BE49-F238E27FC236}">
                  <a16:creationId xmlns:a16="http://schemas.microsoft.com/office/drawing/2014/main" id="{B75B561D-B42F-AE3D-5681-DBCD9B5FF183}"/>
                </a:ext>
              </a:extLst>
            </p:cNvPr>
            <p:cNvSpPr txBox="1"/>
            <p:nvPr/>
          </p:nvSpPr>
          <p:spPr>
            <a:xfrm>
              <a:off x="396989" y="603128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306" name="ZoneTexte 2305">
              <a:extLst>
                <a:ext uri="{FF2B5EF4-FFF2-40B4-BE49-F238E27FC236}">
                  <a16:creationId xmlns:a16="http://schemas.microsoft.com/office/drawing/2014/main" id="{BD2F8805-A3DC-B403-7CAA-C0A253AE1667}"/>
                </a:ext>
              </a:extLst>
            </p:cNvPr>
            <p:cNvSpPr txBox="1"/>
            <p:nvPr/>
          </p:nvSpPr>
          <p:spPr>
            <a:xfrm>
              <a:off x="318442" y="5630418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307" name="ZoneTexte 2306">
              <a:extLst>
                <a:ext uri="{FF2B5EF4-FFF2-40B4-BE49-F238E27FC236}">
                  <a16:creationId xmlns:a16="http://schemas.microsoft.com/office/drawing/2014/main" id="{000C4F18-1E51-3D62-7BAB-33B48496B673}"/>
                </a:ext>
              </a:extLst>
            </p:cNvPr>
            <p:cNvSpPr txBox="1"/>
            <p:nvPr/>
          </p:nvSpPr>
          <p:spPr>
            <a:xfrm>
              <a:off x="318442" y="5244452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2308" name="ZoneTexte 2307">
              <a:extLst>
                <a:ext uri="{FF2B5EF4-FFF2-40B4-BE49-F238E27FC236}">
                  <a16:creationId xmlns:a16="http://schemas.microsoft.com/office/drawing/2014/main" id="{55B52033-D3A9-DBA9-9525-B41439430C71}"/>
                </a:ext>
              </a:extLst>
            </p:cNvPr>
            <p:cNvSpPr txBox="1"/>
            <p:nvPr/>
          </p:nvSpPr>
          <p:spPr>
            <a:xfrm>
              <a:off x="318442" y="4858486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30</a:t>
              </a:r>
            </a:p>
          </p:txBody>
        </p:sp>
        <p:sp>
          <p:nvSpPr>
            <p:cNvPr id="2309" name="ZoneTexte 2308">
              <a:extLst>
                <a:ext uri="{FF2B5EF4-FFF2-40B4-BE49-F238E27FC236}">
                  <a16:creationId xmlns:a16="http://schemas.microsoft.com/office/drawing/2014/main" id="{8D715CB8-6A39-13B0-DDFD-0572B8AB2E99}"/>
                </a:ext>
              </a:extLst>
            </p:cNvPr>
            <p:cNvSpPr txBox="1"/>
            <p:nvPr/>
          </p:nvSpPr>
          <p:spPr>
            <a:xfrm>
              <a:off x="318442" y="4477082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2310" name="ZoneTexte 2309">
              <a:extLst>
                <a:ext uri="{FF2B5EF4-FFF2-40B4-BE49-F238E27FC236}">
                  <a16:creationId xmlns:a16="http://schemas.microsoft.com/office/drawing/2014/main" id="{73A6DF2F-4B93-16C3-EE15-A30F8AC81BA6}"/>
                </a:ext>
              </a:extLst>
            </p:cNvPr>
            <p:cNvSpPr txBox="1"/>
            <p:nvPr/>
          </p:nvSpPr>
          <p:spPr>
            <a:xfrm>
              <a:off x="615991" y="6146278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Baseline</a:t>
              </a:r>
            </a:p>
          </p:txBody>
        </p:sp>
        <p:sp>
          <p:nvSpPr>
            <p:cNvPr id="2311" name="ZoneTexte 2310">
              <a:extLst>
                <a:ext uri="{FF2B5EF4-FFF2-40B4-BE49-F238E27FC236}">
                  <a16:creationId xmlns:a16="http://schemas.microsoft.com/office/drawing/2014/main" id="{A28AA0E8-C65A-1081-6D73-370DF0FCB38C}"/>
                </a:ext>
              </a:extLst>
            </p:cNvPr>
            <p:cNvSpPr txBox="1"/>
            <p:nvPr/>
          </p:nvSpPr>
          <p:spPr>
            <a:xfrm>
              <a:off x="1458433" y="61462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312" name="ZoneTexte 2311">
              <a:extLst>
                <a:ext uri="{FF2B5EF4-FFF2-40B4-BE49-F238E27FC236}">
                  <a16:creationId xmlns:a16="http://schemas.microsoft.com/office/drawing/2014/main" id="{A77356A5-42E6-6B67-F380-539BD648C1E3}"/>
                </a:ext>
              </a:extLst>
            </p:cNvPr>
            <p:cNvSpPr txBox="1"/>
            <p:nvPr/>
          </p:nvSpPr>
          <p:spPr>
            <a:xfrm>
              <a:off x="2101203" y="61462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313" name="ZoneTexte 2312">
              <a:extLst>
                <a:ext uri="{FF2B5EF4-FFF2-40B4-BE49-F238E27FC236}">
                  <a16:creationId xmlns:a16="http://schemas.microsoft.com/office/drawing/2014/main" id="{A87C1C12-CE3E-771A-AE26-B96B9A0D2779}"/>
                </a:ext>
              </a:extLst>
            </p:cNvPr>
            <p:cNvSpPr txBox="1"/>
            <p:nvPr/>
          </p:nvSpPr>
          <p:spPr>
            <a:xfrm>
              <a:off x="2693588" y="61462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2314" name="ZoneTexte 2313">
              <a:extLst>
                <a:ext uri="{FF2B5EF4-FFF2-40B4-BE49-F238E27FC236}">
                  <a16:creationId xmlns:a16="http://schemas.microsoft.com/office/drawing/2014/main" id="{BE267828-BBDF-FEFF-0482-0F1F58CF8866}"/>
                </a:ext>
              </a:extLst>
            </p:cNvPr>
            <p:cNvSpPr txBox="1"/>
            <p:nvPr/>
          </p:nvSpPr>
          <p:spPr>
            <a:xfrm>
              <a:off x="3337692" y="61462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315" name="ZoneTexte 2314">
              <a:extLst>
                <a:ext uri="{FF2B5EF4-FFF2-40B4-BE49-F238E27FC236}">
                  <a16:creationId xmlns:a16="http://schemas.microsoft.com/office/drawing/2014/main" id="{685D5064-D9BE-6F3C-261D-71DC15A5A19F}"/>
                </a:ext>
              </a:extLst>
            </p:cNvPr>
            <p:cNvSpPr txBox="1"/>
            <p:nvPr/>
          </p:nvSpPr>
          <p:spPr>
            <a:xfrm>
              <a:off x="2016932" y="6321734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316" name="ZoneTexte 2315">
              <a:extLst>
                <a:ext uri="{FF2B5EF4-FFF2-40B4-BE49-F238E27FC236}">
                  <a16:creationId xmlns:a16="http://schemas.microsoft.com/office/drawing/2014/main" id="{30A7F328-E471-ACB1-74EF-DD8AF247F0C8}"/>
                </a:ext>
              </a:extLst>
            </p:cNvPr>
            <p:cNvSpPr txBox="1"/>
            <p:nvPr/>
          </p:nvSpPr>
          <p:spPr>
            <a:xfrm>
              <a:off x="776290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613</a:t>
              </a:r>
            </a:p>
          </p:txBody>
        </p:sp>
        <p:sp>
          <p:nvSpPr>
            <p:cNvPr id="2317" name="ZoneTexte 2316">
              <a:extLst>
                <a:ext uri="{FF2B5EF4-FFF2-40B4-BE49-F238E27FC236}">
                  <a16:creationId xmlns:a16="http://schemas.microsoft.com/office/drawing/2014/main" id="{50949BDE-54AD-FC4B-2AF5-D46997EDF200}"/>
                </a:ext>
              </a:extLst>
            </p:cNvPr>
            <p:cNvSpPr txBox="1"/>
            <p:nvPr/>
          </p:nvSpPr>
          <p:spPr>
            <a:xfrm>
              <a:off x="1428776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572</a:t>
              </a:r>
            </a:p>
          </p:txBody>
        </p:sp>
        <p:sp>
          <p:nvSpPr>
            <p:cNvPr id="2318" name="ZoneTexte 2317">
              <a:extLst>
                <a:ext uri="{FF2B5EF4-FFF2-40B4-BE49-F238E27FC236}">
                  <a16:creationId xmlns:a16="http://schemas.microsoft.com/office/drawing/2014/main" id="{29703E80-8B84-9B30-7709-D12B317B9084}"/>
                </a:ext>
              </a:extLst>
            </p:cNvPr>
            <p:cNvSpPr txBox="1"/>
            <p:nvPr/>
          </p:nvSpPr>
          <p:spPr>
            <a:xfrm>
              <a:off x="2071546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538</a:t>
              </a:r>
            </a:p>
          </p:txBody>
        </p:sp>
        <p:sp>
          <p:nvSpPr>
            <p:cNvPr id="2319" name="ZoneTexte 2318">
              <a:extLst>
                <a:ext uri="{FF2B5EF4-FFF2-40B4-BE49-F238E27FC236}">
                  <a16:creationId xmlns:a16="http://schemas.microsoft.com/office/drawing/2014/main" id="{6A5F4C7F-8512-F34D-46C6-9B3135CECD82}"/>
                </a:ext>
              </a:extLst>
            </p:cNvPr>
            <p:cNvSpPr txBox="1"/>
            <p:nvPr/>
          </p:nvSpPr>
          <p:spPr>
            <a:xfrm>
              <a:off x="2703205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499</a:t>
              </a:r>
            </a:p>
          </p:txBody>
        </p:sp>
        <p:sp>
          <p:nvSpPr>
            <p:cNvPr id="2320" name="ZoneTexte 2319">
              <a:extLst>
                <a:ext uri="{FF2B5EF4-FFF2-40B4-BE49-F238E27FC236}">
                  <a16:creationId xmlns:a16="http://schemas.microsoft.com/office/drawing/2014/main" id="{F791887D-315A-E076-EF5C-831452FBCB5A}"/>
                </a:ext>
              </a:extLst>
            </p:cNvPr>
            <p:cNvSpPr txBox="1"/>
            <p:nvPr/>
          </p:nvSpPr>
          <p:spPr>
            <a:xfrm>
              <a:off x="3347309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481</a:t>
              </a:r>
            </a:p>
          </p:txBody>
        </p:sp>
        <p:sp>
          <p:nvSpPr>
            <p:cNvPr id="2321" name="ZoneTexte 2320">
              <a:extLst>
                <a:ext uri="{FF2B5EF4-FFF2-40B4-BE49-F238E27FC236}">
                  <a16:creationId xmlns:a16="http://schemas.microsoft.com/office/drawing/2014/main" id="{1AEDF24B-CF53-DC50-D887-74501E855FA6}"/>
                </a:ext>
              </a:extLst>
            </p:cNvPr>
            <p:cNvSpPr txBox="1"/>
            <p:nvPr/>
          </p:nvSpPr>
          <p:spPr>
            <a:xfrm>
              <a:off x="482156" y="6526725"/>
              <a:ext cx="3465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N=</a:t>
              </a:r>
            </a:p>
          </p:txBody>
        </p:sp>
        <p:sp>
          <p:nvSpPr>
            <p:cNvPr id="2322" name="ZoneTexte 2321">
              <a:extLst>
                <a:ext uri="{FF2B5EF4-FFF2-40B4-BE49-F238E27FC236}">
                  <a16:creationId xmlns:a16="http://schemas.microsoft.com/office/drawing/2014/main" id="{250EC21C-FFFC-5879-3BC3-9F79F07EFD49}"/>
                </a:ext>
              </a:extLst>
            </p:cNvPr>
            <p:cNvSpPr txBox="1"/>
            <p:nvPr/>
          </p:nvSpPr>
          <p:spPr>
            <a:xfrm>
              <a:off x="742383" y="54522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323" name="ZoneTexte 2322">
              <a:extLst>
                <a:ext uri="{FF2B5EF4-FFF2-40B4-BE49-F238E27FC236}">
                  <a16:creationId xmlns:a16="http://schemas.microsoft.com/office/drawing/2014/main" id="{204501E7-FE34-81E2-664B-3F2B041CA1F8}"/>
                </a:ext>
              </a:extLst>
            </p:cNvPr>
            <p:cNvSpPr txBox="1"/>
            <p:nvPr/>
          </p:nvSpPr>
          <p:spPr>
            <a:xfrm>
              <a:off x="909054" y="55348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324" name="ZoneTexte 2323">
              <a:extLst>
                <a:ext uri="{FF2B5EF4-FFF2-40B4-BE49-F238E27FC236}">
                  <a16:creationId xmlns:a16="http://schemas.microsoft.com/office/drawing/2014/main" id="{91D64F31-BC35-4B74-945A-76C58083C2EC}"/>
                </a:ext>
              </a:extLst>
            </p:cNvPr>
            <p:cNvSpPr txBox="1"/>
            <p:nvPr/>
          </p:nvSpPr>
          <p:spPr>
            <a:xfrm>
              <a:off x="1371218" y="54693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325" name="ZoneTexte 2324">
              <a:extLst>
                <a:ext uri="{FF2B5EF4-FFF2-40B4-BE49-F238E27FC236}">
                  <a16:creationId xmlns:a16="http://schemas.microsoft.com/office/drawing/2014/main" id="{C3CC033F-E925-4C2B-DB56-1E88606598BC}"/>
                </a:ext>
              </a:extLst>
            </p:cNvPr>
            <p:cNvSpPr txBox="1"/>
            <p:nvPr/>
          </p:nvSpPr>
          <p:spPr>
            <a:xfrm>
              <a:off x="1537889" y="552334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11</a:t>
              </a:r>
            </a:p>
          </p:txBody>
        </p:sp>
        <p:sp>
          <p:nvSpPr>
            <p:cNvPr id="2326" name="ZoneTexte 2325">
              <a:extLst>
                <a:ext uri="{FF2B5EF4-FFF2-40B4-BE49-F238E27FC236}">
                  <a16:creationId xmlns:a16="http://schemas.microsoft.com/office/drawing/2014/main" id="{4FBF7EC2-5EF1-D41B-21F8-C5F9B29B89AA}"/>
                </a:ext>
              </a:extLst>
            </p:cNvPr>
            <p:cNvSpPr txBox="1"/>
            <p:nvPr/>
          </p:nvSpPr>
          <p:spPr>
            <a:xfrm>
              <a:off x="2004713" y="52633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17</a:t>
              </a:r>
            </a:p>
          </p:txBody>
        </p:sp>
        <p:sp>
          <p:nvSpPr>
            <p:cNvPr id="2327" name="ZoneTexte 2326">
              <a:extLst>
                <a:ext uri="{FF2B5EF4-FFF2-40B4-BE49-F238E27FC236}">
                  <a16:creationId xmlns:a16="http://schemas.microsoft.com/office/drawing/2014/main" id="{12E1ED2E-654F-DCA6-2640-23BBBD49D36A}"/>
                </a:ext>
              </a:extLst>
            </p:cNvPr>
            <p:cNvSpPr txBox="1"/>
            <p:nvPr/>
          </p:nvSpPr>
          <p:spPr>
            <a:xfrm>
              <a:off x="2157113" y="539189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14</a:t>
              </a:r>
            </a:p>
          </p:txBody>
        </p:sp>
        <p:sp>
          <p:nvSpPr>
            <p:cNvPr id="2328" name="ZoneTexte 2327">
              <a:extLst>
                <a:ext uri="{FF2B5EF4-FFF2-40B4-BE49-F238E27FC236}">
                  <a16:creationId xmlns:a16="http://schemas.microsoft.com/office/drawing/2014/main" id="{94F4CE22-C594-7398-541A-73A881F677C9}"/>
                </a:ext>
              </a:extLst>
            </p:cNvPr>
            <p:cNvSpPr txBox="1"/>
            <p:nvPr/>
          </p:nvSpPr>
          <p:spPr>
            <a:xfrm>
              <a:off x="2637998" y="4966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25</a:t>
              </a:r>
            </a:p>
          </p:txBody>
        </p:sp>
        <p:sp>
          <p:nvSpPr>
            <p:cNvPr id="2329" name="ZoneTexte 2328">
              <a:extLst>
                <a:ext uri="{FF2B5EF4-FFF2-40B4-BE49-F238E27FC236}">
                  <a16:creationId xmlns:a16="http://schemas.microsoft.com/office/drawing/2014/main" id="{FADAAEA4-DA85-6714-17F0-22342984A2FA}"/>
                </a:ext>
              </a:extLst>
            </p:cNvPr>
            <p:cNvSpPr txBox="1"/>
            <p:nvPr/>
          </p:nvSpPr>
          <p:spPr>
            <a:xfrm>
              <a:off x="2808904" y="54693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330" name="ZoneTexte 2329">
              <a:extLst>
                <a:ext uri="{FF2B5EF4-FFF2-40B4-BE49-F238E27FC236}">
                  <a16:creationId xmlns:a16="http://schemas.microsoft.com/office/drawing/2014/main" id="{6697531C-0F14-79AE-EF8A-F47801771242}"/>
                </a:ext>
              </a:extLst>
            </p:cNvPr>
            <p:cNvSpPr txBox="1"/>
            <p:nvPr/>
          </p:nvSpPr>
          <p:spPr>
            <a:xfrm>
              <a:off x="3446982" y="51913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19</a:t>
              </a:r>
            </a:p>
          </p:txBody>
        </p:sp>
        <p:sp>
          <p:nvSpPr>
            <p:cNvPr id="2331" name="ZoneTexte 2330">
              <a:extLst>
                <a:ext uri="{FF2B5EF4-FFF2-40B4-BE49-F238E27FC236}">
                  <a16:creationId xmlns:a16="http://schemas.microsoft.com/office/drawing/2014/main" id="{A6DE48D5-317B-FD77-B56B-BBAC8F4AB056}"/>
                </a:ext>
              </a:extLst>
            </p:cNvPr>
            <p:cNvSpPr txBox="1"/>
            <p:nvPr/>
          </p:nvSpPr>
          <p:spPr>
            <a:xfrm>
              <a:off x="3297976" y="473169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31</a:t>
              </a:r>
            </a:p>
          </p:txBody>
        </p:sp>
        <p:sp>
          <p:nvSpPr>
            <p:cNvPr id="2332" name="ZoneTexte 2331">
              <a:extLst>
                <a:ext uri="{FF2B5EF4-FFF2-40B4-BE49-F238E27FC236}">
                  <a16:creationId xmlns:a16="http://schemas.microsoft.com/office/drawing/2014/main" id="{32B08DCA-E843-F90D-D215-59FDC060164A}"/>
                </a:ext>
              </a:extLst>
            </p:cNvPr>
            <p:cNvSpPr txBox="1"/>
            <p:nvPr/>
          </p:nvSpPr>
          <p:spPr>
            <a:xfrm>
              <a:off x="1347504" y="451567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33" name="ZoneTexte 2332">
              <a:extLst>
                <a:ext uri="{FF2B5EF4-FFF2-40B4-BE49-F238E27FC236}">
                  <a16:creationId xmlns:a16="http://schemas.microsoft.com/office/drawing/2014/main" id="{B864B048-092E-2F02-CFB8-8D62AD31F778}"/>
                </a:ext>
              </a:extLst>
            </p:cNvPr>
            <p:cNvSpPr txBox="1"/>
            <p:nvPr/>
          </p:nvSpPr>
          <p:spPr>
            <a:xfrm>
              <a:off x="2556531" y="4515671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p=0.001</a:t>
              </a:r>
            </a:p>
          </p:txBody>
        </p:sp>
        <p:sp>
          <p:nvSpPr>
            <p:cNvPr id="2334" name="ZoneTexte 2333">
              <a:extLst>
                <a:ext uri="{FF2B5EF4-FFF2-40B4-BE49-F238E27FC236}">
                  <a16:creationId xmlns:a16="http://schemas.microsoft.com/office/drawing/2014/main" id="{B5D730B9-8F2A-6B8A-5A0B-DE696D018E51}"/>
                </a:ext>
              </a:extLst>
            </p:cNvPr>
            <p:cNvSpPr txBox="1"/>
            <p:nvPr/>
          </p:nvSpPr>
          <p:spPr>
            <a:xfrm>
              <a:off x="3195763" y="4515671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p=0.002</a:t>
              </a:r>
            </a:p>
          </p:txBody>
        </p:sp>
        <p:sp>
          <p:nvSpPr>
            <p:cNvPr id="2335" name="ZoneTexte 2334">
              <a:extLst>
                <a:ext uri="{FF2B5EF4-FFF2-40B4-BE49-F238E27FC236}">
                  <a16:creationId xmlns:a16="http://schemas.microsoft.com/office/drawing/2014/main" id="{4BDDB9C2-40E5-DE2C-630A-CB34E66EE1F0}"/>
                </a:ext>
              </a:extLst>
            </p:cNvPr>
            <p:cNvSpPr txBox="1"/>
            <p:nvPr/>
          </p:nvSpPr>
          <p:spPr>
            <a:xfrm>
              <a:off x="1990472" y="451567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36" name="Rectangle 240">
              <a:extLst>
                <a:ext uri="{FF2B5EF4-FFF2-40B4-BE49-F238E27FC236}">
                  <a16:creationId xmlns:a16="http://schemas.microsoft.com/office/drawing/2014/main" id="{C01FA550-11AD-9383-6E6D-2534F09A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18" y="5032517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7" name="Rectangle 241">
              <a:extLst>
                <a:ext uri="{FF2B5EF4-FFF2-40B4-BE49-F238E27FC236}">
                  <a16:creationId xmlns:a16="http://schemas.microsoft.com/office/drawing/2014/main" id="{C26A66C0-D254-A0C7-13B0-B565426EA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18" y="4804306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8" name="ZoneTexte 2337">
              <a:extLst>
                <a:ext uri="{FF2B5EF4-FFF2-40B4-BE49-F238E27FC236}">
                  <a16:creationId xmlns:a16="http://schemas.microsoft.com/office/drawing/2014/main" id="{D1466D04-CFBB-FAA3-0A9B-A3D3F0018323}"/>
                </a:ext>
              </a:extLst>
            </p:cNvPr>
            <p:cNvSpPr txBox="1"/>
            <p:nvPr/>
          </p:nvSpPr>
          <p:spPr>
            <a:xfrm>
              <a:off x="866239" y="4958461"/>
              <a:ext cx="10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TDF/3TC/EFV</a:t>
              </a:r>
            </a:p>
          </p:txBody>
        </p:sp>
        <p:sp>
          <p:nvSpPr>
            <p:cNvPr id="2339" name="ZoneTexte 2338">
              <a:extLst>
                <a:ext uri="{FF2B5EF4-FFF2-40B4-BE49-F238E27FC236}">
                  <a16:creationId xmlns:a16="http://schemas.microsoft.com/office/drawing/2014/main" id="{20010074-CB1F-203A-387B-FA1B5BA03AAE}"/>
                </a:ext>
              </a:extLst>
            </p:cNvPr>
            <p:cNvSpPr txBox="1"/>
            <p:nvPr/>
          </p:nvSpPr>
          <p:spPr>
            <a:xfrm>
              <a:off x="863170" y="4734499"/>
              <a:ext cx="1057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TDF/3TC/DTG</a:t>
              </a:r>
            </a:p>
          </p:txBody>
        </p:sp>
        <p:sp>
          <p:nvSpPr>
            <p:cNvPr id="2383" name="ZoneTexte 2382">
              <a:extLst>
                <a:ext uri="{FF2B5EF4-FFF2-40B4-BE49-F238E27FC236}">
                  <a16:creationId xmlns:a16="http://schemas.microsoft.com/office/drawing/2014/main" id="{0528FA99-6B3D-0DB7-386F-7C8A29BE0524}"/>
                </a:ext>
              </a:extLst>
            </p:cNvPr>
            <p:cNvSpPr txBox="1"/>
            <p:nvPr/>
          </p:nvSpPr>
          <p:spPr>
            <a:xfrm>
              <a:off x="1454949" y="4229975"/>
              <a:ext cx="1654620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SBP&gt;140 or DBP&gt;90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0FA4CF-9DCF-A8DF-93AF-FFC2895413B2}"/>
                </a:ext>
              </a:extLst>
            </p:cNvPr>
            <p:cNvSpPr txBox="1"/>
            <p:nvPr/>
          </p:nvSpPr>
          <p:spPr>
            <a:xfrm>
              <a:off x="493580" y="431761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%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C9B62A4-A973-C5AE-C195-070E138D46E6}"/>
              </a:ext>
            </a:extLst>
          </p:cNvPr>
          <p:cNvSpPr txBox="1"/>
          <p:nvPr/>
        </p:nvSpPr>
        <p:spPr>
          <a:xfrm>
            <a:off x="2135747" y="1371712"/>
            <a:ext cx="10218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NAMSAL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0BA01C-1882-414D-2576-631CED69CC6C}"/>
              </a:ext>
            </a:extLst>
          </p:cNvPr>
          <p:cNvSpPr txBox="1"/>
          <p:nvPr/>
        </p:nvSpPr>
        <p:spPr>
          <a:xfrm>
            <a:off x="6739205" y="1371712"/>
            <a:ext cx="111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ADVANCE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B7422E1F-22F0-DC7F-76B4-9989535A10F1}"/>
              </a:ext>
            </a:extLst>
          </p:cNvPr>
          <p:cNvSpPr txBox="1">
            <a:spLocks/>
          </p:cNvSpPr>
          <p:nvPr/>
        </p:nvSpPr>
        <p:spPr bwMode="auto">
          <a:xfrm>
            <a:off x="9464476" y="6574009"/>
            <a:ext cx="27246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Venter F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OALBB0504</a:t>
            </a:r>
          </a:p>
        </p:txBody>
      </p:sp>
      <p:grpSp>
        <p:nvGrpSpPr>
          <p:cNvPr id="2243" name="Groupe 2242">
            <a:extLst>
              <a:ext uri="{FF2B5EF4-FFF2-40B4-BE49-F238E27FC236}">
                <a16:creationId xmlns:a16="http://schemas.microsoft.com/office/drawing/2014/main" id="{626DFCDF-F3F7-2BC1-C35E-D6A162E0AE58}"/>
              </a:ext>
            </a:extLst>
          </p:cNvPr>
          <p:cNvGrpSpPr/>
          <p:nvPr/>
        </p:nvGrpSpPr>
        <p:grpSpPr>
          <a:xfrm>
            <a:off x="5679180" y="1912101"/>
            <a:ext cx="4964644" cy="2269077"/>
            <a:chOff x="5679180" y="1912101"/>
            <a:chExt cx="4964644" cy="2269077"/>
          </a:xfrm>
        </p:grpSpPr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5478147A-DA6A-9800-EF24-DD61DA074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7804" y="3554543"/>
              <a:ext cx="0" cy="361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2" name="Line 17">
              <a:extLst>
                <a:ext uri="{FF2B5EF4-FFF2-40B4-BE49-F238E27FC236}">
                  <a16:creationId xmlns:a16="http://schemas.microsoft.com/office/drawing/2014/main" id="{258CACAF-C866-9076-3801-9910F921D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7804" y="2307095"/>
              <a:ext cx="0" cy="1247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5" name="Line 35">
              <a:extLst>
                <a:ext uri="{FF2B5EF4-FFF2-40B4-BE49-F238E27FC236}">
                  <a16:creationId xmlns:a16="http://schemas.microsoft.com/office/drawing/2014/main" id="{28C8D763-9C82-1442-D773-72799075F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804" y="3554543"/>
              <a:ext cx="43874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9" name="Line 39">
              <a:extLst>
                <a:ext uri="{FF2B5EF4-FFF2-40B4-BE49-F238E27FC236}">
                  <a16:creationId xmlns:a16="http://schemas.microsoft.com/office/drawing/2014/main" id="{B6032613-CA79-982C-9874-54404A89B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31185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0" name="Line 40">
              <a:extLst>
                <a:ext uri="{FF2B5EF4-FFF2-40B4-BE49-F238E27FC236}">
                  <a16:creationId xmlns:a16="http://schemas.microsoft.com/office/drawing/2014/main" id="{91205440-FB69-6A88-89B2-3FFA4F67C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49040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1" name="Line 41">
              <a:extLst>
                <a:ext uri="{FF2B5EF4-FFF2-40B4-BE49-F238E27FC236}">
                  <a16:creationId xmlns:a16="http://schemas.microsoft.com/office/drawing/2014/main" id="{BB5F3BE6-382A-5834-B93B-4635A36D3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84987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2" name="Line 42">
              <a:extLst>
                <a:ext uri="{FF2B5EF4-FFF2-40B4-BE49-F238E27FC236}">
                  <a16:creationId xmlns:a16="http://schemas.microsoft.com/office/drawing/2014/main" id="{92B24294-9E58-EF1C-E84A-00BBF7735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67133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3" name="Line 43">
              <a:extLst>
                <a:ext uri="{FF2B5EF4-FFF2-40B4-BE49-F238E27FC236}">
                  <a16:creationId xmlns:a16="http://schemas.microsoft.com/office/drawing/2014/main" id="{74C4A400-09CC-902E-1661-BEC2B8FE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023663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4" name="Line 44">
              <a:extLst>
                <a:ext uri="{FF2B5EF4-FFF2-40B4-BE49-F238E27FC236}">
                  <a16:creationId xmlns:a16="http://schemas.microsoft.com/office/drawing/2014/main" id="{7A53A428-80E1-1FAE-2B9F-11B849DD8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38551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5" name="Line 45">
              <a:extLst>
                <a:ext uri="{FF2B5EF4-FFF2-40B4-BE49-F238E27FC236}">
                  <a16:creationId xmlns:a16="http://schemas.microsoft.com/office/drawing/2014/main" id="{CBD0BA0A-A35C-1B20-AFEC-4477B37A9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20697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6" name="Line 46">
              <a:extLst>
                <a:ext uri="{FF2B5EF4-FFF2-40B4-BE49-F238E27FC236}">
                  <a16:creationId xmlns:a16="http://schemas.microsoft.com/office/drawing/2014/main" id="{09D01E89-9053-9844-BFB9-091A0FC43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73785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7" name="Line 47">
              <a:extLst>
                <a:ext uri="{FF2B5EF4-FFF2-40B4-BE49-F238E27FC236}">
                  <a16:creationId xmlns:a16="http://schemas.microsoft.com/office/drawing/2014/main" id="{3B57907D-F641-2237-F7E6-64CD3BFB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554543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7" name="Freeform 127">
              <a:extLst>
                <a:ext uri="{FF2B5EF4-FFF2-40B4-BE49-F238E27FC236}">
                  <a16:creationId xmlns:a16="http://schemas.microsoft.com/office/drawing/2014/main" id="{138F85E2-9556-CC82-74BB-F0FE5B45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064" y="2540396"/>
              <a:ext cx="0" cy="904638"/>
            </a:xfrm>
            <a:custGeom>
              <a:avLst/>
              <a:gdLst>
                <a:gd name="T0" fmla="*/ 1141 h 1141"/>
                <a:gd name="T1" fmla="*/ 502 h 1141"/>
                <a:gd name="T2" fmla="*/ 0 h 11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41">
                  <a:moveTo>
                    <a:pt x="0" y="1141"/>
                  </a:moveTo>
                  <a:lnTo>
                    <a:pt x="0" y="50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8" name="Freeform 128">
              <a:extLst>
                <a:ext uri="{FF2B5EF4-FFF2-40B4-BE49-F238E27FC236}">
                  <a16:creationId xmlns:a16="http://schemas.microsoft.com/office/drawing/2014/main" id="{1032F002-9810-A84A-F9E3-52221C0F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521" y="2607054"/>
              <a:ext cx="0" cy="983199"/>
            </a:xfrm>
            <a:custGeom>
              <a:avLst/>
              <a:gdLst>
                <a:gd name="T0" fmla="*/ 0 h 1240"/>
                <a:gd name="T1" fmla="*/ 500 h 1240"/>
                <a:gd name="T2" fmla="*/ 1240 h 12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40">
                  <a:moveTo>
                    <a:pt x="0" y="0"/>
                  </a:moveTo>
                  <a:lnTo>
                    <a:pt x="0" y="500"/>
                  </a:lnTo>
                  <a:lnTo>
                    <a:pt x="0" y="124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9" name="Freeform 129">
              <a:extLst>
                <a:ext uri="{FF2B5EF4-FFF2-40B4-BE49-F238E27FC236}">
                  <a16:creationId xmlns:a16="http://schemas.microsoft.com/office/drawing/2014/main" id="{CE8D85EA-974D-AB3A-1429-4B25ACB6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793" y="2849878"/>
              <a:ext cx="0" cy="828458"/>
            </a:xfrm>
            <a:custGeom>
              <a:avLst/>
              <a:gdLst>
                <a:gd name="T0" fmla="*/ 0 h 1043"/>
                <a:gd name="T1" fmla="*/ 498 h 1043"/>
                <a:gd name="T2" fmla="*/ 1043 h 10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43">
                  <a:moveTo>
                    <a:pt x="0" y="0"/>
                  </a:moveTo>
                  <a:lnTo>
                    <a:pt x="0" y="498"/>
                  </a:lnTo>
                  <a:lnTo>
                    <a:pt x="0" y="1043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0" name="Freeform 130">
              <a:extLst>
                <a:ext uri="{FF2B5EF4-FFF2-40B4-BE49-F238E27FC236}">
                  <a16:creationId xmlns:a16="http://schemas.microsoft.com/office/drawing/2014/main" id="{455160A4-F392-C764-8F06-8BB7964E4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020" y="2902251"/>
              <a:ext cx="0" cy="573732"/>
            </a:xfrm>
            <a:custGeom>
              <a:avLst/>
              <a:gdLst>
                <a:gd name="T0" fmla="*/ 721 h 721"/>
                <a:gd name="T1" fmla="*/ 361 h 721"/>
                <a:gd name="T2" fmla="*/ 0 h 7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21">
                  <a:moveTo>
                    <a:pt x="0" y="721"/>
                  </a:moveTo>
                  <a:lnTo>
                    <a:pt x="0" y="36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1" name="Freeform 131">
              <a:extLst>
                <a:ext uri="{FF2B5EF4-FFF2-40B4-BE49-F238E27FC236}">
                  <a16:creationId xmlns:a16="http://schemas.microsoft.com/office/drawing/2014/main" id="{ED7F524D-DD8E-7EE9-C0B9-4C7EE8132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238" y="3099843"/>
              <a:ext cx="0" cy="445178"/>
            </a:xfrm>
            <a:custGeom>
              <a:avLst/>
              <a:gdLst>
                <a:gd name="T0" fmla="*/ 0 h 561"/>
                <a:gd name="T1" fmla="*/ 251 h 561"/>
                <a:gd name="T2" fmla="*/ 561 h 5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1">
                  <a:moveTo>
                    <a:pt x="0" y="0"/>
                  </a:moveTo>
                  <a:lnTo>
                    <a:pt x="0" y="251"/>
                  </a:lnTo>
                  <a:lnTo>
                    <a:pt x="0" y="561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2" name="Freeform 132">
              <a:extLst>
                <a:ext uri="{FF2B5EF4-FFF2-40B4-BE49-F238E27FC236}">
                  <a16:creationId xmlns:a16="http://schemas.microsoft.com/office/drawing/2014/main" id="{F5AEF0A0-3DF9-4EE5-BE27-F1EABFBF5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836" y="3235539"/>
              <a:ext cx="0" cy="288056"/>
            </a:xfrm>
            <a:custGeom>
              <a:avLst/>
              <a:gdLst>
                <a:gd name="T0" fmla="*/ 364 h 364"/>
                <a:gd name="T1" fmla="*/ 182 h 364"/>
                <a:gd name="T2" fmla="*/ 0 h 3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4">
                  <a:moveTo>
                    <a:pt x="0" y="364"/>
                  </a:move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3" name="Freeform 133">
              <a:extLst>
                <a:ext uri="{FF2B5EF4-FFF2-40B4-BE49-F238E27FC236}">
                  <a16:creationId xmlns:a16="http://schemas.microsoft.com/office/drawing/2014/main" id="{2839DACE-80D6-5D24-D29C-FEF0BCA1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684" y="3199829"/>
              <a:ext cx="0" cy="273773"/>
            </a:xfrm>
            <a:custGeom>
              <a:avLst/>
              <a:gdLst>
                <a:gd name="T0" fmla="*/ 345 h 345"/>
                <a:gd name="T1" fmla="*/ 138 h 345"/>
                <a:gd name="T2" fmla="*/ 0 h 3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5">
                  <a:moveTo>
                    <a:pt x="0" y="345"/>
                  </a:moveTo>
                  <a:lnTo>
                    <a:pt x="0" y="13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4" name="Line 134">
              <a:extLst>
                <a:ext uri="{FF2B5EF4-FFF2-40B4-BE49-F238E27FC236}">
                  <a16:creationId xmlns:a16="http://schemas.microsoft.com/office/drawing/2014/main" id="{EADA8E28-8145-C031-E2BD-2F0219E22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6228" y="3371234"/>
              <a:ext cx="0" cy="171405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5" name="Line 135">
              <a:extLst>
                <a:ext uri="{FF2B5EF4-FFF2-40B4-BE49-F238E27FC236}">
                  <a16:creationId xmlns:a16="http://schemas.microsoft.com/office/drawing/2014/main" id="{26802B30-B15A-31C4-111C-A2D76B152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8608" y="3209351"/>
              <a:ext cx="0" cy="152360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6" name="Freeform 136">
              <a:extLst>
                <a:ext uri="{FF2B5EF4-FFF2-40B4-BE49-F238E27FC236}">
                  <a16:creationId xmlns:a16="http://schemas.microsoft.com/office/drawing/2014/main" id="{3E63B040-C38B-058F-C836-07A402B21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010" y="2961766"/>
              <a:ext cx="0" cy="480886"/>
            </a:xfrm>
            <a:custGeom>
              <a:avLst/>
              <a:gdLst>
                <a:gd name="T0" fmla="*/ 0 h 607"/>
                <a:gd name="T1" fmla="*/ 303 h 607"/>
                <a:gd name="T2" fmla="*/ 607 h 60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07">
                  <a:moveTo>
                    <a:pt x="0" y="0"/>
                  </a:moveTo>
                  <a:lnTo>
                    <a:pt x="0" y="303"/>
                  </a:lnTo>
                  <a:lnTo>
                    <a:pt x="0" y="607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7" name="Freeform 137">
              <a:extLst>
                <a:ext uri="{FF2B5EF4-FFF2-40B4-BE49-F238E27FC236}">
                  <a16:creationId xmlns:a16="http://schemas.microsoft.com/office/drawing/2014/main" id="{F7A4F260-7527-A94D-81F2-55E0D960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750" y="2937960"/>
              <a:ext cx="3254316" cy="440417"/>
            </a:xfrm>
            <a:custGeom>
              <a:avLst/>
              <a:gdLst>
                <a:gd name="T0" fmla="*/ 4101 w 4101"/>
                <a:gd name="T1" fmla="*/ 0 h 554"/>
                <a:gd name="T2" fmla="*/ 3410 w 4101"/>
                <a:gd name="T3" fmla="*/ 83 h 554"/>
                <a:gd name="T4" fmla="*/ 1355 w 4101"/>
                <a:gd name="T5" fmla="*/ 387 h 554"/>
                <a:gd name="T6" fmla="*/ 1010 w 4101"/>
                <a:gd name="T7" fmla="*/ 317 h 554"/>
                <a:gd name="T8" fmla="*/ 672 w 4101"/>
                <a:gd name="T9" fmla="*/ 333 h 554"/>
                <a:gd name="T10" fmla="*/ 328 w 4101"/>
                <a:gd name="T11" fmla="*/ 456 h 554"/>
                <a:gd name="T12" fmla="*/ 0 w 4101"/>
                <a:gd name="T13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1" h="554">
                  <a:moveTo>
                    <a:pt x="4101" y="0"/>
                  </a:moveTo>
                  <a:lnTo>
                    <a:pt x="3410" y="83"/>
                  </a:lnTo>
                  <a:lnTo>
                    <a:pt x="1355" y="387"/>
                  </a:lnTo>
                  <a:lnTo>
                    <a:pt x="1010" y="317"/>
                  </a:lnTo>
                  <a:lnTo>
                    <a:pt x="672" y="333"/>
                  </a:lnTo>
                  <a:lnTo>
                    <a:pt x="328" y="456"/>
                  </a:lnTo>
                  <a:lnTo>
                    <a:pt x="0" y="554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8" name="Freeform 138">
              <a:extLst>
                <a:ext uri="{FF2B5EF4-FFF2-40B4-BE49-F238E27FC236}">
                  <a16:creationId xmlns:a16="http://schemas.microsoft.com/office/drawing/2014/main" id="{B35F0152-E74F-CC1A-8302-67E0A0471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04" y="3195068"/>
              <a:ext cx="261869" cy="178548"/>
            </a:xfrm>
            <a:custGeom>
              <a:avLst/>
              <a:gdLst>
                <a:gd name="T0" fmla="*/ 328 w 328"/>
                <a:gd name="T1" fmla="*/ 185 h 225"/>
                <a:gd name="T2" fmla="*/ 111 w 328"/>
                <a:gd name="T3" fmla="*/ 0 h 225"/>
                <a:gd name="T4" fmla="*/ 0 w 328"/>
                <a:gd name="T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25">
                  <a:moveTo>
                    <a:pt x="328" y="185"/>
                  </a:moveTo>
                  <a:lnTo>
                    <a:pt x="111" y="0"/>
                  </a:lnTo>
                  <a:lnTo>
                    <a:pt x="0" y="225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9" name="Freeform 139">
              <a:extLst>
                <a:ext uri="{FF2B5EF4-FFF2-40B4-BE49-F238E27FC236}">
                  <a16:creationId xmlns:a16="http://schemas.microsoft.com/office/drawing/2014/main" id="{26D092C9-4315-E0E9-7EC5-CE11A96A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672" y="3309338"/>
              <a:ext cx="545164" cy="69039"/>
            </a:xfrm>
            <a:custGeom>
              <a:avLst/>
              <a:gdLst>
                <a:gd name="T0" fmla="*/ 688 w 688"/>
                <a:gd name="T1" fmla="*/ 88 h 88"/>
                <a:gd name="T2" fmla="*/ 341 w 688"/>
                <a:gd name="T3" fmla="*/ 0 h 88"/>
                <a:gd name="T4" fmla="*/ 0 w 688"/>
                <a:gd name="T5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8" h="88">
                  <a:moveTo>
                    <a:pt x="688" y="88"/>
                  </a:moveTo>
                  <a:lnTo>
                    <a:pt x="341" y="0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0" name="Line 140">
              <a:extLst>
                <a:ext uri="{FF2B5EF4-FFF2-40B4-BE49-F238E27FC236}">
                  <a16:creationId xmlns:a16="http://schemas.microsoft.com/office/drawing/2014/main" id="{CFC89644-6EF5-71D3-C93D-EB7AB58D9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6804" y="2997476"/>
              <a:ext cx="0" cy="402326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1" name="Rectangle 141">
              <a:extLst>
                <a:ext uri="{FF2B5EF4-FFF2-40B4-BE49-F238E27FC236}">
                  <a16:creationId xmlns:a16="http://schemas.microsoft.com/office/drawing/2014/main" id="{991B3116-4A82-EC8D-37BB-591BDE51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3984" y="3180784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2" name="Rectangle 142">
              <a:extLst>
                <a:ext uri="{FF2B5EF4-FFF2-40B4-BE49-F238E27FC236}">
                  <a16:creationId xmlns:a16="http://schemas.microsoft.com/office/drawing/2014/main" id="{B8AB171F-12C5-75E7-EFC4-5B5C0D00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140" y="3354570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3" name="Rectangle 143">
              <a:extLst>
                <a:ext uri="{FF2B5EF4-FFF2-40B4-BE49-F238E27FC236}">
                  <a16:creationId xmlns:a16="http://schemas.microsoft.com/office/drawing/2014/main" id="{1D6722A7-0882-C362-9560-A74474BDC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389" y="3333144"/>
              <a:ext cx="3332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4" name="Rectangle 144">
              <a:extLst>
                <a:ext uri="{FF2B5EF4-FFF2-40B4-BE49-F238E27FC236}">
                  <a16:creationId xmlns:a16="http://schemas.microsoft.com/office/drawing/2014/main" id="{24A9599E-9927-3B3F-F460-4DBAFCAC3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6780" y="3292674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5" name="Rectangle 145">
              <a:extLst>
                <a:ext uri="{FF2B5EF4-FFF2-40B4-BE49-F238E27FC236}">
                  <a16:creationId xmlns:a16="http://schemas.microsoft.com/office/drawing/2014/main" id="{AFF32909-EFAB-6AC8-8F90-0E0A84B1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553" y="336171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6" name="Rectangle 146">
              <a:extLst>
                <a:ext uri="{FF2B5EF4-FFF2-40B4-BE49-F238E27FC236}">
                  <a16:creationId xmlns:a16="http://schemas.microsoft.com/office/drawing/2014/main" id="{A2228432-94BA-BFA0-1010-FEF49411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44" y="336171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7" name="Rectangle 147">
              <a:extLst>
                <a:ext uri="{FF2B5EF4-FFF2-40B4-BE49-F238E27FC236}">
                  <a16:creationId xmlns:a16="http://schemas.microsoft.com/office/drawing/2014/main" id="{448B09DC-561B-CA88-B5AA-62750C0D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335" y="3278390"/>
              <a:ext cx="3094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8" name="Rectangle 148">
              <a:extLst>
                <a:ext uri="{FF2B5EF4-FFF2-40B4-BE49-F238E27FC236}">
                  <a16:creationId xmlns:a16="http://schemas.microsoft.com/office/drawing/2014/main" id="{B98D8894-C999-D868-6960-9A7F3EBD9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4727" y="3185545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9" name="Rectangle 149">
              <a:extLst>
                <a:ext uri="{FF2B5EF4-FFF2-40B4-BE49-F238E27FC236}">
                  <a16:creationId xmlns:a16="http://schemas.microsoft.com/office/drawing/2014/main" id="{8DB97080-4759-EA67-2B23-548AEEE8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3736" y="317126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0" name="Rectangle 150">
              <a:extLst>
                <a:ext uri="{FF2B5EF4-FFF2-40B4-BE49-F238E27FC236}">
                  <a16:creationId xmlns:a16="http://schemas.microsoft.com/office/drawing/2014/main" id="{58A7C003-6F44-927C-036B-C56F0C503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09" y="3226017"/>
              <a:ext cx="3094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1" name="Rectangle 151">
              <a:extLst>
                <a:ext uri="{FF2B5EF4-FFF2-40B4-BE49-F238E27FC236}">
                  <a16:creationId xmlns:a16="http://schemas.microsoft.com/office/drawing/2014/main" id="{F5A87D0A-EC09-B58C-D6A8-D14853A01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8237" y="2983193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2" name="Rectangle 152">
              <a:extLst>
                <a:ext uri="{FF2B5EF4-FFF2-40B4-BE49-F238E27FC236}">
                  <a16:creationId xmlns:a16="http://schemas.microsoft.com/office/drawing/2014/main" id="{28A8B525-0E77-EAF9-73C9-934E6B7AD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639" y="2918915"/>
              <a:ext cx="3332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3" name="Line 153">
              <a:extLst>
                <a:ext uri="{FF2B5EF4-FFF2-40B4-BE49-F238E27FC236}">
                  <a16:creationId xmlns:a16="http://schemas.microsoft.com/office/drawing/2014/main" id="{95BF73A6-27D0-0A56-01F0-A145F305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9672" y="3278390"/>
              <a:ext cx="0" cy="166644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4" name="Line 154">
              <a:extLst>
                <a:ext uri="{FF2B5EF4-FFF2-40B4-BE49-F238E27FC236}">
                  <a16:creationId xmlns:a16="http://schemas.microsoft.com/office/drawing/2014/main" id="{8A05FA5D-A40F-A2FF-9541-2D81DB537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888" y="3142694"/>
              <a:ext cx="0" cy="107129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5" name="Line 155">
              <a:extLst>
                <a:ext uri="{FF2B5EF4-FFF2-40B4-BE49-F238E27FC236}">
                  <a16:creationId xmlns:a16="http://schemas.microsoft.com/office/drawing/2014/main" id="{459D9C54-C877-4D9D-7ADC-AD1838AE4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0171" y="3333144"/>
              <a:ext cx="0" cy="92845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6" name="Line 156">
              <a:extLst>
                <a:ext uri="{FF2B5EF4-FFF2-40B4-BE49-F238E27FC236}">
                  <a16:creationId xmlns:a16="http://schemas.microsoft.com/office/drawing/2014/main" id="{351C74E0-69C4-BF2B-A823-E9AF5A6A7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717" y="3309338"/>
              <a:ext cx="0" cy="71419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7" name="Line 157">
              <a:extLst>
                <a:ext uri="{FF2B5EF4-FFF2-40B4-BE49-F238E27FC236}">
                  <a16:creationId xmlns:a16="http://schemas.microsoft.com/office/drawing/2014/main" id="{59E2C104-AA0B-1C15-90F4-73ECE755E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240" y="3380756"/>
              <a:ext cx="0" cy="45233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8" name="Freeform 158">
              <a:extLst>
                <a:ext uri="{FF2B5EF4-FFF2-40B4-BE49-F238E27FC236}">
                  <a16:creationId xmlns:a16="http://schemas.microsoft.com/office/drawing/2014/main" id="{2CB5D3D1-25AE-C6E7-589C-314889DD7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729" y="3259345"/>
              <a:ext cx="0" cy="214256"/>
            </a:xfrm>
            <a:custGeom>
              <a:avLst/>
              <a:gdLst>
                <a:gd name="T0" fmla="*/ 0 h 270"/>
                <a:gd name="T1" fmla="*/ 135 h 270"/>
                <a:gd name="T2" fmla="*/ 270 h 2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0">
                  <a:moveTo>
                    <a:pt x="0" y="0"/>
                  </a:moveTo>
                  <a:lnTo>
                    <a:pt x="0" y="135"/>
                  </a:lnTo>
                  <a:lnTo>
                    <a:pt x="0" y="270"/>
                  </a:lnTo>
                </a:path>
              </a:pathLst>
            </a:cu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9" name="Freeform 159">
              <a:extLst>
                <a:ext uri="{FF2B5EF4-FFF2-40B4-BE49-F238E27FC236}">
                  <a16:creationId xmlns:a16="http://schemas.microsoft.com/office/drawing/2014/main" id="{83C2FBB3-D0BD-D431-FEBE-14BC3B26D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576" y="3366473"/>
              <a:ext cx="545164" cy="19045"/>
            </a:xfrm>
            <a:custGeom>
              <a:avLst/>
              <a:gdLst>
                <a:gd name="T0" fmla="*/ 688 w 688"/>
                <a:gd name="T1" fmla="*/ 23 h 23"/>
                <a:gd name="T2" fmla="*/ 347 w 688"/>
                <a:gd name="T3" fmla="*/ 0 h 23"/>
                <a:gd name="T4" fmla="*/ 21 w 688"/>
                <a:gd name="T5" fmla="*/ 18 h 23"/>
                <a:gd name="T6" fmla="*/ 10 w 688"/>
                <a:gd name="T7" fmla="*/ 19 h 23"/>
                <a:gd name="T8" fmla="*/ 0 w 688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23">
                  <a:moveTo>
                    <a:pt x="688" y="23"/>
                  </a:moveTo>
                  <a:lnTo>
                    <a:pt x="347" y="0"/>
                  </a:lnTo>
                  <a:lnTo>
                    <a:pt x="21" y="18"/>
                  </a:lnTo>
                  <a:lnTo>
                    <a:pt x="10" y="19"/>
                  </a:lnTo>
                  <a:lnTo>
                    <a:pt x="0" y="19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0" name="Freeform 160">
              <a:extLst>
                <a:ext uri="{FF2B5EF4-FFF2-40B4-BE49-F238E27FC236}">
                  <a16:creationId xmlns:a16="http://schemas.microsoft.com/office/drawing/2014/main" id="{AB94A1C6-FC1C-B195-32B3-5D90105D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913" y="3142694"/>
              <a:ext cx="2723435" cy="240444"/>
            </a:xfrm>
            <a:custGeom>
              <a:avLst/>
              <a:gdLst>
                <a:gd name="T0" fmla="*/ 0 w 3432"/>
                <a:gd name="T1" fmla="*/ 297 h 301"/>
                <a:gd name="T2" fmla="*/ 349 w 3432"/>
                <a:gd name="T3" fmla="*/ 96 h 301"/>
                <a:gd name="T4" fmla="*/ 682 w 3432"/>
                <a:gd name="T5" fmla="*/ 301 h 301"/>
                <a:gd name="T6" fmla="*/ 2742 w 3432"/>
                <a:gd name="T7" fmla="*/ 183 h 301"/>
                <a:gd name="T8" fmla="*/ 3432 w 343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2" h="301">
                  <a:moveTo>
                    <a:pt x="0" y="297"/>
                  </a:moveTo>
                  <a:lnTo>
                    <a:pt x="349" y="96"/>
                  </a:lnTo>
                  <a:lnTo>
                    <a:pt x="682" y="301"/>
                  </a:lnTo>
                  <a:lnTo>
                    <a:pt x="2742" y="183"/>
                  </a:lnTo>
                  <a:lnTo>
                    <a:pt x="3432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1" name="Line 161">
              <a:extLst>
                <a:ext uri="{FF2B5EF4-FFF2-40B4-BE49-F238E27FC236}">
                  <a16:creationId xmlns:a16="http://schemas.microsoft.com/office/drawing/2014/main" id="{78FCB088-BF4B-3E68-8416-0A78840F5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4348" y="2847496"/>
              <a:ext cx="0" cy="48564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2" name="Line 162">
              <a:extLst>
                <a:ext uri="{FF2B5EF4-FFF2-40B4-BE49-F238E27FC236}">
                  <a16:creationId xmlns:a16="http://schemas.microsoft.com/office/drawing/2014/main" id="{928720F8-E420-487E-E107-E7EF7CC0E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674" y="3195068"/>
              <a:ext cx="0" cy="247585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3" name="Line 163">
              <a:extLst>
                <a:ext uri="{FF2B5EF4-FFF2-40B4-BE49-F238E27FC236}">
                  <a16:creationId xmlns:a16="http://schemas.microsoft.com/office/drawing/2014/main" id="{9D74476E-B7E8-FC0E-1DF1-0CA7B0E44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7065" y="2987954"/>
              <a:ext cx="0" cy="461841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4" name="Line 164">
              <a:extLst>
                <a:ext uri="{FF2B5EF4-FFF2-40B4-BE49-F238E27FC236}">
                  <a16:creationId xmlns:a16="http://schemas.microsoft.com/office/drawing/2014/main" id="{C5291855-0734-6CB7-C65C-62916F3CA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273" y="3230778"/>
              <a:ext cx="0" cy="29519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5" name="Line 165">
              <a:extLst>
                <a:ext uri="{FF2B5EF4-FFF2-40B4-BE49-F238E27FC236}">
                  <a16:creationId xmlns:a16="http://schemas.microsoft.com/office/drawing/2014/main" id="{F16A7628-3B3E-43A9-D6BC-816D7B46D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3881" y="3249823"/>
              <a:ext cx="0" cy="25710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6" name="Line 166">
              <a:extLst>
                <a:ext uri="{FF2B5EF4-FFF2-40B4-BE49-F238E27FC236}">
                  <a16:creationId xmlns:a16="http://schemas.microsoft.com/office/drawing/2014/main" id="{DD1E86AC-4235-405E-C4D0-F111F4057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9044" y="3211733"/>
              <a:ext cx="0" cy="280914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7" name="Line 167">
              <a:extLst>
                <a:ext uri="{FF2B5EF4-FFF2-40B4-BE49-F238E27FC236}">
                  <a16:creationId xmlns:a16="http://schemas.microsoft.com/office/drawing/2014/main" id="{AB7DE855-979F-DEF8-0341-02E3C2D0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38" y="3078418"/>
              <a:ext cx="0" cy="566589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8" name="Line 168">
              <a:extLst>
                <a:ext uri="{FF2B5EF4-FFF2-40B4-BE49-F238E27FC236}">
                  <a16:creationId xmlns:a16="http://schemas.microsoft.com/office/drawing/2014/main" id="{769CEB47-9999-A312-1C9A-CEAA066BE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5591" y="2405986"/>
              <a:ext cx="19045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9" name="Line 169">
              <a:extLst>
                <a:ext uri="{FF2B5EF4-FFF2-40B4-BE49-F238E27FC236}">
                  <a16:creationId xmlns:a16="http://schemas.microsoft.com/office/drawing/2014/main" id="{2C251417-82C6-989D-370A-83DFEB7E4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6164" y="2376023"/>
              <a:ext cx="19045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0" name="Line 170">
              <a:extLst>
                <a:ext uri="{FF2B5EF4-FFF2-40B4-BE49-F238E27FC236}">
                  <a16:creationId xmlns:a16="http://schemas.microsoft.com/office/drawing/2014/main" id="{0C138647-2C89-FABF-CECB-F364566C28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449" y="2410833"/>
              <a:ext cx="19045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1" name="Freeform 171">
              <a:extLst>
                <a:ext uri="{FF2B5EF4-FFF2-40B4-BE49-F238E27FC236}">
                  <a16:creationId xmlns:a16="http://schemas.microsoft.com/office/drawing/2014/main" id="{92986E99-E8BA-B899-ADA3-869E22417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303" y="3128410"/>
              <a:ext cx="33329" cy="3332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0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1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0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8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2" name="Freeform 172">
              <a:extLst>
                <a:ext uri="{FF2B5EF4-FFF2-40B4-BE49-F238E27FC236}">
                  <a16:creationId xmlns:a16="http://schemas.microsoft.com/office/drawing/2014/main" id="{6BD83B61-A41A-E83B-60A1-CB7951D0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141" y="3273629"/>
              <a:ext cx="33329" cy="30949"/>
            </a:xfrm>
            <a:custGeom>
              <a:avLst/>
              <a:gdLst>
                <a:gd name="T0" fmla="*/ 20 w 41"/>
                <a:gd name="T1" fmla="*/ 40 h 40"/>
                <a:gd name="T2" fmla="*/ 27 w 41"/>
                <a:gd name="T3" fmla="*/ 38 h 40"/>
                <a:gd name="T4" fmla="*/ 35 w 41"/>
                <a:gd name="T5" fmla="*/ 34 h 40"/>
                <a:gd name="T6" fmla="*/ 38 w 41"/>
                <a:gd name="T7" fmla="*/ 27 h 40"/>
                <a:gd name="T8" fmla="*/ 41 w 41"/>
                <a:gd name="T9" fmla="*/ 20 h 40"/>
                <a:gd name="T10" fmla="*/ 38 w 41"/>
                <a:gd name="T11" fmla="*/ 12 h 40"/>
                <a:gd name="T12" fmla="*/ 35 w 41"/>
                <a:gd name="T13" fmla="*/ 6 h 40"/>
                <a:gd name="T14" fmla="*/ 27 w 41"/>
                <a:gd name="T15" fmla="*/ 1 h 40"/>
                <a:gd name="T16" fmla="*/ 20 w 41"/>
                <a:gd name="T17" fmla="*/ 0 h 40"/>
                <a:gd name="T18" fmla="*/ 12 w 41"/>
                <a:gd name="T19" fmla="*/ 1 h 40"/>
                <a:gd name="T20" fmla="*/ 6 w 41"/>
                <a:gd name="T21" fmla="*/ 6 h 40"/>
                <a:gd name="T22" fmla="*/ 1 w 41"/>
                <a:gd name="T23" fmla="*/ 12 h 40"/>
                <a:gd name="T24" fmla="*/ 0 w 41"/>
                <a:gd name="T25" fmla="*/ 20 h 40"/>
                <a:gd name="T26" fmla="*/ 1 w 41"/>
                <a:gd name="T27" fmla="*/ 27 h 40"/>
                <a:gd name="T28" fmla="*/ 6 w 41"/>
                <a:gd name="T29" fmla="*/ 34 h 40"/>
                <a:gd name="T30" fmla="*/ 12 w 41"/>
                <a:gd name="T31" fmla="*/ 38 h 40"/>
                <a:gd name="T32" fmla="*/ 20 w 41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27" y="38"/>
                  </a:lnTo>
                  <a:lnTo>
                    <a:pt x="35" y="34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3" name="Freeform 173">
              <a:extLst>
                <a:ext uri="{FF2B5EF4-FFF2-40B4-BE49-F238E27FC236}">
                  <a16:creationId xmlns:a16="http://schemas.microsoft.com/office/drawing/2014/main" id="{4B89F78F-AA15-09A1-4BCF-E847DBB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411" y="3368854"/>
              <a:ext cx="30949" cy="3094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9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1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2 h 41"/>
                <a:gd name="T16" fmla="*/ 21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2 w 41"/>
                <a:gd name="T23" fmla="*/ 12 h 41"/>
                <a:gd name="T24" fmla="*/ 0 w 41"/>
                <a:gd name="T25" fmla="*/ 21 h 41"/>
                <a:gd name="T26" fmla="*/ 2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9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1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4" name="Freeform 174">
              <a:extLst>
                <a:ext uri="{FF2B5EF4-FFF2-40B4-BE49-F238E27FC236}">
                  <a16:creationId xmlns:a16="http://schemas.microsoft.com/office/drawing/2014/main" id="{2085F451-8549-8A66-40C5-1324E9050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402" y="3199829"/>
              <a:ext cx="33329" cy="30949"/>
            </a:xfrm>
            <a:custGeom>
              <a:avLst/>
              <a:gdLst>
                <a:gd name="T0" fmla="*/ 20 w 40"/>
                <a:gd name="T1" fmla="*/ 40 h 40"/>
                <a:gd name="T2" fmla="*/ 27 w 40"/>
                <a:gd name="T3" fmla="*/ 38 h 40"/>
                <a:gd name="T4" fmla="*/ 34 w 40"/>
                <a:gd name="T5" fmla="*/ 34 h 40"/>
                <a:gd name="T6" fmla="*/ 38 w 40"/>
                <a:gd name="T7" fmla="*/ 27 h 40"/>
                <a:gd name="T8" fmla="*/ 40 w 40"/>
                <a:gd name="T9" fmla="*/ 20 h 40"/>
                <a:gd name="T10" fmla="*/ 38 w 40"/>
                <a:gd name="T11" fmla="*/ 12 h 40"/>
                <a:gd name="T12" fmla="*/ 34 w 40"/>
                <a:gd name="T13" fmla="*/ 6 h 40"/>
                <a:gd name="T14" fmla="*/ 27 w 40"/>
                <a:gd name="T15" fmla="*/ 1 h 40"/>
                <a:gd name="T16" fmla="*/ 20 w 40"/>
                <a:gd name="T17" fmla="*/ 0 h 40"/>
                <a:gd name="T18" fmla="*/ 12 w 40"/>
                <a:gd name="T19" fmla="*/ 1 h 40"/>
                <a:gd name="T20" fmla="*/ 6 w 40"/>
                <a:gd name="T21" fmla="*/ 6 h 40"/>
                <a:gd name="T22" fmla="*/ 1 w 40"/>
                <a:gd name="T23" fmla="*/ 12 h 40"/>
                <a:gd name="T24" fmla="*/ 0 w 40"/>
                <a:gd name="T25" fmla="*/ 20 h 40"/>
                <a:gd name="T26" fmla="*/ 1 w 40"/>
                <a:gd name="T27" fmla="*/ 27 h 40"/>
                <a:gd name="T28" fmla="*/ 6 w 40"/>
                <a:gd name="T29" fmla="*/ 34 h 40"/>
                <a:gd name="T30" fmla="*/ 12 w 40"/>
                <a:gd name="T31" fmla="*/ 38 h 40"/>
                <a:gd name="T32" fmla="*/ 20 w 40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5" name="Freeform 175">
              <a:extLst>
                <a:ext uri="{FF2B5EF4-FFF2-40B4-BE49-F238E27FC236}">
                  <a16:creationId xmlns:a16="http://schemas.microsoft.com/office/drawing/2014/main" id="{DAB78806-EC6B-46E0-E121-5B18616BE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6629" y="3364093"/>
              <a:ext cx="33329" cy="33329"/>
            </a:xfrm>
            <a:custGeom>
              <a:avLst/>
              <a:gdLst>
                <a:gd name="T0" fmla="*/ 20 w 41"/>
                <a:gd name="T1" fmla="*/ 40 h 40"/>
                <a:gd name="T2" fmla="*/ 28 w 41"/>
                <a:gd name="T3" fmla="*/ 38 h 40"/>
                <a:gd name="T4" fmla="*/ 35 w 41"/>
                <a:gd name="T5" fmla="*/ 34 h 40"/>
                <a:gd name="T6" fmla="*/ 38 w 41"/>
                <a:gd name="T7" fmla="*/ 27 h 40"/>
                <a:gd name="T8" fmla="*/ 41 w 41"/>
                <a:gd name="T9" fmla="*/ 20 h 40"/>
                <a:gd name="T10" fmla="*/ 38 w 41"/>
                <a:gd name="T11" fmla="*/ 12 h 40"/>
                <a:gd name="T12" fmla="*/ 35 w 41"/>
                <a:gd name="T13" fmla="*/ 6 h 40"/>
                <a:gd name="T14" fmla="*/ 28 w 41"/>
                <a:gd name="T15" fmla="*/ 1 h 40"/>
                <a:gd name="T16" fmla="*/ 20 w 41"/>
                <a:gd name="T17" fmla="*/ 0 h 40"/>
                <a:gd name="T18" fmla="*/ 12 w 41"/>
                <a:gd name="T19" fmla="*/ 1 h 40"/>
                <a:gd name="T20" fmla="*/ 6 w 41"/>
                <a:gd name="T21" fmla="*/ 6 h 40"/>
                <a:gd name="T22" fmla="*/ 1 w 41"/>
                <a:gd name="T23" fmla="*/ 12 h 40"/>
                <a:gd name="T24" fmla="*/ 0 w 41"/>
                <a:gd name="T25" fmla="*/ 20 h 40"/>
                <a:gd name="T26" fmla="*/ 1 w 41"/>
                <a:gd name="T27" fmla="*/ 27 h 40"/>
                <a:gd name="T28" fmla="*/ 6 w 41"/>
                <a:gd name="T29" fmla="*/ 34 h 40"/>
                <a:gd name="T30" fmla="*/ 12 w 41"/>
                <a:gd name="T31" fmla="*/ 38 h 40"/>
                <a:gd name="T32" fmla="*/ 20 w 41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28" y="38"/>
                  </a:lnTo>
                  <a:lnTo>
                    <a:pt x="35" y="34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6" name="Freeform 176">
              <a:extLst>
                <a:ext uri="{FF2B5EF4-FFF2-40B4-BE49-F238E27FC236}">
                  <a16:creationId xmlns:a16="http://schemas.microsoft.com/office/drawing/2014/main" id="{AB08C13F-A287-EFB1-2267-30FCDEF6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619" y="3366473"/>
              <a:ext cx="30949" cy="3332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8 h 41"/>
                <a:gd name="T4" fmla="*/ 35 w 40"/>
                <a:gd name="T5" fmla="*/ 35 h 41"/>
                <a:gd name="T6" fmla="*/ 38 w 40"/>
                <a:gd name="T7" fmla="*/ 27 h 41"/>
                <a:gd name="T8" fmla="*/ 40 w 40"/>
                <a:gd name="T9" fmla="*/ 20 h 41"/>
                <a:gd name="T10" fmla="*/ 38 w 40"/>
                <a:gd name="T11" fmla="*/ 12 h 41"/>
                <a:gd name="T12" fmla="*/ 35 w 40"/>
                <a:gd name="T13" fmla="*/ 6 h 41"/>
                <a:gd name="T14" fmla="*/ 27 w 40"/>
                <a:gd name="T15" fmla="*/ 1 h 41"/>
                <a:gd name="T16" fmla="*/ 20 w 40"/>
                <a:gd name="T17" fmla="*/ 0 h 41"/>
                <a:gd name="T18" fmla="*/ 12 w 40"/>
                <a:gd name="T19" fmla="*/ 1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0 h 41"/>
                <a:gd name="T26" fmla="*/ 1 w 40"/>
                <a:gd name="T27" fmla="*/ 27 h 41"/>
                <a:gd name="T28" fmla="*/ 6 w 40"/>
                <a:gd name="T29" fmla="*/ 35 h 41"/>
                <a:gd name="T30" fmla="*/ 12 w 40"/>
                <a:gd name="T31" fmla="*/ 38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8"/>
                  </a:lnTo>
                  <a:lnTo>
                    <a:pt x="35" y="35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7" name="Freeform 177">
              <a:extLst>
                <a:ext uri="{FF2B5EF4-FFF2-40B4-BE49-F238E27FC236}">
                  <a16:creationId xmlns:a16="http://schemas.microsoft.com/office/drawing/2014/main" id="{D8C5DEE5-E400-A377-CF5E-E9E8CD3C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228" y="3366473"/>
              <a:ext cx="30949" cy="3332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8 h 41"/>
                <a:gd name="T4" fmla="*/ 34 w 40"/>
                <a:gd name="T5" fmla="*/ 35 h 41"/>
                <a:gd name="T6" fmla="*/ 38 w 40"/>
                <a:gd name="T7" fmla="*/ 27 h 41"/>
                <a:gd name="T8" fmla="*/ 40 w 40"/>
                <a:gd name="T9" fmla="*/ 20 h 41"/>
                <a:gd name="T10" fmla="*/ 38 w 40"/>
                <a:gd name="T11" fmla="*/ 12 h 41"/>
                <a:gd name="T12" fmla="*/ 34 w 40"/>
                <a:gd name="T13" fmla="*/ 6 h 41"/>
                <a:gd name="T14" fmla="*/ 27 w 40"/>
                <a:gd name="T15" fmla="*/ 1 h 41"/>
                <a:gd name="T16" fmla="*/ 20 w 40"/>
                <a:gd name="T17" fmla="*/ 0 h 41"/>
                <a:gd name="T18" fmla="*/ 12 w 40"/>
                <a:gd name="T19" fmla="*/ 1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0 h 41"/>
                <a:gd name="T26" fmla="*/ 1 w 40"/>
                <a:gd name="T27" fmla="*/ 27 h 41"/>
                <a:gd name="T28" fmla="*/ 6 w 40"/>
                <a:gd name="T29" fmla="*/ 35 h 41"/>
                <a:gd name="T30" fmla="*/ 12 w 40"/>
                <a:gd name="T31" fmla="*/ 38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8"/>
                  </a:lnTo>
                  <a:lnTo>
                    <a:pt x="34" y="35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8" name="Freeform 178">
              <a:extLst>
                <a:ext uri="{FF2B5EF4-FFF2-40B4-BE49-F238E27FC236}">
                  <a16:creationId xmlns:a16="http://schemas.microsoft.com/office/drawing/2014/main" id="{C498B57E-4A83-4B24-B8CD-79AB32B4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455" y="3366473"/>
              <a:ext cx="33329" cy="33329"/>
            </a:xfrm>
            <a:custGeom>
              <a:avLst/>
              <a:gdLst>
                <a:gd name="T0" fmla="*/ 20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8 w 41"/>
                <a:gd name="T7" fmla="*/ 27 h 41"/>
                <a:gd name="T8" fmla="*/ 41 w 41"/>
                <a:gd name="T9" fmla="*/ 20 h 41"/>
                <a:gd name="T10" fmla="*/ 38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0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0 h 41"/>
                <a:gd name="T26" fmla="*/ 1 w 41"/>
                <a:gd name="T27" fmla="*/ 27 h 41"/>
                <a:gd name="T28" fmla="*/ 6 w 41"/>
                <a:gd name="T29" fmla="*/ 35 h 41"/>
                <a:gd name="T30" fmla="*/ 12 w 41"/>
                <a:gd name="T31" fmla="*/ 38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9" name="Freeform 179">
              <a:extLst>
                <a:ext uri="{FF2B5EF4-FFF2-40B4-BE49-F238E27FC236}">
                  <a16:creationId xmlns:a16="http://schemas.microsoft.com/office/drawing/2014/main" id="{FF60D692-6D91-74F5-5EDD-8D108ED2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064" y="3347428"/>
              <a:ext cx="30949" cy="3332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0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1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2 w 41"/>
                <a:gd name="T23" fmla="*/ 12 h 41"/>
                <a:gd name="T24" fmla="*/ 0 w 41"/>
                <a:gd name="T25" fmla="*/ 20 h 41"/>
                <a:gd name="T26" fmla="*/ 2 w 41"/>
                <a:gd name="T27" fmla="*/ 28 h 41"/>
                <a:gd name="T28" fmla="*/ 6 w 41"/>
                <a:gd name="T29" fmla="*/ 35 h 41"/>
                <a:gd name="T30" fmla="*/ 12 w 41"/>
                <a:gd name="T31" fmla="*/ 38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0" name="Freeform 180">
              <a:extLst>
                <a:ext uri="{FF2B5EF4-FFF2-40B4-BE49-F238E27FC236}">
                  <a16:creationId xmlns:a16="http://schemas.microsoft.com/office/drawing/2014/main" id="{F2A3FCFE-4696-89E3-B1AE-58053E4D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4173" y="3368854"/>
              <a:ext cx="33329" cy="3094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9 h 41"/>
                <a:gd name="T4" fmla="*/ 34 w 40"/>
                <a:gd name="T5" fmla="*/ 35 h 41"/>
                <a:gd name="T6" fmla="*/ 38 w 40"/>
                <a:gd name="T7" fmla="*/ 28 h 41"/>
                <a:gd name="T8" fmla="*/ 40 w 40"/>
                <a:gd name="T9" fmla="*/ 21 h 41"/>
                <a:gd name="T10" fmla="*/ 38 w 40"/>
                <a:gd name="T11" fmla="*/ 12 h 41"/>
                <a:gd name="T12" fmla="*/ 34 w 40"/>
                <a:gd name="T13" fmla="*/ 6 h 41"/>
                <a:gd name="T14" fmla="*/ 27 w 40"/>
                <a:gd name="T15" fmla="*/ 2 h 41"/>
                <a:gd name="T16" fmla="*/ 20 w 40"/>
                <a:gd name="T17" fmla="*/ 0 h 41"/>
                <a:gd name="T18" fmla="*/ 12 w 40"/>
                <a:gd name="T19" fmla="*/ 2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1 h 41"/>
                <a:gd name="T26" fmla="*/ 1 w 40"/>
                <a:gd name="T27" fmla="*/ 28 h 41"/>
                <a:gd name="T28" fmla="*/ 6 w 40"/>
                <a:gd name="T29" fmla="*/ 35 h 41"/>
                <a:gd name="T30" fmla="*/ 12 w 40"/>
                <a:gd name="T31" fmla="*/ 39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9"/>
                  </a:lnTo>
                  <a:lnTo>
                    <a:pt x="34" y="35"/>
                  </a:lnTo>
                  <a:lnTo>
                    <a:pt x="38" y="28"/>
                  </a:lnTo>
                  <a:lnTo>
                    <a:pt x="40" y="21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1" name="Freeform 181">
              <a:extLst>
                <a:ext uri="{FF2B5EF4-FFF2-40B4-BE49-F238E27FC236}">
                  <a16:creationId xmlns:a16="http://schemas.microsoft.com/office/drawing/2014/main" id="{DD76C8B1-B3FB-6315-35A6-32A80DFB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672" y="3368854"/>
              <a:ext cx="30949" cy="30949"/>
            </a:xfrm>
            <a:custGeom>
              <a:avLst/>
              <a:gdLst>
                <a:gd name="T0" fmla="*/ 20 w 41"/>
                <a:gd name="T1" fmla="*/ 41 h 41"/>
                <a:gd name="T2" fmla="*/ 28 w 41"/>
                <a:gd name="T3" fmla="*/ 39 h 41"/>
                <a:gd name="T4" fmla="*/ 35 w 41"/>
                <a:gd name="T5" fmla="*/ 35 h 41"/>
                <a:gd name="T6" fmla="*/ 38 w 41"/>
                <a:gd name="T7" fmla="*/ 28 h 41"/>
                <a:gd name="T8" fmla="*/ 41 w 41"/>
                <a:gd name="T9" fmla="*/ 21 h 41"/>
                <a:gd name="T10" fmla="*/ 38 w 41"/>
                <a:gd name="T11" fmla="*/ 12 h 41"/>
                <a:gd name="T12" fmla="*/ 35 w 41"/>
                <a:gd name="T13" fmla="*/ 6 h 41"/>
                <a:gd name="T14" fmla="*/ 28 w 41"/>
                <a:gd name="T15" fmla="*/ 2 h 41"/>
                <a:gd name="T16" fmla="*/ 20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1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8" y="39"/>
                  </a:lnTo>
                  <a:lnTo>
                    <a:pt x="35" y="35"/>
                  </a:ln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2" name="Freeform 182">
              <a:extLst>
                <a:ext uri="{FF2B5EF4-FFF2-40B4-BE49-F238E27FC236}">
                  <a16:creationId xmlns:a16="http://schemas.microsoft.com/office/drawing/2014/main" id="{B71F8CBE-8540-2DB9-84A7-7DCD6375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745" y="3368854"/>
              <a:ext cx="33329" cy="30949"/>
            </a:xfrm>
            <a:custGeom>
              <a:avLst/>
              <a:gdLst>
                <a:gd name="T0" fmla="*/ 20 w 41"/>
                <a:gd name="T1" fmla="*/ 41 h 41"/>
                <a:gd name="T2" fmla="*/ 27 w 41"/>
                <a:gd name="T3" fmla="*/ 39 h 41"/>
                <a:gd name="T4" fmla="*/ 35 w 41"/>
                <a:gd name="T5" fmla="*/ 35 h 41"/>
                <a:gd name="T6" fmla="*/ 38 w 41"/>
                <a:gd name="T7" fmla="*/ 28 h 41"/>
                <a:gd name="T8" fmla="*/ 41 w 41"/>
                <a:gd name="T9" fmla="*/ 21 h 41"/>
                <a:gd name="T10" fmla="*/ 38 w 41"/>
                <a:gd name="T11" fmla="*/ 12 h 41"/>
                <a:gd name="T12" fmla="*/ 35 w 41"/>
                <a:gd name="T13" fmla="*/ 6 h 41"/>
                <a:gd name="T14" fmla="*/ 27 w 41"/>
                <a:gd name="T15" fmla="*/ 2 h 41"/>
                <a:gd name="T16" fmla="*/ 20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1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7" y="39"/>
                  </a:lnTo>
                  <a:lnTo>
                    <a:pt x="35" y="35"/>
                  </a:ln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3" name="Freeform 183">
              <a:extLst>
                <a:ext uri="{FF2B5EF4-FFF2-40B4-BE49-F238E27FC236}">
                  <a16:creationId xmlns:a16="http://schemas.microsoft.com/office/drawing/2014/main" id="{F9774C86-BB62-9838-BF50-CEA1CF2F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04" y="3264107"/>
              <a:ext cx="4347022" cy="121413"/>
            </a:xfrm>
            <a:custGeom>
              <a:avLst/>
              <a:gdLst>
                <a:gd name="T0" fmla="*/ 5478 w 5478"/>
                <a:gd name="T1" fmla="*/ 0 h 151"/>
                <a:gd name="T2" fmla="*/ 4792 w 5478"/>
                <a:gd name="T3" fmla="*/ 127 h 151"/>
                <a:gd name="T4" fmla="*/ 2743 w 5478"/>
                <a:gd name="T5" fmla="*/ 151 h 151"/>
                <a:gd name="T6" fmla="*/ 0 w 5478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8" h="151">
                  <a:moveTo>
                    <a:pt x="5478" y="0"/>
                  </a:moveTo>
                  <a:lnTo>
                    <a:pt x="4792" y="127"/>
                  </a:lnTo>
                  <a:lnTo>
                    <a:pt x="2743" y="151"/>
                  </a:lnTo>
                  <a:lnTo>
                    <a:pt x="0" y="151"/>
                  </a:lnTo>
                </a:path>
              </a:pathLst>
            </a:cu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4" name="Line 184">
              <a:extLst>
                <a:ext uri="{FF2B5EF4-FFF2-40B4-BE49-F238E27FC236}">
                  <a16:creationId xmlns:a16="http://schemas.microsoft.com/office/drawing/2014/main" id="{02F403A8-9EAB-1D53-7D12-A65A56925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4359" y="3221255"/>
              <a:ext cx="0" cy="316624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5" name="Line 185">
              <a:extLst>
                <a:ext uri="{FF2B5EF4-FFF2-40B4-BE49-F238E27FC236}">
                  <a16:creationId xmlns:a16="http://schemas.microsoft.com/office/drawing/2014/main" id="{942CAB1E-C6F3-9038-AE15-449482273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2968" y="3242680"/>
              <a:ext cx="0" cy="273773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6" name="Line 186">
              <a:extLst>
                <a:ext uri="{FF2B5EF4-FFF2-40B4-BE49-F238E27FC236}">
                  <a16:creationId xmlns:a16="http://schemas.microsoft.com/office/drawing/2014/main" id="{CE55DCC1-44D5-3821-8E66-F20D1D72D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2304" y="3085559"/>
              <a:ext cx="0" cy="588015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7" name="Line 187">
              <a:extLst>
                <a:ext uri="{FF2B5EF4-FFF2-40B4-BE49-F238E27FC236}">
                  <a16:creationId xmlns:a16="http://schemas.microsoft.com/office/drawing/2014/main" id="{6EC07DA2-F02D-04DC-8ADC-2E0951D98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0913" y="3140314"/>
              <a:ext cx="0" cy="478507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8" name="Line 188">
              <a:extLst>
                <a:ext uri="{FF2B5EF4-FFF2-40B4-BE49-F238E27FC236}">
                  <a16:creationId xmlns:a16="http://schemas.microsoft.com/office/drawing/2014/main" id="{8E50F690-2A70-9FF8-DD62-5F4FC2197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9521" y="3168882"/>
              <a:ext cx="0" cy="421372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9" name="Line 189">
              <a:extLst>
                <a:ext uri="{FF2B5EF4-FFF2-40B4-BE49-F238E27FC236}">
                  <a16:creationId xmlns:a16="http://schemas.microsoft.com/office/drawing/2014/main" id="{D2BCE9F3-A57C-44DA-C7B2-49F3788C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5750" y="3185545"/>
              <a:ext cx="0" cy="385661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0" name="Line 190">
              <a:extLst>
                <a:ext uri="{FF2B5EF4-FFF2-40B4-BE49-F238E27FC236}">
                  <a16:creationId xmlns:a16="http://schemas.microsoft.com/office/drawing/2014/main" id="{18B6B755-AABC-DFCF-779A-FBA662FF2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63695" y="2997476"/>
              <a:ext cx="0" cy="761800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1" name="Line 191">
              <a:extLst>
                <a:ext uri="{FF2B5EF4-FFF2-40B4-BE49-F238E27FC236}">
                  <a16:creationId xmlns:a16="http://schemas.microsoft.com/office/drawing/2014/main" id="{2947FCA3-B66F-1A7A-9AB5-0B4830CAA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1576" y="3285531"/>
              <a:ext cx="0" cy="192831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2" name="Line 192">
              <a:extLst>
                <a:ext uri="{FF2B5EF4-FFF2-40B4-BE49-F238E27FC236}">
                  <a16:creationId xmlns:a16="http://schemas.microsoft.com/office/drawing/2014/main" id="{88592C04-4824-87F0-A351-E6FDFC4CE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0649" y="3323621"/>
              <a:ext cx="0" cy="111890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" name="Freeform 208">
              <a:extLst>
                <a:ext uri="{FF2B5EF4-FFF2-40B4-BE49-F238E27FC236}">
                  <a16:creationId xmlns:a16="http://schemas.microsoft.com/office/drawing/2014/main" id="{E8378516-DDB3-E1C7-AD2B-5E64A0C8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520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" name="Freeform 209">
              <a:extLst>
                <a:ext uri="{FF2B5EF4-FFF2-40B4-BE49-F238E27FC236}">
                  <a16:creationId xmlns:a16="http://schemas.microsoft.com/office/drawing/2014/main" id="{F3FDF9AE-8278-4012-BA9C-11AE07ED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604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" name="Freeform 210">
              <a:extLst>
                <a:ext uri="{FF2B5EF4-FFF2-40B4-BE49-F238E27FC236}">
                  <a16:creationId xmlns:a16="http://schemas.microsoft.com/office/drawing/2014/main" id="{670EEDF8-B687-B577-5D64-D973380E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911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" name="Freeform 211">
              <a:extLst>
                <a:ext uri="{FF2B5EF4-FFF2-40B4-BE49-F238E27FC236}">
                  <a16:creationId xmlns:a16="http://schemas.microsoft.com/office/drawing/2014/main" id="{E55496A8-9FA2-7C68-7A6B-491397B2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923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" name="Freeform 212">
              <a:extLst>
                <a:ext uri="{FF2B5EF4-FFF2-40B4-BE49-F238E27FC236}">
                  <a16:creationId xmlns:a16="http://schemas.microsoft.com/office/drawing/2014/main" id="{E9FFC344-EDD9-4A9A-E0B1-7BBADAF37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694" y="3368854"/>
              <a:ext cx="3094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" name="Freeform 213">
              <a:extLst>
                <a:ext uri="{FF2B5EF4-FFF2-40B4-BE49-F238E27FC236}">
                  <a16:creationId xmlns:a16="http://schemas.microsoft.com/office/drawing/2014/main" id="{10A76372-8841-1E88-28B6-DB88EA964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085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3" name="Freeform 214">
              <a:extLst>
                <a:ext uri="{FF2B5EF4-FFF2-40B4-BE49-F238E27FC236}">
                  <a16:creationId xmlns:a16="http://schemas.microsoft.com/office/drawing/2014/main" id="{D06E12DC-0771-BEB5-CF22-F2D8C077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76" y="3368854"/>
              <a:ext cx="3332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4" name="Freeform 215">
              <a:extLst>
                <a:ext uri="{FF2B5EF4-FFF2-40B4-BE49-F238E27FC236}">
                  <a16:creationId xmlns:a16="http://schemas.microsoft.com/office/drawing/2014/main" id="{CB25B494-3F37-73FD-E674-F50B6BEDD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9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5" name="Freeform 216">
              <a:extLst>
                <a:ext uri="{FF2B5EF4-FFF2-40B4-BE49-F238E27FC236}">
                  <a16:creationId xmlns:a16="http://schemas.microsoft.com/office/drawing/2014/main" id="{5D6ADAE1-D86A-3BC3-96D1-64AF7B533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40" y="3368854"/>
              <a:ext cx="3332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6" name="Freeform 217">
              <a:extLst>
                <a:ext uri="{FF2B5EF4-FFF2-40B4-BE49-F238E27FC236}">
                  <a16:creationId xmlns:a16="http://schemas.microsoft.com/office/drawing/2014/main" id="{73E4F85F-AC8A-F10E-D803-B03F9C51D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411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7" name="Freeform 218">
              <a:extLst>
                <a:ext uri="{FF2B5EF4-FFF2-40B4-BE49-F238E27FC236}">
                  <a16:creationId xmlns:a16="http://schemas.microsoft.com/office/drawing/2014/main" id="{AB1B713B-EF40-7CB7-D269-F1B94A6F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379" y="3347428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0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8" name="Freeform 219">
              <a:extLst>
                <a:ext uri="{FF2B5EF4-FFF2-40B4-BE49-F238E27FC236}">
                  <a16:creationId xmlns:a16="http://schemas.microsoft.com/office/drawing/2014/main" id="{63538877-CBDD-27F7-1A17-8A25DA9A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542" y="3252203"/>
              <a:ext cx="3094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7 w 41"/>
                <a:gd name="T11" fmla="*/ 2 h 41"/>
                <a:gd name="T12" fmla="*/ 20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7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7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340" name="ZoneTexte 2339">
              <a:extLst>
                <a:ext uri="{FF2B5EF4-FFF2-40B4-BE49-F238E27FC236}">
                  <a16:creationId xmlns:a16="http://schemas.microsoft.com/office/drawing/2014/main" id="{A9C38757-F317-FAA0-C5CB-F98448D9C651}"/>
                </a:ext>
              </a:extLst>
            </p:cNvPr>
            <p:cNvSpPr txBox="1"/>
            <p:nvPr/>
          </p:nvSpPr>
          <p:spPr>
            <a:xfrm>
              <a:off x="6488021" y="2243902"/>
              <a:ext cx="10322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TAF/FTC/DTG</a:t>
              </a:r>
            </a:p>
          </p:txBody>
        </p:sp>
        <p:sp>
          <p:nvSpPr>
            <p:cNvPr id="2341" name="ZoneTexte 2340">
              <a:extLst>
                <a:ext uri="{FF2B5EF4-FFF2-40B4-BE49-F238E27FC236}">
                  <a16:creationId xmlns:a16="http://schemas.microsoft.com/office/drawing/2014/main" id="{8A9FF5D6-37CC-1EA9-A453-55F190CB608A}"/>
                </a:ext>
              </a:extLst>
            </p:cNvPr>
            <p:cNvSpPr txBox="1"/>
            <p:nvPr/>
          </p:nvSpPr>
          <p:spPr>
            <a:xfrm>
              <a:off x="9312166" y="2252895"/>
              <a:ext cx="1020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TDF/FTC/EFV</a:t>
              </a:r>
            </a:p>
          </p:txBody>
        </p:sp>
        <p:sp>
          <p:nvSpPr>
            <p:cNvPr id="2342" name="ZoneTexte 2341">
              <a:extLst>
                <a:ext uri="{FF2B5EF4-FFF2-40B4-BE49-F238E27FC236}">
                  <a16:creationId xmlns:a16="http://schemas.microsoft.com/office/drawing/2014/main" id="{7B354706-EB62-6F73-F014-19C95CD228EB}"/>
                </a:ext>
              </a:extLst>
            </p:cNvPr>
            <p:cNvSpPr txBox="1"/>
            <p:nvPr/>
          </p:nvSpPr>
          <p:spPr>
            <a:xfrm>
              <a:off x="7863105" y="2261286"/>
              <a:ext cx="1049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TDF/FTC/DTG</a:t>
              </a:r>
            </a:p>
          </p:txBody>
        </p:sp>
        <p:sp>
          <p:nvSpPr>
            <p:cNvPr id="2343" name="ZoneTexte 2342">
              <a:extLst>
                <a:ext uri="{FF2B5EF4-FFF2-40B4-BE49-F238E27FC236}">
                  <a16:creationId xmlns:a16="http://schemas.microsoft.com/office/drawing/2014/main" id="{4DC635B3-36A2-BB1B-E0BC-27DCF535339C}"/>
                </a:ext>
              </a:extLst>
            </p:cNvPr>
            <p:cNvSpPr txBox="1"/>
            <p:nvPr/>
          </p:nvSpPr>
          <p:spPr>
            <a:xfrm>
              <a:off x="5860058" y="220624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</a:t>
              </a:r>
            </a:p>
          </p:txBody>
        </p:sp>
        <p:sp>
          <p:nvSpPr>
            <p:cNvPr id="2344" name="ZoneTexte 2343">
              <a:extLst>
                <a:ext uri="{FF2B5EF4-FFF2-40B4-BE49-F238E27FC236}">
                  <a16:creationId xmlns:a16="http://schemas.microsoft.com/office/drawing/2014/main" id="{1AFD517C-C768-4A9B-EE99-74DA822A243E}"/>
                </a:ext>
              </a:extLst>
            </p:cNvPr>
            <p:cNvSpPr txBox="1"/>
            <p:nvPr/>
          </p:nvSpPr>
          <p:spPr>
            <a:xfrm>
              <a:off x="5860058" y="238777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</a:t>
              </a:r>
            </a:p>
          </p:txBody>
        </p:sp>
        <p:sp>
          <p:nvSpPr>
            <p:cNvPr id="2345" name="ZoneTexte 2344">
              <a:extLst>
                <a:ext uri="{FF2B5EF4-FFF2-40B4-BE49-F238E27FC236}">
                  <a16:creationId xmlns:a16="http://schemas.microsoft.com/office/drawing/2014/main" id="{E488B381-7B8E-FD74-EC31-EC56F8F5DB5D}"/>
                </a:ext>
              </a:extLst>
            </p:cNvPr>
            <p:cNvSpPr txBox="1"/>
            <p:nvPr/>
          </p:nvSpPr>
          <p:spPr>
            <a:xfrm>
              <a:off x="5860058" y="25582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</a:t>
              </a:r>
            </a:p>
          </p:txBody>
        </p:sp>
        <p:sp>
          <p:nvSpPr>
            <p:cNvPr id="2346" name="ZoneTexte 2345">
              <a:extLst>
                <a:ext uri="{FF2B5EF4-FFF2-40B4-BE49-F238E27FC236}">
                  <a16:creationId xmlns:a16="http://schemas.microsoft.com/office/drawing/2014/main" id="{FFFA29E5-6A27-1F83-D5CB-A910CF68B934}"/>
                </a:ext>
              </a:extLst>
            </p:cNvPr>
            <p:cNvSpPr txBox="1"/>
            <p:nvPr/>
          </p:nvSpPr>
          <p:spPr>
            <a:xfrm>
              <a:off x="5860058" y="27397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</a:t>
              </a:r>
            </a:p>
          </p:txBody>
        </p:sp>
        <p:sp>
          <p:nvSpPr>
            <p:cNvPr id="2347" name="ZoneTexte 2346">
              <a:extLst>
                <a:ext uri="{FF2B5EF4-FFF2-40B4-BE49-F238E27FC236}">
                  <a16:creationId xmlns:a16="http://schemas.microsoft.com/office/drawing/2014/main" id="{7618A702-0921-A24F-7D37-2B24B71A3FE8}"/>
                </a:ext>
              </a:extLst>
            </p:cNvPr>
            <p:cNvSpPr txBox="1"/>
            <p:nvPr/>
          </p:nvSpPr>
          <p:spPr>
            <a:xfrm>
              <a:off x="5860058" y="29156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</a:t>
              </a:r>
            </a:p>
          </p:txBody>
        </p:sp>
        <p:sp>
          <p:nvSpPr>
            <p:cNvPr id="2348" name="ZoneTexte 2347">
              <a:extLst>
                <a:ext uri="{FF2B5EF4-FFF2-40B4-BE49-F238E27FC236}">
                  <a16:creationId xmlns:a16="http://schemas.microsoft.com/office/drawing/2014/main" id="{FCD354B7-2B8B-D570-CBA6-784D70D34020}"/>
                </a:ext>
              </a:extLst>
            </p:cNvPr>
            <p:cNvSpPr txBox="1"/>
            <p:nvPr/>
          </p:nvSpPr>
          <p:spPr>
            <a:xfrm>
              <a:off x="5860058" y="30971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</a:t>
              </a:r>
            </a:p>
          </p:txBody>
        </p:sp>
        <p:sp>
          <p:nvSpPr>
            <p:cNvPr id="2349" name="ZoneTexte 2348">
              <a:extLst>
                <a:ext uri="{FF2B5EF4-FFF2-40B4-BE49-F238E27FC236}">
                  <a16:creationId xmlns:a16="http://schemas.microsoft.com/office/drawing/2014/main" id="{37CFD627-BAE0-8EA5-1298-64FA81DE7700}"/>
                </a:ext>
              </a:extLst>
            </p:cNvPr>
            <p:cNvSpPr txBox="1"/>
            <p:nvPr/>
          </p:nvSpPr>
          <p:spPr>
            <a:xfrm>
              <a:off x="5860058" y="32729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350" name="ZoneTexte 2349">
              <a:extLst>
                <a:ext uri="{FF2B5EF4-FFF2-40B4-BE49-F238E27FC236}">
                  <a16:creationId xmlns:a16="http://schemas.microsoft.com/office/drawing/2014/main" id="{57A1BF24-9F8E-A22F-7281-6E5EE8301AD6}"/>
                </a:ext>
              </a:extLst>
            </p:cNvPr>
            <p:cNvSpPr txBox="1"/>
            <p:nvPr/>
          </p:nvSpPr>
          <p:spPr>
            <a:xfrm>
              <a:off x="5813571" y="3454479"/>
              <a:ext cx="30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-1</a:t>
              </a:r>
            </a:p>
          </p:txBody>
        </p:sp>
        <p:sp>
          <p:nvSpPr>
            <p:cNvPr id="2351" name="ZoneTexte 2350">
              <a:extLst>
                <a:ext uri="{FF2B5EF4-FFF2-40B4-BE49-F238E27FC236}">
                  <a16:creationId xmlns:a16="http://schemas.microsoft.com/office/drawing/2014/main" id="{69A4281A-0F53-758E-F52E-34C727446223}"/>
                </a:ext>
              </a:extLst>
            </p:cNvPr>
            <p:cNvSpPr txBox="1"/>
            <p:nvPr/>
          </p:nvSpPr>
          <p:spPr>
            <a:xfrm>
              <a:off x="5813571" y="3630718"/>
              <a:ext cx="30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-2</a:t>
              </a:r>
            </a:p>
          </p:txBody>
        </p:sp>
        <p:sp>
          <p:nvSpPr>
            <p:cNvPr id="2353" name="ZoneTexte 2352">
              <a:extLst>
                <a:ext uri="{FF2B5EF4-FFF2-40B4-BE49-F238E27FC236}">
                  <a16:creationId xmlns:a16="http://schemas.microsoft.com/office/drawing/2014/main" id="{B1D30742-D3F8-AF6A-1993-599FBC3BB64C}"/>
                </a:ext>
              </a:extLst>
            </p:cNvPr>
            <p:cNvSpPr txBox="1"/>
            <p:nvPr/>
          </p:nvSpPr>
          <p:spPr>
            <a:xfrm>
              <a:off x="8096404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354" name="ZoneTexte 2353">
              <a:extLst>
                <a:ext uri="{FF2B5EF4-FFF2-40B4-BE49-F238E27FC236}">
                  <a16:creationId xmlns:a16="http://schemas.microsoft.com/office/drawing/2014/main" id="{B532B3AA-5B94-9B37-8DD2-F30474B68EB0}"/>
                </a:ext>
              </a:extLst>
            </p:cNvPr>
            <p:cNvSpPr txBox="1"/>
            <p:nvPr/>
          </p:nvSpPr>
          <p:spPr>
            <a:xfrm>
              <a:off x="7821161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84</a:t>
              </a:r>
            </a:p>
          </p:txBody>
        </p:sp>
        <p:sp>
          <p:nvSpPr>
            <p:cNvPr id="2355" name="ZoneTexte 2354">
              <a:extLst>
                <a:ext uri="{FF2B5EF4-FFF2-40B4-BE49-F238E27FC236}">
                  <a16:creationId xmlns:a16="http://schemas.microsoft.com/office/drawing/2014/main" id="{81D859E1-926D-2BEC-3B8C-57E3ED2E5F99}"/>
                </a:ext>
              </a:extLst>
            </p:cNvPr>
            <p:cNvSpPr txBox="1"/>
            <p:nvPr/>
          </p:nvSpPr>
          <p:spPr>
            <a:xfrm>
              <a:off x="7549987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72</a:t>
              </a:r>
            </a:p>
          </p:txBody>
        </p:sp>
        <p:sp>
          <p:nvSpPr>
            <p:cNvPr id="2356" name="ZoneTexte 2355">
              <a:extLst>
                <a:ext uri="{FF2B5EF4-FFF2-40B4-BE49-F238E27FC236}">
                  <a16:creationId xmlns:a16="http://schemas.microsoft.com/office/drawing/2014/main" id="{1C19397E-7978-B909-92AF-1F91E1DAE977}"/>
                </a:ext>
              </a:extLst>
            </p:cNvPr>
            <p:cNvSpPr txBox="1"/>
            <p:nvPr/>
          </p:nvSpPr>
          <p:spPr>
            <a:xfrm>
              <a:off x="7278641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60</a:t>
              </a:r>
            </a:p>
          </p:txBody>
        </p:sp>
        <p:sp>
          <p:nvSpPr>
            <p:cNvPr id="2357" name="ZoneTexte 2356">
              <a:extLst>
                <a:ext uri="{FF2B5EF4-FFF2-40B4-BE49-F238E27FC236}">
                  <a16:creationId xmlns:a16="http://schemas.microsoft.com/office/drawing/2014/main" id="{537CBEFA-3A06-CDBD-7C7A-547444A0FCEE}"/>
                </a:ext>
              </a:extLst>
            </p:cNvPr>
            <p:cNvSpPr txBox="1"/>
            <p:nvPr/>
          </p:nvSpPr>
          <p:spPr>
            <a:xfrm>
              <a:off x="7007467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358" name="ZoneTexte 2357">
              <a:extLst>
                <a:ext uri="{FF2B5EF4-FFF2-40B4-BE49-F238E27FC236}">
                  <a16:creationId xmlns:a16="http://schemas.microsoft.com/office/drawing/2014/main" id="{34DFF0FF-32E7-BEF1-1CC9-96F8175C764B}"/>
                </a:ext>
              </a:extLst>
            </p:cNvPr>
            <p:cNvSpPr txBox="1"/>
            <p:nvPr/>
          </p:nvSpPr>
          <p:spPr>
            <a:xfrm>
              <a:off x="6721575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36</a:t>
              </a:r>
            </a:p>
          </p:txBody>
        </p:sp>
        <p:sp>
          <p:nvSpPr>
            <p:cNvPr id="2359" name="ZoneTexte 2358">
              <a:extLst>
                <a:ext uri="{FF2B5EF4-FFF2-40B4-BE49-F238E27FC236}">
                  <a16:creationId xmlns:a16="http://schemas.microsoft.com/office/drawing/2014/main" id="{1B6A0E03-CE4E-26B9-D994-9EE203BC34E7}"/>
                </a:ext>
              </a:extLst>
            </p:cNvPr>
            <p:cNvSpPr txBox="1"/>
            <p:nvPr/>
          </p:nvSpPr>
          <p:spPr>
            <a:xfrm>
              <a:off x="6459707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2360" name="ZoneTexte 2359">
              <a:extLst>
                <a:ext uri="{FF2B5EF4-FFF2-40B4-BE49-F238E27FC236}">
                  <a16:creationId xmlns:a16="http://schemas.microsoft.com/office/drawing/2014/main" id="{006DA96F-ED8C-158C-253D-D37B14857109}"/>
                </a:ext>
              </a:extLst>
            </p:cNvPr>
            <p:cNvSpPr txBox="1"/>
            <p:nvPr/>
          </p:nvSpPr>
          <p:spPr>
            <a:xfrm>
              <a:off x="6225740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</a:t>
              </a:r>
            </a:p>
          </p:txBody>
        </p:sp>
        <p:sp>
          <p:nvSpPr>
            <p:cNvPr id="2361" name="ZoneTexte 2360">
              <a:extLst>
                <a:ext uri="{FF2B5EF4-FFF2-40B4-BE49-F238E27FC236}">
                  <a16:creationId xmlns:a16="http://schemas.microsoft.com/office/drawing/2014/main" id="{E093EE89-9638-1112-1704-67DC3090B47E}"/>
                </a:ext>
              </a:extLst>
            </p:cNvPr>
            <p:cNvSpPr txBox="1"/>
            <p:nvPr/>
          </p:nvSpPr>
          <p:spPr>
            <a:xfrm>
              <a:off x="6060152" y="355952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2365" name="ZoneTexte 2364">
              <a:extLst>
                <a:ext uri="{FF2B5EF4-FFF2-40B4-BE49-F238E27FC236}">
                  <a16:creationId xmlns:a16="http://schemas.microsoft.com/office/drawing/2014/main" id="{F3987AA7-5009-3792-BD74-D24699C4F241}"/>
                </a:ext>
              </a:extLst>
            </p:cNvPr>
            <p:cNvSpPr txBox="1"/>
            <p:nvPr/>
          </p:nvSpPr>
          <p:spPr>
            <a:xfrm>
              <a:off x="9698554" y="355952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168</a:t>
              </a:r>
            </a:p>
          </p:txBody>
        </p:sp>
        <p:sp>
          <p:nvSpPr>
            <p:cNvPr id="2366" name="ZoneTexte 2365">
              <a:extLst>
                <a:ext uri="{FF2B5EF4-FFF2-40B4-BE49-F238E27FC236}">
                  <a16:creationId xmlns:a16="http://schemas.microsoft.com/office/drawing/2014/main" id="{180D8AE7-FA9A-CBFD-66C4-985E183329E6}"/>
                </a:ext>
              </a:extLst>
            </p:cNvPr>
            <p:cNvSpPr txBox="1"/>
            <p:nvPr/>
          </p:nvSpPr>
          <p:spPr>
            <a:xfrm>
              <a:off x="10223516" y="355952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381" name="ZoneTexte 2380">
              <a:extLst>
                <a:ext uri="{FF2B5EF4-FFF2-40B4-BE49-F238E27FC236}">
                  <a16:creationId xmlns:a16="http://schemas.microsoft.com/office/drawing/2014/main" id="{84D89D3B-79C4-F74D-BEBE-1CFEE54D2232}"/>
                </a:ext>
              </a:extLst>
            </p:cNvPr>
            <p:cNvSpPr txBox="1"/>
            <p:nvPr/>
          </p:nvSpPr>
          <p:spPr>
            <a:xfrm>
              <a:off x="6356633" y="1912101"/>
              <a:ext cx="2763449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Mean systolic BP change over time</a:t>
              </a:r>
            </a:p>
          </p:txBody>
        </p:sp>
        <p:sp>
          <p:nvSpPr>
            <p:cNvPr id="2425" name="ZoneTexte 2424">
              <a:extLst>
                <a:ext uri="{FF2B5EF4-FFF2-40B4-BE49-F238E27FC236}">
                  <a16:creationId xmlns:a16="http://schemas.microsoft.com/office/drawing/2014/main" id="{09D2172F-BFFE-9776-D436-A0CE3EBDA12F}"/>
                </a:ext>
              </a:extLst>
            </p:cNvPr>
            <p:cNvSpPr txBox="1"/>
            <p:nvPr/>
          </p:nvSpPr>
          <p:spPr>
            <a:xfrm>
              <a:off x="8054194" y="3703544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367" name="ZoneTexte 2366">
              <a:extLst>
                <a:ext uri="{FF2B5EF4-FFF2-40B4-BE49-F238E27FC236}">
                  <a16:creationId xmlns:a16="http://schemas.microsoft.com/office/drawing/2014/main" id="{3AB797CE-EA7A-11E2-BF2D-6B075C8BE8B1}"/>
                </a:ext>
              </a:extLst>
            </p:cNvPr>
            <p:cNvSpPr txBox="1"/>
            <p:nvPr/>
          </p:nvSpPr>
          <p:spPr>
            <a:xfrm>
              <a:off x="8066747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834</a:t>
              </a:r>
            </a:p>
          </p:txBody>
        </p:sp>
        <p:sp>
          <p:nvSpPr>
            <p:cNvPr id="2369" name="ZoneTexte 2368">
              <a:extLst>
                <a:ext uri="{FF2B5EF4-FFF2-40B4-BE49-F238E27FC236}">
                  <a16:creationId xmlns:a16="http://schemas.microsoft.com/office/drawing/2014/main" id="{C5AFFD88-3572-F473-71F9-E7C1A6F05DE5}"/>
                </a:ext>
              </a:extLst>
            </p:cNvPr>
            <p:cNvSpPr txBox="1"/>
            <p:nvPr/>
          </p:nvSpPr>
          <p:spPr>
            <a:xfrm>
              <a:off x="7520330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860</a:t>
              </a:r>
            </a:p>
          </p:txBody>
        </p:sp>
        <p:sp>
          <p:nvSpPr>
            <p:cNvPr id="2370" name="ZoneTexte 2369">
              <a:extLst>
                <a:ext uri="{FF2B5EF4-FFF2-40B4-BE49-F238E27FC236}">
                  <a16:creationId xmlns:a16="http://schemas.microsoft.com/office/drawing/2014/main" id="{30C19981-F119-F664-0319-C01C12518646}"/>
                </a:ext>
              </a:extLst>
            </p:cNvPr>
            <p:cNvSpPr txBox="1"/>
            <p:nvPr/>
          </p:nvSpPr>
          <p:spPr>
            <a:xfrm>
              <a:off x="7248984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867</a:t>
              </a:r>
            </a:p>
          </p:txBody>
        </p:sp>
        <p:sp>
          <p:nvSpPr>
            <p:cNvPr id="2371" name="ZoneTexte 2370">
              <a:extLst>
                <a:ext uri="{FF2B5EF4-FFF2-40B4-BE49-F238E27FC236}">
                  <a16:creationId xmlns:a16="http://schemas.microsoft.com/office/drawing/2014/main" id="{56030843-DBA0-51BC-723F-BA8D36C436DA}"/>
                </a:ext>
              </a:extLst>
            </p:cNvPr>
            <p:cNvSpPr txBox="1"/>
            <p:nvPr/>
          </p:nvSpPr>
          <p:spPr>
            <a:xfrm>
              <a:off x="6977810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887</a:t>
              </a:r>
            </a:p>
          </p:txBody>
        </p:sp>
        <p:sp>
          <p:nvSpPr>
            <p:cNvPr id="2372" name="ZoneTexte 2371">
              <a:extLst>
                <a:ext uri="{FF2B5EF4-FFF2-40B4-BE49-F238E27FC236}">
                  <a16:creationId xmlns:a16="http://schemas.microsoft.com/office/drawing/2014/main" id="{D007D42B-6B5C-0B34-CF6E-D91D3D25008E}"/>
                </a:ext>
              </a:extLst>
            </p:cNvPr>
            <p:cNvSpPr txBox="1"/>
            <p:nvPr/>
          </p:nvSpPr>
          <p:spPr>
            <a:xfrm>
              <a:off x="6691918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948</a:t>
              </a:r>
            </a:p>
          </p:txBody>
        </p:sp>
        <p:sp>
          <p:nvSpPr>
            <p:cNvPr id="2373" name="ZoneTexte 2372">
              <a:extLst>
                <a:ext uri="{FF2B5EF4-FFF2-40B4-BE49-F238E27FC236}">
                  <a16:creationId xmlns:a16="http://schemas.microsoft.com/office/drawing/2014/main" id="{B642EC3D-2473-C60D-3653-4A96DB6C54AF}"/>
                </a:ext>
              </a:extLst>
            </p:cNvPr>
            <p:cNvSpPr txBox="1"/>
            <p:nvPr/>
          </p:nvSpPr>
          <p:spPr>
            <a:xfrm>
              <a:off x="6430050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987</a:t>
              </a:r>
            </a:p>
          </p:txBody>
        </p:sp>
        <p:sp>
          <p:nvSpPr>
            <p:cNvPr id="2375" name="ZoneTexte 2374">
              <a:extLst>
                <a:ext uri="{FF2B5EF4-FFF2-40B4-BE49-F238E27FC236}">
                  <a16:creationId xmlns:a16="http://schemas.microsoft.com/office/drawing/2014/main" id="{3E8D6538-C131-A0A5-E70E-7E4D43DC6C2F}"/>
                </a:ext>
              </a:extLst>
            </p:cNvPr>
            <p:cNvSpPr txBox="1"/>
            <p:nvPr/>
          </p:nvSpPr>
          <p:spPr>
            <a:xfrm>
              <a:off x="5955156" y="3919568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1052</a:t>
              </a:r>
            </a:p>
          </p:txBody>
        </p:sp>
        <p:sp>
          <p:nvSpPr>
            <p:cNvPr id="2376" name="ZoneTexte 2375">
              <a:extLst>
                <a:ext uri="{FF2B5EF4-FFF2-40B4-BE49-F238E27FC236}">
                  <a16:creationId xmlns:a16="http://schemas.microsoft.com/office/drawing/2014/main" id="{C2D5B5B0-7CAD-2BDA-C863-8ED7FB4A9CF7}"/>
                </a:ext>
              </a:extLst>
            </p:cNvPr>
            <p:cNvSpPr txBox="1"/>
            <p:nvPr/>
          </p:nvSpPr>
          <p:spPr>
            <a:xfrm>
              <a:off x="9708171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590</a:t>
              </a:r>
            </a:p>
          </p:txBody>
        </p:sp>
        <p:sp>
          <p:nvSpPr>
            <p:cNvPr id="2377" name="ZoneTexte 2376">
              <a:extLst>
                <a:ext uri="{FF2B5EF4-FFF2-40B4-BE49-F238E27FC236}">
                  <a16:creationId xmlns:a16="http://schemas.microsoft.com/office/drawing/2014/main" id="{8EB11BC7-C2C6-6314-7AC0-6AA33D05AD4C}"/>
                </a:ext>
              </a:extLst>
            </p:cNvPr>
            <p:cNvSpPr txBox="1"/>
            <p:nvPr/>
          </p:nvSpPr>
          <p:spPr>
            <a:xfrm>
              <a:off x="10233133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593</a:t>
              </a:r>
            </a:p>
          </p:txBody>
        </p:sp>
        <p:sp>
          <p:nvSpPr>
            <p:cNvPr id="2378" name="ZoneTexte 2377">
              <a:extLst>
                <a:ext uri="{FF2B5EF4-FFF2-40B4-BE49-F238E27FC236}">
                  <a16:creationId xmlns:a16="http://schemas.microsoft.com/office/drawing/2014/main" id="{EDA0E77C-DBD4-BE91-8F4E-EAC0D3864881}"/>
                </a:ext>
              </a:extLst>
            </p:cNvPr>
            <p:cNvSpPr txBox="1"/>
            <p:nvPr/>
          </p:nvSpPr>
          <p:spPr>
            <a:xfrm>
              <a:off x="5679180" y="3919568"/>
              <a:ext cx="3465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N=</a:t>
              </a:r>
            </a:p>
          </p:txBody>
        </p:sp>
      </p:grpSp>
      <p:sp>
        <p:nvSpPr>
          <p:cNvPr id="2419" name="ZoneTexte 2418">
            <a:extLst>
              <a:ext uri="{FF2B5EF4-FFF2-40B4-BE49-F238E27FC236}">
                <a16:creationId xmlns:a16="http://schemas.microsoft.com/office/drawing/2014/main" id="{A3DE1D16-5DFD-5B02-1E98-0A379DA697D7}"/>
              </a:ext>
            </a:extLst>
          </p:cNvPr>
          <p:cNvSpPr txBox="1"/>
          <p:nvPr/>
        </p:nvSpPr>
        <p:spPr>
          <a:xfrm>
            <a:off x="6157741" y="651660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1052</a:t>
            </a:r>
          </a:p>
        </p:txBody>
      </p:sp>
      <p:sp>
        <p:nvSpPr>
          <p:cNvPr id="2420" name="ZoneTexte 2419">
            <a:extLst>
              <a:ext uri="{FF2B5EF4-FFF2-40B4-BE49-F238E27FC236}">
                <a16:creationId xmlns:a16="http://schemas.microsoft.com/office/drawing/2014/main" id="{AF743892-CBC1-AE21-F52B-7D222A5E7067}"/>
              </a:ext>
            </a:extLst>
          </p:cNvPr>
          <p:cNvSpPr txBox="1"/>
          <p:nvPr/>
        </p:nvSpPr>
        <p:spPr>
          <a:xfrm>
            <a:off x="6846294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906</a:t>
            </a:r>
          </a:p>
        </p:txBody>
      </p:sp>
      <p:sp>
        <p:nvSpPr>
          <p:cNvPr id="2421" name="ZoneTexte 2420">
            <a:extLst>
              <a:ext uri="{FF2B5EF4-FFF2-40B4-BE49-F238E27FC236}">
                <a16:creationId xmlns:a16="http://schemas.microsoft.com/office/drawing/2014/main" id="{B684F9E8-A288-8E23-13AC-AA6C73292DAF}"/>
              </a:ext>
            </a:extLst>
          </p:cNvPr>
          <p:cNvSpPr txBox="1"/>
          <p:nvPr/>
        </p:nvSpPr>
        <p:spPr>
          <a:xfrm>
            <a:off x="7489064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835</a:t>
            </a:r>
          </a:p>
        </p:txBody>
      </p:sp>
      <p:sp>
        <p:nvSpPr>
          <p:cNvPr id="2422" name="ZoneTexte 2421">
            <a:extLst>
              <a:ext uri="{FF2B5EF4-FFF2-40B4-BE49-F238E27FC236}">
                <a16:creationId xmlns:a16="http://schemas.microsoft.com/office/drawing/2014/main" id="{1D15EA73-F70A-712F-82D1-794FD5A1671B}"/>
              </a:ext>
            </a:extLst>
          </p:cNvPr>
          <p:cNvSpPr txBox="1"/>
          <p:nvPr/>
        </p:nvSpPr>
        <p:spPr>
          <a:xfrm>
            <a:off x="8120723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372</a:t>
            </a:r>
          </a:p>
        </p:txBody>
      </p:sp>
      <p:sp>
        <p:nvSpPr>
          <p:cNvPr id="2423" name="ZoneTexte 2422">
            <a:extLst>
              <a:ext uri="{FF2B5EF4-FFF2-40B4-BE49-F238E27FC236}">
                <a16:creationId xmlns:a16="http://schemas.microsoft.com/office/drawing/2014/main" id="{FCE4AA92-A02D-ADCF-9BD3-C945CF337AE7}"/>
              </a:ext>
            </a:extLst>
          </p:cNvPr>
          <p:cNvSpPr txBox="1"/>
          <p:nvPr/>
        </p:nvSpPr>
        <p:spPr>
          <a:xfrm>
            <a:off x="8764827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593</a:t>
            </a:r>
          </a:p>
        </p:txBody>
      </p:sp>
      <p:sp>
        <p:nvSpPr>
          <p:cNvPr id="2424" name="ZoneTexte 2423">
            <a:extLst>
              <a:ext uri="{FF2B5EF4-FFF2-40B4-BE49-F238E27FC236}">
                <a16:creationId xmlns:a16="http://schemas.microsoft.com/office/drawing/2014/main" id="{09FBAF29-D69D-B59C-93DE-6593D3093DD0}"/>
              </a:ext>
            </a:extLst>
          </p:cNvPr>
          <p:cNvSpPr txBox="1"/>
          <p:nvPr/>
        </p:nvSpPr>
        <p:spPr>
          <a:xfrm>
            <a:off x="5858358" y="6516605"/>
            <a:ext cx="346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N=</a:t>
            </a:r>
          </a:p>
        </p:txBody>
      </p:sp>
      <p:grpSp>
        <p:nvGrpSpPr>
          <p:cNvPr id="2245" name="Groupe 2244">
            <a:extLst>
              <a:ext uri="{FF2B5EF4-FFF2-40B4-BE49-F238E27FC236}">
                <a16:creationId xmlns:a16="http://schemas.microsoft.com/office/drawing/2014/main" id="{571C3DC3-1C66-1839-3736-D3256DB48572}"/>
              </a:ext>
            </a:extLst>
          </p:cNvPr>
          <p:cNvGrpSpPr/>
          <p:nvPr/>
        </p:nvGrpSpPr>
        <p:grpSpPr>
          <a:xfrm>
            <a:off x="5735960" y="4222469"/>
            <a:ext cx="5133518" cy="2419028"/>
            <a:chOff x="5735960" y="4222469"/>
            <a:chExt cx="5133518" cy="2419028"/>
          </a:xfrm>
        </p:grpSpPr>
        <p:grpSp>
          <p:nvGrpSpPr>
            <p:cNvPr id="2237" name="Groupe 2236">
              <a:extLst>
                <a:ext uri="{FF2B5EF4-FFF2-40B4-BE49-F238E27FC236}">
                  <a16:creationId xmlns:a16="http://schemas.microsoft.com/office/drawing/2014/main" id="{306BE777-F4D6-2EE4-B06A-F1CB687BCE73}"/>
                </a:ext>
              </a:extLst>
            </p:cNvPr>
            <p:cNvGrpSpPr/>
            <p:nvPr/>
          </p:nvGrpSpPr>
          <p:grpSpPr>
            <a:xfrm>
              <a:off x="6031644" y="4687295"/>
              <a:ext cx="3261457" cy="1592639"/>
              <a:chOff x="-3184526" y="3838575"/>
              <a:chExt cx="2174875" cy="1062038"/>
            </a:xfrm>
          </p:grpSpPr>
          <p:sp>
            <p:nvSpPr>
              <p:cNvPr id="51" name="Line 6">
                <a:extLst>
                  <a:ext uri="{FF2B5EF4-FFF2-40B4-BE49-F238E27FC236}">
                    <a16:creationId xmlns:a16="http://schemas.microsoft.com/office/drawing/2014/main" id="{3654A6E7-6AF1-35FB-0CC9-B1611C098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312988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:a16="http://schemas.microsoft.com/office/drawing/2014/main" id="{DEDA9EBC-C387-E6B3-5589-4040B969B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2740026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3" name="Line 8">
                <a:extLst>
                  <a:ext uri="{FF2B5EF4-FFF2-40B4-BE49-F238E27FC236}">
                    <a16:creationId xmlns:a16="http://schemas.microsoft.com/office/drawing/2014/main" id="{7C961AE6-DDA2-F24F-5E0F-526436F31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740026" y="4873625"/>
                <a:ext cx="4270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4" name="Line 9">
                <a:extLst>
                  <a:ext uri="{FF2B5EF4-FFF2-40B4-BE49-F238E27FC236}">
                    <a16:creationId xmlns:a16="http://schemas.microsoft.com/office/drawing/2014/main" id="{45961B3E-0043-1C2C-7359-5B5DC1265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060451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5" name="Line 10">
                <a:extLst>
                  <a:ext uri="{FF2B5EF4-FFF2-40B4-BE49-F238E27FC236}">
                    <a16:creationId xmlns:a16="http://schemas.microsoft.com/office/drawing/2014/main" id="{BF0AD3A0-12A4-28DC-26C9-7DC1E038D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60451" y="4873625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6" name="Line 11">
                <a:extLst>
                  <a:ext uri="{FF2B5EF4-FFF2-40B4-BE49-F238E27FC236}">
                    <a16:creationId xmlns:a16="http://schemas.microsoft.com/office/drawing/2014/main" id="{0CE011F0-ADC8-3DC3-FAFD-79FFCFCF2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476376" y="4873625"/>
                <a:ext cx="415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7" name="Line 12">
                <a:extLst>
                  <a:ext uri="{FF2B5EF4-FFF2-40B4-BE49-F238E27FC236}">
                    <a16:creationId xmlns:a16="http://schemas.microsoft.com/office/drawing/2014/main" id="{B9D2DD51-6CEE-B782-E5A2-9CCCEA6C9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476376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91DEC44D-DAAF-371E-7F1C-7EDAC5F42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897063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3DBFD471-6433-7F41-8400-515CF9869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897063" y="4873625"/>
                <a:ext cx="4206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FD856AF7-AE12-0E8A-2415-8749CE64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312988" y="4873625"/>
                <a:ext cx="415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49" name="Line 20">
                <a:extLst>
                  <a:ext uri="{FF2B5EF4-FFF2-40B4-BE49-F238E27FC236}">
                    <a16:creationId xmlns:a16="http://schemas.microsoft.com/office/drawing/2014/main" id="{39BA5238-A565-B4F7-F489-A7698DFE2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032250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0" name="Line 21">
                <a:extLst>
                  <a:ext uri="{FF2B5EF4-FFF2-40B4-BE49-F238E27FC236}">
                    <a16:creationId xmlns:a16="http://schemas.microsoft.com/office/drawing/2014/main" id="{C74FF9F8-A3A7-E7EF-5835-B55FAC24E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3862388"/>
                <a:ext cx="0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1" name="Line 22">
                <a:extLst>
                  <a:ext uri="{FF2B5EF4-FFF2-40B4-BE49-F238E27FC236}">
                    <a16:creationId xmlns:a16="http://schemas.microsoft.com/office/drawing/2014/main" id="{BAE340EE-1801-FAFD-3BA1-49CD34553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386238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2" name="Line 23">
                <a:extLst>
                  <a:ext uri="{FF2B5EF4-FFF2-40B4-BE49-F238E27FC236}">
                    <a16:creationId xmlns:a16="http://schemas.microsoft.com/office/drawing/2014/main" id="{F6D2DFDF-3E0F-C48B-7BAB-22B612C53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3838575"/>
                <a:ext cx="0" cy="238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4" name="Line 24">
                <a:extLst>
                  <a:ext uri="{FF2B5EF4-FFF2-40B4-BE49-F238E27FC236}">
                    <a16:creationId xmlns:a16="http://schemas.microsoft.com/office/drawing/2014/main" id="{5B1613DF-ED69-DB7A-F7A4-7D6FBB15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703763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5" name="Line 25">
                <a:extLst>
                  <a:ext uri="{FF2B5EF4-FFF2-40B4-BE49-F238E27FC236}">
                    <a16:creationId xmlns:a16="http://schemas.microsoft.com/office/drawing/2014/main" id="{FF652C30-3F98-75C8-7963-05A407B8C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535488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6" name="Line 26">
                <a:extLst>
                  <a:ext uri="{FF2B5EF4-FFF2-40B4-BE49-F238E27FC236}">
                    <a16:creationId xmlns:a16="http://schemas.microsoft.com/office/drawing/2014/main" id="{7ABD1E36-EA75-E9D6-BE76-CF0434AB4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53548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7" name="Line 27">
                <a:extLst>
                  <a:ext uri="{FF2B5EF4-FFF2-40B4-BE49-F238E27FC236}">
                    <a16:creationId xmlns:a16="http://schemas.microsoft.com/office/drawing/2014/main" id="{07F17340-B0A7-76D7-AA6D-6D60B4A86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367213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8" name="Line 28">
                <a:extLst>
                  <a:ext uri="{FF2B5EF4-FFF2-40B4-BE49-F238E27FC236}">
                    <a16:creationId xmlns:a16="http://schemas.microsoft.com/office/drawing/2014/main" id="{E7EF3F87-B097-116E-23EF-80FAC71C1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367213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9" name="Line 29">
                <a:extLst>
                  <a:ext uri="{FF2B5EF4-FFF2-40B4-BE49-F238E27FC236}">
                    <a16:creationId xmlns:a16="http://schemas.microsoft.com/office/drawing/2014/main" id="{0830D03C-C806-BA98-A70E-855D7E9DF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198938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0" name="Line 30">
                <a:extLst>
                  <a:ext uri="{FF2B5EF4-FFF2-40B4-BE49-F238E27FC236}">
                    <a16:creationId xmlns:a16="http://schemas.microsoft.com/office/drawing/2014/main" id="{4F71C68C-8224-F683-13C5-2310CEE91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19893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1" name="Line 31">
                <a:extLst>
                  <a:ext uri="{FF2B5EF4-FFF2-40B4-BE49-F238E27FC236}">
                    <a16:creationId xmlns:a16="http://schemas.microsoft.com/office/drawing/2014/main" id="{C9B41DBC-419F-0BEF-A273-961BC078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032250"/>
                <a:ext cx="0" cy="166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2" name="Line 32">
                <a:extLst>
                  <a:ext uri="{FF2B5EF4-FFF2-40B4-BE49-F238E27FC236}">
                    <a16:creationId xmlns:a16="http://schemas.microsoft.com/office/drawing/2014/main" id="{A37D99C7-A095-F821-4FAF-1BE7EDB4D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3" name="Line 33">
                <a:extLst>
                  <a:ext uri="{FF2B5EF4-FFF2-40B4-BE49-F238E27FC236}">
                    <a16:creationId xmlns:a16="http://schemas.microsoft.com/office/drawing/2014/main" id="{A54603B1-2523-BF4A-C79E-50937FED3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703763"/>
                <a:ext cx="0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4" name="Line 34">
                <a:extLst>
                  <a:ext uri="{FF2B5EF4-FFF2-40B4-BE49-F238E27FC236}">
                    <a16:creationId xmlns:a16="http://schemas.microsoft.com/office/drawing/2014/main" id="{FFC3211D-9DF7-B66E-5B47-5762606ED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157538" y="4873625"/>
                <a:ext cx="417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6" name="Line 36">
                <a:extLst>
                  <a:ext uri="{FF2B5EF4-FFF2-40B4-BE49-F238E27FC236}">
                    <a16:creationId xmlns:a16="http://schemas.microsoft.com/office/drawing/2014/main" id="{F85B1D31-4B27-324E-C4FD-57F394278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873625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2" name="Rectangle 223">
                <a:extLst>
                  <a:ext uri="{FF2B5EF4-FFF2-40B4-BE49-F238E27FC236}">
                    <a16:creationId xmlns:a16="http://schemas.microsoft.com/office/drawing/2014/main" id="{CF6414AF-89AB-E334-B66C-8ACC49135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70001" y="4125498"/>
                <a:ext cx="98425" cy="75565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3" name="Rectangle 224">
                <a:extLst>
                  <a:ext uri="{FF2B5EF4-FFF2-40B4-BE49-F238E27FC236}">
                    <a16:creationId xmlns:a16="http://schemas.microsoft.com/office/drawing/2014/main" id="{0FD9B2D6-BF99-D8F2-9074-A99447B66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71601" y="3959225"/>
                <a:ext cx="100013" cy="9128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4" name="Rectangle 225">
                <a:extLst>
                  <a:ext uri="{FF2B5EF4-FFF2-40B4-BE49-F238E27FC236}">
                    <a16:creationId xmlns:a16="http://schemas.microsoft.com/office/drawing/2014/main" id="{DD0716B4-3A92-A2CF-3665-4F778429C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90688" y="4108036"/>
                <a:ext cx="98425" cy="77311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5" name="Rectangle 226">
                <a:extLst>
                  <a:ext uri="{FF2B5EF4-FFF2-40B4-BE49-F238E27FC236}">
                    <a16:creationId xmlns:a16="http://schemas.microsoft.com/office/drawing/2014/main" id="{10B0AFA5-223D-4694-AA4B-1FE465D3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92288" y="3962400"/>
                <a:ext cx="100013" cy="90963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6" name="Rectangle 227">
                <a:extLst>
                  <a:ext uri="{FF2B5EF4-FFF2-40B4-BE49-F238E27FC236}">
                    <a16:creationId xmlns:a16="http://schemas.microsoft.com/office/drawing/2014/main" id="{BB7DF819-C856-BD79-1D9C-BA6E82D5E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11388" y="4171950"/>
                <a:ext cx="98425" cy="7000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7" name="Rectangle 228">
                <a:extLst>
                  <a:ext uri="{FF2B5EF4-FFF2-40B4-BE49-F238E27FC236}">
                    <a16:creationId xmlns:a16="http://schemas.microsoft.com/office/drawing/2014/main" id="{A4F3E95B-F752-4E64-0818-6BBF05388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09788" y="4157248"/>
                <a:ext cx="98425" cy="7239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8" name="Rectangle 229">
                <a:extLst>
                  <a:ext uri="{FF2B5EF4-FFF2-40B4-BE49-F238E27FC236}">
                    <a16:creationId xmlns:a16="http://schemas.microsoft.com/office/drawing/2014/main" id="{9C2D0901-EAC0-6F96-DAB5-207E3FB1C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28888" y="4262023"/>
                <a:ext cx="98425" cy="6191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9" name="Rectangle 230">
                <a:extLst>
                  <a:ext uri="{FF2B5EF4-FFF2-40B4-BE49-F238E27FC236}">
                    <a16:creationId xmlns:a16="http://schemas.microsoft.com/office/drawing/2014/main" id="{034D1F0B-C702-1B9C-DBD9-9D3416A7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30488" y="4197350"/>
                <a:ext cx="98425" cy="6746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0" name="Rectangle 231">
                <a:extLst>
                  <a:ext uri="{FF2B5EF4-FFF2-40B4-BE49-F238E27FC236}">
                    <a16:creationId xmlns:a16="http://schemas.microsoft.com/office/drawing/2014/main" id="{4801AE61-7C8D-5C45-2F08-6F16482FD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49576" y="4244560"/>
                <a:ext cx="98425" cy="63658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1" name="Rectangle 232">
                <a:extLst>
                  <a:ext uri="{FF2B5EF4-FFF2-40B4-BE49-F238E27FC236}">
                    <a16:creationId xmlns:a16="http://schemas.microsoft.com/office/drawing/2014/main" id="{7825E1B5-615F-3732-A2E5-521E4C60B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1176" y="4214813"/>
                <a:ext cx="98425" cy="6572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382" name="ZoneTexte 2381">
              <a:extLst>
                <a:ext uri="{FF2B5EF4-FFF2-40B4-BE49-F238E27FC236}">
                  <a16:creationId xmlns:a16="http://schemas.microsoft.com/office/drawing/2014/main" id="{446F3EBD-65F9-3687-5D99-FEF3007BF41D}"/>
                </a:ext>
              </a:extLst>
            </p:cNvPr>
            <p:cNvSpPr txBox="1"/>
            <p:nvPr/>
          </p:nvSpPr>
          <p:spPr>
            <a:xfrm>
              <a:off x="6736613" y="4222469"/>
              <a:ext cx="1654620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SBP&gt;130 or DBP&gt;85</a:t>
              </a:r>
            </a:p>
          </p:txBody>
        </p:sp>
        <p:sp>
          <p:nvSpPr>
            <p:cNvPr id="2387" name="ZoneTexte 2386">
              <a:extLst>
                <a:ext uri="{FF2B5EF4-FFF2-40B4-BE49-F238E27FC236}">
                  <a16:creationId xmlns:a16="http://schemas.microsoft.com/office/drawing/2014/main" id="{1C13AD2E-629D-A10F-5851-E1CB78F0021F}"/>
                </a:ext>
              </a:extLst>
            </p:cNvPr>
            <p:cNvSpPr txBox="1"/>
            <p:nvPr/>
          </p:nvSpPr>
          <p:spPr>
            <a:xfrm>
              <a:off x="6147068" y="498416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39</a:t>
              </a:r>
            </a:p>
          </p:txBody>
        </p:sp>
        <p:sp>
          <p:nvSpPr>
            <p:cNvPr id="2388" name="ZoneTexte 2387">
              <a:extLst>
                <a:ext uri="{FF2B5EF4-FFF2-40B4-BE49-F238E27FC236}">
                  <a16:creationId xmlns:a16="http://schemas.microsoft.com/office/drawing/2014/main" id="{8736C2E7-8D78-37F0-99E2-61F6C991C4C5}"/>
                </a:ext>
              </a:extLst>
            </p:cNvPr>
            <p:cNvSpPr txBox="1"/>
            <p:nvPr/>
          </p:nvSpPr>
          <p:spPr>
            <a:xfrm>
              <a:off x="6290909" y="501455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38</a:t>
              </a:r>
            </a:p>
          </p:txBody>
        </p:sp>
        <p:sp>
          <p:nvSpPr>
            <p:cNvPr id="2389" name="ZoneTexte 2388">
              <a:extLst>
                <a:ext uri="{FF2B5EF4-FFF2-40B4-BE49-F238E27FC236}">
                  <a16:creationId xmlns:a16="http://schemas.microsoft.com/office/drawing/2014/main" id="{8D6D55C7-2E12-CEE5-869F-5767855193DC}"/>
                </a:ext>
              </a:extLst>
            </p:cNvPr>
            <p:cNvSpPr txBox="1"/>
            <p:nvPr/>
          </p:nvSpPr>
          <p:spPr>
            <a:xfrm>
              <a:off x="6768636" y="50000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2390" name="ZoneTexte 2389">
              <a:extLst>
                <a:ext uri="{FF2B5EF4-FFF2-40B4-BE49-F238E27FC236}">
                  <a16:creationId xmlns:a16="http://schemas.microsoft.com/office/drawing/2014/main" id="{EC45B984-199A-5949-4FF9-0240DA24CB79}"/>
                </a:ext>
              </a:extLst>
            </p:cNvPr>
            <p:cNvSpPr txBox="1"/>
            <p:nvPr/>
          </p:nvSpPr>
          <p:spPr>
            <a:xfrm>
              <a:off x="6936911" y="504072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37</a:t>
              </a:r>
            </a:p>
          </p:txBody>
        </p:sp>
        <p:sp>
          <p:nvSpPr>
            <p:cNvPr id="2391" name="ZoneTexte 2390">
              <a:extLst>
                <a:ext uri="{FF2B5EF4-FFF2-40B4-BE49-F238E27FC236}">
                  <a16:creationId xmlns:a16="http://schemas.microsoft.com/office/drawing/2014/main" id="{DB93B938-4ECD-FCEA-A720-A965A4373E04}"/>
                </a:ext>
              </a:extLst>
            </p:cNvPr>
            <p:cNvSpPr txBox="1"/>
            <p:nvPr/>
          </p:nvSpPr>
          <p:spPr>
            <a:xfrm>
              <a:off x="7400501" y="49682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41</a:t>
              </a:r>
            </a:p>
          </p:txBody>
        </p:sp>
        <p:sp>
          <p:nvSpPr>
            <p:cNvPr id="2392" name="ZoneTexte 2391">
              <a:extLst>
                <a:ext uri="{FF2B5EF4-FFF2-40B4-BE49-F238E27FC236}">
                  <a16:creationId xmlns:a16="http://schemas.microsoft.com/office/drawing/2014/main" id="{2F7AA38B-08BB-34A8-6973-C524481683B3}"/>
                </a:ext>
              </a:extLst>
            </p:cNvPr>
            <p:cNvSpPr txBox="1"/>
            <p:nvPr/>
          </p:nvSpPr>
          <p:spPr>
            <a:xfrm>
              <a:off x="7552901" y="490806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43</a:t>
              </a:r>
            </a:p>
          </p:txBody>
        </p:sp>
        <p:sp>
          <p:nvSpPr>
            <p:cNvPr id="2393" name="ZoneTexte 2392">
              <a:extLst>
                <a:ext uri="{FF2B5EF4-FFF2-40B4-BE49-F238E27FC236}">
                  <a16:creationId xmlns:a16="http://schemas.microsoft.com/office/drawing/2014/main" id="{45D7E8F8-E8AC-5CF8-8BE5-7C620BA37B07}"/>
                </a:ext>
              </a:extLst>
            </p:cNvPr>
            <p:cNvSpPr txBox="1"/>
            <p:nvPr/>
          </p:nvSpPr>
          <p:spPr>
            <a:xfrm>
              <a:off x="8037291" y="4654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54</a:t>
              </a:r>
            </a:p>
          </p:txBody>
        </p:sp>
        <p:sp>
          <p:nvSpPr>
            <p:cNvPr id="2394" name="ZoneTexte 2393">
              <a:extLst>
                <a:ext uri="{FF2B5EF4-FFF2-40B4-BE49-F238E27FC236}">
                  <a16:creationId xmlns:a16="http://schemas.microsoft.com/office/drawing/2014/main" id="{B5B32072-04B1-654A-280E-E46C89EF1736}"/>
                </a:ext>
              </a:extLst>
            </p:cNvPr>
            <p:cNvSpPr txBox="1"/>
            <p:nvPr/>
          </p:nvSpPr>
          <p:spPr>
            <a:xfrm>
              <a:off x="8189691" y="48556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46</a:t>
              </a:r>
            </a:p>
          </p:txBody>
        </p:sp>
        <p:sp>
          <p:nvSpPr>
            <p:cNvPr id="2395" name="ZoneTexte 2394">
              <a:extLst>
                <a:ext uri="{FF2B5EF4-FFF2-40B4-BE49-F238E27FC236}">
                  <a16:creationId xmlns:a16="http://schemas.microsoft.com/office/drawing/2014/main" id="{B9740C2C-D1DF-5805-D1C9-CEBF6A2D0D75}"/>
                </a:ext>
              </a:extLst>
            </p:cNvPr>
            <p:cNvSpPr txBox="1"/>
            <p:nvPr/>
          </p:nvSpPr>
          <p:spPr>
            <a:xfrm>
              <a:off x="8673496" y="4654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54</a:t>
              </a:r>
            </a:p>
          </p:txBody>
        </p:sp>
        <p:sp>
          <p:nvSpPr>
            <p:cNvPr id="2396" name="ZoneTexte 2395">
              <a:extLst>
                <a:ext uri="{FF2B5EF4-FFF2-40B4-BE49-F238E27FC236}">
                  <a16:creationId xmlns:a16="http://schemas.microsoft.com/office/drawing/2014/main" id="{1958944A-05FF-78F1-A722-BAA27F95C547}"/>
                </a:ext>
              </a:extLst>
            </p:cNvPr>
            <p:cNvSpPr txBox="1"/>
            <p:nvPr/>
          </p:nvSpPr>
          <p:spPr>
            <a:xfrm>
              <a:off x="8825896" y="48556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45</a:t>
              </a:r>
            </a:p>
          </p:txBody>
        </p:sp>
        <p:sp>
          <p:nvSpPr>
            <p:cNvPr id="2397" name="ZoneTexte 2396">
              <a:extLst>
                <a:ext uri="{FF2B5EF4-FFF2-40B4-BE49-F238E27FC236}">
                  <a16:creationId xmlns:a16="http://schemas.microsoft.com/office/drawing/2014/main" id="{985DA40E-8788-0C93-8080-DCCE19661FA0}"/>
                </a:ext>
              </a:extLst>
            </p:cNvPr>
            <p:cNvSpPr txBox="1"/>
            <p:nvPr/>
          </p:nvSpPr>
          <p:spPr>
            <a:xfrm>
              <a:off x="6743491" y="443615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98" name="ZoneTexte 2397">
              <a:extLst>
                <a:ext uri="{FF2B5EF4-FFF2-40B4-BE49-F238E27FC236}">
                  <a16:creationId xmlns:a16="http://schemas.microsoft.com/office/drawing/2014/main" id="{68C76CD9-7EF8-4861-FED4-FB3AF35AF25B}"/>
                </a:ext>
              </a:extLst>
            </p:cNvPr>
            <p:cNvSpPr txBox="1"/>
            <p:nvPr/>
          </p:nvSpPr>
          <p:spPr>
            <a:xfrm>
              <a:off x="8560131" y="4436157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p=0.047</a:t>
              </a:r>
            </a:p>
          </p:txBody>
        </p:sp>
        <p:sp>
          <p:nvSpPr>
            <p:cNvPr id="2399" name="ZoneTexte 2398">
              <a:extLst>
                <a:ext uri="{FF2B5EF4-FFF2-40B4-BE49-F238E27FC236}">
                  <a16:creationId xmlns:a16="http://schemas.microsoft.com/office/drawing/2014/main" id="{95C7F867-3397-5208-2220-8A025642C019}"/>
                </a:ext>
              </a:extLst>
            </p:cNvPr>
            <p:cNvSpPr txBox="1"/>
            <p:nvPr/>
          </p:nvSpPr>
          <p:spPr>
            <a:xfrm>
              <a:off x="7371874" y="443615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400" name="ZoneTexte 2399">
              <a:extLst>
                <a:ext uri="{FF2B5EF4-FFF2-40B4-BE49-F238E27FC236}">
                  <a16:creationId xmlns:a16="http://schemas.microsoft.com/office/drawing/2014/main" id="{8A153912-5430-88A5-80BF-253312FF570F}"/>
                </a:ext>
              </a:extLst>
            </p:cNvPr>
            <p:cNvSpPr txBox="1"/>
            <p:nvPr/>
          </p:nvSpPr>
          <p:spPr>
            <a:xfrm>
              <a:off x="8014073" y="443615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401" name="Rectangle 240">
              <a:extLst>
                <a:ext uri="{FF2B5EF4-FFF2-40B4-BE49-F238E27FC236}">
                  <a16:creationId xmlns:a16="http://schemas.microsoft.com/office/drawing/2014/main" id="{1FC5BD7E-C27A-69BC-B035-DEFC2BF2C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2440" y="5141862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2" name="Rectangle 241">
              <a:extLst>
                <a:ext uri="{FF2B5EF4-FFF2-40B4-BE49-F238E27FC236}">
                  <a16:creationId xmlns:a16="http://schemas.microsoft.com/office/drawing/2014/main" id="{693A825E-633D-812F-0303-1F8685355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1662" y="4793517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3" name="ZoneTexte 2402">
              <a:extLst>
                <a:ext uri="{FF2B5EF4-FFF2-40B4-BE49-F238E27FC236}">
                  <a16:creationId xmlns:a16="http://schemas.microsoft.com/office/drawing/2014/main" id="{D75B1F91-5F6E-DC5D-635B-82E24D0F3193}"/>
                </a:ext>
              </a:extLst>
            </p:cNvPr>
            <p:cNvSpPr txBox="1"/>
            <p:nvPr/>
          </p:nvSpPr>
          <p:spPr>
            <a:xfrm>
              <a:off x="9849119" y="5065850"/>
              <a:ext cx="1020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TDF/FTC/EFV</a:t>
              </a:r>
            </a:p>
          </p:txBody>
        </p:sp>
        <p:sp>
          <p:nvSpPr>
            <p:cNvPr id="2404" name="ZoneTexte 2403">
              <a:extLst>
                <a:ext uri="{FF2B5EF4-FFF2-40B4-BE49-F238E27FC236}">
                  <a16:creationId xmlns:a16="http://schemas.microsoft.com/office/drawing/2014/main" id="{45E00CD6-5AAF-EB7B-5D23-BE1A1E581812}"/>
                </a:ext>
              </a:extLst>
            </p:cNvPr>
            <p:cNvSpPr txBox="1"/>
            <p:nvPr/>
          </p:nvSpPr>
          <p:spPr>
            <a:xfrm>
              <a:off x="9820280" y="4629715"/>
              <a:ext cx="1049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TDF/FTC/DTG</a:t>
              </a:r>
              <a:br>
                <a:rPr lang="en-US" sz="1200" b="1" dirty="0"/>
              </a:br>
              <a:r>
                <a:rPr lang="en-US" sz="1200" b="1" dirty="0"/>
                <a:t>TAF/FTC/DTG</a:t>
              </a:r>
            </a:p>
          </p:txBody>
        </p:sp>
        <p:sp>
          <p:nvSpPr>
            <p:cNvPr id="2405" name="ZoneTexte 2404">
              <a:extLst>
                <a:ext uri="{FF2B5EF4-FFF2-40B4-BE49-F238E27FC236}">
                  <a16:creationId xmlns:a16="http://schemas.microsoft.com/office/drawing/2014/main" id="{A325E80D-52F8-184D-C6C3-A5E940A200A9}"/>
                </a:ext>
              </a:extLst>
            </p:cNvPr>
            <p:cNvSpPr txBox="1"/>
            <p:nvPr/>
          </p:nvSpPr>
          <p:spPr>
            <a:xfrm>
              <a:off x="5814507" y="612473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406" name="ZoneTexte 2405">
              <a:extLst>
                <a:ext uri="{FF2B5EF4-FFF2-40B4-BE49-F238E27FC236}">
                  <a16:creationId xmlns:a16="http://schemas.microsoft.com/office/drawing/2014/main" id="{625DA648-E3EA-955D-767E-FDF946C0B78A}"/>
                </a:ext>
              </a:extLst>
            </p:cNvPr>
            <p:cNvSpPr txBox="1"/>
            <p:nvPr/>
          </p:nvSpPr>
          <p:spPr>
            <a:xfrm>
              <a:off x="5735960" y="5875542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407" name="ZoneTexte 2406">
              <a:extLst>
                <a:ext uri="{FF2B5EF4-FFF2-40B4-BE49-F238E27FC236}">
                  <a16:creationId xmlns:a16="http://schemas.microsoft.com/office/drawing/2014/main" id="{8B001718-A7D8-A82E-470B-50AFDE61E5C7}"/>
                </a:ext>
              </a:extLst>
            </p:cNvPr>
            <p:cNvSpPr txBox="1"/>
            <p:nvPr/>
          </p:nvSpPr>
          <p:spPr>
            <a:xfrm>
              <a:off x="5735960" y="5625614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2408" name="ZoneTexte 2407">
              <a:extLst>
                <a:ext uri="{FF2B5EF4-FFF2-40B4-BE49-F238E27FC236}">
                  <a16:creationId xmlns:a16="http://schemas.microsoft.com/office/drawing/2014/main" id="{F1065668-9BF2-6BA9-00F0-7E452C6B751C}"/>
                </a:ext>
              </a:extLst>
            </p:cNvPr>
            <p:cNvSpPr txBox="1"/>
            <p:nvPr/>
          </p:nvSpPr>
          <p:spPr>
            <a:xfrm>
              <a:off x="5735960" y="5372655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30</a:t>
              </a:r>
            </a:p>
          </p:txBody>
        </p:sp>
        <p:sp>
          <p:nvSpPr>
            <p:cNvPr id="2409" name="ZoneTexte 2408">
              <a:extLst>
                <a:ext uri="{FF2B5EF4-FFF2-40B4-BE49-F238E27FC236}">
                  <a16:creationId xmlns:a16="http://schemas.microsoft.com/office/drawing/2014/main" id="{7EC473FA-CD6A-5493-828C-8621C4562BD3}"/>
                </a:ext>
              </a:extLst>
            </p:cNvPr>
            <p:cNvSpPr txBox="1"/>
            <p:nvPr/>
          </p:nvSpPr>
          <p:spPr>
            <a:xfrm>
              <a:off x="5735960" y="5121558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2410" name="ZoneTexte 2409">
              <a:extLst>
                <a:ext uri="{FF2B5EF4-FFF2-40B4-BE49-F238E27FC236}">
                  <a16:creationId xmlns:a16="http://schemas.microsoft.com/office/drawing/2014/main" id="{9FD02ADF-FEEB-B9A9-D3AC-B8B4C3418F76}"/>
                </a:ext>
              </a:extLst>
            </p:cNvPr>
            <p:cNvSpPr txBox="1"/>
            <p:nvPr/>
          </p:nvSpPr>
          <p:spPr>
            <a:xfrm>
              <a:off x="6033509" y="6239732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Baseline</a:t>
              </a:r>
            </a:p>
          </p:txBody>
        </p:sp>
        <p:sp>
          <p:nvSpPr>
            <p:cNvPr id="2411" name="ZoneTexte 2410">
              <a:extLst>
                <a:ext uri="{FF2B5EF4-FFF2-40B4-BE49-F238E27FC236}">
                  <a16:creationId xmlns:a16="http://schemas.microsoft.com/office/drawing/2014/main" id="{DE79EF02-4C98-F215-1146-6D8A996CBAD5}"/>
                </a:ext>
              </a:extLst>
            </p:cNvPr>
            <p:cNvSpPr txBox="1"/>
            <p:nvPr/>
          </p:nvSpPr>
          <p:spPr>
            <a:xfrm>
              <a:off x="6875951" y="62397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412" name="ZoneTexte 2411">
              <a:extLst>
                <a:ext uri="{FF2B5EF4-FFF2-40B4-BE49-F238E27FC236}">
                  <a16:creationId xmlns:a16="http://schemas.microsoft.com/office/drawing/2014/main" id="{341C19AC-25B7-6898-F64C-9E43A4C5F013}"/>
                </a:ext>
              </a:extLst>
            </p:cNvPr>
            <p:cNvSpPr txBox="1"/>
            <p:nvPr/>
          </p:nvSpPr>
          <p:spPr>
            <a:xfrm>
              <a:off x="7518721" y="62397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413" name="ZoneTexte 2412">
              <a:extLst>
                <a:ext uri="{FF2B5EF4-FFF2-40B4-BE49-F238E27FC236}">
                  <a16:creationId xmlns:a16="http://schemas.microsoft.com/office/drawing/2014/main" id="{A397C9F0-460D-5955-A957-7743F10EF4A3}"/>
                </a:ext>
              </a:extLst>
            </p:cNvPr>
            <p:cNvSpPr txBox="1"/>
            <p:nvPr/>
          </p:nvSpPr>
          <p:spPr>
            <a:xfrm>
              <a:off x="8111106" y="62397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2414" name="ZoneTexte 2413">
              <a:extLst>
                <a:ext uri="{FF2B5EF4-FFF2-40B4-BE49-F238E27FC236}">
                  <a16:creationId xmlns:a16="http://schemas.microsoft.com/office/drawing/2014/main" id="{52551092-2CD9-3A07-A716-288D96FCFDEE}"/>
                </a:ext>
              </a:extLst>
            </p:cNvPr>
            <p:cNvSpPr txBox="1"/>
            <p:nvPr/>
          </p:nvSpPr>
          <p:spPr>
            <a:xfrm>
              <a:off x="8755210" y="62397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415" name="ZoneTexte 2414">
              <a:extLst>
                <a:ext uri="{FF2B5EF4-FFF2-40B4-BE49-F238E27FC236}">
                  <a16:creationId xmlns:a16="http://schemas.microsoft.com/office/drawing/2014/main" id="{B24812BA-35E3-40B9-E763-9DA8412C7D13}"/>
                </a:ext>
              </a:extLst>
            </p:cNvPr>
            <p:cNvSpPr txBox="1"/>
            <p:nvPr/>
          </p:nvSpPr>
          <p:spPr>
            <a:xfrm>
              <a:off x="7434450" y="6364498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416" name="ZoneTexte 2415">
              <a:extLst>
                <a:ext uri="{FF2B5EF4-FFF2-40B4-BE49-F238E27FC236}">
                  <a16:creationId xmlns:a16="http://schemas.microsoft.com/office/drawing/2014/main" id="{C64E6249-221C-21C4-DA3C-80622E741A30}"/>
                </a:ext>
              </a:extLst>
            </p:cNvPr>
            <p:cNvSpPr txBox="1"/>
            <p:nvPr/>
          </p:nvSpPr>
          <p:spPr>
            <a:xfrm>
              <a:off x="5735960" y="4887027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50</a:t>
              </a:r>
            </a:p>
          </p:txBody>
        </p:sp>
        <p:sp>
          <p:nvSpPr>
            <p:cNvPr id="2417" name="ZoneTexte 2416">
              <a:extLst>
                <a:ext uri="{FF2B5EF4-FFF2-40B4-BE49-F238E27FC236}">
                  <a16:creationId xmlns:a16="http://schemas.microsoft.com/office/drawing/2014/main" id="{33D5408E-20D7-575B-6CB8-4F65D0BD3298}"/>
                </a:ext>
              </a:extLst>
            </p:cNvPr>
            <p:cNvSpPr txBox="1"/>
            <p:nvPr/>
          </p:nvSpPr>
          <p:spPr>
            <a:xfrm>
              <a:off x="5735960" y="4625759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588CC77-9E25-2684-E3CC-28D854DE48CE}"/>
                </a:ext>
              </a:extLst>
            </p:cNvPr>
            <p:cNvSpPr txBox="1"/>
            <p:nvPr/>
          </p:nvSpPr>
          <p:spPr>
            <a:xfrm>
              <a:off x="5894036" y="4456868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51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8CE6B2-0E53-6703-2E96-61E77CBA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166920" cy="1143000"/>
          </a:xfrm>
        </p:spPr>
        <p:txBody>
          <a:bodyPr/>
          <a:lstStyle/>
          <a:p>
            <a:r>
              <a:rPr lang="fr-FR" dirty="0"/>
              <a:t>Risk of hypertension with DTG and TAF in Naïves (3)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319621-4FB6-B76D-1E66-CC3DFD81F2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251" y="1359803"/>
            <a:ext cx="109728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RESPOND: consortium of 19 observational cohorts (Europe and Australia)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Adults on INSTI or </a:t>
            </a:r>
            <a:r>
              <a:rPr lang="en-US" sz="2000" dirty="0" err="1"/>
              <a:t>bPI</a:t>
            </a:r>
            <a:r>
              <a:rPr lang="en-US" sz="2000" dirty="0"/>
              <a:t> or NNRTI, with BL and follow-up BMI and ≥ 2 lipid and BP measures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C5AEED94-9D8D-8597-FCB4-714FB586B14E}"/>
              </a:ext>
            </a:extLst>
          </p:cNvPr>
          <p:cNvSpPr txBox="1">
            <a:spLocks/>
          </p:cNvSpPr>
          <p:nvPr/>
        </p:nvSpPr>
        <p:spPr bwMode="auto">
          <a:xfrm>
            <a:off x="8964339" y="6574009"/>
            <a:ext cx="3224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Byonanebye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DM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OALBB0505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8977004E-D0A7-A443-D8C0-010D0722B1FD}"/>
              </a:ext>
            </a:extLst>
          </p:cNvPr>
          <p:cNvSpPr>
            <a:spLocks/>
          </p:cNvSpPr>
          <p:nvPr/>
        </p:nvSpPr>
        <p:spPr bwMode="auto">
          <a:xfrm>
            <a:off x="5949024" y="3128637"/>
            <a:ext cx="1917700" cy="2324081"/>
          </a:xfrm>
          <a:custGeom>
            <a:avLst/>
            <a:gdLst>
              <a:gd name="T0" fmla="*/ 4834 w 4834"/>
              <a:gd name="T1" fmla="*/ 6415 h 6415"/>
              <a:gd name="T2" fmla="*/ 0 w 4834"/>
              <a:gd name="T3" fmla="*/ 6415 h 6415"/>
              <a:gd name="T4" fmla="*/ 0 w 4834"/>
              <a:gd name="T5" fmla="*/ 0 h 6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34" h="6415">
                <a:moveTo>
                  <a:pt x="4834" y="6415"/>
                </a:moveTo>
                <a:lnTo>
                  <a:pt x="0" y="641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BBAE8A7D-107D-FB0B-CA1D-9167F3D05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6137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7DE24A8F-F87A-5C86-DC47-526330809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1474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07F7B6BB-4731-E923-FFA4-A0D72A3DA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9249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31C6FC4B-C88A-89FE-8455-C3E73FC90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7299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CF726CCA-B54F-0BD0-DCB4-DDF333CBAC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9024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3056D2FE-9A0C-E301-AD09-4DAD6DFED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962" y="5781907"/>
            <a:ext cx="4460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50C62C61-B52A-0AF1-6114-B202297A3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8237" y="5781907"/>
            <a:ext cx="5095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1D04FE52-5FAD-5C56-EFB4-E1645D961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6112" y="3342187"/>
            <a:ext cx="746125" cy="0"/>
          </a:xfrm>
          <a:prstGeom prst="line">
            <a:avLst/>
          </a:prstGeom>
          <a:noFill/>
          <a:ln w="3016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3A113FF9-7CFC-6C5A-1061-4FF314F6E6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3674" y="4048625"/>
            <a:ext cx="620712" cy="0"/>
          </a:xfrm>
          <a:prstGeom prst="line">
            <a:avLst/>
          </a:prstGeom>
          <a:noFill/>
          <a:ln w="3016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F0A7A3B0-B7A7-9BC4-0DB7-5AF4CAF8AC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8124" y="4751887"/>
            <a:ext cx="914400" cy="0"/>
          </a:xfrm>
          <a:prstGeom prst="line">
            <a:avLst/>
          </a:prstGeom>
          <a:noFill/>
          <a:ln w="3016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0E15368E-D412-B643-E5F0-FDE1FBE52F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2799" y="3573962"/>
            <a:ext cx="744537" cy="0"/>
          </a:xfrm>
          <a:prstGeom prst="line">
            <a:avLst/>
          </a:prstGeom>
          <a:noFill/>
          <a:ln w="30163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8039E831-6DA6-5E09-C07E-87CB985FF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8574" y="4988425"/>
            <a:ext cx="952500" cy="0"/>
          </a:xfrm>
          <a:prstGeom prst="line">
            <a:avLst/>
          </a:prstGeom>
          <a:noFill/>
          <a:ln w="30163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EF072E2-5314-585C-1D1D-5AEB9093FD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5274" y="4283575"/>
            <a:ext cx="596900" cy="0"/>
          </a:xfrm>
          <a:prstGeom prst="line">
            <a:avLst/>
          </a:prstGeom>
          <a:noFill/>
          <a:ln w="30163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E6D28269-A5F9-13DC-2309-2910ADC59D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2299" y="4512175"/>
            <a:ext cx="503237" cy="0"/>
          </a:xfrm>
          <a:prstGeom prst="line">
            <a:avLst/>
          </a:prstGeom>
          <a:noFill/>
          <a:ln w="30163">
            <a:solidFill>
              <a:srgbClr val="00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60B3F3B-D9D3-AE33-C9AC-0EF1E97F7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9349" y="3813675"/>
            <a:ext cx="590550" cy="0"/>
          </a:xfrm>
          <a:prstGeom prst="line">
            <a:avLst/>
          </a:prstGeom>
          <a:noFill/>
          <a:ln w="30163">
            <a:solidFill>
              <a:srgbClr val="00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A834E277-55D1-7F0A-44B1-DC9DCD6A1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8887" y="5220200"/>
            <a:ext cx="893762" cy="0"/>
          </a:xfrm>
          <a:prstGeom prst="line">
            <a:avLst/>
          </a:prstGeom>
          <a:noFill/>
          <a:ln w="30163">
            <a:solidFill>
              <a:srgbClr val="00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9B88EEEF-5002-688D-7102-E96939905292}"/>
              </a:ext>
            </a:extLst>
          </p:cNvPr>
          <p:cNvSpPr>
            <a:spLocks/>
          </p:cNvSpPr>
          <p:nvPr/>
        </p:nvSpPr>
        <p:spPr bwMode="auto">
          <a:xfrm>
            <a:off x="7265062" y="3524750"/>
            <a:ext cx="98425" cy="98425"/>
          </a:xfrm>
          <a:custGeom>
            <a:avLst/>
            <a:gdLst>
              <a:gd name="T0" fmla="*/ 212 w 248"/>
              <a:gd name="T1" fmla="*/ 213 h 249"/>
              <a:gd name="T2" fmla="*/ 227 w 248"/>
              <a:gd name="T3" fmla="*/ 193 h 249"/>
              <a:gd name="T4" fmla="*/ 232 w 248"/>
              <a:gd name="T5" fmla="*/ 181 h 249"/>
              <a:gd name="T6" fmla="*/ 239 w 248"/>
              <a:gd name="T7" fmla="*/ 172 h 249"/>
              <a:gd name="T8" fmla="*/ 242 w 248"/>
              <a:gd name="T9" fmla="*/ 159 h 249"/>
              <a:gd name="T10" fmla="*/ 242 w 248"/>
              <a:gd name="T11" fmla="*/ 155 h 249"/>
              <a:gd name="T12" fmla="*/ 244 w 248"/>
              <a:gd name="T13" fmla="*/ 153 h 249"/>
              <a:gd name="T14" fmla="*/ 246 w 248"/>
              <a:gd name="T15" fmla="*/ 148 h 249"/>
              <a:gd name="T16" fmla="*/ 247 w 248"/>
              <a:gd name="T17" fmla="*/ 136 h 249"/>
              <a:gd name="T18" fmla="*/ 247 w 248"/>
              <a:gd name="T19" fmla="*/ 129 h 249"/>
              <a:gd name="T20" fmla="*/ 248 w 248"/>
              <a:gd name="T21" fmla="*/ 124 h 249"/>
              <a:gd name="T22" fmla="*/ 246 w 248"/>
              <a:gd name="T23" fmla="*/ 98 h 249"/>
              <a:gd name="T24" fmla="*/ 239 w 248"/>
              <a:gd name="T25" fmla="*/ 76 h 249"/>
              <a:gd name="T26" fmla="*/ 227 w 248"/>
              <a:gd name="T27" fmla="*/ 55 h 249"/>
              <a:gd name="T28" fmla="*/ 212 w 248"/>
              <a:gd name="T29" fmla="*/ 36 h 249"/>
              <a:gd name="T30" fmla="*/ 193 w 248"/>
              <a:gd name="T31" fmla="*/ 19 h 249"/>
              <a:gd name="T32" fmla="*/ 181 w 248"/>
              <a:gd name="T33" fmla="*/ 13 h 249"/>
              <a:gd name="T34" fmla="*/ 172 w 248"/>
              <a:gd name="T35" fmla="*/ 9 h 249"/>
              <a:gd name="T36" fmla="*/ 159 w 248"/>
              <a:gd name="T37" fmla="*/ 4 h 249"/>
              <a:gd name="T38" fmla="*/ 148 w 248"/>
              <a:gd name="T39" fmla="*/ 1 h 249"/>
              <a:gd name="T40" fmla="*/ 124 w 248"/>
              <a:gd name="T41" fmla="*/ 0 h 249"/>
              <a:gd name="T42" fmla="*/ 98 w 248"/>
              <a:gd name="T43" fmla="*/ 1 h 249"/>
              <a:gd name="T44" fmla="*/ 76 w 248"/>
              <a:gd name="T45" fmla="*/ 9 h 249"/>
              <a:gd name="T46" fmla="*/ 55 w 248"/>
              <a:gd name="T47" fmla="*/ 19 h 249"/>
              <a:gd name="T48" fmla="*/ 37 w 248"/>
              <a:gd name="T49" fmla="*/ 36 h 249"/>
              <a:gd name="T50" fmla="*/ 20 w 248"/>
              <a:gd name="T51" fmla="*/ 55 h 249"/>
              <a:gd name="T52" fmla="*/ 9 w 248"/>
              <a:gd name="T53" fmla="*/ 76 h 249"/>
              <a:gd name="T54" fmla="*/ 2 w 248"/>
              <a:gd name="T55" fmla="*/ 98 h 249"/>
              <a:gd name="T56" fmla="*/ 0 w 248"/>
              <a:gd name="T57" fmla="*/ 124 h 249"/>
              <a:gd name="T58" fmla="*/ 2 w 248"/>
              <a:gd name="T59" fmla="*/ 148 h 249"/>
              <a:gd name="T60" fmla="*/ 4 w 248"/>
              <a:gd name="T61" fmla="*/ 159 h 249"/>
              <a:gd name="T62" fmla="*/ 9 w 248"/>
              <a:gd name="T63" fmla="*/ 172 h 249"/>
              <a:gd name="T64" fmla="*/ 20 w 248"/>
              <a:gd name="T65" fmla="*/ 193 h 249"/>
              <a:gd name="T66" fmla="*/ 37 w 248"/>
              <a:gd name="T67" fmla="*/ 213 h 249"/>
              <a:gd name="T68" fmla="*/ 55 w 248"/>
              <a:gd name="T69" fmla="*/ 227 h 249"/>
              <a:gd name="T70" fmla="*/ 76 w 248"/>
              <a:gd name="T71" fmla="*/ 239 h 249"/>
              <a:gd name="T72" fmla="*/ 98 w 248"/>
              <a:gd name="T73" fmla="*/ 246 h 249"/>
              <a:gd name="T74" fmla="*/ 124 w 248"/>
              <a:gd name="T75" fmla="*/ 249 h 249"/>
              <a:gd name="T76" fmla="*/ 129 w 248"/>
              <a:gd name="T77" fmla="*/ 247 h 249"/>
              <a:gd name="T78" fmla="*/ 136 w 248"/>
              <a:gd name="T79" fmla="*/ 247 h 249"/>
              <a:gd name="T80" fmla="*/ 148 w 248"/>
              <a:gd name="T81" fmla="*/ 246 h 249"/>
              <a:gd name="T82" fmla="*/ 153 w 248"/>
              <a:gd name="T83" fmla="*/ 244 h 249"/>
              <a:gd name="T84" fmla="*/ 155 w 248"/>
              <a:gd name="T85" fmla="*/ 242 h 249"/>
              <a:gd name="T86" fmla="*/ 159 w 248"/>
              <a:gd name="T87" fmla="*/ 242 h 249"/>
              <a:gd name="T88" fmla="*/ 172 w 248"/>
              <a:gd name="T89" fmla="*/ 239 h 249"/>
              <a:gd name="T90" fmla="*/ 181 w 248"/>
              <a:gd name="T91" fmla="*/ 232 h 249"/>
              <a:gd name="T92" fmla="*/ 193 w 248"/>
              <a:gd name="T93" fmla="*/ 227 h 249"/>
              <a:gd name="T94" fmla="*/ 212 w 248"/>
              <a:gd name="T95" fmla="*/ 21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9">
                <a:moveTo>
                  <a:pt x="212" y="213"/>
                </a:moveTo>
                <a:lnTo>
                  <a:pt x="227" y="193"/>
                </a:lnTo>
                <a:lnTo>
                  <a:pt x="232" y="181"/>
                </a:lnTo>
                <a:lnTo>
                  <a:pt x="239" y="172"/>
                </a:lnTo>
                <a:lnTo>
                  <a:pt x="242" y="159"/>
                </a:lnTo>
                <a:lnTo>
                  <a:pt x="242" y="155"/>
                </a:lnTo>
                <a:lnTo>
                  <a:pt x="244" y="153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9" y="76"/>
                </a:lnTo>
                <a:lnTo>
                  <a:pt x="227" y="55"/>
                </a:lnTo>
                <a:lnTo>
                  <a:pt x="212" y="36"/>
                </a:lnTo>
                <a:lnTo>
                  <a:pt x="193" y="19"/>
                </a:lnTo>
                <a:lnTo>
                  <a:pt x="181" y="13"/>
                </a:lnTo>
                <a:lnTo>
                  <a:pt x="172" y="9"/>
                </a:lnTo>
                <a:lnTo>
                  <a:pt x="159" y="4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9"/>
                </a:lnTo>
                <a:lnTo>
                  <a:pt x="55" y="19"/>
                </a:lnTo>
                <a:lnTo>
                  <a:pt x="37" y="36"/>
                </a:lnTo>
                <a:lnTo>
                  <a:pt x="20" y="55"/>
                </a:lnTo>
                <a:lnTo>
                  <a:pt x="9" y="76"/>
                </a:lnTo>
                <a:lnTo>
                  <a:pt x="2" y="98"/>
                </a:lnTo>
                <a:lnTo>
                  <a:pt x="0" y="124"/>
                </a:lnTo>
                <a:lnTo>
                  <a:pt x="2" y="148"/>
                </a:lnTo>
                <a:lnTo>
                  <a:pt x="4" y="159"/>
                </a:lnTo>
                <a:lnTo>
                  <a:pt x="9" y="172"/>
                </a:lnTo>
                <a:lnTo>
                  <a:pt x="20" y="193"/>
                </a:lnTo>
                <a:lnTo>
                  <a:pt x="37" y="213"/>
                </a:lnTo>
                <a:lnTo>
                  <a:pt x="55" y="227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4"/>
                </a:lnTo>
                <a:lnTo>
                  <a:pt x="155" y="242"/>
                </a:lnTo>
                <a:lnTo>
                  <a:pt x="159" y="242"/>
                </a:lnTo>
                <a:lnTo>
                  <a:pt x="172" y="239"/>
                </a:lnTo>
                <a:lnTo>
                  <a:pt x="181" y="232"/>
                </a:lnTo>
                <a:lnTo>
                  <a:pt x="193" y="227"/>
                </a:lnTo>
                <a:lnTo>
                  <a:pt x="212" y="213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01347910-F98C-BD4D-648A-E25C3B8BE5BD}"/>
              </a:ext>
            </a:extLst>
          </p:cNvPr>
          <p:cNvSpPr>
            <a:spLocks/>
          </p:cNvSpPr>
          <p:nvPr/>
        </p:nvSpPr>
        <p:spPr bwMode="auto">
          <a:xfrm>
            <a:off x="7099962" y="3292975"/>
            <a:ext cx="98425" cy="98425"/>
          </a:xfrm>
          <a:custGeom>
            <a:avLst/>
            <a:gdLst>
              <a:gd name="T0" fmla="*/ 124 w 248"/>
              <a:gd name="T1" fmla="*/ 249 h 249"/>
              <a:gd name="T2" fmla="*/ 129 w 248"/>
              <a:gd name="T3" fmla="*/ 247 h 249"/>
              <a:gd name="T4" fmla="*/ 136 w 248"/>
              <a:gd name="T5" fmla="*/ 247 h 249"/>
              <a:gd name="T6" fmla="*/ 148 w 248"/>
              <a:gd name="T7" fmla="*/ 246 h 249"/>
              <a:gd name="T8" fmla="*/ 153 w 248"/>
              <a:gd name="T9" fmla="*/ 244 h 249"/>
              <a:gd name="T10" fmla="*/ 155 w 248"/>
              <a:gd name="T11" fmla="*/ 242 h 249"/>
              <a:gd name="T12" fmla="*/ 159 w 248"/>
              <a:gd name="T13" fmla="*/ 242 h 249"/>
              <a:gd name="T14" fmla="*/ 172 w 248"/>
              <a:gd name="T15" fmla="*/ 239 h 249"/>
              <a:gd name="T16" fmla="*/ 181 w 248"/>
              <a:gd name="T17" fmla="*/ 233 h 249"/>
              <a:gd name="T18" fmla="*/ 186 w 248"/>
              <a:gd name="T19" fmla="*/ 229 h 249"/>
              <a:gd name="T20" fmla="*/ 193 w 248"/>
              <a:gd name="T21" fmla="*/ 226 h 249"/>
              <a:gd name="T22" fmla="*/ 212 w 248"/>
              <a:gd name="T23" fmla="*/ 211 h 249"/>
              <a:gd name="T24" fmla="*/ 227 w 248"/>
              <a:gd name="T25" fmla="*/ 192 h 249"/>
              <a:gd name="T26" fmla="*/ 232 w 248"/>
              <a:gd name="T27" fmla="*/ 180 h 249"/>
              <a:gd name="T28" fmla="*/ 239 w 248"/>
              <a:gd name="T29" fmla="*/ 170 h 249"/>
              <a:gd name="T30" fmla="*/ 246 w 248"/>
              <a:gd name="T31" fmla="*/ 148 h 249"/>
              <a:gd name="T32" fmla="*/ 247 w 248"/>
              <a:gd name="T33" fmla="*/ 136 h 249"/>
              <a:gd name="T34" fmla="*/ 247 w 248"/>
              <a:gd name="T35" fmla="*/ 129 h 249"/>
              <a:gd name="T36" fmla="*/ 248 w 248"/>
              <a:gd name="T37" fmla="*/ 125 h 249"/>
              <a:gd name="T38" fmla="*/ 246 w 248"/>
              <a:gd name="T39" fmla="*/ 98 h 249"/>
              <a:gd name="T40" fmla="*/ 239 w 248"/>
              <a:gd name="T41" fmla="*/ 76 h 249"/>
              <a:gd name="T42" fmla="*/ 227 w 248"/>
              <a:gd name="T43" fmla="*/ 55 h 249"/>
              <a:gd name="T44" fmla="*/ 212 w 248"/>
              <a:gd name="T45" fmla="*/ 36 h 249"/>
              <a:gd name="T46" fmla="*/ 193 w 248"/>
              <a:gd name="T47" fmla="*/ 19 h 249"/>
              <a:gd name="T48" fmla="*/ 181 w 248"/>
              <a:gd name="T49" fmla="*/ 13 h 249"/>
              <a:gd name="T50" fmla="*/ 172 w 248"/>
              <a:gd name="T51" fmla="*/ 9 h 249"/>
              <a:gd name="T52" fmla="*/ 159 w 248"/>
              <a:gd name="T53" fmla="*/ 4 h 249"/>
              <a:gd name="T54" fmla="*/ 148 w 248"/>
              <a:gd name="T55" fmla="*/ 2 h 249"/>
              <a:gd name="T56" fmla="*/ 124 w 248"/>
              <a:gd name="T57" fmla="*/ 0 h 249"/>
              <a:gd name="T58" fmla="*/ 98 w 248"/>
              <a:gd name="T59" fmla="*/ 2 h 249"/>
              <a:gd name="T60" fmla="*/ 76 w 248"/>
              <a:gd name="T61" fmla="*/ 9 h 249"/>
              <a:gd name="T62" fmla="*/ 55 w 248"/>
              <a:gd name="T63" fmla="*/ 19 h 249"/>
              <a:gd name="T64" fmla="*/ 36 w 248"/>
              <a:gd name="T65" fmla="*/ 36 h 249"/>
              <a:gd name="T66" fmla="*/ 19 w 248"/>
              <a:gd name="T67" fmla="*/ 55 h 249"/>
              <a:gd name="T68" fmla="*/ 9 w 248"/>
              <a:gd name="T69" fmla="*/ 76 h 249"/>
              <a:gd name="T70" fmla="*/ 2 w 248"/>
              <a:gd name="T71" fmla="*/ 98 h 249"/>
              <a:gd name="T72" fmla="*/ 0 w 248"/>
              <a:gd name="T73" fmla="*/ 125 h 249"/>
              <a:gd name="T74" fmla="*/ 2 w 248"/>
              <a:gd name="T75" fmla="*/ 148 h 249"/>
              <a:gd name="T76" fmla="*/ 9 w 248"/>
              <a:gd name="T77" fmla="*/ 170 h 249"/>
              <a:gd name="T78" fmla="*/ 13 w 248"/>
              <a:gd name="T79" fmla="*/ 180 h 249"/>
              <a:gd name="T80" fmla="*/ 19 w 248"/>
              <a:gd name="T81" fmla="*/ 192 h 249"/>
              <a:gd name="T82" fmla="*/ 36 w 248"/>
              <a:gd name="T83" fmla="*/ 211 h 249"/>
              <a:gd name="T84" fmla="*/ 55 w 248"/>
              <a:gd name="T85" fmla="*/ 226 h 249"/>
              <a:gd name="T86" fmla="*/ 76 w 248"/>
              <a:gd name="T87" fmla="*/ 239 h 249"/>
              <a:gd name="T88" fmla="*/ 98 w 248"/>
              <a:gd name="T89" fmla="*/ 246 h 249"/>
              <a:gd name="T90" fmla="*/ 124 w 248"/>
              <a:gd name="T9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49">
                <a:moveTo>
                  <a:pt x="124" y="249"/>
                </a:move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4"/>
                </a:lnTo>
                <a:lnTo>
                  <a:pt x="155" y="242"/>
                </a:lnTo>
                <a:lnTo>
                  <a:pt x="159" y="242"/>
                </a:lnTo>
                <a:lnTo>
                  <a:pt x="172" y="239"/>
                </a:lnTo>
                <a:lnTo>
                  <a:pt x="181" y="233"/>
                </a:lnTo>
                <a:lnTo>
                  <a:pt x="186" y="229"/>
                </a:lnTo>
                <a:lnTo>
                  <a:pt x="193" y="226"/>
                </a:lnTo>
                <a:lnTo>
                  <a:pt x="212" y="211"/>
                </a:lnTo>
                <a:lnTo>
                  <a:pt x="227" y="192"/>
                </a:lnTo>
                <a:lnTo>
                  <a:pt x="232" y="180"/>
                </a:lnTo>
                <a:lnTo>
                  <a:pt x="239" y="170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8" y="125"/>
                </a:lnTo>
                <a:lnTo>
                  <a:pt x="246" y="98"/>
                </a:lnTo>
                <a:lnTo>
                  <a:pt x="239" y="76"/>
                </a:lnTo>
                <a:lnTo>
                  <a:pt x="227" y="55"/>
                </a:lnTo>
                <a:lnTo>
                  <a:pt x="212" y="36"/>
                </a:lnTo>
                <a:lnTo>
                  <a:pt x="193" y="19"/>
                </a:lnTo>
                <a:lnTo>
                  <a:pt x="181" y="13"/>
                </a:lnTo>
                <a:lnTo>
                  <a:pt x="172" y="9"/>
                </a:lnTo>
                <a:lnTo>
                  <a:pt x="159" y="4"/>
                </a:lnTo>
                <a:lnTo>
                  <a:pt x="148" y="2"/>
                </a:lnTo>
                <a:lnTo>
                  <a:pt x="124" y="0"/>
                </a:lnTo>
                <a:lnTo>
                  <a:pt x="98" y="2"/>
                </a:lnTo>
                <a:lnTo>
                  <a:pt x="76" y="9"/>
                </a:lnTo>
                <a:lnTo>
                  <a:pt x="55" y="19"/>
                </a:lnTo>
                <a:lnTo>
                  <a:pt x="36" y="36"/>
                </a:lnTo>
                <a:lnTo>
                  <a:pt x="19" y="55"/>
                </a:lnTo>
                <a:lnTo>
                  <a:pt x="9" y="76"/>
                </a:lnTo>
                <a:lnTo>
                  <a:pt x="2" y="98"/>
                </a:lnTo>
                <a:lnTo>
                  <a:pt x="0" y="125"/>
                </a:lnTo>
                <a:lnTo>
                  <a:pt x="2" y="148"/>
                </a:lnTo>
                <a:lnTo>
                  <a:pt x="9" y="170"/>
                </a:lnTo>
                <a:lnTo>
                  <a:pt x="13" y="180"/>
                </a:lnTo>
                <a:lnTo>
                  <a:pt x="19" y="192"/>
                </a:lnTo>
                <a:lnTo>
                  <a:pt x="36" y="211"/>
                </a:lnTo>
                <a:lnTo>
                  <a:pt x="55" y="226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2954C1E7-E549-5BAD-2877-8FC71FC6F877}"/>
              </a:ext>
            </a:extLst>
          </p:cNvPr>
          <p:cNvSpPr>
            <a:spLocks/>
          </p:cNvSpPr>
          <p:nvPr/>
        </p:nvSpPr>
        <p:spPr bwMode="auto">
          <a:xfrm>
            <a:off x="6584024" y="3999412"/>
            <a:ext cx="98425" cy="98425"/>
          </a:xfrm>
          <a:custGeom>
            <a:avLst/>
            <a:gdLst>
              <a:gd name="T0" fmla="*/ 124 w 248"/>
              <a:gd name="T1" fmla="*/ 249 h 249"/>
              <a:gd name="T2" fmla="*/ 129 w 248"/>
              <a:gd name="T3" fmla="*/ 247 h 249"/>
              <a:gd name="T4" fmla="*/ 135 w 248"/>
              <a:gd name="T5" fmla="*/ 247 h 249"/>
              <a:gd name="T6" fmla="*/ 148 w 248"/>
              <a:gd name="T7" fmla="*/ 246 h 249"/>
              <a:gd name="T8" fmla="*/ 153 w 248"/>
              <a:gd name="T9" fmla="*/ 244 h 249"/>
              <a:gd name="T10" fmla="*/ 155 w 248"/>
              <a:gd name="T11" fmla="*/ 242 h 249"/>
              <a:gd name="T12" fmla="*/ 159 w 248"/>
              <a:gd name="T13" fmla="*/ 242 h 249"/>
              <a:gd name="T14" fmla="*/ 171 w 248"/>
              <a:gd name="T15" fmla="*/ 239 h 249"/>
              <a:gd name="T16" fmla="*/ 181 w 248"/>
              <a:gd name="T17" fmla="*/ 232 h 249"/>
              <a:gd name="T18" fmla="*/ 186 w 248"/>
              <a:gd name="T19" fmla="*/ 229 h 249"/>
              <a:gd name="T20" fmla="*/ 192 w 248"/>
              <a:gd name="T21" fmla="*/ 226 h 249"/>
              <a:gd name="T22" fmla="*/ 212 w 248"/>
              <a:gd name="T23" fmla="*/ 211 h 249"/>
              <a:gd name="T24" fmla="*/ 227 w 248"/>
              <a:gd name="T25" fmla="*/ 191 h 249"/>
              <a:gd name="T26" fmla="*/ 232 w 248"/>
              <a:gd name="T27" fmla="*/ 180 h 249"/>
              <a:gd name="T28" fmla="*/ 238 w 248"/>
              <a:gd name="T29" fmla="*/ 170 h 249"/>
              <a:gd name="T30" fmla="*/ 246 w 248"/>
              <a:gd name="T31" fmla="*/ 148 h 249"/>
              <a:gd name="T32" fmla="*/ 247 w 248"/>
              <a:gd name="T33" fmla="*/ 136 h 249"/>
              <a:gd name="T34" fmla="*/ 247 w 248"/>
              <a:gd name="T35" fmla="*/ 129 h 249"/>
              <a:gd name="T36" fmla="*/ 248 w 248"/>
              <a:gd name="T37" fmla="*/ 124 h 249"/>
              <a:gd name="T38" fmla="*/ 246 w 248"/>
              <a:gd name="T39" fmla="*/ 98 h 249"/>
              <a:gd name="T40" fmla="*/ 238 w 248"/>
              <a:gd name="T41" fmla="*/ 76 h 249"/>
              <a:gd name="T42" fmla="*/ 227 w 248"/>
              <a:gd name="T43" fmla="*/ 55 h 249"/>
              <a:gd name="T44" fmla="*/ 212 w 248"/>
              <a:gd name="T45" fmla="*/ 36 h 249"/>
              <a:gd name="T46" fmla="*/ 192 w 248"/>
              <a:gd name="T47" fmla="*/ 19 h 249"/>
              <a:gd name="T48" fmla="*/ 181 w 248"/>
              <a:gd name="T49" fmla="*/ 13 h 249"/>
              <a:gd name="T50" fmla="*/ 171 w 248"/>
              <a:gd name="T51" fmla="*/ 9 h 249"/>
              <a:gd name="T52" fmla="*/ 159 w 248"/>
              <a:gd name="T53" fmla="*/ 4 h 249"/>
              <a:gd name="T54" fmla="*/ 148 w 248"/>
              <a:gd name="T55" fmla="*/ 1 h 249"/>
              <a:gd name="T56" fmla="*/ 124 w 248"/>
              <a:gd name="T57" fmla="*/ 0 h 249"/>
              <a:gd name="T58" fmla="*/ 98 w 248"/>
              <a:gd name="T59" fmla="*/ 1 h 249"/>
              <a:gd name="T60" fmla="*/ 76 w 248"/>
              <a:gd name="T61" fmla="*/ 9 h 249"/>
              <a:gd name="T62" fmla="*/ 55 w 248"/>
              <a:gd name="T63" fmla="*/ 19 h 249"/>
              <a:gd name="T64" fmla="*/ 36 w 248"/>
              <a:gd name="T65" fmla="*/ 36 h 249"/>
              <a:gd name="T66" fmla="*/ 19 w 248"/>
              <a:gd name="T67" fmla="*/ 55 h 249"/>
              <a:gd name="T68" fmla="*/ 9 w 248"/>
              <a:gd name="T69" fmla="*/ 76 h 249"/>
              <a:gd name="T70" fmla="*/ 1 w 248"/>
              <a:gd name="T71" fmla="*/ 98 h 249"/>
              <a:gd name="T72" fmla="*/ 0 w 248"/>
              <a:gd name="T73" fmla="*/ 124 h 249"/>
              <a:gd name="T74" fmla="*/ 1 w 248"/>
              <a:gd name="T75" fmla="*/ 148 h 249"/>
              <a:gd name="T76" fmla="*/ 9 w 248"/>
              <a:gd name="T77" fmla="*/ 170 h 249"/>
              <a:gd name="T78" fmla="*/ 13 w 248"/>
              <a:gd name="T79" fmla="*/ 180 h 249"/>
              <a:gd name="T80" fmla="*/ 19 w 248"/>
              <a:gd name="T81" fmla="*/ 191 h 249"/>
              <a:gd name="T82" fmla="*/ 36 w 248"/>
              <a:gd name="T83" fmla="*/ 211 h 249"/>
              <a:gd name="T84" fmla="*/ 55 w 248"/>
              <a:gd name="T85" fmla="*/ 226 h 249"/>
              <a:gd name="T86" fmla="*/ 76 w 248"/>
              <a:gd name="T87" fmla="*/ 239 h 249"/>
              <a:gd name="T88" fmla="*/ 98 w 248"/>
              <a:gd name="T89" fmla="*/ 246 h 249"/>
              <a:gd name="T90" fmla="*/ 124 w 248"/>
              <a:gd name="T9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49">
                <a:moveTo>
                  <a:pt x="124" y="249"/>
                </a:moveTo>
                <a:lnTo>
                  <a:pt x="129" y="247"/>
                </a:lnTo>
                <a:lnTo>
                  <a:pt x="135" y="247"/>
                </a:lnTo>
                <a:lnTo>
                  <a:pt x="148" y="246"/>
                </a:lnTo>
                <a:lnTo>
                  <a:pt x="153" y="244"/>
                </a:lnTo>
                <a:lnTo>
                  <a:pt x="155" y="242"/>
                </a:lnTo>
                <a:lnTo>
                  <a:pt x="159" y="242"/>
                </a:lnTo>
                <a:lnTo>
                  <a:pt x="171" y="239"/>
                </a:lnTo>
                <a:lnTo>
                  <a:pt x="181" y="232"/>
                </a:lnTo>
                <a:lnTo>
                  <a:pt x="186" y="229"/>
                </a:lnTo>
                <a:lnTo>
                  <a:pt x="192" y="226"/>
                </a:lnTo>
                <a:lnTo>
                  <a:pt x="212" y="211"/>
                </a:lnTo>
                <a:lnTo>
                  <a:pt x="227" y="191"/>
                </a:lnTo>
                <a:lnTo>
                  <a:pt x="232" y="180"/>
                </a:lnTo>
                <a:lnTo>
                  <a:pt x="238" y="170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8" y="76"/>
                </a:lnTo>
                <a:lnTo>
                  <a:pt x="227" y="55"/>
                </a:lnTo>
                <a:lnTo>
                  <a:pt x="212" y="36"/>
                </a:lnTo>
                <a:lnTo>
                  <a:pt x="192" y="19"/>
                </a:lnTo>
                <a:lnTo>
                  <a:pt x="181" y="13"/>
                </a:lnTo>
                <a:lnTo>
                  <a:pt x="171" y="9"/>
                </a:lnTo>
                <a:lnTo>
                  <a:pt x="159" y="4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9"/>
                </a:lnTo>
                <a:lnTo>
                  <a:pt x="55" y="19"/>
                </a:lnTo>
                <a:lnTo>
                  <a:pt x="36" y="36"/>
                </a:lnTo>
                <a:lnTo>
                  <a:pt x="19" y="55"/>
                </a:lnTo>
                <a:lnTo>
                  <a:pt x="9" y="76"/>
                </a:lnTo>
                <a:lnTo>
                  <a:pt x="1" y="98"/>
                </a:lnTo>
                <a:lnTo>
                  <a:pt x="0" y="124"/>
                </a:lnTo>
                <a:lnTo>
                  <a:pt x="1" y="148"/>
                </a:lnTo>
                <a:lnTo>
                  <a:pt x="9" y="170"/>
                </a:lnTo>
                <a:lnTo>
                  <a:pt x="13" y="180"/>
                </a:lnTo>
                <a:lnTo>
                  <a:pt x="19" y="191"/>
                </a:lnTo>
                <a:lnTo>
                  <a:pt x="36" y="211"/>
                </a:lnTo>
                <a:lnTo>
                  <a:pt x="55" y="226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1B681E12-9599-A2D2-9F52-28FF2488D80C}"/>
              </a:ext>
            </a:extLst>
          </p:cNvPr>
          <p:cNvSpPr>
            <a:spLocks/>
          </p:cNvSpPr>
          <p:nvPr/>
        </p:nvSpPr>
        <p:spPr bwMode="auto">
          <a:xfrm>
            <a:off x="6763412" y="4702675"/>
            <a:ext cx="98425" cy="98425"/>
          </a:xfrm>
          <a:custGeom>
            <a:avLst/>
            <a:gdLst>
              <a:gd name="T0" fmla="*/ 124 w 249"/>
              <a:gd name="T1" fmla="*/ 249 h 249"/>
              <a:gd name="T2" fmla="*/ 129 w 249"/>
              <a:gd name="T3" fmla="*/ 247 h 249"/>
              <a:gd name="T4" fmla="*/ 136 w 249"/>
              <a:gd name="T5" fmla="*/ 247 h 249"/>
              <a:gd name="T6" fmla="*/ 148 w 249"/>
              <a:gd name="T7" fmla="*/ 246 h 249"/>
              <a:gd name="T8" fmla="*/ 153 w 249"/>
              <a:gd name="T9" fmla="*/ 244 h 249"/>
              <a:gd name="T10" fmla="*/ 156 w 249"/>
              <a:gd name="T11" fmla="*/ 242 h 249"/>
              <a:gd name="T12" fmla="*/ 159 w 249"/>
              <a:gd name="T13" fmla="*/ 242 h 249"/>
              <a:gd name="T14" fmla="*/ 172 w 249"/>
              <a:gd name="T15" fmla="*/ 239 h 249"/>
              <a:gd name="T16" fmla="*/ 182 w 249"/>
              <a:gd name="T17" fmla="*/ 232 h 249"/>
              <a:gd name="T18" fmla="*/ 187 w 249"/>
              <a:gd name="T19" fmla="*/ 229 h 249"/>
              <a:gd name="T20" fmla="*/ 193 w 249"/>
              <a:gd name="T21" fmla="*/ 226 h 249"/>
              <a:gd name="T22" fmla="*/ 213 w 249"/>
              <a:gd name="T23" fmla="*/ 211 h 249"/>
              <a:gd name="T24" fmla="*/ 227 w 249"/>
              <a:gd name="T25" fmla="*/ 191 h 249"/>
              <a:gd name="T26" fmla="*/ 232 w 249"/>
              <a:gd name="T27" fmla="*/ 180 h 249"/>
              <a:gd name="T28" fmla="*/ 239 w 249"/>
              <a:gd name="T29" fmla="*/ 170 h 249"/>
              <a:gd name="T30" fmla="*/ 246 w 249"/>
              <a:gd name="T31" fmla="*/ 148 h 249"/>
              <a:gd name="T32" fmla="*/ 247 w 249"/>
              <a:gd name="T33" fmla="*/ 136 h 249"/>
              <a:gd name="T34" fmla="*/ 247 w 249"/>
              <a:gd name="T35" fmla="*/ 129 h 249"/>
              <a:gd name="T36" fmla="*/ 249 w 249"/>
              <a:gd name="T37" fmla="*/ 124 h 249"/>
              <a:gd name="T38" fmla="*/ 246 w 249"/>
              <a:gd name="T39" fmla="*/ 98 h 249"/>
              <a:gd name="T40" fmla="*/ 239 w 249"/>
              <a:gd name="T41" fmla="*/ 76 h 249"/>
              <a:gd name="T42" fmla="*/ 227 w 249"/>
              <a:gd name="T43" fmla="*/ 55 h 249"/>
              <a:gd name="T44" fmla="*/ 213 w 249"/>
              <a:gd name="T45" fmla="*/ 36 h 249"/>
              <a:gd name="T46" fmla="*/ 193 w 249"/>
              <a:gd name="T47" fmla="*/ 19 h 249"/>
              <a:gd name="T48" fmla="*/ 182 w 249"/>
              <a:gd name="T49" fmla="*/ 13 h 249"/>
              <a:gd name="T50" fmla="*/ 172 w 249"/>
              <a:gd name="T51" fmla="*/ 9 h 249"/>
              <a:gd name="T52" fmla="*/ 159 w 249"/>
              <a:gd name="T53" fmla="*/ 4 h 249"/>
              <a:gd name="T54" fmla="*/ 148 w 249"/>
              <a:gd name="T55" fmla="*/ 1 h 249"/>
              <a:gd name="T56" fmla="*/ 124 w 249"/>
              <a:gd name="T57" fmla="*/ 0 h 249"/>
              <a:gd name="T58" fmla="*/ 98 w 249"/>
              <a:gd name="T59" fmla="*/ 1 h 249"/>
              <a:gd name="T60" fmla="*/ 76 w 249"/>
              <a:gd name="T61" fmla="*/ 9 h 249"/>
              <a:gd name="T62" fmla="*/ 55 w 249"/>
              <a:gd name="T63" fmla="*/ 19 h 249"/>
              <a:gd name="T64" fmla="*/ 36 w 249"/>
              <a:gd name="T65" fmla="*/ 36 h 249"/>
              <a:gd name="T66" fmla="*/ 19 w 249"/>
              <a:gd name="T67" fmla="*/ 55 h 249"/>
              <a:gd name="T68" fmla="*/ 9 w 249"/>
              <a:gd name="T69" fmla="*/ 76 h 249"/>
              <a:gd name="T70" fmla="*/ 2 w 249"/>
              <a:gd name="T71" fmla="*/ 98 h 249"/>
              <a:gd name="T72" fmla="*/ 0 w 249"/>
              <a:gd name="T73" fmla="*/ 124 h 249"/>
              <a:gd name="T74" fmla="*/ 2 w 249"/>
              <a:gd name="T75" fmla="*/ 148 h 249"/>
              <a:gd name="T76" fmla="*/ 9 w 249"/>
              <a:gd name="T77" fmla="*/ 170 h 249"/>
              <a:gd name="T78" fmla="*/ 13 w 249"/>
              <a:gd name="T79" fmla="*/ 180 h 249"/>
              <a:gd name="T80" fmla="*/ 19 w 249"/>
              <a:gd name="T81" fmla="*/ 191 h 249"/>
              <a:gd name="T82" fmla="*/ 36 w 249"/>
              <a:gd name="T83" fmla="*/ 211 h 249"/>
              <a:gd name="T84" fmla="*/ 55 w 249"/>
              <a:gd name="T85" fmla="*/ 226 h 249"/>
              <a:gd name="T86" fmla="*/ 76 w 249"/>
              <a:gd name="T87" fmla="*/ 239 h 249"/>
              <a:gd name="T88" fmla="*/ 98 w 249"/>
              <a:gd name="T89" fmla="*/ 246 h 249"/>
              <a:gd name="T90" fmla="*/ 124 w 249"/>
              <a:gd name="T9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9" h="249">
                <a:moveTo>
                  <a:pt x="124" y="249"/>
                </a:move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4"/>
                </a:lnTo>
                <a:lnTo>
                  <a:pt x="156" y="242"/>
                </a:lnTo>
                <a:lnTo>
                  <a:pt x="159" y="242"/>
                </a:lnTo>
                <a:lnTo>
                  <a:pt x="172" y="239"/>
                </a:lnTo>
                <a:lnTo>
                  <a:pt x="182" y="232"/>
                </a:lnTo>
                <a:lnTo>
                  <a:pt x="187" y="229"/>
                </a:lnTo>
                <a:lnTo>
                  <a:pt x="193" y="226"/>
                </a:lnTo>
                <a:lnTo>
                  <a:pt x="213" y="211"/>
                </a:lnTo>
                <a:lnTo>
                  <a:pt x="227" y="191"/>
                </a:lnTo>
                <a:lnTo>
                  <a:pt x="232" y="180"/>
                </a:lnTo>
                <a:lnTo>
                  <a:pt x="239" y="170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9" y="124"/>
                </a:lnTo>
                <a:lnTo>
                  <a:pt x="246" y="98"/>
                </a:lnTo>
                <a:lnTo>
                  <a:pt x="239" y="76"/>
                </a:lnTo>
                <a:lnTo>
                  <a:pt x="227" y="55"/>
                </a:lnTo>
                <a:lnTo>
                  <a:pt x="213" y="36"/>
                </a:lnTo>
                <a:lnTo>
                  <a:pt x="193" y="19"/>
                </a:lnTo>
                <a:lnTo>
                  <a:pt x="182" y="13"/>
                </a:lnTo>
                <a:lnTo>
                  <a:pt x="172" y="9"/>
                </a:lnTo>
                <a:lnTo>
                  <a:pt x="159" y="4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9"/>
                </a:lnTo>
                <a:lnTo>
                  <a:pt x="55" y="19"/>
                </a:lnTo>
                <a:lnTo>
                  <a:pt x="36" y="36"/>
                </a:lnTo>
                <a:lnTo>
                  <a:pt x="19" y="55"/>
                </a:lnTo>
                <a:lnTo>
                  <a:pt x="9" y="76"/>
                </a:lnTo>
                <a:lnTo>
                  <a:pt x="2" y="98"/>
                </a:lnTo>
                <a:lnTo>
                  <a:pt x="0" y="124"/>
                </a:lnTo>
                <a:lnTo>
                  <a:pt x="2" y="148"/>
                </a:lnTo>
                <a:lnTo>
                  <a:pt x="9" y="170"/>
                </a:lnTo>
                <a:lnTo>
                  <a:pt x="13" y="180"/>
                </a:lnTo>
                <a:lnTo>
                  <a:pt x="19" y="191"/>
                </a:lnTo>
                <a:lnTo>
                  <a:pt x="36" y="211"/>
                </a:lnTo>
                <a:lnTo>
                  <a:pt x="55" y="226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A559265F-C190-8B7D-9E07-F3982819710E}"/>
              </a:ext>
            </a:extLst>
          </p:cNvPr>
          <p:cNvSpPr>
            <a:spLocks/>
          </p:cNvSpPr>
          <p:nvPr/>
        </p:nvSpPr>
        <p:spPr bwMode="auto">
          <a:xfrm>
            <a:off x="6674512" y="4234362"/>
            <a:ext cx="98425" cy="98425"/>
          </a:xfrm>
          <a:custGeom>
            <a:avLst/>
            <a:gdLst>
              <a:gd name="T0" fmla="*/ 212 w 248"/>
              <a:gd name="T1" fmla="*/ 212 h 248"/>
              <a:gd name="T2" fmla="*/ 227 w 248"/>
              <a:gd name="T3" fmla="*/ 192 h 248"/>
              <a:gd name="T4" fmla="*/ 232 w 248"/>
              <a:gd name="T5" fmla="*/ 181 h 248"/>
              <a:gd name="T6" fmla="*/ 239 w 248"/>
              <a:gd name="T7" fmla="*/ 171 h 248"/>
              <a:gd name="T8" fmla="*/ 242 w 248"/>
              <a:gd name="T9" fmla="*/ 158 h 248"/>
              <a:gd name="T10" fmla="*/ 242 w 248"/>
              <a:gd name="T11" fmla="*/ 155 h 248"/>
              <a:gd name="T12" fmla="*/ 243 w 248"/>
              <a:gd name="T13" fmla="*/ 152 h 248"/>
              <a:gd name="T14" fmla="*/ 246 w 248"/>
              <a:gd name="T15" fmla="*/ 147 h 248"/>
              <a:gd name="T16" fmla="*/ 247 w 248"/>
              <a:gd name="T17" fmla="*/ 135 h 248"/>
              <a:gd name="T18" fmla="*/ 247 w 248"/>
              <a:gd name="T19" fmla="*/ 129 h 248"/>
              <a:gd name="T20" fmla="*/ 248 w 248"/>
              <a:gd name="T21" fmla="*/ 124 h 248"/>
              <a:gd name="T22" fmla="*/ 246 w 248"/>
              <a:gd name="T23" fmla="*/ 98 h 248"/>
              <a:gd name="T24" fmla="*/ 239 w 248"/>
              <a:gd name="T25" fmla="*/ 75 h 248"/>
              <a:gd name="T26" fmla="*/ 227 w 248"/>
              <a:gd name="T27" fmla="*/ 54 h 248"/>
              <a:gd name="T28" fmla="*/ 212 w 248"/>
              <a:gd name="T29" fmla="*/ 36 h 248"/>
              <a:gd name="T30" fmla="*/ 193 w 248"/>
              <a:gd name="T31" fmla="*/ 18 h 248"/>
              <a:gd name="T32" fmla="*/ 181 w 248"/>
              <a:gd name="T33" fmla="*/ 12 h 248"/>
              <a:gd name="T34" fmla="*/ 171 w 248"/>
              <a:gd name="T35" fmla="*/ 8 h 248"/>
              <a:gd name="T36" fmla="*/ 159 w 248"/>
              <a:gd name="T37" fmla="*/ 3 h 248"/>
              <a:gd name="T38" fmla="*/ 148 w 248"/>
              <a:gd name="T39" fmla="*/ 1 h 248"/>
              <a:gd name="T40" fmla="*/ 124 w 248"/>
              <a:gd name="T41" fmla="*/ 0 h 248"/>
              <a:gd name="T42" fmla="*/ 98 w 248"/>
              <a:gd name="T43" fmla="*/ 1 h 248"/>
              <a:gd name="T44" fmla="*/ 76 w 248"/>
              <a:gd name="T45" fmla="*/ 8 h 248"/>
              <a:gd name="T46" fmla="*/ 55 w 248"/>
              <a:gd name="T47" fmla="*/ 18 h 248"/>
              <a:gd name="T48" fmla="*/ 37 w 248"/>
              <a:gd name="T49" fmla="*/ 36 h 248"/>
              <a:gd name="T50" fmla="*/ 20 w 248"/>
              <a:gd name="T51" fmla="*/ 54 h 248"/>
              <a:gd name="T52" fmla="*/ 9 w 248"/>
              <a:gd name="T53" fmla="*/ 75 h 248"/>
              <a:gd name="T54" fmla="*/ 1 w 248"/>
              <a:gd name="T55" fmla="*/ 98 h 248"/>
              <a:gd name="T56" fmla="*/ 0 w 248"/>
              <a:gd name="T57" fmla="*/ 124 h 248"/>
              <a:gd name="T58" fmla="*/ 1 w 248"/>
              <a:gd name="T59" fmla="*/ 147 h 248"/>
              <a:gd name="T60" fmla="*/ 4 w 248"/>
              <a:gd name="T61" fmla="*/ 158 h 248"/>
              <a:gd name="T62" fmla="*/ 9 w 248"/>
              <a:gd name="T63" fmla="*/ 171 h 248"/>
              <a:gd name="T64" fmla="*/ 20 w 248"/>
              <a:gd name="T65" fmla="*/ 192 h 248"/>
              <a:gd name="T66" fmla="*/ 37 w 248"/>
              <a:gd name="T67" fmla="*/ 212 h 248"/>
              <a:gd name="T68" fmla="*/ 55 w 248"/>
              <a:gd name="T69" fmla="*/ 227 h 248"/>
              <a:gd name="T70" fmla="*/ 76 w 248"/>
              <a:gd name="T71" fmla="*/ 238 h 248"/>
              <a:gd name="T72" fmla="*/ 98 w 248"/>
              <a:gd name="T73" fmla="*/ 245 h 248"/>
              <a:gd name="T74" fmla="*/ 124 w 248"/>
              <a:gd name="T75" fmla="*/ 248 h 248"/>
              <a:gd name="T76" fmla="*/ 129 w 248"/>
              <a:gd name="T77" fmla="*/ 247 h 248"/>
              <a:gd name="T78" fmla="*/ 135 w 248"/>
              <a:gd name="T79" fmla="*/ 247 h 248"/>
              <a:gd name="T80" fmla="*/ 148 w 248"/>
              <a:gd name="T81" fmla="*/ 245 h 248"/>
              <a:gd name="T82" fmla="*/ 153 w 248"/>
              <a:gd name="T83" fmla="*/ 243 h 248"/>
              <a:gd name="T84" fmla="*/ 155 w 248"/>
              <a:gd name="T85" fmla="*/ 242 h 248"/>
              <a:gd name="T86" fmla="*/ 159 w 248"/>
              <a:gd name="T87" fmla="*/ 242 h 248"/>
              <a:gd name="T88" fmla="*/ 171 w 248"/>
              <a:gd name="T89" fmla="*/ 238 h 248"/>
              <a:gd name="T90" fmla="*/ 181 w 248"/>
              <a:gd name="T91" fmla="*/ 232 h 248"/>
              <a:gd name="T92" fmla="*/ 193 w 248"/>
              <a:gd name="T93" fmla="*/ 227 h 248"/>
              <a:gd name="T94" fmla="*/ 212 w 248"/>
              <a:gd name="T95" fmla="*/ 21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8">
                <a:moveTo>
                  <a:pt x="212" y="212"/>
                </a:moveTo>
                <a:lnTo>
                  <a:pt x="227" y="192"/>
                </a:lnTo>
                <a:lnTo>
                  <a:pt x="232" y="181"/>
                </a:lnTo>
                <a:lnTo>
                  <a:pt x="239" y="171"/>
                </a:lnTo>
                <a:lnTo>
                  <a:pt x="242" y="158"/>
                </a:lnTo>
                <a:lnTo>
                  <a:pt x="242" y="155"/>
                </a:lnTo>
                <a:lnTo>
                  <a:pt x="243" y="152"/>
                </a:lnTo>
                <a:lnTo>
                  <a:pt x="246" y="147"/>
                </a:lnTo>
                <a:lnTo>
                  <a:pt x="247" y="135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9" y="75"/>
                </a:lnTo>
                <a:lnTo>
                  <a:pt x="227" y="54"/>
                </a:lnTo>
                <a:lnTo>
                  <a:pt x="212" y="36"/>
                </a:lnTo>
                <a:lnTo>
                  <a:pt x="193" y="18"/>
                </a:lnTo>
                <a:lnTo>
                  <a:pt x="181" y="12"/>
                </a:lnTo>
                <a:lnTo>
                  <a:pt x="171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5" y="18"/>
                </a:lnTo>
                <a:lnTo>
                  <a:pt x="37" y="36"/>
                </a:lnTo>
                <a:lnTo>
                  <a:pt x="20" y="54"/>
                </a:lnTo>
                <a:lnTo>
                  <a:pt x="9" y="75"/>
                </a:lnTo>
                <a:lnTo>
                  <a:pt x="1" y="98"/>
                </a:lnTo>
                <a:lnTo>
                  <a:pt x="0" y="124"/>
                </a:lnTo>
                <a:lnTo>
                  <a:pt x="1" y="147"/>
                </a:lnTo>
                <a:lnTo>
                  <a:pt x="4" y="158"/>
                </a:lnTo>
                <a:lnTo>
                  <a:pt x="9" y="171"/>
                </a:lnTo>
                <a:lnTo>
                  <a:pt x="20" y="192"/>
                </a:lnTo>
                <a:lnTo>
                  <a:pt x="37" y="212"/>
                </a:lnTo>
                <a:lnTo>
                  <a:pt x="55" y="227"/>
                </a:lnTo>
                <a:lnTo>
                  <a:pt x="76" y="238"/>
                </a:lnTo>
                <a:lnTo>
                  <a:pt x="98" y="245"/>
                </a:lnTo>
                <a:lnTo>
                  <a:pt x="124" y="248"/>
                </a:lnTo>
                <a:lnTo>
                  <a:pt x="129" y="247"/>
                </a:lnTo>
                <a:lnTo>
                  <a:pt x="135" y="247"/>
                </a:lnTo>
                <a:lnTo>
                  <a:pt x="148" y="245"/>
                </a:lnTo>
                <a:lnTo>
                  <a:pt x="153" y="243"/>
                </a:lnTo>
                <a:lnTo>
                  <a:pt x="155" y="242"/>
                </a:lnTo>
                <a:lnTo>
                  <a:pt x="159" y="242"/>
                </a:lnTo>
                <a:lnTo>
                  <a:pt x="171" y="238"/>
                </a:lnTo>
                <a:lnTo>
                  <a:pt x="181" y="232"/>
                </a:lnTo>
                <a:lnTo>
                  <a:pt x="193" y="227"/>
                </a:lnTo>
                <a:lnTo>
                  <a:pt x="212" y="212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BD27FC01-5E7B-349E-0FB6-54146184F087}"/>
              </a:ext>
            </a:extLst>
          </p:cNvPr>
          <p:cNvSpPr>
            <a:spLocks/>
          </p:cNvSpPr>
          <p:nvPr/>
        </p:nvSpPr>
        <p:spPr bwMode="auto">
          <a:xfrm>
            <a:off x="6585612" y="4939212"/>
            <a:ext cx="98425" cy="98425"/>
          </a:xfrm>
          <a:custGeom>
            <a:avLst/>
            <a:gdLst>
              <a:gd name="T0" fmla="*/ 213 w 249"/>
              <a:gd name="T1" fmla="*/ 212 h 248"/>
              <a:gd name="T2" fmla="*/ 227 w 249"/>
              <a:gd name="T3" fmla="*/ 192 h 248"/>
              <a:gd name="T4" fmla="*/ 232 w 249"/>
              <a:gd name="T5" fmla="*/ 181 h 248"/>
              <a:gd name="T6" fmla="*/ 239 w 249"/>
              <a:gd name="T7" fmla="*/ 171 h 248"/>
              <a:gd name="T8" fmla="*/ 242 w 249"/>
              <a:gd name="T9" fmla="*/ 159 h 248"/>
              <a:gd name="T10" fmla="*/ 242 w 249"/>
              <a:gd name="T11" fmla="*/ 155 h 248"/>
              <a:gd name="T12" fmla="*/ 244 w 249"/>
              <a:gd name="T13" fmla="*/ 152 h 248"/>
              <a:gd name="T14" fmla="*/ 246 w 249"/>
              <a:gd name="T15" fmla="*/ 148 h 248"/>
              <a:gd name="T16" fmla="*/ 247 w 249"/>
              <a:gd name="T17" fmla="*/ 135 h 248"/>
              <a:gd name="T18" fmla="*/ 247 w 249"/>
              <a:gd name="T19" fmla="*/ 129 h 248"/>
              <a:gd name="T20" fmla="*/ 249 w 249"/>
              <a:gd name="T21" fmla="*/ 124 h 248"/>
              <a:gd name="T22" fmla="*/ 246 w 249"/>
              <a:gd name="T23" fmla="*/ 98 h 248"/>
              <a:gd name="T24" fmla="*/ 239 w 249"/>
              <a:gd name="T25" fmla="*/ 75 h 248"/>
              <a:gd name="T26" fmla="*/ 227 w 249"/>
              <a:gd name="T27" fmla="*/ 54 h 248"/>
              <a:gd name="T28" fmla="*/ 213 w 249"/>
              <a:gd name="T29" fmla="*/ 36 h 248"/>
              <a:gd name="T30" fmla="*/ 193 w 249"/>
              <a:gd name="T31" fmla="*/ 18 h 248"/>
              <a:gd name="T32" fmla="*/ 182 w 249"/>
              <a:gd name="T33" fmla="*/ 12 h 248"/>
              <a:gd name="T34" fmla="*/ 172 w 249"/>
              <a:gd name="T35" fmla="*/ 8 h 248"/>
              <a:gd name="T36" fmla="*/ 159 w 249"/>
              <a:gd name="T37" fmla="*/ 3 h 248"/>
              <a:gd name="T38" fmla="*/ 148 w 249"/>
              <a:gd name="T39" fmla="*/ 1 h 248"/>
              <a:gd name="T40" fmla="*/ 124 w 249"/>
              <a:gd name="T41" fmla="*/ 0 h 248"/>
              <a:gd name="T42" fmla="*/ 98 w 249"/>
              <a:gd name="T43" fmla="*/ 1 h 248"/>
              <a:gd name="T44" fmla="*/ 76 w 249"/>
              <a:gd name="T45" fmla="*/ 8 h 248"/>
              <a:gd name="T46" fmla="*/ 55 w 249"/>
              <a:gd name="T47" fmla="*/ 18 h 248"/>
              <a:gd name="T48" fmla="*/ 38 w 249"/>
              <a:gd name="T49" fmla="*/ 36 h 248"/>
              <a:gd name="T50" fmla="*/ 20 w 249"/>
              <a:gd name="T51" fmla="*/ 54 h 248"/>
              <a:gd name="T52" fmla="*/ 9 w 249"/>
              <a:gd name="T53" fmla="*/ 75 h 248"/>
              <a:gd name="T54" fmla="*/ 2 w 249"/>
              <a:gd name="T55" fmla="*/ 98 h 248"/>
              <a:gd name="T56" fmla="*/ 0 w 249"/>
              <a:gd name="T57" fmla="*/ 124 h 248"/>
              <a:gd name="T58" fmla="*/ 2 w 249"/>
              <a:gd name="T59" fmla="*/ 148 h 248"/>
              <a:gd name="T60" fmla="*/ 4 w 249"/>
              <a:gd name="T61" fmla="*/ 159 h 248"/>
              <a:gd name="T62" fmla="*/ 9 w 249"/>
              <a:gd name="T63" fmla="*/ 171 h 248"/>
              <a:gd name="T64" fmla="*/ 20 w 249"/>
              <a:gd name="T65" fmla="*/ 192 h 248"/>
              <a:gd name="T66" fmla="*/ 38 w 249"/>
              <a:gd name="T67" fmla="*/ 212 h 248"/>
              <a:gd name="T68" fmla="*/ 55 w 249"/>
              <a:gd name="T69" fmla="*/ 227 h 248"/>
              <a:gd name="T70" fmla="*/ 76 w 249"/>
              <a:gd name="T71" fmla="*/ 238 h 248"/>
              <a:gd name="T72" fmla="*/ 98 w 249"/>
              <a:gd name="T73" fmla="*/ 246 h 248"/>
              <a:gd name="T74" fmla="*/ 124 w 249"/>
              <a:gd name="T75" fmla="*/ 248 h 248"/>
              <a:gd name="T76" fmla="*/ 129 w 249"/>
              <a:gd name="T77" fmla="*/ 247 h 248"/>
              <a:gd name="T78" fmla="*/ 136 w 249"/>
              <a:gd name="T79" fmla="*/ 247 h 248"/>
              <a:gd name="T80" fmla="*/ 148 w 249"/>
              <a:gd name="T81" fmla="*/ 246 h 248"/>
              <a:gd name="T82" fmla="*/ 153 w 249"/>
              <a:gd name="T83" fmla="*/ 243 h 248"/>
              <a:gd name="T84" fmla="*/ 155 w 249"/>
              <a:gd name="T85" fmla="*/ 242 h 248"/>
              <a:gd name="T86" fmla="*/ 159 w 249"/>
              <a:gd name="T87" fmla="*/ 242 h 248"/>
              <a:gd name="T88" fmla="*/ 172 w 249"/>
              <a:gd name="T89" fmla="*/ 238 h 248"/>
              <a:gd name="T90" fmla="*/ 182 w 249"/>
              <a:gd name="T91" fmla="*/ 232 h 248"/>
              <a:gd name="T92" fmla="*/ 193 w 249"/>
              <a:gd name="T93" fmla="*/ 227 h 248"/>
              <a:gd name="T94" fmla="*/ 213 w 249"/>
              <a:gd name="T95" fmla="*/ 21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48">
                <a:moveTo>
                  <a:pt x="213" y="212"/>
                </a:moveTo>
                <a:lnTo>
                  <a:pt x="227" y="192"/>
                </a:lnTo>
                <a:lnTo>
                  <a:pt x="232" y="181"/>
                </a:lnTo>
                <a:lnTo>
                  <a:pt x="239" y="171"/>
                </a:lnTo>
                <a:lnTo>
                  <a:pt x="242" y="159"/>
                </a:lnTo>
                <a:lnTo>
                  <a:pt x="242" y="155"/>
                </a:lnTo>
                <a:lnTo>
                  <a:pt x="244" y="152"/>
                </a:lnTo>
                <a:lnTo>
                  <a:pt x="246" y="148"/>
                </a:lnTo>
                <a:lnTo>
                  <a:pt x="247" y="135"/>
                </a:lnTo>
                <a:lnTo>
                  <a:pt x="247" y="129"/>
                </a:lnTo>
                <a:lnTo>
                  <a:pt x="249" y="124"/>
                </a:lnTo>
                <a:lnTo>
                  <a:pt x="246" y="98"/>
                </a:lnTo>
                <a:lnTo>
                  <a:pt x="239" y="75"/>
                </a:lnTo>
                <a:lnTo>
                  <a:pt x="227" y="54"/>
                </a:lnTo>
                <a:lnTo>
                  <a:pt x="213" y="36"/>
                </a:lnTo>
                <a:lnTo>
                  <a:pt x="193" y="18"/>
                </a:lnTo>
                <a:lnTo>
                  <a:pt x="182" y="12"/>
                </a:lnTo>
                <a:lnTo>
                  <a:pt x="172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5" y="18"/>
                </a:lnTo>
                <a:lnTo>
                  <a:pt x="38" y="36"/>
                </a:lnTo>
                <a:lnTo>
                  <a:pt x="20" y="54"/>
                </a:lnTo>
                <a:lnTo>
                  <a:pt x="9" y="75"/>
                </a:lnTo>
                <a:lnTo>
                  <a:pt x="2" y="98"/>
                </a:lnTo>
                <a:lnTo>
                  <a:pt x="0" y="124"/>
                </a:lnTo>
                <a:lnTo>
                  <a:pt x="2" y="148"/>
                </a:lnTo>
                <a:lnTo>
                  <a:pt x="4" y="159"/>
                </a:lnTo>
                <a:lnTo>
                  <a:pt x="9" y="171"/>
                </a:lnTo>
                <a:lnTo>
                  <a:pt x="20" y="192"/>
                </a:lnTo>
                <a:lnTo>
                  <a:pt x="38" y="212"/>
                </a:lnTo>
                <a:lnTo>
                  <a:pt x="55" y="227"/>
                </a:lnTo>
                <a:lnTo>
                  <a:pt x="76" y="238"/>
                </a:lnTo>
                <a:lnTo>
                  <a:pt x="98" y="246"/>
                </a:lnTo>
                <a:lnTo>
                  <a:pt x="124" y="248"/>
                </a:ln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3"/>
                </a:lnTo>
                <a:lnTo>
                  <a:pt x="155" y="242"/>
                </a:lnTo>
                <a:lnTo>
                  <a:pt x="159" y="242"/>
                </a:lnTo>
                <a:lnTo>
                  <a:pt x="172" y="238"/>
                </a:lnTo>
                <a:lnTo>
                  <a:pt x="182" y="232"/>
                </a:lnTo>
                <a:lnTo>
                  <a:pt x="193" y="227"/>
                </a:lnTo>
                <a:lnTo>
                  <a:pt x="213" y="212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BE5D40D4-E3BD-38AF-05EC-2D8642664577}"/>
              </a:ext>
            </a:extLst>
          </p:cNvPr>
          <p:cNvSpPr>
            <a:spLocks/>
          </p:cNvSpPr>
          <p:nvPr/>
        </p:nvSpPr>
        <p:spPr bwMode="auto">
          <a:xfrm>
            <a:off x="7525412" y="3764462"/>
            <a:ext cx="98425" cy="98425"/>
          </a:xfrm>
          <a:custGeom>
            <a:avLst/>
            <a:gdLst>
              <a:gd name="T0" fmla="*/ 124 w 248"/>
              <a:gd name="T1" fmla="*/ 249 h 249"/>
              <a:gd name="T2" fmla="*/ 129 w 248"/>
              <a:gd name="T3" fmla="*/ 248 h 249"/>
              <a:gd name="T4" fmla="*/ 135 w 248"/>
              <a:gd name="T5" fmla="*/ 248 h 249"/>
              <a:gd name="T6" fmla="*/ 147 w 248"/>
              <a:gd name="T7" fmla="*/ 246 h 249"/>
              <a:gd name="T8" fmla="*/ 152 w 248"/>
              <a:gd name="T9" fmla="*/ 244 h 249"/>
              <a:gd name="T10" fmla="*/ 155 w 248"/>
              <a:gd name="T11" fmla="*/ 243 h 249"/>
              <a:gd name="T12" fmla="*/ 158 w 248"/>
              <a:gd name="T13" fmla="*/ 243 h 249"/>
              <a:gd name="T14" fmla="*/ 171 w 248"/>
              <a:gd name="T15" fmla="*/ 239 h 249"/>
              <a:gd name="T16" fmla="*/ 181 w 248"/>
              <a:gd name="T17" fmla="*/ 233 h 249"/>
              <a:gd name="T18" fmla="*/ 192 w 248"/>
              <a:gd name="T19" fmla="*/ 228 h 249"/>
              <a:gd name="T20" fmla="*/ 212 w 248"/>
              <a:gd name="T21" fmla="*/ 213 h 249"/>
              <a:gd name="T22" fmla="*/ 227 w 248"/>
              <a:gd name="T23" fmla="*/ 193 h 249"/>
              <a:gd name="T24" fmla="*/ 232 w 248"/>
              <a:gd name="T25" fmla="*/ 182 h 249"/>
              <a:gd name="T26" fmla="*/ 238 w 248"/>
              <a:gd name="T27" fmla="*/ 172 h 249"/>
              <a:gd name="T28" fmla="*/ 242 w 248"/>
              <a:gd name="T29" fmla="*/ 159 h 249"/>
              <a:gd name="T30" fmla="*/ 242 w 248"/>
              <a:gd name="T31" fmla="*/ 156 h 249"/>
              <a:gd name="T32" fmla="*/ 243 w 248"/>
              <a:gd name="T33" fmla="*/ 153 h 249"/>
              <a:gd name="T34" fmla="*/ 245 w 248"/>
              <a:gd name="T35" fmla="*/ 148 h 249"/>
              <a:gd name="T36" fmla="*/ 247 w 248"/>
              <a:gd name="T37" fmla="*/ 136 h 249"/>
              <a:gd name="T38" fmla="*/ 247 w 248"/>
              <a:gd name="T39" fmla="*/ 130 h 249"/>
              <a:gd name="T40" fmla="*/ 248 w 248"/>
              <a:gd name="T41" fmla="*/ 125 h 249"/>
              <a:gd name="T42" fmla="*/ 245 w 248"/>
              <a:gd name="T43" fmla="*/ 99 h 249"/>
              <a:gd name="T44" fmla="*/ 238 w 248"/>
              <a:gd name="T45" fmla="*/ 76 h 249"/>
              <a:gd name="T46" fmla="*/ 227 w 248"/>
              <a:gd name="T47" fmla="*/ 55 h 249"/>
              <a:gd name="T48" fmla="*/ 212 w 248"/>
              <a:gd name="T49" fmla="*/ 36 h 249"/>
              <a:gd name="T50" fmla="*/ 192 w 248"/>
              <a:gd name="T51" fmla="*/ 19 h 249"/>
              <a:gd name="T52" fmla="*/ 181 w 248"/>
              <a:gd name="T53" fmla="*/ 13 h 249"/>
              <a:gd name="T54" fmla="*/ 171 w 248"/>
              <a:gd name="T55" fmla="*/ 9 h 249"/>
              <a:gd name="T56" fmla="*/ 158 w 248"/>
              <a:gd name="T57" fmla="*/ 4 h 249"/>
              <a:gd name="T58" fmla="*/ 147 w 248"/>
              <a:gd name="T59" fmla="*/ 2 h 249"/>
              <a:gd name="T60" fmla="*/ 124 w 248"/>
              <a:gd name="T61" fmla="*/ 0 h 249"/>
              <a:gd name="T62" fmla="*/ 98 w 248"/>
              <a:gd name="T63" fmla="*/ 2 h 249"/>
              <a:gd name="T64" fmla="*/ 75 w 248"/>
              <a:gd name="T65" fmla="*/ 9 h 249"/>
              <a:gd name="T66" fmla="*/ 54 w 248"/>
              <a:gd name="T67" fmla="*/ 19 h 249"/>
              <a:gd name="T68" fmla="*/ 37 w 248"/>
              <a:gd name="T69" fmla="*/ 36 h 249"/>
              <a:gd name="T70" fmla="*/ 19 w 248"/>
              <a:gd name="T71" fmla="*/ 55 h 249"/>
              <a:gd name="T72" fmla="*/ 8 w 248"/>
              <a:gd name="T73" fmla="*/ 76 h 249"/>
              <a:gd name="T74" fmla="*/ 1 w 248"/>
              <a:gd name="T75" fmla="*/ 99 h 249"/>
              <a:gd name="T76" fmla="*/ 0 w 248"/>
              <a:gd name="T77" fmla="*/ 125 h 249"/>
              <a:gd name="T78" fmla="*/ 1 w 248"/>
              <a:gd name="T79" fmla="*/ 148 h 249"/>
              <a:gd name="T80" fmla="*/ 3 w 248"/>
              <a:gd name="T81" fmla="*/ 159 h 249"/>
              <a:gd name="T82" fmla="*/ 8 w 248"/>
              <a:gd name="T83" fmla="*/ 172 h 249"/>
              <a:gd name="T84" fmla="*/ 19 w 248"/>
              <a:gd name="T85" fmla="*/ 193 h 249"/>
              <a:gd name="T86" fmla="*/ 37 w 248"/>
              <a:gd name="T87" fmla="*/ 213 h 249"/>
              <a:gd name="T88" fmla="*/ 54 w 248"/>
              <a:gd name="T89" fmla="*/ 228 h 249"/>
              <a:gd name="T90" fmla="*/ 75 w 248"/>
              <a:gd name="T91" fmla="*/ 239 h 249"/>
              <a:gd name="T92" fmla="*/ 98 w 248"/>
              <a:gd name="T93" fmla="*/ 246 h 249"/>
              <a:gd name="T94" fmla="*/ 124 w 248"/>
              <a:gd name="T95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9">
                <a:moveTo>
                  <a:pt x="124" y="249"/>
                </a:moveTo>
                <a:lnTo>
                  <a:pt x="129" y="248"/>
                </a:lnTo>
                <a:lnTo>
                  <a:pt x="135" y="248"/>
                </a:lnTo>
                <a:lnTo>
                  <a:pt x="147" y="246"/>
                </a:lnTo>
                <a:lnTo>
                  <a:pt x="152" y="244"/>
                </a:lnTo>
                <a:lnTo>
                  <a:pt x="155" y="243"/>
                </a:lnTo>
                <a:lnTo>
                  <a:pt x="158" y="243"/>
                </a:lnTo>
                <a:lnTo>
                  <a:pt x="171" y="239"/>
                </a:lnTo>
                <a:lnTo>
                  <a:pt x="181" y="233"/>
                </a:lnTo>
                <a:lnTo>
                  <a:pt x="192" y="228"/>
                </a:lnTo>
                <a:lnTo>
                  <a:pt x="212" y="213"/>
                </a:lnTo>
                <a:lnTo>
                  <a:pt x="227" y="193"/>
                </a:lnTo>
                <a:lnTo>
                  <a:pt x="232" y="182"/>
                </a:lnTo>
                <a:lnTo>
                  <a:pt x="238" y="172"/>
                </a:lnTo>
                <a:lnTo>
                  <a:pt x="242" y="159"/>
                </a:lnTo>
                <a:lnTo>
                  <a:pt x="242" y="156"/>
                </a:lnTo>
                <a:lnTo>
                  <a:pt x="243" y="153"/>
                </a:lnTo>
                <a:lnTo>
                  <a:pt x="245" y="148"/>
                </a:lnTo>
                <a:lnTo>
                  <a:pt x="247" y="136"/>
                </a:lnTo>
                <a:lnTo>
                  <a:pt x="247" y="130"/>
                </a:lnTo>
                <a:lnTo>
                  <a:pt x="248" y="125"/>
                </a:lnTo>
                <a:lnTo>
                  <a:pt x="245" y="99"/>
                </a:lnTo>
                <a:lnTo>
                  <a:pt x="238" y="76"/>
                </a:lnTo>
                <a:lnTo>
                  <a:pt x="227" y="55"/>
                </a:lnTo>
                <a:lnTo>
                  <a:pt x="212" y="36"/>
                </a:lnTo>
                <a:lnTo>
                  <a:pt x="192" y="19"/>
                </a:lnTo>
                <a:lnTo>
                  <a:pt x="181" y="13"/>
                </a:lnTo>
                <a:lnTo>
                  <a:pt x="171" y="9"/>
                </a:lnTo>
                <a:lnTo>
                  <a:pt x="158" y="4"/>
                </a:lnTo>
                <a:lnTo>
                  <a:pt x="147" y="2"/>
                </a:lnTo>
                <a:lnTo>
                  <a:pt x="124" y="0"/>
                </a:lnTo>
                <a:lnTo>
                  <a:pt x="98" y="2"/>
                </a:lnTo>
                <a:lnTo>
                  <a:pt x="75" y="9"/>
                </a:lnTo>
                <a:lnTo>
                  <a:pt x="54" y="19"/>
                </a:lnTo>
                <a:lnTo>
                  <a:pt x="37" y="36"/>
                </a:lnTo>
                <a:lnTo>
                  <a:pt x="19" y="55"/>
                </a:lnTo>
                <a:lnTo>
                  <a:pt x="8" y="76"/>
                </a:lnTo>
                <a:lnTo>
                  <a:pt x="1" y="99"/>
                </a:lnTo>
                <a:lnTo>
                  <a:pt x="0" y="125"/>
                </a:lnTo>
                <a:lnTo>
                  <a:pt x="1" y="148"/>
                </a:lnTo>
                <a:lnTo>
                  <a:pt x="3" y="159"/>
                </a:lnTo>
                <a:lnTo>
                  <a:pt x="8" y="172"/>
                </a:lnTo>
                <a:lnTo>
                  <a:pt x="19" y="193"/>
                </a:lnTo>
                <a:lnTo>
                  <a:pt x="37" y="213"/>
                </a:lnTo>
                <a:lnTo>
                  <a:pt x="54" y="228"/>
                </a:lnTo>
                <a:lnTo>
                  <a:pt x="75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679DAE4B-C617-9329-5C32-20C028098459}"/>
              </a:ext>
            </a:extLst>
          </p:cNvPr>
          <p:cNvSpPr>
            <a:spLocks/>
          </p:cNvSpPr>
          <p:nvPr/>
        </p:nvSpPr>
        <p:spPr bwMode="auto">
          <a:xfrm>
            <a:off x="6953912" y="4462962"/>
            <a:ext cx="98425" cy="100012"/>
          </a:xfrm>
          <a:custGeom>
            <a:avLst/>
            <a:gdLst>
              <a:gd name="T0" fmla="*/ 124 w 248"/>
              <a:gd name="T1" fmla="*/ 248 h 248"/>
              <a:gd name="T2" fmla="*/ 129 w 248"/>
              <a:gd name="T3" fmla="*/ 247 h 248"/>
              <a:gd name="T4" fmla="*/ 135 w 248"/>
              <a:gd name="T5" fmla="*/ 247 h 248"/>
              <a:gd name="T6" fmla="*/ 148 w 248"/>
              <a:gd name="T7" fmla="*/ 246 h 248"/>
              <a:gd name="T8" fmla="*/ 153 w 248"/>
              <a:gd name="T9" fmla="*/ 243 h 248"/>
              <a:gd name="T10" fmla="*/ 155 w 248"/>
              <a:gd name="T11" fmla="*/ 242 h 248"/>
              <a:gd name="T12" fmla="*/ 159 w 248"/>
              <a:gd name="T13" fmla="*/ 242 h 248"/>
              <a:gd name="T14" fmla="*/ 171 w 248"/>
              <a:gd name="T15" fmla="*/ 238 h 248"/>
              <a:gd name="T16" fmla="*/ 181 w 248"/>
              <a:gd name="T17" fmla="*/ 232 h 248"/>
              <a:gd name="T18" fmla="*/ 192 w 248"/>
              <a:gd name="T19" fmla="*/ 227 h 248"/>
              <a:gd name="T20" fmla="*/ 212 w 248"/>
              <a:gd name="T21" fmla="*/ 212 h 248"/>
              <a:gd name="T22" fmla="*/ 227 w 248"/>
              <a:gd name="T23" fmla="*/ 192 h 248"/>
              <a:gd name="T24" fmla="*/ 232 w 248"/>
              <a:gd name="T25" fmla="*/ 181 h 248"/>
              <a:gd name="T26" fmla="*/ 238 w 248"/>
              <a:gd name="T27" fmla="*/ 171 h 248"/>
              <a:gd name="T28" fmla="*/ 242 w 248"/>
              <a:gd name="T29" fmla="*/ 159 h 248"/>
              <a:gd name="T30" fmla="*/ 242 w 248"/>
              <a:gd name="T31" fmla="*/ 155 h 248"/>
              <a:gd name="T32" fmla="*/ 243 w 248"/>
              <a:gd name="T33" fmla="*/ 152 h 248"/>
              <a:gd name="T34" fmla="*/ 246 w 248"/>
              <a:gd name="T35" fmla="*/ 147 h 248"/>
              <a:gd name="T36" fmla="*/ 247 w 248"/>
              <a:gd name="T37" fmla="*/ 135 h 248"/>
              <a:gd name="T38" fmla="*/ 247 w 248"/>
              <a:gd name="T39" fmla="*/ 129 h 248"/>
              <a:gd name="T40" fmla="*/ 248 w 248"/>
              <a:gd name="T41" fmla="*/ 124 h 248"/>
              <a:gd name="T42" fmla="*/ 246 w 248"/>
              <a:gd name="T43" fmla="*/ 98 h 248"/>
              <a:gd name="T44" fmla="*/ 238 w 248"/>
              <a:gd name="T45" fmla="*/ 75 h 248"/>
              <a:gd name="T46" fmla="*/ 227 w 248"/>
              <a:gd name="T47" fmla="*/ 54 h 248"/>
              <a:gd name="T48" fmla="*/ 212 w 248"/>
              <a:gd name="T49" fmla="*/ 36 h 248"/>
              <a:gd name="T50" fmla="*/ 192 w 248"/>
              <a:gd name="T51" fmla="*/ 18 h 248"/>
              <a:gd name="T52" fmla="*/ 181 w 248"/>
              <a:gd name="T53" fmla="*/ 12 h 248"/>
              <a:gd name="T54" fmla="*/ 171 w 248"/>
              <a:gd name="T55" fmla="*/ 8 h 248"/>
              <a:gd name="T56" fmla="*/ 159 w 248"/>
              <a:gd name="T57" fmla="*/ 3 h 248"/>
              <a:gd name="T58" fmla="*/ 148 w 248"/>
              <a:gd name="T59" fmla="*/ 1 h 248"/>
              <a:gd name="T60" fmla="*/ 124 w 248"/>
              <a:gd name="T61" fmla="*/ 0 h 248"/>
              <a:gd name="T62" fmla="*/ 98 w 248"/>
              <a:gd name="T63" fmla="*/ 1 h 248"/>
              <a:gd name="T64" fmla="*/ 76 w 248"/>
              <a:gd name="T65" fmla="*/ 8 h 248"/>
              <a:gd name="T66" fmla="*/ 55 w 248"/>
              <a:gd name="T67" fmla="*/ 18 h 248"/>
              <a:gd name="T68" fmla="*/ 37 w 248"/>
              <a:gd name="T69" fmla="*/ 36 h 248"/>
              <a:gd name="T70" fmla="*/ 20 w 248"/>
              <a:gd name="T71" fmla="*/ 54 h 248"/>
              <a:gd name="T72" fmla="*/ 9 w 248"/>
              <a:gd name="T73" fmla="*/ 75 h 248"/>
              <a:gd name="T74" fmla="*/ 1 w 248"/>
              <a:gd name="T75" fmla="*/ 98 h 248"/>
              <a:gd name="T76" fmla="*/ 0 w 248"/>
              <a:gd name="T77" fmla="*/ 124 h 248"/>
              <a:gd name="T78" fmla="*/ 1 w 248"/>
              <a:gd name="T79" fmla="*/ 147 h 248"/>
              <a:gd name="T80" fmla="*/ 4 w 248"/>
              <a:gd name="T81" fmla="*/ 159 h 248"/>
              <a:gd name="T82" fmla="*/ 9 w 248"/>
              <a:gd name="T83" fmla="*/ 171 h 248"/>
              <a:gd name="T84" fmla="*/ 20 w 248"/>
              <a:gd name="T85" fmla="*/ 192 h 248"/>
              <a:gd name="T86" fmla="*/ 37 w 248"/>
              <a:gd name="T87" fmla="*/ 212 h 248"/>
              <a:gd name="T88" fmla="*/ 55 w 248"/>
              <a:gd name="T89" fmla="*/ 227 h 248"/>
              <a:gd name="T90" fmla="*/ 76 w 248"/>
              <a:gd name="T91" fmla="*/ 238 h 248"/>
              <a:gd name="T92" fmla="*/ 98 w 248"/>
              <a:gd name="T93" fmla="*/ 246 h 248"/>
              <a:gd name="T94" fmla="*/ 124 w 248"/>
              <a:gd name="T9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8">
                <a:moveTo>
                  <a:pt x="124" y="248"/>
                </a:moveTo>
                <a:lnTo>
                  <a:pt x="129" y="247"/>
                </a:lnTo>
                <a:lnTo>
                  <a:pt x="135" y="247"/>
                </a:lnTo>
                <a:lnTo>
                  <a:pt x="148" y="246"/>
                </a:lnTo>
                <a:lnTo>
                  <a:pt x="153" y="243"/>
                </a:lnTo>
                <a:lnTo>
                  <a:pt x="155" y="242"/>
                </a:lnTo>
                <a:lnTo>
                  <a:pt x="159" y="242"/>
                </a:lnTo>
                <a:lnTo>
                  <a:pt x="171" y="238"/>
                </a:lnTo>
                <a:lnTo>
                  <a:pt x="181" y="232"/>
                </a:lnTo>
                <a:lnTo>
                  <a:pt x="192" y="227"/>
                </a:lnTo>
                <a:lnTo>
                  <a:pt x="212" y="212"/>
                </a:lnTo>
                <a:lnTo>
                  <a:pt x="227" y="192"/>
                </a:lnTo>
                <a:lnTo>
                  <a:pt x="232" y="181"/>
                </a:lnTo>
                <a:lnTo>
                  <a:pt x="238" y="171"/>
                </a:lnTo>
                <a:lnTo>
                  <a:pt x="242" y="159"/>
                </a:lnTo>
                <a:lnTo>
                  <a:pt x="242" y="155"/>
                </a:lnTo>
                <a:lnTo>
                  <a:pt x="243" y="152"/>
                </a:lnTo>
                <a:lnTo>
                  <a:pt x="246" y="147"/>
                </a:lnTo>
                <a:lnTo>
                  <a:pt x="247" y="135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8" y="75"/>
                </a:lnTo>
                <a:lnTo>
                  <a:pt x="227" y="54"/>
                </a:lnTo>
                <a:lnTo>
                  <a:pt x="212" y="36"/>
                </a:lnTo>
                <a:lnTo>
                  <a:pt x="192" y="18"/>
                </a:lnTo>
                <a:lnTo>
                  <a:pt x="181" y="12"/>
                </a:lnTo>
                <a:lnTo>
                  <a:pt x="171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5" y="18"/>
                </a:lnTo>
                <a:lnTo>
                  <a:pt x="37" y="36"/>
                </a:lnTo>
                <a:lnTo>
                  <a:pt x="20" y="54"/>
                </a:lnTo>
                <a:lnTo>
                  <a:pt x="9" y="75"/>
                </a:lnTo>
                <a:lnTo>
                  <a:pt x="1" y="98"/>
                </a:lnTo>
                <a:lnTo>
                  <a:pt x="0" y="124"/>
                </a:lnTo>
                <a:lnTo>
                  <a:pt x="1" y="147"/>
                </a:lnTo>
                <a:lnTo>
                  <a:pt x="4" y="159"/>
                </a:lnTo>
                <a:lnTo>
                  <a:pt x="9" y="171"/>
                </a:lnTo>
                <a:lnTo>
                  <a:pt x="20" y="192"/>
                </a:lnTo>
                <a:lnTo>
                  <a:pt x="37" y="212"/>
                </a:lnTo>
                <a:lnTo>
                  <a:pt x="55" y="227"/>
                </a:lnTo>
                <a:lnTo>
                  <a:pt x="76" y="238"/>
                </a:lnTo>
                <a:lnTo>
                  <a:pt x="98" y="246"/>
                </a:lnTo>
                <a:lnTo>
                  <a:pt x="124" y="248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FD79022-6743-9571-B3A9-4FEC06B8F1FD}"/>
              </a:ext>
            </a:extLst>
          </p:cNvPr>
          <p:cNvSpPr>
            <a:spLocks/>
          </p:cNvSpPr>
          <p:nvPr/>
        </p:nvSpPr>
        <p:spPr bwMode="auto">
          <a:xfrm>
            <a:off x="6515762" y="5170987"/>
            <a:ext cx="100012" cy="98425"/>
          </a:xfrm>
          <a:custGeom>
            <a:avLst/>
            <a:gdLst>
              <a:gd name="T0" fmla="*/ 124 w 248"/>
              <a:gd name="T1" fmla="*/ 248 h 248"/>
              <a:gd name="T2" fmla="*/ 129 w 248"/>
              <a:gd name="T3" fmla="*/ 247 h 248"/>
              <a:gd name="T4" fmla="*/ 135 w 248"/>
              <a:gd name="T5" fmla="*/ 247 h 248"/>
              <a:gd name="T6" fmla="*/ 148 w 248"/>
              <a:gd name="T7" fmla="*/ 245 h 248"/>
              <a:gd name="T8" fmla="*/ 152 w 248"/>
              <a:gd name="T9" fmla="*/ 243 h 248"/>
              <a:gd name="T10" fmla="*/ 155 w 248"/>
              <a:gd name="T11" fmla="*/ 242 h 248"/>
              <a:gd name="T12" fmla="*/ 159 w 248"/>
              <a:gd name="T13" fmla="*/ 242 h 248"/>
              <a:gd name="T14" fmla="*/ 171 w 248"/>
              <a:gd name="T15" fmla="*/ 238 h 248"/>
              <a:gd name="T16" fmla="*/ 181 w 248"/>
              <a:gd name="T17" fmla="*/ 232 h 248"/>
              <a:gd name="T18" fmla="*/ 192 w 248"/>
              <a:gd name="T19" fmla="*/ 227 h 248"/>
              <a:gd name="T20" fmla="*/ 212 w 248"/>
              <a:gd name="T21" fmla="*/ 212 h 248"/>
              <a:gd name="T22" fmla="*/ 227 w 248"/>
              <a:gd name="T23" fmla="*/ 192 h 248"/>
              <a:gd name="T24" fmla="*/ 232 w 248"/>
              <a:gd name="T25" fmla="*/ 181 h 248"/>
              <a:gd name="T26" fmla="*/ 238 w 248"/>
              <a:gd name="T27" fmla="*/ 171 h 248"/>
              <a:gd name="T28" fmla="*/ 242 w 248"/>
              <a:gd name="T29" fmla="*/ 159 h 248"/>
              <a:gd name="T30" fmla="*/ 242 w 248"/>
              <a:gd name="T31" fmla="*/ 155 h 248"/>
              <a:gd name="T32" fmla="*/ 243 w 248"/>
              <a:gd name="T33" fmla="*/ 152 h 248"/>
              <a:gd name="T34" fmla="*/ 246 w 248"/>
              <a:gd name="T35" fmla="*/ 147 h 248"/>
              <a:gd name="T36" fmla="*/ 247 w 248"/>
              <a:gd name="T37" fmla="*/ 135 h 248"/>
              <a:gd name="T38" fmla="*/ 247 w 248"/>
              <a:gd name="T39" fmla="*/ 129 h 248"/>
              <a:gd name="T40" fmla="*/ 248 w 248"/>
              <a:gd name="T41" fmla="*/ 124 h 248"/>
              <a:gd name="T42" fmla="*/ 246 w 248"/>
              <a:gd name="T43" fmla="*/ 98 h 248"/>
              <a:gd name="T44" fmla="*/ 238 w 248"/>
              <a:gd name="T45" fmla="*/ 75 h 248"/>
              <a:gd name="T46" fmla="*/ 227 w 248"/>
              <a:gd name="T47" fmla="*/ 54 h 248"/>
              <a:gd name="T48" fmla="*/ 212 w 248"/>
              <a:gd name="T49" fmla="*/ 36 h 248"/>
              <a:gd name="T50" fmla="*/ 192 w 248"/>
              <a:gd name="T51" fmla="*/ 18 h 248"/>
              <a:gd name="T52" fmla="*/ 181 w 248"/>
              <a:gd name="T53" fmla="*/ 12 h 248"/>
              <a:gd name="T54" fmla="*/ 171 w 248"/>
              <a:gd name="T55" fmla="*/ 8 h 248"/>
              <a:gd name="T56" fmla="*/ 159 w 248"/>
              <a:gd name="T57" fmla="*/ 3 h 248"/>
              <a:gd name="T58" fmla="*/ 148 w 248"/>
              <a:gd name="T59" fmla="*/ 1 h 248"/>
              <a:gd name="T60" fmla="*/ 124 w 248"/>
              <a:gd name="T61" fmla="*/ 0 h 248"/>
              <a:gd name="T62" fmla="*/ 98 w 248"/>
              <a:gd name="T63" fmla="*/ 1 h 248"/>
              <a:gd name="T64" fmla="*/ 76 w 248"/>
              <a:gd name="T65" fmla="*/ 8 h 248"/>
              <a:gd name="T66" fmla="*/ 54 w 248"/>
              <a:gd name="T67" fmla="*/ 18 h 248"/>
              <a:gd name="T68" fmla="*/ 37 w 248"/>
              <a:gd name="T69" fmla="*/ 36 h 248"/>
              <a:gd name="T70" fmla="*/ 20 w 248"/>
              <a:gd name="T71" fmla="*/ 54 h 248"/>
              <a:gd name="T72" fmla="*/ 9 w 248"/>
              <a:gd name="T73" fmla="*/ 75 h 248"/>
              <a:gd name="T74" fmla="*/ 1 w 248"/>
              <a:gd name="T75" fmla="*/ 98 h 248"/>
              <a:gd name="T76" fmla="*/ 0 w 248"/>
              <a:gd name="T77" fmla="*/ 124 h 248"/>
              <a:gd name="T78" fmla="*/ 1 w 248"/>
              <a:gd name="T79" fmla="*/ 147 h 248"/>
              <a:gd name="T80" fmla="*/ 4 w 248"/>
              <a:gd name="T81" fmla="*/ 159 h 248"/>
              <a:gd name="T82" fmla="*/ 9 w 248"/>
              <a:gd name="T83" fmla="*/ 171 h 248"/>
              <a:gd name="T84" fmla="*/ 20 w 248"/>
              <a:gd name="T85" fmla="*/ 192 h 248"/>
              <a:gd name="T86" fmla="*/ 37 w 248"/>
              <a:gd name="T87" fmla="*/ 212 h 248"/>
              <a:gd name="T88" fmla="*/ 54 w 248"/>
              <a:gd name="T89" fmla="*/ 227 h 248"/>
              <a:gd name="T90" fmla="*/ 76 w 248"/>
              <a:gd name="T91" fmla="*/ 238 h 248"/>
              <a:gd name="T92" fmla="*/ 98 w 248"/>
              <a:gd name="T93" fmla="*/ 245 h 248"/>
              <a:gd name="T94" fmla="*/ 124 w 248"/>
              <a:gd name="T9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8">
                <a:moveTo>
                  <a:pt x="124" y="248"/>
                </a:moveTo>
                <a:lnTo>
                  <a:pt x="129" y="247"/>
                </a:lnTo>
                <a:lnTo>
                  <a:pt x="135" y="247"/>
                </a:lnTo>
                <a:lnTo>
                  <a:pt x="148" y="245"/>
                </a:lnTo>
                <a:lnTo>
                  <a:pt x="152" y="243"/>
                </a:lnTo>
                <a:lnTo>
                  <a:pt x="155" y="242"/>
                </a:lnTo>
                <a:lnTo>
                  <a:pt x="159" y="242"/>
                </a:lnTo>
                <a:lnTo>
                  <a:pt x="171" y="238"/>
                </a:lnTo>
                <a:lnTo>
                  <a:pt x="181" y="232"/>
                </a:lnTo>
                <a:lnTo>
                  <a:pt x="192" y="227"/>
                </a:lnTo>
                <a:lnTo>
                  <a:pt x="212" y="212"/>
                </a:lnTo>
                <a:lnTo>
                  <a:pt x="227" y="192"/>
                </a:lnTo>
                <a:lnTo>
                  <a:pt x="232" y="181"/>
                </a:lnTo>
                <a:lnTo>
                  <a:pt x="238" y="171"/>
                </a:lnTo>
                <a:lnTo>
                  <a:pt x="242" y="159"/>
                </a:lnTo>
                <a:lnTo>
                  <a:pt x="242" y="155"/>
                </a:lnTo>
                <a:lnTo>
                  <a:pt x="243" y="152"/>
                </a:lnTo>
                <a:lnTo>
                  <a:pt x="246" y="147"/>
                </a:lnTo>
                <a:lnTo>
                  <a:pt x="247" y="135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8" y="75"/>
                </a:lnTo>
                <a:lnTo>
                  <a:pt x="227" y="54"/>
                </a:lnTo>
                <a:lnTo>
                  <a:pt x="212" y="36"/>
                </a:lnTo>
                <a:lnTo>
                  <a:pt x="192" y="18"/>
                </a:lnTo>
                <a:lnTo>
                  <a:pt x="181" y="12"/>
                </a:lnTo>
                <a:lnTo>
                  <a:pt x="171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4" y="18"/>
                </a:lnTo>
                <a:lnTo>
                  <a:pt x="37" y="36"/>
                </a:lnTo>
                <a:lnTo>
                  <a:pt x="20" y="54"/>
                </a:lnTo>
                <a:lnTo>
                  <a:pt x="9" y="75"/>
                </a:lnTo>
                <a:lnTo>
                  <a:pt x="1" y="98"/>
                </a:lnTo>
                <a:lnTo>
                  <a:pt x="0" y="124"/>
                </a:lnTo>
                <a:lnTo>
                  <a:pt x="1" y="147"/>
                </a:lnTo>
                <a:lnTo>
                  <a:pt x="4" y="159"/>
                </a:lnTo>
                <a:lnTo>
                  <a:pt x="9" y="171"/>
                </a:lnTo>
                <a:lnTo>
                  <a:pt x="20" y="192"/>
                </a:lnTo>
                <a:lnTo>
                  <a:pt x="37" y="212"/>
                </a:lnTo>
                <a:lnTo>
                  <a:pt x="54" y="227"/>
                </a:lnTo>
                <a:lnTo>
                  <a:pt x="76" y="238"/>
                </a:lnTo>
                <a:lnTo>
                  <a:pt x="98" y="245"/>
                </a:lnTo>
                <a:lnTo>
                  <a:pt x="124" y="248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B2E2607-E2DF-05E6-4EBD-DB13E991302B}"/>
              </a:ext>
            </a:extLst>
          </p:cNvPr>
          <p:cNvSpPr txBox="1"/>
          <p:nvPr/>
        </p:nvSpPr>
        <p:spPr>
          <a:xfrm>
            <a:off x="5760710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25FB25D-99D4-A900-A6B8-4689BE59AFB2}"/>
              </a:ext>
            </a:extLst>
          </p:cNvPr>
          <p:cNvSpPr txBox="1"/>
          <p:nvPr/>
        </p:nvSpPr>
        <p:spPr>
          <a:xfrm>
            <a:off x="6303805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72133B77-FCC8-4BE8-4CA9-7BD4799F5F57}"/>
              </a:ext>
            </a:extLst>
          </p:cNvPr>
          <p:cNvSpPr txBox="1"/>
          <p:nvPr/>
        </p:nvSpPr>
        <p:spPr>
          <a:xfrm>
            <a:off x="6786021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1.4</a:t>
            </a:r>
          </a:p>
        </p:txBody>
      </p: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0B279854-3E92-908C-6BC2-8BCA6173A3F4}"/>
              </a:ext>
            </a:extLst>
          </p:cNvPr>
          <p:cNvSpPr txBox="1"/>
          <p:nvPr/>
        </p:nvSpPr>
        <p:spPr>
          <a:xfrm>
            <a:off x="7198666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1.6</a:t>
            </a:r>
          </a:p>
        </p:txBody>
      </p:sp>
      <p:sp>
        <p:nvSpPr>
          <p:cNvPr id="1026" name="ZoneTexte 1025">
            <a:extLst>
              <a:ext uri="{FF2B5EF4-FFF2-40B4-BE49-F238E27FC236}">
                <a16:creationId xmlns:a16="http://schemas.microsoft.com/office/drawing/2014/main" id="{218499C4-A839-3FA5-CC11-1C44B5C94954}"/>
              </a:ext>
            </a:extLst>
          </p:cNvPr>
          <p:cNvSpPr txBox="1"/>
          <p:nvPr/>
        </p:nvSpPr>
        <p:spPr>
          <a:xfrm>
            <a:off x="7561940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1.8</a:t>
            </a:r>
          </a:p>
        </p:txBody>
      </p:sp>
      <p:sp>
        <p:nvSpPr>
          <p:cNvPr id="1032" name="ZoneTexte 1031">
            <a:extLst>
              <a:ext uri="{FF2B5EF4-FFF2-40B4-BE49-F238E27FC236}">
                <a16:creationId xmlns:a16="http://schemas.microsoft.com/office/drawing/2014/main" id="{55BE9B1E-EBFF-D032-60C3-F5A08AA49853}"/>
              </a:ext>
            </a:extLst>
          </p:cNvPr>
          <p:cNvSpPr txBox="1"/>
          <p:nvPr/>
        </p:nvSpPr>
        <p:spPr>
          <a:xfrm>
            <a:off x="3334258" y="5654804"/>
            <a:ext cx="2129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Risk reduced with INSTI or TAF</a:t>
            </a:r>
          </a:p>
        </p:txBody>
      </p:sp>
      <p:sp>
        <p:nvSpPr>
          <p:cNvPr id="1033" name="ZoneTexte 1032">
            <a:extLst>
              <a:ext uri="{FF2B5EF4-FFF2-40B4-BE49-F238E27FC236}">
                <a16:creationId xmlns:a16="http://schemas.microsoft.com/office/drawing/2014/main" id="{FAA1B38F-0ECE-2570-8E43-5296B06E8943}"/>
              </a:ext>
            </a:extLst>
          </p:cNvPr>
          <p:cNvSpPr txBox="1"/>
          <p:nvPr/>
        </p:nvSpPr>
        <p:spPr>
          <a:xfrm>
            <a:off x="6501474" y="5654804"/>
            <a:ext cx="222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Risk increased with INSTI or TAF</a:t>
            </a:r>
          </a:p>
        </p:txBody>
      </p:sp>
      <p:sp>
        <p:nvSpPr>
          <p:cNvPr id="1034" name="ZoneTexte 1033">
            <a:extLst>
              <a:ext uri="{FF2B5EF4-FFF2-40B4-BE49-F238E27FC236}">
                <a16:creationId xmlns:a16="http://schemas.microsoft.com/office/drawing/2014/main" id="{20654FB8-35E2-6696-9355-074DE8753C47}"/>
              </a:ext>
            </a:extLst>
          </p:cNvPr>
          <p:cNvSpPr txBox="1"/>
          <p:nvPr/>
        </p:nvSpPr>
        <p:spPr>
          <a:xfrm>
            <a:off x="3351825" y="3203687"/>
            <a:ext cx="2027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with TAF : fully adjusted</a:t>
            </a:r>
          </a:p>
        </p:txBody>
      </p:sp>
      <p:sp>
        <p:nvSpPr>
          <p:cNvPr id="1036" name="ZoneTexte 1035">
            <a:extLst>
              <a:ext uri="{FF2B5EF4-FFF2-40B4-BE49-F238E27FC236}">
                <a16:creationId xmlns:a16="http://schemas.microsoft.com/office/drawing/2014/main" id="{B0BE8A62-AC22-5DCD-1C8D-F1F8336CAF2D}"/>
              </a:ext>
            </a:extLst>
          </p:cNvPr>
          <p:cNvSpPr txBox="1"/>
          <p:nvPr/>
        </p:nvSpPr>
        <p:spPr>
          <a:xfrm>
            <a:off x="3351825" y="3447163"/>
            <a:ext cx="2268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with TAF : partially adjusted</a:t>
            </a:r>
          </a:p>
        </p:txBody>
      </p:sp>
      <p:sp>
        <p:nvSpPr>
          <p:cNvPr id="1037" name="ZoneTexte 1036">
            <a:extLst>
              <a:ext uri="{FF2B5EF4-FFF2-40B4-BE49-F238E27FC236}">
                <a16:creationId xmlns:a16="http://schemas.microsoft.com/office/drawing/2014/main" id="{62C80AD0-0CBD-CDAC-1E55-BAE23C5FC5EF}"/>
              </a:ext>
            </a:extLst>
          </p:cNvPr>
          <p:cNvSpPr txBox="1"/>
          <p:nvPr/>
        </p:nvSpPr>
        <p:spPr>
          <a:xfrm>
            <a:off x="3351825" y="3690640"/>
            <a:ext cx="1905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with TAF : Unadjusted</a:t>
            </a:r>
          </a:p>
        </p:txBody>
      </p: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AE26C881-50C8-73B8-7EDB-9AA18601C1ED}"/>
              </a:ext>
            </a:extLst>
          </p:cNvPr>
          <p:cNvSpPr txBox="1"/>
          <p:nvPr/>
        </p:nvSpPr>
        <p:spPr>
          <a:xfrm>
            <a:off x="3351825" y="3914758"/>
            <a:ext cx="191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no TAF : fully adjusted</a:t>
            </a:r>
          </a:p>
        </p:txBody>
      </p:sp>
      <p:sp>
        <p:nvSpPr>
          <p:cNvPr id="1039" name="ZoneTexte 1038">
            <a:extLst>
              <a:ext uri="{FF2B5EF4-FFF2-40B4-BE49-F238E27FC236}">
                <a16:creationId xmlns:a16="http://schemas.microsoft.com/office/drawing/2014/main" id="{88029E6C-CB28-9FD0-3947-79C0DF6A9B17}"/>
              </a:ext>
            </a:extLst>
          </p:cNvPr>
          <p:cNvSpPr txBox="1"/>
          <p:nvPr/>
        </p:nvSpPr>
        <p:spPr>
          <a:xfrm>
            <a:off x="3351825" y="4158234"/>
            <a:ext cx="215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no TAF : partially adjusted</a:t>
            </a:r>
          </a:p>
        </p:txBody>
      </p:sp>
      <p:sp>
        <p:nvSpPr>
          <p:cNvPr id="1040" name="ZoneTexte 1039">
            <a:extLst>
              <a:ext uri="{FF2B5EF4-FFF2-40B4-BE49-F238E27FC236}">
                <a16:creationId xmlns:a16="http://schemas.microsoft.com/office/drawing/2014/main" id="{66378E39-A28E-052A-0135-BBA0D4B2CE28}"/>
              </a:ext>
            </a:extLst>
          </p:cNvPr>
          <p:cNvSpPr txBox="1"/>
          <p:nvPr/>
        </p:nvSpPr>
        <p:spPr>
          <a:xfrm>
            <a:off x="3351825" y="4401711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no TAF : Unadjusted</a:t>
            </a:r>
          </a:p>
        </p:txBody>
      </p:sp>
      <p:sp>
        <p:nvSpPr>
          <p:cNvPr id="1041" name="ZoneTexte 1040">
            <a:extLst>
              <a:ext uri="{FF2B5EF4-FFF2-40B4-BE49-F238E27FC236}">
                <a16:creationId xmlns:a16="http://schemas.microsoft.com/office/drawing/2014/main" id="{BB94B52A-8D51-BDF3-9B0D-44B37564D609}"/>
              </a:ext>
            </a:extLst>
          </p:cNvPr>
          <p:cNvSpPr txBox="1"/>
          <p:nvPr/>
        </p:nvSpPr>
        <p:spPr>
          <a:xfrm>
            <a:off x="3351825" y="4611874"/>
            <a:ext cx="2244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INSTI with TAF : fully adjusted</a:t>
            </a:r>
          </a:p>
        </p:txBody>
      </p:sp>
      <p:sp>
        <p:nvSpPr>
          <p:cNvPr id="1042" name="ZoneTexte 1041">
            <a:extLst>
              <a:ext uri="{FF2B5EF4-FFF2-40B4-BE49-F238E27FC236}">
                <a16:creationId xmlns:a16="http://schemas.microsoft.com/office/drawing/2014/main" id="{F602DE05-2E50-2EB2-9671-C9106BFE1C07}"/>
              </a:ext>
            </a:extLst>
          </p:cNvPr>
          <p:cNvSpPr txBox="1"/>
          <p:nvPr/>
        </p:nvSpPr>
        <p:spPr>
          <a:xfrm>
            <a:off x="3351825" y="4855350"/>
            <a:ext cx="2484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INSTI with TAF : partially adjusted</a:t>
            </a:r>
          </a:p>
        </p:txBody>
      </p:sp>
      <p:sp>
        <p:nvSpPr>
          <p:cNvPr id="1043" name="ZoneTexte 1042">
            <a:extLst>
              <a:ext uri="{FF2B5EF4-FFF2-40B4-BE49-F238E27FC236}">
                <a16:creationId xmlns:a16="http://schemas.microsoft.com/office/drawing/2014/main" id="{C628A530-0CBB-5B04-3E24-325D7456E40D}"/>
              </a:ext>
            </a:extLst>
          </p:cNvPr>
          <p:cNvSpPr txBox="1"/>
          <p:nvPr/>
        </p:nvSpPr>
        <p:spPr>
          <a:xfrm>
            <a:off x="3351825" y="5098827"/>
            <a:ext cx="2122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INSTI with TAF : Unadjusted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C8A1DE60-BCE2-D5E9-2CCB-6D82D67DD94A}"/>
              </a:ext>
            </a:extLst>
          </p:cNvPr>
          <p:cNvSpPr txBox="1"/>
          <p:nvPr/>
        </p:nvSpPr>
        <p:spPr>
          <a:xfrm>
            <a:off x="8104354" y="3203687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1.48 (1.31-1.68)</a:t>
            </a:r>
          </a:p>
        </p:txBody>
      </p:sp>
      <p:sp>
        <p:nvSpPr>
          <p:cNvPr id="1045" name="ZoneTexte 1044">
            <a:extLst>
              <a:ext uri="{FF2B5EF4-FFF2-40B4-BE49-F238E27FC236}">
                <a16:creationId xmlns:a16="http://schemas.microsoft.com/office/drawing/2014/main" id="{76EB51D1-3950-1BBF-4083-5FF7F479B98B}"/>
              </a:ext>
            </a:extLst>
          </p:cNvPr>
          <p:cNvSpPr txBox="1"/>
          <p:nvPr/>
        </p:nvSpPr>
        <p:spPr>
          <a:xfrm>
            <a:off x="8104354" y="3447163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1.56 (1.38-1.77)</a:t>
            </a:r>
          </a:p>
        </p:txBody>
      </p:sp>
      <p:sp>
        <p:nvSpPr>
          <p:cNvPr id="1046" name="ZoneTexte 1045">
            <a:extLst>
              <a:ext uri="{FF2B5EF4-FFF2-40B4-BE49-F238E27FC236}">
                <a16:creationId xmlns:a16="http://schemas.microsoft.com/office/drawing/2014/main" id="{486CBCC2-AF61-DF5D-AC45-E8401C307259}"/>
              </a:ext>
            </a:extLst>
          </p:cNvPr>
          <p:cNvSpPr txBox="1"/>
          <p:nvPr/>
        </p:nvSpPr>
        <p:spPr>
          <a:xfrm>
            <a:off x="8104354" y="3690640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1.70 (1.54-1.88)</a:t>
            </a:r>
          </a:p>
        </p:txBody>
      </p:sp>
      <p:sp>
        <p:nvSpPr>
          <p:cNvPr id="1047" name="ZoneTexte 1046">
            <a:extLst>
              <a:ext uri="{FF2B5EF4-FFF2-40B4-BE49-F238E27FC236}">
                <a16:creationId xmlns:a16="http://schemas.microsoft.com/office/drawing/2014/main" id="{658039F0-B44A-169A-7FE4-2A335C27EE50}"/>
              </a:ext>
            </a:extLst>
          </p:cNvPr>
          <p:cNvSpPr txBox="1"/>
          <p:nvPr/>
        </p:nvSpPr>
        <p:spPr>
          <a:xfrm>
            <a:off x="8104354" y="3914758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1.25 (1.13-1.39)</a:t>
            </a:r>
          </a:p>
        </p:txBody>
      </p:sp>
      <p:sp>
        <p:nvSpPr>
          <p:cNvPr id="1048" name="ZoneTexte 1047">
            <a:extLst>
              <a:ext uri="{FF2B5EF4-FFF2-40B4-BE49-F238E27FC236}">
                <a16:creationId xmlns:a16="http://schemas.microsoft.com/office/drawing/2014/main" id="{C4D38618-9589-73DC-DA46-4B3C5DCCAC3D}"/>
              </a:ext>
            </a:extLst>
          </p:cNvPr>
          <p:cNvSpPr txBox="1"/>
          <p:nvPr/>
        </p:nvSpPr>
        <p:spPr>
          <a:xfrm>
            <a:off x="8104355" y="4158234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1.29 (1.17-1.43)</a:t>
            </a:r>
          </a:p>
        </p:txBody>
      </p:sp>
      <p:sp>
        <p:nvSpPr>
          <p:cNvPr id="1049" name="ZoneTexte 1048">
            <a:extLst>
              <a:ext uri="{FF2B5EF4-FFF2-40B4-BE49-F238E27FC236}">
                <a16:creationId xmlns:a16="http://schemas.microsoft.com/office/drawing/2014/main" id="{F6A9521B-E1CF-DF31-928B-E18835C290B0}"/>
              </a:ext>
            </a:extLst>
          </p:cNvPr>
          <p:cNvSpPr txBox="1"/>
          <p:nvPr/>
        </p:nvSpPr>
        <p:spPr>
          <a:xfrm>
            <a:off x="8104355" y="4401711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1.41 (1.30-1.53)</a:t>
            </a:r>
          </a:p>
        </p:txBody>
      </p:sp>
      <p:sp>
        <p:nvSpPr>
          <p:cNvPr id="1050" name="ZoneTexte 1049">
            <a:extLst>
              <a:ext uri="{FF2B5EF4-FFF2-40B4-BE49-F238E27FC236}">
                <a16:creationId xmlns:a16="http://schemas.microsoft.com/office/drawing/2014/main" id="{6BFC70EA-D8B1-51BB-6856-8C69CDE66A1F}"/>
              </a:ext>
            </a:extLst>
          </p:cNvPr>
          <p:cNvSpPr txBox="1"/>
          <p:nvPr/>
        </p:nvSpPr>
        <p:spPr>
          <a:xfrm>
            <a:off x="8104354" y="4611874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1.33 (1.14-1.55)</a:t>
            </a:r>
          </a:p>
        </p:txBody>
      </p:sp>
      <p:sp>
        <p:nvSpPr>
          <p:cNvPr id="1051" name="ZoneTexte 1050">
            <a:extLst>
              <a:ext uri="{FF2B5EF4-FFF2-40B4-BE49-F238E27FC236}">
                <a16:creationId xmlns:a16="http://schemas.microsoft.com/office/drawing/2014/main" id="{8AD94466-2711-4789-705C-F5E555171842}"/>
              </a:ext>
            </a:extLst>
          </p:cNvPr>
          <p:cNvSpPr txBox="1"/>
          <p:nvPr/>
        </p:nvSpPr>
        <p:spPr>
          <a:xfrm>
            <a:off x="8104353" y="485535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1.25 (1.07-1.46)</a:t>
            </a:r>
          </a:p>
        </p:txBody>
      </p:sp>
      <p:sp>
        <p:nvSpPr>
          <p:cNvPr id="1052" name="ZoneTexte 1051">
            <a:extLst>
              <a:ext uri="{FF2B5EF4-FFF2-40B4-BE49-F238E27FC236}">
                <a16:creationId xmlns:a16="http://schemas.microsoft.com/office/drawing/2014/main" id="{B646894C-6213-5889-5495-DCD922EC8091}"/>
              </a:ext>
            </a:extLst>
          </p:cNvPr>
          <p:cNvSpPr txBox="1"/>
          <p:nvPr/>
        </p:nvSpPr>
        <p:spPr>
          <a:xfrm>
            <a:off x="8104354" y="5098827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1.22 (1.05-1.42)</a:t>
            </a:r>
          </a:p>
        </p:txBody>
      </p:sp>
      <p:sp>
        <p:nvSpPr>
          <p:cNvPr id="1073" name="ZoneTexte 1072">
            <a:extLst>
              <a:ext uri="{FF2B5EF4-FFF2-40B4-BE49-F238E27FC236}">
                <a16:creationId xmlns:a16="http://schemas.microsoft.com/office/drawing/2014/main" id="{ACA7271B-39F9-D9CB-286D-6EFD06FC97F7}"/>
              </a:ext>
            </a:extLst>
          </p:cNvPr>
          <p:cNvSpPr txBox="1"/>
          <p:nvPr/>
        </p:nvSpPr>
        <p:spPr>
          <a:xfrm>
            <a:off x="3351825" y="2963097"/>
            <a:ext cx="1768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ART regimen adjustment</a:t>
            </a:r>
          </a:p>
        </p:txBody>
      </p:sp>
      <p:sp>
        <p:nvSpPr>
          <p:cNvPr id="1074" name="ZoneTexte 1073">
            <a:extLst>
              <a:ext uri="{FF2B5EF4-FFF2-40B4-BE49-F238E27FC236}">
                <a16:creationId xmlns:a16="http://schemas.microsoft.com/office/drawing/2014/main" id="{545A26D3-ECEA-9088-2647-9A24A9A14E5D}"/>
              </a:ext>
            </a:extLst>
          </p:cNvPr>
          <p:cNvSpPr txBox="1"/>
          <p:nvPr/>
        </p:nvSpPr>
        <p:spPr>
          <a:xfrm>
            <a:off x="8215762" y="2963097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IRR (95% CI)</a:t>
            </a:r>
          </a:p>
        </p:txBody>
      </p:sp>
      <p:sp>
        <p:nvSpPr>
          <p:cNvPr id="1077" name="ZoneTexte 1076">
            <a:extLst>
              <a:ext uri="{FF2B5EF4-FFF2-40B4-BE49-F238E27FC236}">
                <a16:creationId xmlns:a16="http://schemas.microsoft.com/office/drawing/2014/main" id="{FAFF2D18-4559-A271-8851-37DA56D873C4}"/>
              </a:ext>
            </a:extLst>
          </p:cNvPr>
          <p:cNvSpPr txBox="1"/>
          <p:nvPr/>
        </p:nvSpPr>
        <p:spPr>
          <a:xfrm>
            <a:off x="3592014" y="2659975"/>
            <a:ext cx="555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Incidence rate ratios (IRRs) of hypertension (ref: no INSTI/TAF)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CC49CF-E487-D2EB-5E28-9DB427E46E5E}"/>
              </a:ext>
            </a:extLst>
          </p:cNvPr>
          <p:cNvSpPr txBox="1"/>
          <p:nvPr/>
        </p:nvSpPr>
        <p:spPr>
          <a:xfrm>
            <a:off x="3423833" y="6045367"/>
            <a:ext cx="4702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Current use of INSTI </a:t>
            </a:r>
            <a:r>
              <a:rPr lang="en-US" sz="1400" dirty="0"/>
              <a:t>with or without TAF </a:t>
            </a:r>
            <a:r>
              <a:rPr lang="en-US" sz="1400" b="1" dirty="0"/>
              <a:t>associated with HTN</a:t>
            </a:r>
          </a:p>
          <a:p>
            <a:r>
              <a:rPr lang="en-US" sz="1400" dirty="0"/>
              <a:t>Adjustment for time-updated BMI attenuated the risk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F85F11-C8C6-A81E-3F05-FF65E0BA80D2}"/>
              </a:ext>
            </a:extLst>
          </p:cNvPr>
          <p:cNvSpPr txBox="1"/>
          <p:nvPr/>
        </p:nvSpPr>
        <p:spPr>
          <a:xfrm>
            <a:off x="766877" y="2108687"/>
            <a:ext cx="11123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Development of hypertension (BP ≥ 140/90 mm Hg or initiation of hypertensives)</a:t>
            </a:r>
          </a:p>
          <a:p>
            <a:r>
              <a:rPr lang="en-US" sz="1400" dirty="0"/>
              <a:t>9,704 people followed ; 2977 (30.7%) developed hypertension over 39,993 PYFU ; Male: 76%, White: 72%, Median age: 44 y, Median ART duration: 10 y</a:t>
            </a:r>
          </a:p>
        </p:txBody>
      </p:sp>
    </p:spTree>
    <p:extLst>
      <p:ext uri="{BB962C8B-B14F-4D97-AF65-F5344CB8AC3E}">
        <p14:creationId xmlns:p14="http://schemas.microsoft.com/office/powerpoint/2010/main" val="2190094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8CE6B2-0E53-6703-2E96-61E77CBA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374832" cy="1143000"/>
          </a:xfrm>
        </p:spPr>
        <p:txBody>
          <a:bodyPr/>
          <a:lstStyle/>
          <a:p>
            <a:r>
              <a:rPr lang="fr-FR" dirty="0"/>
              <a:t>Risk of </a:t>
            </a:r>
            <a:r>
              <a:rPr lang="fr-FR" dirty="0" err="1"/>
              <a:t>dyslipidemia</a:t>
            </a:r>
            <a:r>
              <a:rPr lang="fr-FR" dirty="0"/>
              <a:t> with DTG and TAF in Naïves (4)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C5AEED94-9D8D-8597-FCB4-714FB586B14E}"/>
              </a:ext>
            </a:extLst>
          </p:cNvPr>
          <p:cNvSpPr txBox="1">
            <a:spLocks/>
          </p:cNvSpPr>
          <p:nvPr/>
        </p:nvSpPr>
        <p:spPr bwMode="auto">
          <a:xfrm>
            <a:off x="8964339" y="6574009"/>
            <a:ext cx="3224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Byonanebye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DM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OALBB0505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0FCEBE-1A6A-31C8-F731-13ABFB3E9C6E}"/>
              </a:ext>
            </a:extLst>
          </p:cNvPr>
          <p:cNvGrpSpPr/>
          <p:nvPr/>
        </p:nvGrpSpPr>
        <p:grpSpPr>
          <a:xfrm>
            <a:off x="3592014" y="2952376"/>
            <a:ext cx="5440014" cy="3564724"/>
            <a:chOff x="-1743663" y="3082571"/>
            <a:chExt cx="5440014" cy="356472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B75064F-6608-9636-E1AA-31B13FC09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328" y="3313024"/>
              <a:ext cx="1185862" cy="2282058"/>
            </a:xfrm>
            <a:custGeom>
              <a:avLst/>
              <a:gdLst>
                <a:gd name="T0" fmla="*/ 2990 w 2990"/>
                <a:gd name="T1" fmla="*/ 6911 h 6911"/>
                <a:gd name="T2" fmla="*/ 0 w 2990"/>
                <a:gd name="T3" fmla="*/ 6911 h 6911"/>
                <a:gd name="T4" fmla="*/ 0 w 2990"/>
                <a:gd name="T5" fmla="*/ 0 h 6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0" h="6911">
                  <a:moveTo>
                    <a:pt x="2990" y="6911"/>
                  </a:moveTo>
                  <a:lnTo>
                    <a:pt x="0" y="69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A1DBFEC-A6C3-6688-09EB-1EF76BDBF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328" y="5602851"/>
              <a:ext cx="0" cy="6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56B2960-9A5A-B1BB-5E39-7FF08815D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3440" y="5602851"/>
              <a:ext cx="0" cy="6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329372C-6353-631F-FB01-B05E81A31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8778" y="5602851"/>
              <a:ext cx="0" cy="6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C8FBE1DE-71A0-8B2F-7625-BC0C9529B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028" y="5928987"/>
              <a:ext cx="31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04E5D0BE-7454-BB2F-603B-161675786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5540" y="5927513"/>
              <a:ext cx="236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F457B487-D1E9-FFFF-C706-3682B853C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915" y="4904740"/>
              <a:ext cx="1093787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E47FA6CF-AB04-2384-7D2D-7A083258B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878" y="4195836"/>
              <a:ext cx="582612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01D9F620-02AB-4724-C160-99CA3AC58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3653" y="3491354"/>
              <a:ext cx="766762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D373CE21-A726-A37B-6F44-0C4729D0A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840" y="5146445"/>
              <a:ext cx="981075" cy="0"/>
            </a:xfrm>
            <a:prstGeom prst="line">
              <a:avLst/>
            </a:pr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427DE56E-3B84-2F13-0D90-46DC7116F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628" y="4434593"/>
              <a:ext cx="530225" cy="0"/>
            </a:xfrm>
            <a:prstGeom prst="line">
              <a:avLst/>
            </a:pr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89E407E6-9BFF-4667-FF4A-619B78B7E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6040" y="3722743"/>
              <a:ext cx="717550" cy="0"/>
            </a:xfrm>
            <a:prstGeom prst="line">
              <a:avLst/>
            </a:pr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98E2C7EF-EAB6-EF20-5E9D-0154A44FA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8878" y="5377833"/>
              <a:ext cx="1011237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63448414-E300-46A4-5B57-7366CBAC3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40" y="4670403"/>
              <a:ext cx="522287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15E67C56-41E8-D714-2BC9-879F7D13A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5253" y="3961500"/>
              <a:ext cx="720725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28382125-DEFA-C994-D48C-8339197A0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803" y="4859051"/>
              <a:ext cx="98425" cy="91376"/>
            </a:xfrm>
            <a:custGeom>
              <a:avLst/>
              <a:gdLst>
                <a:gd name="T0" fmla="*/ 124 w 248"/>
                <a:gd name="T1" fmla="*/ 249 h 249"/>
                <a:gd name="T2" fmla="*/ 129 w 248"/>
                <a:gd name="T3" fmla="*/ 247 h 249"/>
                <a:gd name="T4" fmla="*/ 135 w 248"/>
                <a:gd name="T5" fmla="*/ 247 h 249"/>
                <a:gd name="T6" fmla="*/ 147 w 248"/>
                <a:gd name="T7" fmla="*/ 246 h 249"/>
                <a:gd name="T8" fmla="*/ 152 w 248"/>
                <a:gd name="T9" fmla="*/ 244 h 249"/>
                <a:gd name="T10" fmla="*/ 155 w 248"/>
                <a:gd name="T11" fmla="*/ 242 h 249"/>
                <a:gd name="T12" fmla="*/ 158 w 248"/>
                <a:gd name="T13" fmla="*/ 242 h 249"/>
                <a:gd name="T14" fmla="*/ 171 w 248"/>
                <a:gd name="T15" fmla="*/ 239 h 249"/>
                <a:gd name="T16" fmla="*/ 181 w 248"/>
                <a:gd name="T17" fmla="*/ 232 h 249"/>
                <a:gd name="T18" fmla="*/ 186 w 248"/>
                <a:gd name="T19" fmla="*/ 229 h 249"/>
                <a:gd name="T20" fmla="*/ 192 w 248"/>
                <a:gd name="T21" fmla="*/ 226 h 249"/>
                <a:gd name="T22" fmla="*/ 212 w 248"/>
                <a:gd name="T23" fmla="*/ 211 h 249"/>
                <a:gd name="T24" fmla="*/ 227 w 248"/>
                <a:gd name="T25" fmla="*/ 191 h 249"/>
                <a:gd name="T26" fmla="*/ 232 w 248"/>
                <a:gd name="T27" fmla="*/ 180 h 249"/>
                <a:gd name="T28" fmla="*/ 238 w 248"/>
                <a:gd name="T29" fmla="*/ 170 h 249"/>
                <a:gd name="T30" fmla="*/ 245 w 248"/>
                <a:gd name="T31" fmla="*/ 148 h 249"/>
                <a:gd name="T32" fmla="*/ 246 w 248"/>
                <a:gd name="T33" fmla="*/ 136 h 249"/>
                <a:gd name="T34" fmla="*/ 246 w 248"/>
                <a:gd name="T35" fmla="*/ 129 h 249"/>
                <a:gd name="T36" fmla="*/ 248 w 248"/>
                <a:gd name="T37" fmla="*/ 124 h 249"/>
                <a:gd name="T38" fmla="*/ 245 w 248"/>
                <a:gd name="T39" fmla="*/ 98 h 249"/>
                <a:gd name="T40" fmla="*/ 238 w 248"/>
                <a:gd name="T41" fmla="*/ 76 h 249"/>
                <a:gd name="T42" fmla="*/ 227 w 248"/>
                <a:gd name="T43" fmla="*/ 55 h 249"/>
                <a:gd name="T44" fmla="*/ 212 w 248"/>
                <a:gd name="T45" fmla="*/ 36 h 249"/>
                <a:gd name="T46" fmla="*/ 192 w 248"/>
                <a:gd name="T47" fmla="*/ 19 h 249"/>
                <a:gd name="T48" fmla="*/ 181 w 248"/>
                <a:gd name="T49" fmla="*/ 13 h 249"/>
                <a:gd name="T50" fmla="*/ 171 w 248"/>
                <a:gd name="T51" fmla="*/ 9 h 249"/>
                <a:gd name="T52" fmla="*/ 158 w 248"/>
                <a:gd name="T53" fmla="*/ 4 h 249"/>
                <a:gd name="T54" fmla="*/ 147 w 248"/>
                <a:gd name="T55" fmla="*/ 1 h 249"/>
                <a:gd name="T56" fmla="*/ 124 w 248"/>
                <a:gd name="T57" fmla="*/ 0 h 249"/>
                <a:gd name="T58" fmla="*/ 98 w 248"/>
                <a:gd name="T59" fmla="*/ 1 h 249"/>
                <a:gd name="T60" fmla="*/ 75 w 248"/>
                <a:gd name="T61" fmla="*/ 9 h 249"/>
                <a:gd name="T62" fmla="*/ 54 w 248"/>
                <a:gd name="T63" fmla="*/ 19 h 249"/>
                <a:gd name="T64" fmla="*/ 36 w 248"/>
                <a:gd name="T65" fmla="*/ 36 h 249"/>
                <a:gd name="T66" fmla="*/ 18 w 248"/>
                <a:gd name="T67" fmla="*/ 55 h 249"/>
                <a:gd name="T68" fmla="*/ 8 w 248"/>
                <a:gd name="T69" fmla="*/ 76 h 249"/>
                <a:gd name="T70" fmla="*/ 1 w 248"/>
                <a:gd name="T71" fmla="*/ 98 h 249"/>
                <a:gd name="T72" fmla="*/ 0 w 248"/>
                <a:gd name="T73" fmla="*/ 124 h 249"/>
                <a:gd name="T74" fmla="*/ 1 w 248"/>
                <a:gd name="T75" fmla="*/ 148 h 249"/>
                <a:gd name="T76" fmla="*/ 8 w 248"/>
                <a:gd name="T77" fmla="*/ 170 h 249"/>
                <a:gd name="T78" fmla="*/ 12 w 248"/>
                <a:gd name="T79" fmla="*/ 180 h 249"/>
                <a:gd name="T80" fmla="*/ 18 w 248"/>
                <a:gd name="T81" fmla="*/ 191 h 249"/>
                <a:gd name="T82" fmla="*/ 36 w 248"/>
                <a:gd name="T83" fmla="*/ 211 h 249"/>
                <a:gd name="T84" fmla="*/ 54 w 248"/>
                <a:gd name="T85" fmla="*/ 226 h 249"/>
                <a:gd name="T86" fmla="*/ 75 w 248"/>
                <a:gd name="T87" fmla="*/ 239 h 249"/>
                <a:gd name="T88" fmla="*/ 98 w 248"/>
                <a:gd name="T89" fmla="*/ 246 h 249"/>
                <a:gd name="T90" fmla="*/ 124 w 248"/>
                <a:gd name="T9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9">
                  <a:moveTo>
                    <a:pt x="124" y="249"/>
                  </a:moveTo>
                  <a:lnTo>
                    <a:pt x="129" y="247"/>
                  </a:lnTo>
                  <a:lnTo>
                    <a:pt x="135" y="247"/>
                  </a:lnTo>
                  <a:lnTo>
                    <a:pt x="147" y="246"/>
                  </a:lnTo>
                  <a:lnTo>
                    <a:pt x="152" y="244"/>
                  </a:lnTo>
                  <a:lnTo>
                    <a:pt x="155" y="242"/>
                  </a:lnTo>
                  <a:lnTo>
                    <a:pt x="158" y="242"/>
                  </a:lnTo>
                  <a:lnTo>
                    <a:pt x="171" y="239"/>
                  </a:lnTo>
                  <a:lnTo>
                    <a:pt x="181" y="232"/>
                  </a:lnTo>
                  <a:lnTo>
                    <a:pt x="186" y="229"/>
                  </a:lnTo>
                  <a:lnTo>
                    <a:pt x="192" y="226"/>
                  </a:lnTo>
                  <a:lnTo>
                    <a:pt x="212" y="211"/>
                  </a:lnTo>
                  <a:lnTo>
                    <a:pt x="227" y="191"/>
                  </a:lnTo>
                  <a:lnTo>
                    <a:pt x="232" y="180"/>
                  </a:lnTo>
                  <a:lnTo>
                    <a:pt x="238" y="170"/>
                  </a:lnTo>
                  <a:lnTo>
                    <a:pt x="245" y="148"/>
                  </a:lnTo>
                  <a:lnTo>
                    <a:pt x="246" y="136"/>
                  </a:lnTo>
                  <a:lnTo>
                    <a:pt x="246" y="129"/>
                  </a:lnTo>
                  <a:lnTo>
                    <a:pt x="248" y="124"/>
                  </a:lnTo>
                  <a:lnTo>
                    <a:pt x="245" y="98"/>
                  </a:lnTo>
                  <a:lnTo>
                    <a:pt x="238" y="76"/>
                  </a:lnTo>
                  <a:lnTo>
                    <a:pt x="227" y="55"/>
                  </a:lnTo>
                  <a:lnTo>
                    <a:pt x="212" y="36"/>
                  </a:lnTo>
                  <a:lnTo>
                    <a:pt x="192" y="19"/>
                  </a:lnTo>
                  <a:lnTo>
                    <a:pt x="181" y="13"/>
                  </a:lnTo>
                  <a:lnTo>
                    <a:pt x="171" y="9"/>
                  </a:lnTo>
                  <a:lnTo>
                    <a:pt x="158" y="4"/>
                  </a:lnTo>
                  <a:lnTo>
                    <a:pt x="147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5" y="9"/>
                  </a:lnTo>
                  <a:lnTo>
                    <a:pt x="54" y="19"/>
                  </a:lnTo>
                  <a:lnTo>
                    <a:pt x="36" y="36"/>
                  </a:lnTo>
                  <a:lnTo>
                    <a:pt x="18" y="55"/>
                  </a:lnTo>
                  <a:lnTo>
                    <a:pt x="8" y="76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8"/>
                  </a:lnTo>
                  <a:lnTo>
                    <a:pt x="8" y="170"/>
                  </a:lnTo>
                  <a:lnTo>
                    <a:pt x="12" y="180"/>
                  </a:lnTo>
                  <a:lnTo>
                    <a:pt x="18" y="191"/>
                  </a:lnTo>
                  <a:lnTo>
                    <a:pt x="36" y="211"/>
                  </a:lnTo>
                  <a:lnTo>
                    <a:pt x="54" y="226"/>
                  </a:lnTo>
                  <a:lnTo>
                    <a:pt x="75" y="239"/>
                  </a:lnTo>
                  <a:lnTo>
                    <a:pt x="98" y="246"/>
                  </a:lnTo>
                  <a:lnTo>
                    <a:pt x="124" y="24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FC4B1939-87A6-D792-5338-94CD9212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65" y="4150148"/>
              <a:ext cx="98425" cy="91376"/>
            </a:xfrm>
            <a:custGeom>
              <a:avLst/>
              <a:gdLst>
                <a:gd name="T0" fmla="*/ 125 w 249"/>
                <a:gd name="T1" fmla="*/ 248 h 248"/>
                <a:gd name="T2" fmla="*/ 129 w 249"/>
                <a:gd name="T3" fmla="*/ 247 h 248"/>
                <a:gd name="T4" fmla="*/ 136 w 249"/>
                <a:gd name="T5" fmla="*/ 247 h 248"/>
                <a:gd name="T6" fmla="*/ 148 w 249"/>
                <a:gd name="T7" fmla="*/ 246 h 248"/>
                <a:gd name="T8" fmla="*/ 153 w 249"/>
                <a:gd name="T9" fmla="*/ 243 h 248"/>
                <a:gd name="T10" fmla="*/ 156 w 249"/>
                <a:gd name="T11" fmla="*/ 242 h 248"/>
                <a:gd name="T12" fmla="*/ 159 w 249"/>
                <a:gd name="T13" fmla="*/ 242 h 248"/>
                <a:gd name="T14" fmla="*/ 172 w 249"/>
                <a:gd name="T15" fmla="*/ 238 h 248"/>
                <a:gd name="T16" fmla="*/ 182 w 249"/>
                <a:gd name="T17" fmla="*/ 232 h 248"/>
                <a:gd name="T18" fmla="*/ 187 w 249"/>
                <a:gd name="T19" fmla="*/ 228 h 248"/>
                <a:gd name="T20" fmla="*/ 193 w 249"/>
                <a:gd name="T21" fmla="*/ 226 h 248"/>
                <a:gd name="T22" fmla="*/ 213 w 249"/>
                <a:gd name="T23" fmla="*/ 211 h 248"/>
                <a:gd name="T24" fmla="*/ 228 w 249"/>
                <a:gd name="T25" fmla="*/ 191 h 248"/>
                <a:gd name="T26" fmla="*/ 233 w 249"/>
                <a:gd name="T27" fmla="*/ 180 h 248"/>
                <a:gd name="T28" fmla="*/ 239 w 249"/>
                <a:gd name="T29" fmla="*/ 170 h 248"/>
                <a:gd name="T30" fmla="*/ 246 w 249"/>
                <a:gd name="T31" fmla="*/ 147 h 248"/>
                <a:gd name="T32" fmla="*/ 247 w 249"/>
                <a:gd name="T33" fmla="*/ 135 h 248"/>
                <a:gd name="T34" fmla="*/ 247 w 249"/>
                <a:gd name="T35" fmla="*/ 129 h 248"/>
                <a:gd name="T36" fmla="*/ 249 w 249"/>
                <a:gd name="T37" fmla="*/ 124 h 248"/>
                <a:gd name="T38" fmla="*/ 246 w 249"/>
                <a:gd name="T39" fmla="*/ 98 h 248"/>
                <a:gd name="T40" fmla="*/ 239 w 249"/>
                <a:gd name="T41" fmla="*/ 75 h 248"/>
                <a:gd name="T42" fmla="*/ 228 w 249"/>
                <a:gd name="T43" fmla="*/ 54 h 248"/>
                <a:gd name="T44" fmla="*/ 213 w 249"/>
                <a:gd name="T45" fmla="*/ 36 h 248"/>
                <a:gd name="T46" fmla="*/ 193 w 249"/>
                <a:gd name="T47" fmla="*/ 18 h 248"/>
                <a:gd name="T48" fmla="*/ 182 w 249"/>
                <a:gd name="T49" fmla="*/ 12 h 248"/>
                <a:gd name="T50" fmla="*/ 172 w 249"/>
                <a:gd name="T51" fmla="*/ 8 h 248"/>
                <a:gd name="T52" fmla="*/ 159 w 249"/>
                <a:gd name="T53" fmla="*/ 3 h 248"/>
                <a:gd name="T54" fmla="*/ 148 w 249"/>
                <a:gd name="T55" fmla="*/ 1 h 248"/>
                <a:gd name="T56" fmla="*/ 125 w 249"/>
                <a:gd name="T57" fmla="*/ 0 h 248"/>
                <a:gd name="T58" fmla="*/ 98 w 249"/>
                <a:gd name="T59" fmla="*/ 1 h 248"/>
                <a:gd name="T60" fmla="*/ 76 w 249"/>
                <a:gd name="T61" fmla="*/ 8 h 248"/>
                <a:gd name="T62" fmla="*/ 55 w 249"/>
                <a:gd name="T63" fmla="*/ 18 h 248"/>
                <a:gd name="T64" fmla="*/ 36 w 249"/>
                <a:gd name="T65" fmla="*/ 36 h 248"/>
                <a:gd name="T66" fmla="*/ 19 w 249"/>
                <a:gd name="T67" fmla="*/ 54 h 248"/>
                <a:gd name="T68" fmla="*/ 9 w 249"/>
                <a:gd name="T69" fmla="*/ 75 h 248"/>
                <a:gd name="T70" fmla="*/ 2 w 249"/>
                <a:gd name="T71" fmla="*/ 98 h 248"/>
                <a:gd name="T72" fmla="*/ 0 w 249"/>
                <a:gd name="T73" fmla="*/ 124 h 248"/>
                <a:gd name="T74" fmla="*/ 2 w 249"/>
                <a:gd name="T75" fmla="*/ 147 h 248"/>
                <a:gd name="T76" fmla="*/ 9 w 249"/>
                <a:gd name="T77" fmla="*/ 170 h 248"/>
                <a:gd name="T78" fmla="*/ 13 w 249"/>
                <a:gd name="T79" fmla="*/ 180 h 248"/>
                <a:gd name="T80" fmla="*/ 19 w 249"/>
                <a:gd name="T81" fmla="*/ 191 h 248"/>
                <a:gd name="T82" fmla="*/ 36 w 249"/>
                <a:gd name="T83" fmla="*/ 211 h 248"/>
                <a:gd name="T84" fmla="*/ 55 w 249"/>
                <a:gd name="T85" fmla="*/ 226 h 248"/>
                <a:gd name="T86" fmla="*/ 76 w 249"/>
                <a:gd name="T87" fmla="*/ 238 h 248"/>
                <a:gd name="T88" fmla="*/ 98 w 249"/>
                <a:gd name="T89" fmla="*/ 246 h 248"/>
                <a:gd name="T90" fmla="*/ 125 w 249"/>
                <a:gd name="T9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48">
                  <a:moveTo>
                    <a:pt x="125" y="248"/>
                  </a:moveTo>
                  <a:lnTo>
                    <a:pt x="129" y="247"/>
                  </a:lnTo>
                  <a:lnTo>
                    <a:pt x="136" y="247"/>
                  </a:lnTo>
                  <a:lnTo>
                    <a:pt x="148" y="246"/>
                  </a:lnTo>
                  <a:lnTo>
                    <a:pt x="153" y="243"/>
                  </a:lnTo>
                  <a:lnTo>
                    <a:pt x="156" y="242"/>
                  </a:lnTo>
                  <a:lnTo>
                    <a:pt x="159" y="242"/>
                  </a:lnTo>
                  <a:lnTo>
                    <a:pt x="172" y="238"/>
                  </a:lnTo>
                  <a:lnTo>
                    <a:pt x="182" y="232"/>
                  </a:lnTo>
                  <a:lnTo>
                    <a:pt x="187" y="228"/>
                  </a:lnTo>
                  <a:lnTo>
                    <a:pt x="193" y="226"/>
                  </a:lnTo>
                  <a:lnTo>
                    <a:pt x="213" y="211"/>
                  </a:lnTo>
                  <a:lnTo>
                    <a:pt x="228" y="191"/>
                  </a:lnTo>
                  <a:lnTo>
                    <a:pt x="233" y="180"/>
                  </a:lnTo>
                  <a:lnTo>
                    <a:pt x="239" y="170"/>
                  </a:lnTo>
                  <a:lnTo>
                    <a:pt x="246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9" y="124"/>
                  </a:lnTo>
                  <a:lnTo>
                    <a:pt x="246" y="98"/>
                  </a:lnTo>
                  <a:lnTo>
                    <a:pt x="239" y="75"/>
                  </a:lnTo>
                  <a:lnTo>
                    <a:pt x="228" y="54"/>
                  </a:lnTo>
                  <a:lnTo>
                    <a:pt x="213" y="36"/>
                  </a:lnTo>
                  <a:lnTo>
                    <a:pt x="193" y="18"/>
                  </a:lnTo>
                  <a:lnTo>
                    <a:pt x="182" y="12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48" y="1"/>
                  </a:lnTo>
                  <a:lnTo>
                    <a:pt x="125" y="0"/>
                  </a:lnTo>
                  <a:lnTo>
                    <a:pt x="98" y="1"/>
                  </a:lnTo>
                  <a:lnTo>
                    <a:pt x="76" y="8"/>
                  </a:lnTo>
                  <a:lnTo>
                    <a:pt x="55" y="18"/>
                  </a:lnTo>
                  <a:lnTo>
                    <a:pt x="36" y="36"/>
                  </a:lnTo>
                  <a:lnTo>
                    <a:pt x="19" y="54"/>
                  </a:lnTo>
                  <a:lnTo>
                    <a:pt x="9" y="75"/>
                  </a:lnTo>
                  <a:lnTo>
                    <a:pt x="2" y="98"/>
                  </a:lnTo>
                  <a:lnTo>
                    <a:pt x="0" y="124"/>
                  </a:lnTo>
                  <a:lnTo>
                    <a:pt x="2" y="147"/>
                  </a:lnTo>
                  <a:lnTo>
                    <a:pt x="9" y="170"/>
                  </a:lnTo>
                  <a:lnTo>
                    <a:pt x="13" y="180"/>
                  </a:lnTo>
                  <a:lnTo>
                    <a:pt x="19" y="191"/>
                  </a:lnTo>
                  <a:lnTo>
                    <a:pt x="36" y="211"/>
                  </a:lnTo>
                  <a:lnTo>
                    <a:pt x="55" y="226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5" y="24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D70A6801-BD8B-8E99-9F77-6A005153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028" y="3444192"/>
              <a:ext cx="100012" cy="92850"/>
            </a:xfrm>
            <a:custGeom>
              <a:avLst/>
              <a:gdLst>
                <a:gd name="T0" fmla="*/ 124 w 248"/>
                <a:gd name="T1" fmla="*/ 248 h 248"/>
                <a:gd name="T2" fmla="*/ 129 w 248"/>
                <a:gd name="T3" fmla="*/ 247 h 248"/>
                <a:gd name="T4" fmla="*/ 135 w 248"/>
                <a:gd name="T5" fmla="*/ 247 h 248"/>
                <a:gd name="T6" fmla="*/ 147 w 248"/>
                <a:gd name="T7" fmla="*/ 246 h 248"/>
                <a:gd name="T8" fmla="*/ 152 w 248"/>
                <a:gd name="T9" fmla="*/ 243 h 248"/>
                <a:gd name="T10" fmla="*/ 155 w 248"/>
                <a:gd name="T11" fmla="*/ 242 h 248"/>
                <a:gd name="T12" fmla="*/ 159 w 248"/>
                <a:gd name="T13" fmla="*/ 242 h 248"/>
                <a:gd name="T14" fmla="*/ 171 w 248"/>
                <a:gd name="T15" fmla="*/ 238 h 248"/>
                <a:gd name="T16" fmla="*/ 181 w 248"/>
                <a:gd name="T17" fmla="*/ 232 h 248"/>
                <a:gd name="T18" fmla="*/ 186 w 248"/>
                <a:gd name="T19" fmla="*/ 228 h 248"/>
                <a:gd name="T20" fmla="*/ 192 w 248"/>
                <a:gd name="T21" fmla="*/ 226 h 248"/>
                <a:gd name="T22" fmla="*/ 212 w 248"/>
                <a:gd name="T23" fmla="*/ 211 h 248"/>
                <a:gd name="T24" fmla="*/ 227 w 248"/>
                <a:gd name="T25" fmla="*/ 191 h 248"/>
                <a:gd name="T26" fmla="*/ 232 w 248"/>
                <a:gd name="T27" fmla="*/ 180 h 248"/>
                <a:gd name="T28" fmla="*/ 238 w 248"/>
                <a:gd name="T29" fmla="*/ 170 h 248"/>
                <a:gd name="T30" fmla="*/ 246 w 248"/>
                <a:gd name="T31" fmla="*/ 148 h 248"/>
                <a:gd name="T32" fmla="*/ 247 w 248"/>
                <a:gd name="T33" fmla="*/ 135 h 248"/>
                <a:gd name="T34" fmla="*/ 247 w 248"/>
                <a:gd name="T35" fmla="*/ 129 h 248"/>
                <a:gd name="T36" fmla="*/ 248 w 248"/>
                <a:gd name="T37" fmla="*/ 124 h 248"/>
                <a:gd name="T38" fmla="*/ 246 w 248"/>
                <a:gd name="T39" fmla="*/ 98 h 248"/>
                <a:gd name="T40" fmla="*/ 238 w 248"/>
                <a:gd name="T41" fmla="*/ 76 h 248"/>
                <a:gd name="T42" fmla="*/ 227 w 248"/>
                <a:gd name="T43" fmla="*/ 55 h 248"/>
                <a:gd name="T44" fmla="*/ 212 w 248"/>
                <a:gd name="T45" fmla="*/ 36 h 248"/>
                <a:gd name="T46" fmla="*/ 192 w 248"/>
                <a:gd name="T47" fmla="*/ 19 h 248"/>
                <a:gd name="T48" fmla="*/ 181 w 248"/>
                <a:gd name="T49" fmla="*/ 12 h 248"/>
                <a:gd name="T50" fmla="*/ 171 w 248"/>
                <a:gd name="T51" fmla="*/ 9 h 248"/>
                <a:gd name="T52" fmla="*/ 159 w 248"/>
                <a:gd name="T53" fmla="*/ 4 h 248"/>
                <a:gd name="T54" fmla="*/ 147 w 248"/>
                <a:gd name="T55" fmla="*/ 1 h 248"/>
                <a:gd name="T56" fmla="*/ 124 w 248"/>
                <a:gd name="T57" fmla="*/ 0 h 248"/>
                <a:gd name="T58" fmla="*/ 98 w 248"/>
                <a:gd name="T59" fmla="*/ 1 h 248"/>
                <a:gd name="T60" fmla="*/ 76 w 248"/>
                <a:gd name="T61" fmla="*/ 9 h 248"/>
                <a:gd name="T62" fmla="*/ 54 w 248"/>
                <a:gd name="T63" fmla="*/ 19 h 248"/>
                <a:gd name="T64" fmla="*/ 36 w 248"/>
                <a:gd name="T65" fmla="*/ 36 h 248"/>
                <a:gd name="T66" fmla="*/ 18 w 248"/>
                <a:gd name="T67" fmla="*/ 55 h 248"/>
                <a:gd name="T68" fmla="*/ 8 w 248"/>
                <a:gd name="T69" fmla="*/ 76 h 248"/>
                <a:gd name="T70" fmla="*/ 1 w 248"/>
                <a:gd name="T71" fmla="*/ 98 h 248"/>
                <a:gd name="T72" fmla="*/ 0 w 248"/>
                <a:gd name="T73" fmla="*/ 124 h 248"/>
                <a:gd name="T74" fmla="*/ 1 w 248"/>
                <a:gd name="T75" fmla="*/ 148 h 248"/>
                <a:gd name="T76" fmla="*/ 8 w 248"/>
                <a:gd name="T77" fmla="*/ 170 h 248"/>
                <a:gd name="T78" fmla="*/ 12 w 248"/>
                <a:gd name="T79" fmla="*/ 180 h 248"/>
                <a:gd name="T80" fmla="*/ 18 w 248"/>
                <a:gd name="T81" fmla="*/ 191 h 248"/>
                <a:gd name="T82" fmla="*/ 36 w 248"/>
                <a:gd name="T83" fmla="*/ 211 h 248"/>
                <a:gd name="T84" fmla="*/ 54 w 248"/>
                <a:gd name="T85" fmla="*/ 226 h 248"/>
                <a:gd name="T86" fmla="*/ 76 w 248"/>
                <a:gd name="T87" fmla="*/ 238 h 248"/>
                <a:gd name="T88" fmla="*/ 98 w 248"/>
                <a:gd name="T89" fmla="*/ 246 h 248"/>
                <a:gd name="T90" fmla="*/ 124 w 248"/>
                <a:gd name="T9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8">
                  <a:moveTo>
                    <a:pt x="124" y="248"/>
                  </a:moveTo>
                  <a:lnTo>
                    <a:pt x="129" y="247"/>
                  </a:lnTo>
                  <a:lnTo>
                    <a:pt x="135" y="247"/>
                  </a:lnTo>
                  <a:lnTo>
                    <a:pt x="147" y="246"/>
                  </a:lnTo>
                  <a:lnTo>
                    <a:pt x="152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86" y="228"/>
                  </a:lnTo>
                  <a:lnTo>
                    <a:pt x="192" y="226"/>
                  </a:lnTo>
                  <a:lnTo>
                    <a:pt x="212" y="211"/>
                  </a:lnTo>
                  <a:lnTo>
                    <a:pt x="227" y="191"/>
                  </a:lnTo>
                  <a:lnTo>
                    <a:pt x="232" y="180"/>
                  </a:lnTo>
                  <a:lnTo>
                    <a:pt x="238" y="170"/>
                  </a:lnTo>
                  <a:lnTo>
                    <a:pt x="246" y="148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6"/>
                  </a:lnTo>
                  <a:lnTo>
                    <a:pt x="227" y="55"/>
                  </a:lnTo>
                  <a:lnTo>
                    <a:pt x="212" y="36"/>
                  </a:lnTo>
                  <a:lnTo>
                    <a:pt x="192" y="19"/>
                  </a:lnTo>
                  <a:lnTo>
                    <a:pt x="181" y="12"/>
                  </a:lnTo>
                  <a:lnTo>
                    <a:pt x="171" y="9"/>
                  </a:lnTo>
                  <a:lnTo>
                    <a:pt x="159" y="4"/>
                  </a:lnTo>
                  <a:lnTo>
                    <a:pt x="147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9"/>
                  </a:lnTo>
                  <a:lnTo>
                    <a:pt x="54" y="19"/>
                  </a:lnTo>
                  <a:lnTo>
                    <a:pt x="36" y="36"/>
                  </a:lnTo>
                  <a:lnTo>
                    <a:pt x="18" y="55"/>
                  </a:lnTo>
                  <a:lnTo>
                    <a:pt x="8" y="76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8"/>
                  </a:lnTo>
                  <a:lnTo>
                    <a:pt x="8" y="170"/>
                  </a:lnTo>
                  <a:lnTo>
                    <a:pt x="12" y="180"/>
                  </a:lnTo>
                  <a:lnTo>
                    <a:pt x="18" y="191"/>
                  </a:lnTo>
                  <a:lnTo>
                    <a:pt x="36" y="211"/>
                  </a:lnTo>
                  <a:lnTo>
                    <a:pt x="54" y="226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4" y="24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1DE60FD6-81FD-E0C2-A0C6-9551F53F7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165" y="5100756"/>
              <a:ext cx="98425" cy="91376"/>
            </a:xfrm>
            <a:custGeom>
              <a:avLst/>
              <a:gdLst>
                <a:gd name="T0" fmla="*/ 212 w 248"/>
                <a:gd name="T1" fmla="*/ 212 h 248"/>
                <a:gd name="T2" fmla="*/ 227 w 248"/>
                <a:gd name="T3" fmla="*/ 192 h 248"/>
                <a:gd name="T4" fmla="*/ 232 w 248"/>
                <a:gd name="T5" fmla="*/ 181 h 248"/>
                <a:gd name="T6" fmla="*/ 238 w 248"/>
                <a:gd name="T7" fmla="*/ 171 h 248"/>
                <a:gd name="T8" fmla="*/ 242 w 248"/>
                <a:gd name="T9" fmla="*/ 159 h 248"/>
                <a:gd name="T10" fmla="*/ 242 w 248"/>
                <a:gd name="T11" fmla="*/ 155 h 248"/>
                <a:gd name="T12" fmla="*/ 243 w 248"/>
                <a:gd name="T13" fmla="*/ 152 h 248"/>
                <a:gd name="T14" fmla="*/ 246 w 248"/>
                <a:gd name="T15" fmla="*/ 147 h 248"/>
                <a:gd name="T16" fmla="*/ 247 w 248"/>
                <a:gd name="T17" fmla="*/ 135 h 248"/>
                <a:gd name="T18" fmla="*/ 247 w 248"/>
                <a:gd name="T19" fmla="*/ 129 h 248"/>
                <a:gd name="T20" fmla="*/ 248 w 248"/>
                <a:gd name="T21" fmla="*/ 124 h 248"/>
                <a:gd name="T22" fmla="*/ 246 w 248"/>
                <a:gd name="T23" fmla="*/ 98 h 248"/>
                <a:gd name="T24" fmla="*/ 238 w 248"/>
                <a:gd name="T25" fmla="*/ 75 h 248"/>
                <a:gd name="T26" fmla="*/ 227 w 248"/>
                <a:gd name="T27" fmla="*/ 54 h 248"/>
                <a:gd name="T28" fmla="*/ 212 w 248"/>
                <a:gd name="T29" fmla="*/ 36 h 248"/>
                <a:gd name="T30" fmla="*/ 192 w 248"/>
                <a:gd name="T31" fmla="*/ 18 h 248"/>
                <a:gd name="T32" fmla="*/ 181 w 248"/>
                <a:gd name="T33" fmla="*/ 12 h 248"/>
                <a:gd name="T34" fmla="*/ 171 w 248"/>
                <a:gd name="T35" fmla="*/ 8 h 248"/>
                <a:gd name="T36" fmla="*/ 159 w 248"/>
                <a:gd name="T37" fmla="*/ 3 h 248"/>
                <a:gd name="T38" fmla="*/ 148 w 248"/>
                <a:gd name="T39" fmla="*/ 1 h 248"/>
                <a:gd name="T40" fmla="*/ 124 w 248"/>
                <a:gd name="T41" fmla="*/ 0 h 248"/>
                <a:gd name="T42" fmla="*/ 98 w 248"/>
                <a:gd name="T43" fmla="*/ 1 h 248"/>
                <a:gd name="T44" fmla="*/ 76 w 248"/>
                <a:gd name="T45" fmla="*/ 8 h 248"/>
                <a:gd name="T46" fmla="*/ 55 w 248"/>
                <a:gd name="T47" fmla="*/ 18 h 248"/>
                <a:gd name="T48" fmla="*/ 37 w 248"/>
                <a:gd name="T49" fmla="*/ 36 h 248"/>
                <a:gd name="T50" fmla="*/ 20 w 248"/>
                <a:gd name="T51" fmla="*/ 54 h 248"/>
                <a:gd name="T52" fmla="*/ 9 w 248"/>
                <a:gd name="T53" fmla="*/ 75 h 248"/>
                <a:gd name="T54" fmla="*/ 1 w 248"/>
                <a:gd name="T55" fmla="*/ 98 h 248"/>
                <a:gd name="T56" fmla="*/ 0 w 248"/>
                <a:gd name="T57" fmla="*/ 124 h 248"/>
                <a:gd name="T58" fmla="*/ 1 w 248"/>
                <a:gd name="T59" fmla="*/ 147 h 248"/>
                <a:gd name="T60" fmla="*/ 4 w 248"/>
                <a:gd name="T61" fmla="*/ 159 h 248"/>
                <a:gd name="T62" fmla="*/ 9 w 248"/>
                <a:gd name="T63" fmla="*/ 171 h 248"/>
                <a:gd name="T64" fmla="*/ 20 w 248"/>
                <a:gd name="T65" fmla="*/ 192 h 248"/>
                <a:gd name="T66" fmla="*/ 37 w 248"/>
                <a:gd name="T67" fmla="*/ 212 h 248"/>
                <a:gd name="T68" fmla="*/ 55 w 248"/>
                <a:gd name="T69" fmla="*/ 227 h 248"/>
                <a:gd name="T70" fmla="*/ 76 w 248"/>
                <a:gd name="T71" fmla="*/ 238 h 248"/>
                <a:gd name="T72" fmla="*/ 98 w 248"/>
                <a:gd name="T73" fmla="*/ 245 h 248"/>
                <a:gd name="T74" fmla="*/ 124 w 248"/>
                <a:gd name="T75" fmla="*/ 248 h 248"/>
                <a:gd name="T76" fmla="*/ 129 w 248"/>
                <a:gd name="T77" fmla="*/ 247 h 248"/>
                <a:gd name="T78" fmla="*/ 135 w 248"/>
                <a:gd name="T79" fmla="*/ 247 h 248"/>
                <a:gd name="T80" fmla="*/ 148 w 248"/>
                <a:gd name="T81" fmla="*/ 245 h 248"/>
                <a:gd name="T82" fmla="*/ 153 w 248"/>
                <a:gd name="T83" fmla="*/ 243 h 248"/>
                <a:gd name="T84" fmla="*/ 155 w 248"/>
                <a:gd name="T85" fmla="*/ 242 h 248"/>
                <a:gd name="T86" fmla="*/ 159 w 248"/>
                <a:gd name="T87" fmla="*/ 242 h 248"/>
                <a:gd name="T88" fmla="*/ 171 w 248"/>
                <a:gd name="T89" fmla="*/ 238 h 248"/>
                <a:gd name="T90" fmla="*/ 181 w 248"/>
                <a:gd name="T91" fmla="*/ 232 h 248"/>
                <a:gd name="T92" fmla="*/ 192 w 248"/>
                <a:gd name="T93" fmla="*/ 227 h 248"/>
                <a:gd name="T94" fmla="*/ 212 w 248"/>
                <a:gd name="T95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212" y="212"/>
                  </a:moveTo>
                  <a:lnTo>
                    <a:pt x="227" y="192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3" y="152"/>
                  </a:lnTo>
                  <a:lnTo>
                    <a:pt x="246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5"/>
                  </a:lnTo>
                  <a:lnTo>
                    <a:pt x="227" y="54"/>
                  </a:lnTo>
                  <a:lnTo>
                    <a:pt x="212" y="36"/>
                  </a:lnTo>
                  <a:lnTo>
                    <a:pt x="192" y="18"/>
                  </a:lnTo>
                  <a:lnTo>
                    <a:pt x="181" y="12"/>
                  </a:lnTo>
                  <a:lnTo>
                    <a:pt x="171" y="8"/>
                  </a:lnTo>
                  <a:lnTo>
                    <a:pt x="159" y="3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8"/>
                  </a:lnTo>
                  <a:lnTo>
                    <a:pt x="55" y="18"/>
                  </a:lnTo>
                  <a:lnTo>
                    <a:pt x="37" y="36"/>
                  </a:lnTo>
                  <a:lnTo>
                    <a:pt x="20" y="54"/>
                  </a:lnTo>
                  <a:lnTo>
                    <a:pt x="9" y="75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7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2"/>
                  </a:lnTo>
                  <a:lnTo>
                    <a:pt x="37" y="212"/>
                  </a:lnTo>
                  <a:lnTo>
                    <a:pt x="55" y="227"/>
                  </a:lnTo>
                  <a:lnTo>
                    <a:pt x="76" y="238"/>
                  </a:lnTo>
                  <a:lnTo>
                    <a:pt x="98" y="245"/>
                  </a:lnTo>
                  <a:lnTo>
                    <a:pt x="124" y="248"/>
                  </a:lnTo>
                  <a:lnTo>
                    <a:pt x="129" y="247"/>
                  </a:lnTo>
                  <a:lnTo>
                    <a:pt x="135" y="247"/>
                  </a:lnTo>
                  <a:lnTo>
                    <a:pt x="148" y="245"/>
                  </a:lnTo>
                  <a:lnTo>
                    <a:pt x="153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610F6C5A-CF5C-F12C-0577-98911839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528" y="4388906"/>
              <a:ext cx="98425" cy="91376"/>
            </a:xfrm>
            <a:custGeom>
              <a:avLst/>
              <a:gdLst>
                <a:gd name="T0" fmla="*/ 212 w 248"/>
                <a:gd name="T1" fmla="*/ 212 h 248"/>
                <a:gd name="T2" fmla="*/ 227 w 248"/>
                <a:gd name="T3" fmla="*/ 192 h 248"/>
                <a:gd name="T4" fmla="*/ 232 w 248"/>
                <a:gd name="T5" fmla="*/ 181 h 248"/>
                <a:gd name="T6" fmla="*/ 238 w 248"/>
                <a:gd name="T7" fmla="*/ 171 h 248"/>
                <a:gd name="T8" fmla="*/ 242 w 248"/>
                <a:gd name="T9" fmla="*/ 159 h 248"/>
                <a:gd name="T10" fmla="*/ 242 w 248"/>
                <a:gd name="T11" fmla="*/ 155 h 248"/>
                <a:gd name="T12" fmla="*/ 243 w 248"/>
                <a:gd name="T13" fmla="*/ 152 h 248"/>
                <a:gd name="T14" fmla="*/ 246 w 248"/>
                <a:gd name="T15" fmla="*/ 147 h 248"/>
                <a:gd name="T16" fmla="*/ 247 w 248"/>
                <a:gd name="T17" fmla="*/ 135 h 248"/>
                <a:gd name="T18" fmla="*/ 247 w 248"/>
                <a:gd name="T19" fmla="*/ 129 h 248"/>
                <a:gd name="T20" fmla="*/ 248 w 248"/>
                <a:gd name="T21" fmla="*/ 124 h 248"/>
                <a:gd name="T22" fmla="*/ 246 w 248"/>
                <a:gd name="T23" fmla="*/ 98 h 248"/>
                <a:gd name="T24" fmla="*/ 238 w 248"/>
                <a:gd name="T25" fmla="*/ 75 h 248"/>
                <a:gd name="T26" fmla="*/ 227 w 248"/>
                <a:gd name="T27" fmla="*/ 54 h 248"/>
                <a:gd name="T28" fmla="*/ 212 w 248"/>
                <a:gd name="T29" fmla="*/ 36 h 248"/>
                <a:gd name="T30" fmla="*/ 192 w 248"/>
                <a:gd name="T31" fmla="*/ 18 h 248"/>
                <a:gd name="T32" fmla="*/ 181 w 248"/>
                <a:gd name="T33" fmla="*/ 12 h 248"/>
                <a:gd name="T34" fmla="*/ 171 w 248"/>
                <a:gd name="T35" fmla="*/ 8 h 248"/>
                <a:gd name="T36" fmla="*/ 159 w 248"/>
                <a:gd name="T37" fmla="*/ 3 h 248"/>
                <a:gd name="T38" fmla="*/ 148 w 248"/>
                <a:gd name="T39" fmla="*/ 1 h 248"/>
                <a:gd name="T40" fmla="*/ 124 w 248"/>
                <a:gd name="T41" fmla="*/ 0 h 248"/>
                <a:gd name="T42" fmla="*/ 98 w 248"/>
                <a:gd name="T43" fmla="*/ 1 h 248"/>
                <a:gd name="T44" fmla="*/ 76 w 248"/>
                <a:gd name="T45" fmla="*/ 8 h 248"/>
                <a:gd name="T46" fmla="*/ 55 w 248"/>
                <a:gd name="T47" fmla="*/ 18 h 248"/>
                <a:gd name="T48" fmla="*/ 37 w 248"/>
                <a:gd name="T49" fmla="*/ 36 h 248"/>
                <a:gd name="T50" fmla="*/ 20 w 248"/>
                <a:gd name="T51" fmla="*/ 54 h 248"/>
                <a:gd name="T52" fmla="*/ 9 w 248"/>
                <a:gd name="T53" fmla="*/ 75 h 248"/>
                <a:gd name="T54" fmla="*/ 1 w 248"/>
                <a:gd name="T55" fmla="*/ 98 h 248"/>
                <a:gd name="T56" fmla="*/ 0 w 248"/>
                <a:gd name="T57" fmla="*/ 124 h 248"/>
                <a:gd name="T58" fmla="*/ 1 w 248"/>
                <a:gd name="T59" fmla="*/ 147 h 248"/>
                <a:gd name="T60" fmla="*/ 4 w 248"/>
                <a:gd name="T61" fmla="*/ 159 h 248"/>
                <a:gd name="T62" fmla="*/ 9 w 248"/>
                <a:gd name="T63" fmla="*/ 171 h 248"/>
                <a:gd name="T64" fmla="*/ 20 w 248"/>
                <a:gd name="T65" fmla="*/ 192 h 248"/>
                <a:gd name="T66" fmla="*/ 37 w 248"/>
                <a:gd name="T67" fmla="*/ 212 h 248"/>
                <a:gd name="T68" fmla="*/ 55 w 248"/>
                <a:gd name="T69" fmla="*/ 227 h 248"/>
                <a:gd name="T70" fmla="*/ 76 w 248"/>
                <a:gd name="T71" fmla="*/ 238 h 248"/>
                <a:gd name="T72" fmla="*/ 98 w 248"/>
                <a:gd name="T73" fmla="*/ 246 h 248"/>
                <a:gd name="T74" fmla="*/ 124 w 248"/>
                <a:gd name="T75" fmla="*/ 248 h 248"/>
                <a:gd name="T76" fmla="*/ 129 w 248"/>
                <a:gd name="T77" fmla="*/ 247 h 248"/>
                <a:gd name="T78" fmla="*/ 135 w 248"/>
                <a:gd name="T79" fmla="*/ 247 h 248"/>
                <a:gd name="T80" fmla="*/ 148 w 248"/>
                <a:gd name="T81" fmla="*/ 246 h 248"/>
                <a:gd name="T82" fmla="*/ 153 w 248"/>
                <a:gd name="T83" fmla="*/ 243 h 248"/>
                <a:gd name="T84" fmla="*/ 155 w 248"/>
                <a:gd name="T85" fmla="*/ 242 h 248"/>
                <a:gd name="T86" fmla="*/ 159 w 248"/>
                <a:gd name="T87" fmla="*/ 242 h 248"/>
                <a:gd name="T88" fmla="*/ 171 w 248"/>
                <a:gd name="T89" fmla="*/ 238 h 248"/>
                <a:gd name="T90" fmla="*/ 181 w 248"/>
                <a:gd name="T91" fmla="*/ 232 h 248"/>
                <a:gd name="T92" fmla="*/ 192 w 248"/>
                <a:gd name="T93" fmla="*/ 227 h 248"/>
                <a:gd name="T94" fmla="*/ 212 w 248"/>
                <a:gd name="T95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212" y="212"/>
                  </a:moveTo>
                  <a:lnTo>
                    <a:pt x="227" y="192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3" y="152"/>
                  </a:lnTo>
                  <a:lnTo>
                    <a:pt x="246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5"/>
                  </a:lnTo>
                  <a:lnTo>
                    <a:pt x="227" y="54"/>
                  </a:lnTo>
                  <a:lnTo>
                    <a:pt x="212" y="36"/>
                  </a:lnTo>
                  <a:lnTo>
                    <a:pt x="192" y="18"/>
                  </a:lnTo>
                  <a:lnTo>
                    <a:pt x="181" y="12"/>
                  </a:lnTo>
                  <a:lnTo>
                    <a:pt x="171" y="8"/>
                  </a:lnTo>
                  <a:lnTo>
                    <a:pt x="159" y="3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8"/>
                  </a:lnTo>
                  <a:lnTo>
                    <a:pt x="55" y="18"/>
                  </a:lnTo>
                  <a:lnTo>
                    <a:pt x="37" y="36"/>
                  </a:lnTo>
                  <a:lnTo>
                    <a:pt x="20" y="54"/>
                  </a:lnTo>
                  <a:lnTo>
                    <a:pt x="9" y="75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7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2"/>
                  </a:lnTo>
                  <a:lnTo>
                    <a:pt x="37" y="212"/>
                  </a:lnTo>
                  <a:lnTo>
                    <a:pt x="55" y="227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4" y="248"/>
                  </a:lnTo>
                  <a:lnTo>
                    <a:pt x="129" y="247"/>
                  </a:lnTo>
                  <a:lnTo>
                    <a:pt x="135" y="247"/>
                  </a:lnTo>
                  <a:lnTo>
                    <a:pt x="148" y="246"/>
                  </a:lnTo>
                  <a:lnTo>
                    <a:pt x="153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34E66D5-FA8B-4AB3-822B-A45FB8F35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603" y="3677054"/>
              <a:ext cx="98425" cy="91376"/>
            </a:xfrm>
            <a:custGeom>
              <a:avLst/>
              <a:gdLst>
                <a:gd name="T0" fmla="*/ 212 w 248"/>
                <a:gd name="T1" fmla="*/ 212 h 248"/>
                <a:gd name="T2" fmla="*/ 227 w 248"/>
                <a:gd name="T3" fmla="*/ 192 h 248"/>
                <a:gd name="T4" fmla="*/ 232 w 248"/>
                <a:gd name="T5" fmla="*/ 181 h 248"/>
                <a:gd name="T6" fmla="*/ 238 w 248"/>
                <a:gd name="T7" fmla="*/ 171 h 248"/>
                <a:gd name="T8" fmla="*/ 242 w 248"/>
                <a:gd name="T9" fmla="*/ 158 h 248"/>
                <a:gd name="T10" fmla="*/ 242 w 248"/>
                <a:gd name="T11" fmla="*/ 155 h 248"/>
                <a:gd name="T12" fmla="*/ 243 w 248"/>
                <a:gd name="T13" fmla="*/ 152 h 248"/>
                <a:gd name="T14" fmla="*/ 245 w 248"/>
                <a:gd name="T15" fmla="*/ 147 h 248"/>
                <a:gd name="T16" fmla="*/ 247 w 248"/>
                <a:gd name="T17" fmla="*/ 135 h 248"/>
                <a:gd name="T18" fmla="*/ 247 w 248"/>
                <a:gd name="T19" fmla="*/ 129 h 248"/>
                <a:gd name="T20" fmla="*/ 248 w 248"/>
                <a:gd name="T21" fmla="*/ 124 h 248"/>
                <a:gd name="T22" fmla="*/ 245 w 248"/>
                <a:gd name="T23" fmla="*/ 98 h 248"/>
                <a:gd name="T24" fmla="*/ 238 w 248"/>
                <a:gd name="T25" fmla="*/ 75 h 248"/>
                <a:gd name="T26" fmla="*/ 227 w 248"/>
                <a:gd name="T27" fmla="*/ 54 h 248"/>
                <a:gd name="T28" fmla="*/ 212 w 248"/>
                <a:gd name="T29" fmla="*/ 36 h 248"/>
                <a:gd name="T30" fmla="*/ 192 w 248"/>
                <a:gd name="T31" fmla="*/ 18 h 248"/>
                <a:gd name="T32" fmla="*/ 181 w 248"/>
                <a:gd name="T33" fmla="*/ 12 h 248"/>
                <a:gd name="T34" fmla="*/ 171 w 248"/>
                <a:gd name="T35" fmla="*/ 8 h 248"/>
                <a:gd name="T36" fmla="*/ 158 w 248"/>
                <a:gd name="T37" fmla="*/ 3 h 248"/>
                <a:gd name="T38" fmla="*/ 147 w 248"/>
                <a:gd name="T39" fmla="*/ 1 h 248"/>
                <a:gd name="T40" fmla="*/ 124 w 248"/>
                <a:gd name="T41" fmla="*/ 0 h 248"/>
                <a:gd name="T42" fmla="*/ 98 w 248"/>
                <a:gd name="T43" fmla="*/ 1 h 248"/>
                <a:gd name="T44" fmla="*/ 75 w 248"/>
                <a:gd name="T45" fmla="*/ 8 h 248"/>
                <a:gd name="T46" fmla="*/ 54 w 248"/>
                <a:gd name="T47" fmla="*/ 18 h 248"/>
                <a:gd name="T48" fmla="*/ 37 w 248"/>
                <a:gd name="T49" fmla="*/ 36 h 248"/>
                <a:gd name="T50" fmla="*/ 19 w 248"/>
                <a:gd name="T51" fmla="*/ 54 h 248"/>
                <a:gd name="T52" fmla="*/ 8 w 248"/>
                <a:gd name="T53" fmla="*/ 75 h 248"/>
                <a:gd name="T54" fmla="*/ 1 w 248"/>
                <a:gd name="T55" fmla="*/ 98 h 248"/>
                <a:gd name="T56" fmla="*/ 0 w 248"/>
                <a:gd name="T57" fmla="*/ 124 h 248"/>
                <a:gd name="T58" fmla="*/ 1 w 248"/>
                <a:gd name="T59" fmla="*/ 147 h 248"/>
                <a:gd name="T60" fmla="*/ 3 w 248"/>
                <a:gd name="T61" fmla="*/ 158 h 248"/>
                <a:gd name="T62" fmla="*/ 8 w 248"/>
                <a:gd name="T63" fmla="*/ 171 h 248"/>
                <a:gd name="T64" fmla="*/ 19 w 248"/>
                <a:gd name="T65" fmla="*/ 192 h 248"/>
                <a:gd name="T66" fmla="*/ 37 w 248"/>
                <a:gd name="T67" fmla="*/ 212 h 248"/>
                <a:gd name="T68" fmla="*/ 54 w 248"/>
                <a:gd name="T69" fmla="*/ 227 h 248"/>
                <a:gd name="T70" fmla="*/ 75 w 248"/>
                <a:gd name="T71" fmla="*/ 238 h 248"/>
                <a:gd name="T72" fmla="*/ 98 w 248"/>
                <a:gd name="T73" fmla="*/ 245 h 248"/>
                <a:gd name="T74" fmla="*/ 124 w 248"/>
                <a:gd name="T75" fmla="*/ 248 h 248"/>
                <a:gd name="T76" fmla="*/ 129 w 248"/>
                <a:gd name="T77" fmla="*/ 247 h 248"/>
                <a:gd name="T78" fmla="*/ 135 w 248"/>
                <a:gd name="T79" fmla="*/ 247 h 248"/>
                <a:gd name="T80" fmla="*/ 147 w 248"/>
                <a:gd name="T81" fmla="*/ 245 h 248"/>
                <a:gd name="T82" fmla="*/ 152 w 248"/>
                <a:gd name="T83" fmla="*/ 243 h 248"/>
                <a:gd name="T84" fmla="*/ 155 w 248"/>
                <a:gd name="T85" fmla="*/ 242 h 248"/>
                <a:gd name="T86" fmla="*/ 158 w 248"/>
                <a:gd name="T87" fmla="*/ 242 h 248"/>
                <a:gd name="T88" fmla="*/ 171 w 248"/>
                <a:gd name="T89" fmla="*/ 238 h 248"/>
                <a:gd name="T90" fmla="*/ 181 w 248"/>
                <a:gd name="T91" fmla="*/ 232 h 248"/>
                <a:gd name="T92" fmla="*/ 192 w 248"/>
                <a:gd name="T93" fmla="*/ 227 h 248"/>
                <a:gd name="T94" fmla="*/ 212 w 248"/>
                <a:gd name="T95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212" y="212"/>
                  </a:moveTo>
                  <a:lnTo>
                    <a:pt x="227" y="192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8"/>
                  </a:lnTo>
                  <a:lnTo>
                    <a:pt x="242" y="155"/>
                  </a:lnTo>
                  <a:lnTo>
                    <a:pt x="243" y="152"/>
                  </a:lnTo>
                  <a:lnTo>
                    <a:pt x="245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5" y="98"/>
                  </a:lnTo>
                  <a:lnTo>
                    <a:pt x="238" y="75"/>
                  </a:lnTo>
                  <a:lnTo>
                    <a:pt x="227" y="54"/>
                  </a:lnTo>
                  <a:lnTo>
                    <a:pt x="212" y="36"/>
                  </a:lnTo>
                  <a:lnTo>
                    <a:pt x="192" y="18"/>
                  </a:lnTo>
                  <a:lnTo>
                    <a:pt x="181" y="12"/>
                  </a:lnTo>
                  <a:lnTo>
                    <a:pt x="171" y="8"/>
                  </a:lnTo>
                  <a:lnTo>
                    <a:pt x="158" y="3"/>
                  </a:lnTo>
                  <a:lnTo>
                    <a:pt x="147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5" y="8"/>
                  </a:lnTo>
                  <a:lnTo>
                    <a:pt x="54" y="18"/>
                  </a:lnTo>
                  <a:lnTo>
                    <a:pt x="37" y="36"/>
                  </a:lnTo>
                  <a:lnTo>
                    <a:pt x="19" y="54"/>
                  </a:lnTo>
                  <a:lnTo>
                    <a:pt x="8" y="75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7"/>
                  </a:lnTo>
                  <a:lnTo>
                    <a:pt x="3" y="158"/>
                  </a:lnTo>
                  <a:lnTo>
                    <a:pt x="8" y="171"/>
                  </a:lnTo>
                  <a:lnTo>
                    <a:pt x="19" y="192"/>
                  </a:lnTo>
                  <a:lnTo>
                    <a:pt x="37" y="212"/>
                  </a:lnTo>
                  <a:lnTo>
                    <a:pt x="54" y="227"/>
                  </a:lnTo>
                  <a:lnTo>
                    <a:pt x="75" y="238"/>
                  </a:lnTo>
                  <a:lnTo>
                    <a:pt x="98" y="245"/>
                  </a:lnTo>
                  <a:lnTo>
                    <a:pt x="124" y="248"/>
                  </a:lnTo>
                  <a:lnTo>
                    <a:pt x="129" y="247"/>
                  </a:lnTo>
                  <a:lnTo>
                    <a:pt x="135" y="247"/>
                  </a:lnTo>
                  <a:lnTo>
                    <a:pt x="147" y="245"/>
                  </a:lnTo>
                  <a:lnTo>
                    <a:pt x="152" y="243"/>
                  </a:lnTo>
                  <a:lnTo>
                    <a:pt x="155" y="242"/>
                  </a:lnTo>
                  <a:lnTo>
                    <a:pt x="158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D21E3423-2DF1-C18E-6310-C648B451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778" y="5332145"/>
              <a:ext cx="98425" cy="91376"/>
            </a:xfrm>
            <a:custGeom>
              <a:avLst/>
              <a:gdLst>
                <a:gd name="T0" fmla="*/ 124 w 248"/>
                <a:gd name="T1" fmla="*/ 248 h 248"/>
                <a:gd name="T2" fmla="*/ 129 w 248"/>
                <a:gd name="T3" fmla="*/ 247 h 248"/>
                <a:gd name="T4" fmla="*/ 135 w 248"/>
                <a:gd name="T5" fmla="*/ 247 h 248"/>
                <a:gd name="T6" fmla="*/ 148 w 248"/>
                <a:gd name="T7" fmla="*/ 246 h 248"/>
                <a:gd name="T8" fmla="*/ 153 w 248"/>
                <a:gd name="T9" fmla="*/ 244 h 248"/>
                <a:gd name="T10" fmla="*/ 155 w 248"/>
                <a:gd name="T11" fmla="*/ 242 h 248"/>
                <a:gd name="T12" fmla="*/ 159 w 248"/>
                <a:gd name="T13" fmla="*/ 242 h 248"/>
                <a:gd name="T14" fmla="*/ 171 w 248"/>
                <a:gd name="T15" fmla="*/ 239 h 248"/>
                <a:gd name="T16" fmla="*/ 181 w 248"/>
                <a:gd name="T17" fmla="*/ 232 h 248"/>
                <a:gd name="T18" fmla="*/ 192 w 248"/>
                <a:gd name="T19" fmla="*/ 227 h 248"/>
                <a:gd name="T20" fmla="*/ 212 w 248"/>
                <a:gd name="T21" fmla="*/ 212 h 248"/>
                <a:gd name="T22" fmla="*/ 227 w 248"/>
                <a:gd name="T23" fmla="*/ 193 h 248"/>
                <a:gd name="T24" fmla="*/ 232 w 248"/>
                <a:gd name="T25" fmla="*/ 181 h 248"/>
                <a:gd name="T26" fmla="*/ 238 w 248"/>
                <a:gd name="T27" fmla="*/ 171 h 248"/>
                <a:gd name="T28" fmla="*/ 242 w 248"/>
                <a:gd name="T29" fmla="*/ 159 h 248"/>
                <a:gd name="T30" fmla="*/ 242 w 248"/>
                <a:gd name="T31" fmla="*/ 155 h 248"/>
                <a:gd name="T32" fmla="*/ 243 w 248"/>
                <a:gd name="T33" fmla="*/ 153 h 248"/>
                <a:gd name="T34" fmla="*/ 246 w 248"/>
                <a:gd name="T35" fmla="*/ 148 h 248"/>
                <a:gd name="T36" fmla="*/ 247 w 248"/>
                <a:gd name="T37" fmla="*/ 135 h 248"/>
                <a:gd name="T38" fmla="*/ 247 w 248"/>
                <a:gd name="T39" fmla="*/ 129 h 248"/>
                <a:gd name="T40" fmla="*/ 248 w 248"/>
                <a:gd name="T41" fmla="*/ 124 h 248"/>
                <a:gd name="T42" fmla="*/ 246 w 248"/>
                <a:gd name="T43" fmla="*/ 98 h 248"/>
                <a:gd name="T44" fmla="*/ 238 w 248"/>
                <a:gd name="T45" fmla="*/ 76 h 248"/>
                <a:gd name="T46" fmla="*/ 227 w 248"/>
                <a:gd name="T47" fmla="*/ 55 h 248"/>
                <a:gd name="T48" fmla="*/ 212 w 248"/>
                <a:gd name="T49" fmla="*/ 36 h 248"/>
                <a:gd name="T50" fmla="*/ 192 w 248"/>
                <a:gd name="T51" fmla="*/ 19 h 248"/>
                <a:gd name="T52" fmla="*/ 181 w 248"/>
                <a:gd name="T53" fmla="*/ 13 h 248"/>
                <a:gd name="T54" fmla="*/ 171 w 248"/>
                <a:gd name="T55" fmla="*/ 9 h 248"/>
                <a:gd name="T56" fmla="*/ 159 w 248"/>
                <a:gd name="T57" fmla="*/ 4 h 248"/>
                <a:gd name="T58" fmla="*/ 148 w 248"/>
                <a:gd name="T59" fmla="*/ 1 h 248"/>
                <a:gd name="T60" fmla="*/ 124 w 248"/>
                <a:gd name="T61" fmla="*/ 0 h 248"/>
                <a:gd name="T62" fmla="*/ 98 w 248"/>
                <a:gd name="T63" fmla="*/ 1 h 248"/>
                <a:gd name="T64" fmla="*/ 76 w 248"/>
                <a:gd name="T65" fmla="*/ 9 h 248"/>
                <a:gd name="T66" fmla="*/ 55 w 248"/>
                <a:gd name="T67" fmla="*/ 19 h 248"/>
                <a:gd name="T68" fmla="*/ 37 w 248"/>
                <a:gd name="T69" fmla="*/ 36 h 248"/>
                <a:gd name="T70" fmla="*/ 20 w 248"/>
                <a:gd name="T71" fmla="*/ 55 h 248"/>
                <a:gd name="T72" fmla="*/ 9 w 248"/>
                <a:gd name="T73" fmla="*/ 76 h 248"/>
                <a:gd name="T74" fmla="*/ 1 w 248"/>
                <a:gd name="T75" fmla="*/ 98 h 248"/>
                <a:gd name="T76" fmla="*/ 0 w 248"/>
                <a:gd name="T77" fmla="*/ 124 h 248"/>
                <a:gd name="T78" fmla="*/ 1 w 248"/>
                <a:gd name="T79" fmla="*/ 148 h 248"/>
                <a:gd name="T80" fmla="*/ 4 w 248"/>
                <a:gd name="T81" fmla="*/ 159 h 248"/>
                <a:gd name="T82" fmla="*/ 9 w 248"/>
                <a:gd name="T83" fmla="*/ 171 h 248"/>
                <a:gd name="T84" fmla="*/ 20 w 248"/>
                <a:gd name="T85" fmla="*/ 193 h 248"/>
                <a:gd name="T86" fmla="*/ 37 w 248"/>
                <a:gd name="T87" fmla="*/ 212 h 248"/>
                <a:gd name="T88" fmla="*/ 55 w 248"/>
                <a:gd name="T89" fmla="*/ 227 h 248"/>
                <a:gd name="T90" fmla="*/ 76 w 248"/>
                <a:gd name="T91" fmla="*/ 239 h 248"/>
                <a:gd name="T92" fmla="*/ 98 w 248"/>
                <a:gd name="T93" fmla="*/ 246 h 248"/>
                <a:gd name="T94" fmla="*/ 124 w 248"/>
                <a:gd name="T9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124" y="248"/>
                  </a:moveTo>
                  <a:lnTo>
                    <a:pt x="129" y="247"/>
                  </a:lnTo>
                  <a:lnTo>
                    <a:pt x="135" y="247"/>
                  </a:lnTo>
                  <a:lnTo>
                    <a:pt x="148" y="246"/>
                  </a:lnTo>
                  <a:lnTo>
                    <a:pt x="153" y="244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9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lnTo>
                    <a:pt x="227" y="193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3" y="153"/>
                  </a:lnTo>
                  <a:lnTo>
                    <a:pt x="246" y="148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6"/>
                  </a:lnTo>
                  <a:lnTo>
                    <a:pt x="227" y="55"/>
                  </a:lnTo>
                  <a:lnTo>
                    <a:pt x="212" y="36"/>
                  </a:lnTo>
                  <a:lnTo>
                    <a:pt x="192" y="19"/>
                  </a:lnTo>
                  <a:lnTo>
                    <a:pt x="181" y="13"/>
                  </a:lnTo>
                  <a:lnTo>
                    <a:pt x="171" y="9"/>
                  </a:lnTo>
                  <a:lnTo>
                    <a:pt x="159" y="4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9"/>
                  </a:lnTo>
                  <a:lnTo>
                    <a:pt x="55" y="19"/>
                  </a:lnTo>
                  <a:lnTo>
                    <a:pt x="37" y="36"/>
                  </a:lnTo>
                  <a:lnTo>
                    <a:pt x="20" y="55"/>
                  </a:lnTo>
                  <a:lnTo>
                    <a:pt x="9" y="76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8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3"/>
                  </a:lnTo>
                  <a:lnTo>
                    <a:pt x="37" y="212"/>
                  </a:lnTo>
                  <a:lnTo>
                    <a:pt x="55" y="227"/>
                  </a:lnTo>
                  <a:lnTo>
                    <a:pt x="76" y="239"/>
                  </a:lnTo>
                  <a:lnTo>
                    <a:pt x="98" y="246"/>
                  </a:lnTo>
                  <a:lnTo>
                    <a:pt x="124" y="24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6F43656A-F7E6-AA4C-6260-FDAEBF2CE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378" y="4623241"/>
              <a:ext cx="98425" cy="92850"/>
            </a:xfrm>
            <a:custGeom>
              <a:avLst/>
              <a:gdLst>
                <a:gd name="T0" fmla="*/ 124 w 249"/>
                <a:gd name="T1" fmla="*/ 248 h 248"/>
                <a:gd name="T2" fmla="*/ 129 w 249"/>
                <a:gd name="T3" fmla="*/ 247 h 248"/>
                <a:gd name="T4" fmla="*/ 136 w 249"/>
                <a:gd name="T5" fmla="*/ 247 h 248"/>
                <a:gd name="T6" fmla="*/ 148 w 249"/>
                <a:gd name="T7" fmla="*/ 246 h 248"/>
                <a:gd name="T8" fmla="*/ 153 w 249"/>
                <a:gd name="T9" fmla="*/ 243 h 248"/>
                <a:gd name="T10" fmla="*/ 155 w 249"/>
                <a:gd name="T11" fmla="*/ 242 h 248"/>
                <a:gd name="T12" fmla="*/ 159 w 249"/>
                <a:gd name="T13" fmla="*/ 242 h 248"/>
                <a:gd name="T14" fmla="*/ 172 w 249"/>
                <a:gd name="T15" fmla="*/ 238 h 248"/>
                <a:gd name="T16" fmla="*/ 182 w 249"/>
                <a:gd name="T17" fmla="*/ 232 h 248"/>
                <a:gd name="T18" fmla="*/ 193 w 249"/>
                <a:gd name="T19" fmla="*/ 227 h 248"/>
                <a:gd name="T20" fmla="*/ 213 w 249"/>
                <a:gd name="T21" fmla="*/ 212 h 248"/>
                <a:gd name="T22" fmla="*/ 227 w 249"/>
                <a:gd name="T23" fmla="*/ 192 h 248"/>
                <a:gd name="T24" fmla="*/ 232 w 249"/>
                <a:gd name="T25" fmla="*/ 181 h 248"/>
                <a:gd name="T26" fmla="*/ 239 w 249"/>
                <a:gd name="T27" fmla="*/ 171 h 248"/>
                <a:gd name="T28" fmla="*/ 242 w 249"/>
                <a:gd name="T29" fmla="*/ 159 h 248"/>
                <a:gd name="T30" fmla="*/ 242 w 249"/>
                <a:gd name="T31" fmla="*/ 155 h 248"/>
                <a:gd name="T32" fmla="*/ 244 w 249"/>
                <a:gd name="T33" fmla="*/ 153 h 248"/>
                <a:gd name="T34" fmla="*/ 246 w 249"/>
                <a:gd name="T35" fmla="*/ 148 h 248"/>
                <a:gd name="T36" fmla="*/ 247 w 249"/>
                <a:gd name="T37" fmla="*/ 135 h 248"/>
                <a:gd name="T38" fmla="*/ 247 w 249"/>
                <a:gd name="T39" fmla="*/ 129 h 248"/>
                <a:gd name="T40" fmla="*/ 249 w 249"/>
                <a:gd name="T41" fmla="*/ 124 h 248"/>
                <a:gd name="T42" fmla="*/ 246 w 249"/>
                <a:gd name="T43" fmla="*/ 98 h 248"/>
                <a:gd name="T44" fmla="*/ 239 w 249"/>
                <a:gd name="T45" fmla="*/ 76 h 248"/>
                <a:gd name="T46" fmla="*/ 227 w 249"/>
                <a:gd name="T47" fmla="*/ 55 h 248"/>
                <a:gd name="T48" fmla="*/ 213 w 249"/>
                <a:gd name="T49" fmla="*/ 36 h 248"/>
                <a:gd name="T50" fmla="*/ 193 w 249"/>
                <a:gd name="T51" fmla="*/ 19 h 248"/>
                <a:gd name="T52" fmla="*/ 182 w 249"/>
                <a:gd name="T53" fmla="*/ 12 h 248"/>
                <a:gd name="T54" fmla="*/ 172 w 249"/>
                <a:gd name="T55" fmla="*/ 9 h 248"/>
                <a:gd name="T56" fmla="*/ 159 w 249"/>
                <a:gd name="T57" fmla="*/ 4 h 248"/>
                <a:gd name="T58" fmla="*/ 148 w 249"/>
                <a:gd name="T59" fmla="*/ 1 h 248"/>
                <a:gd name="T60" fmla="*/ 124 w 249"/>
                <a:gd name="T61" fmla="*/ 0 h 248"/>
                <a:gd name="T62" fmla="*/ 98 w 249"/>
                <a:gd name="T63" fmla="*/ 1 h 248"/>
                <a:gd name="T64" fmla="*/ 76 w 249"/>
                <a:gd name="T65" fmla="*/ 9 h 248"/>
                <a:gd name="T66" fmla="*/ 55 w 249"/>
                <a:gd name="T67" fmla="*/ 19 h 248"/>
                <a:gd name="T68" fmla="*/ 38 w 249"/>
                <a:gd name="T69" fmla="*/ 36 h 248"/>
                <a:gd name="T70" fmla="*/ 20 w 249"/>
                <a:gd name="T71" fmla="*/ 55 h 248"/>
                <a:gd name="T72" fmla="*/ 9 w 249"/>
                <a:gd name="T73" fmla="*/ 76 h 248"/>
                <a:gd name="T74" fmla="*/ 2 w 249"/>
                <a:gd name="T75" fmla="*/ 98 h 248"/>
                <a:gd name="T76" fmla="*/ 0 w 249"/>
                <a:gd name="T77" fmla="*/ 124 h 248"/>
                <a:gd name="T78" fmla="*/ 2 w 249"/>
                <a:gd name="T79" fmla="*/ 148 h 248"/>
                <a:gd name="T80" fmla="*/ 4 w 249"/>
                <a:gd name="T81" fmla="*/ 159 h 248"/>
                <a:gd name="T82" fmla="*/ 9 w 249"/>
                <a:gd name="T83" fmla="*/ 171 h 248"/>
                <a:gd name="T84" fmla="*/ 20 w 249"/>
                <a:gd name="T85" fmla="*/ 192 h 248"/>
                <a:gd name="T86" fmla="*/ 38 w 249"/>
                <a:gd name="T87" fmla="*/ 212 h 248"/>
                <a:gd name="T88" fmla="*/ 55 w 249"/>
                <a:gd name="T89" fmla="*/ 227 h 248"/>
                <a:gd name="T90" fmla="*/ 76 w 249"/>
                <a:gd name="T91" fmla="*/ 238 h 248"/>
                <a:gd name="T92" fmla="*/ 98 w 249"/>
                <a:gd name="T93" fmla="*/ 246 h 248"/>
                <a:gd name="T94" fmla="*/ 124 w 249"/>
                <a:gd name="T9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" h="248">
                  <a:moveTo>
                    <a:pt x="124" y="248"/>
                  </a:moveTo>
                  <a:lnTo>
                    <a:pt x="129" y="247"/>
                  </a:lnTo>
                  <a:lnTo>
                    <a:pt x="136" y="247"/>
                  </a:lnTo>
                  <a:lnTo>
                    <a:pt x="148" y="246"/>
                  </a:lnTo>
                  <a:lnTo>
                    <a:pt x="153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2" y="238"/>
                  </a:lnTo>
                  <a:lnTo>
                    <a:pt x="182" y="232"/>
                  </a:lnTo>
                  <a:lnTo>
                    <a:pt x="193" y="227"/>
                  </a:lnTo>
                  <a:lnTo>
                    <a:pt x="213" y="212"/>
                  </a:lnTo>
                  <a:lnTo>
                    <a:pt x="227" y="192"/>
                  </a:lnTo>
                  <a:lnTo>
                    <a:pt x="232" y="181"/>
                  </a:lnTo>
                  <a:lnTo>
                    <a:pt x="239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6" y="148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9" y="124"/>
                  </a:lnTo>
                  <a:lnTo>
                    <a:pt x="246" y="98"/>
                  </a:lnTo>
                  <a:lnTo>
                    <a:pt x="239" y="76"/>
                  </a:lnTo>
                  <a:lnTo>
                    <a:pt x="227" y="55"/>
                  </a:lnTo>
                  <a:lnTo>
                    <a:pt x="213" y="36"/>
                  </a:lnTo>
                  <a:lnTo>
                    <a:pt x="193" y="19"/>
                  </a:lnTo>
                  <a:lnTo>
                    <a:pt x="182" y="12"/>
                  </a:lnTo>
                  <a:lnTo>
                    <a:pt x="172" y="9"/>
                  </a:lnTo>
                  <a:lnTo>
                    <a:pt x="159" y="4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9"/>
                  </a:lnTo>
                  <a:lnTo>
                    <a:pt x="55" y="19"/>
                  </a:lnTo>
                  <a:lnTo>
                    <a:pt x="38" y="36"/>
                  </a:lnTo>
                  <a:lnTo>
                    <a:pt x="20" y="55"/>
                  </a:lnTo>
                  <a:lnTo>
                    <a:pt x="9" y="76"/>
                  </a:lnTo>
                  <a:lnTo>
                    <a:pt x="2" y="98"/>
                  </a:lnTo>
                  <a:lnTo>
                    <a:pt x="0" y="124"/>
                  </a:lnTo>
                  <a:lnTo>
                    <a:pt x="2" y="148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2"/>
                  </a:lnTo>
                  <a:lnTo>
                    <a:pt x="38" y="212"/>
                  </a:lnTo>
                  <a:lnTo>
                    <a:pt x="55" y="227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4" y="24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2FE4841B-407D-1291-DFD0-DF9D9625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403" y="3915812"/>
              <a:ext cx="98425" cy="91376"/>
            </a:xfrm>
            <a:custGeom>
              <a:avLst/>
              <a:gdLst>
                <a:gd name="T0" fmla="*/ 124 w 249"/>
                <a:gd name="T1" fmla="*/ 249 h 249"/>
                <a:gd name="T2" fmla="*/ 129 w 249"/>
                <a:gd name="T3" fmla="*/ 248 h 249"/>
                <a:gd name="T4" fmla="*/ 136 w 249"/>
                <a:gd name="T5" fmla="*/ 248 h 249"/>
                <a:gd name="T6" fmla="*/ 148 w 249"/>
                <a:gd name="T7" fmla="*/ 246 h 249"/>
                <a:gd name="T8" fmla="*/ 153 w 249"/>
                <a:gd name="T9" fmla="*/ 244 h 249"/>
                <a:gd name="T10" fmla="*/ 156 w 249"/>
                <a:gd name="T11" fmla="*/ 243 h 249"/>
                <a:gd name="T12" fmla="*/ 159 w 249"/>
                <a:gd name="T13" fmla="*/ 243 h 249"/>
                <a:gd name="T14" fmla="*/ 172 w 249"/>
                <a:gd name="T15" fmla="*/ 239 h 249"/>
                <a:gd name="T16" fmla="*/ 182 w 249"/>
                <a:gd name="T17" fmla="*/ 233 h 249"/>
                <a:gd name="T18" fmla="*/ 193 w 249"/>
                <a:gd name="T19" fmla="*/ 228 h 249"/>
                <a:gd name="T20" fmla="*/ 213 w 249"/>
                <a:gd name="T21" fmla="*/ 213 h 249"/>
                <a:gd name="T22" fmla="*/ 227 w 249"/>
                <a:gd name="T23" fmla="*/ 193 h 249"/>
                <a:gd name="T24" fmla="*/ 232 w 249"/>
                <a:gd name="T25" fmla="*/ 182 h 249"/>
                <a:gd name="T26" fmla="*/ 239 w 249"/>
                <a:gd name="T27" fmla="*/ 172 h 249"/>
                <a:gd name="T28" fmla="*/ 242 w 249"/>
                <a:gd name="T29" fmla="*/ 159 h 249"/>
                <a:gd name="T30" fmla="*/ 242 w 249"/>
                <a:gd name="T31" fmla="*/ 156 h 249"/>
                <a:gd name="T32" fmla="*/ 244 w 249"/>
                <a:gd name="T33" fmla="*/ 153 h 249"/>
                <a:gd name="T34" fmla="*/ 246 w 249"/>
                <a:gd name="T35" fmla="*/ 148 h 249"/>
                <a:gd name="T36" fmla="*/ 247 w 249"/>
                <a:gd name="T37" fmla="*/ 136 h 249"/>
                <a:gd name="T38" fmla="*/ 247 w 249"/>
                <a:gd name="T39" fmla="*/ 130 h 249"/>
                <a:gd name="T40" fmla="*/ 249 w 249"/>
                <a:gd name="T41" fmla="*/ 125 h 249"/>
                <a:gd name="T42" fmla="*/ 246 w 249"/>
                <a:gd name="T43" fmla="*/ 99 h 249"/>
                <a:gd name="T44" fmla="*/ 239 w 249"/>
                <a:gd name="T45" fmla="*/ 76 h 249"/>
                <a:gd name="T46" fmla="*/ 227 w 249"/>
                <a:gd name="T47" fmla="*/ 55 h 249"/>
                <a:gd name="T48" fmla="*/ 213 w 249"/>
                <a:gd name="T49" fmla="*/ 36 h 249"/>
                <a:gd name="T50" fmla="*/ 193 w 249"/>
                <a:gd name="T51" fmla="*/ 19 h 249"/>
                <a:gd name="T52" fmla="*/ 182 w 249"/>
                <a:gd name="T53" fmla="*/ 13 h 249"/>
                <a:gd name="T54" fmla="*/ 172 w 249"/>
                <a:gd name="T55" fmla="*/ 9 h 249"/>
                <a:gd name="T56" fmla="*/ 159 w 249"/>
                <a:gd name="T57" fmla="*/ 4 h 249"/>
                <a:gd name="T58" fmla="*/ 148 w 249"/>
                <a:gd name="T59" fmla="*/ 2 h 249"/>
                <a:gd name="T60" fmla="*/ 124 w 249"/>
                <a:gd name="T61" fmla="*/ 0 h 249"/>
                <a:gd name="T62" fmla="*/ 98 w 249"/>
                <a:gd name="T63" fmla="*/ 2 h 249"/>
                <a:gd name="T64" fmla="*/ 76 w 249"/>
                <a:gd name="T65" fmla="*/ 9 h 249"/>
                <a:gd name="T66" fmla="*/ 55 w 249"/>
                <a:gd name="T67" fmla="*/ 19 h 249"/>
                <a:gd name="T68" fmla="*/ 38 w 249"/>
                <a:gd name="T69" fmla="*/ 36 h 249"/>
                <a:gd name="T70" fmla="*/ 20 w 249"/>
                <a:gd name="T71" fmla="*/ 55 h 249"/>
                <a:gd name="T72" fmla="*/ 9 w 249"/>
                <a:gd name="T73" fmla="*/ 76 h 249"/>
                <a:gd name="T74" fmla="*/ 2 w 249"/>
                <a:gd name="T75" fmla="*/ 99 h 249"/>
                <a:gd name="T76" fmla="*/ 0 w 249"/>
                <a:gd name="T77" fmla="*/ 125 h 249"/>
                <a:gd name="T78" fmla="*/ 2 w 249"/>
                <a:gd name="T79" fmla="*/ 148 h 249"/>
                <a:gd name="T80" fmla="*/ 4 w 249"/>
                <a:gd name="T81" fmla="*/ 159 h 249"/>
                <a:gd name="T82" fmla="*/ 9 w 249"/>
                <a:gd name="T83" fmla="*/ 172 h 249"/>
                <a:gd name="T84" fmla="*/ 20 w 249"/>
                <a:gd name="T85" fmla="*/ 193 h 249"/>
                <a:gd name="T86" fmla="*/ 38 w 249"/>
                <a:gd name="T87" fmla="*/ 213 h 249"/>
                <a:gd name="T88" fmla="*/ 55 w 249"/>
                <a:gd name="T89" fmla="*/ 228 h 249"/>
                <a:gd name="T90" fmla="*/ 76 w 249"/>
                <a:gd name="T91" fmla="*/ 239 h 249"/>
                <a:gd name="T92" fmla="*/ 98 w 249"/>
                <a:gd name="T93" fmla="*/ 246 h 249"/>
                <a:gd name="T94" fmla="*/ 124 w 249"/>
                <a:gd name="T9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" h="249">
                  <a:moveTo>
                    <a:pt x="124" y="249"/>
                  </a:moveTo>
                  <a:lnTo>
                    <a:pt x="129" y="248"/>
                  </a:lnTo>
                  <a:lnTo>
                    <a:pt x="136" y="248"/>
                  </a:lnTo>
                  <a:lnTo>
                    <a:pt x="148" y="246"/>
                  </a:lnTo>
                  <a:lnTo>
                    <a:pt x="153" y="244"/>
                  </a:lnTo>
                  <a:lnTo>
                    <a:pt x="156" y="243"/>
                  </a:lnTo>
                  <a:lnTo>
                    <a:pt x="159" y="243"/>
                  </a:lnTo>
                  <a:lnTo>
                    <a:pt x="172" y="239"/>
                  </a:lnTo>
                  <a:lnTo>
                    <a:pt x="182" y="233"/>
                  </a:lnTo>
                  <a:lnTo>
                    <a:pt x="193" y="228"/>
                  </a:lnTo>
                  <a:lnTo>
                    <a:pt x="213" y="213"/>
                  </a:lnTo>
                  <a:lnTo>
                    <a:pt x="227" y="193"/>
                  </a:lnTo>
                  <a:lnTo>
                    <a:pt x="232" y="182"/>
                  </a:lnTo>
                  <a:lnTo>
                    <a:pt x="239" y="172"/>
                  </a:lnTo>
                  <a:lnTo>
                    <a:pt x="242" y="159"/>
                  </a:lnTo>
                  <a:lnTo>
                    <a:pt x="242" y="156"/>
                  </a:lnTo>
                  <a:lnTo>
                    <a:pt x="244" y="153"/>
                  </a:lnTo>
                  <a:lnTo>
                    <a:pt x="246" y="148"/>
                  </a:lnTo>
                  <a:lnTo>
                    <a:pt x="247" y="136"/>
                  </a:lnTo>
                  <a:lnTo>
                    <a:pt x="247" y="130"/>
                  </a:lnTo>
                  <a:lnTo>
                    <a:pt x="249" y="125"/>
                  </a:lnTo>
                  <a:lnTo>
                    <a:pt x="246" y="99"/>
                  </a:lnTo>
                  <a:lnTo>
                    <a:pt x="239" y="76"/>
                  </a:lnTo>
                  <a:lnTo>
                    <a:pt x="227" y="55"/>
                  </a:lnTo>
                  <a:lnTo>
                    <a:pt x="213" y="36"/>
                  </a:lnTo>
                  <a:lnTo>
                    <a:pt x="193" y="19"/>
                  </a:lnTo>
                  <a:lnTo>
                    <a:pt x="182" y="13"/>
                  </a:lnTo>
                  <a:lnTo>
                    <a:pt x="172" y="9"/>
                  </a:lnTo>
                  <a:lnTo>
                    <a:pt x="159" y="4"/>
                  </a:lnTo>
                  <a:lnTo>
                    <a:pt x="148" y="2"/>
                  </a:lnTo>
                  <a:lnTo>
                    <a:pt x="124" y="0"/>
                  </a:lnTo>
                  <a:lnTo>
                    <a:pt x="98" y="2"/>
                  </a:lnTo>
                  <a:lnTo>
                    <a:pt x="76" y="9"/>
                  </a:lnTo>
                  <a:lnTo>
                    <a:pt x="55" y="19"/>
                  </a:lnTo>
                  <a:lnTo>
                    <a:pt x="38" y="36"/>
                  </a:lnTo>
                  <a:lnTo>
                    <a:pt x="20" y="55"/>
                  </a:lnTo>
                  <a:lnTo>
                    <a:pt x="9" y="76"/>
                  </a:lnTo>
                  <a:lnTo>
                    <a:pt x="2" y="99"/>
                  </a:lnTo>
                  <a:lnTo>
                    <a:pt x="0" y="125"/>
                  </a:lnTo>
                  <a:lnTo>
                    <a:pt x="2" y="148"/>
                  </a:lnTo>
                  <a:lnTo>
                    <a:pt x="4" y="159"/>
                  </a:lnTo>
                  <a:lnTo>
                    <a:pt x="9" y="172"/>
                  </a:lnTo>
                  <a:lnTo>
                    <a:pt x="20" y="193"/>
                  </a:lnTo>
                  <a:lnTo>
                    <a:pt x="38" y="213"/>
                  </a:lnTo>
                  <a:lnTo>
                    <a:pt x="55" y="228"/>
                  </a:lnTo>
                  <a:lnTo>
                    <a:pt x="76" y="239"/>
                  </a:lnTo>
                  <a:lnTo>
                    <a:pt x="98" y="246"/>
                  </a:lnTo>
                  <a:lnTo>
                    <a:pt x="124" y="24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56D02360-2FEF-2DF2-7114-F89766295F59}"/>
                </a:ext>
              </a:extLst>
            </p:cNvPr>
            <p:cNvSpPr txBox="1"/>
            <p:nvPr/>
          </p:nvSpPr>
          <p:spPr>
            <a:xfrm>
              <a:off x="616791" y="560593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0D713A08-5417-59F1-70CA-AD91879CFFCB}"/>
                </a:ext>
              </a:extLst>
            </p:cNvPr>
            <p:cNvSpPr txBox="1"/>
            <p:nvPr/>
          </p:nvSpPr>
          <p:spPr>
            <a:xfrm>
              <a:off x="1159886" y="560593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214C7023-5054-2D22-2675-0E611EE51E77}"/>
                </a:ext>
              </a:extLst>
            </p:cNvPr>
            <p:cNvSpPr txBox="1"/>
            <p:nvPr/>
          </p:nvSpPr>
          <p:spPr>
            <a:xfrm>
              <a:off x="1642102" y="560593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1.4</a:t>
              </a:r>
            </a:p>
          </p:txBody>
        </p:sp>
        <p:sp>
          <p:nvSpPr>
            <p:cNvPr id="1053" name="ZoneTexte 1052">
              <a:extLst>
                <a:ext uri="{FF2B5EF4-FFF2-40B4-BE49-F238E27FC236}">
                  <a16:creationId xmlns:a16="http://schemas.microsoft.com/office/drawing/2014/main" id="{E53F4FDA-380A-B1CB-F69C-4393BA52E92F}"/>
                </a:ext>
              </a:extLst>
            </p:cNvPr>
            <p:cNvSpPr txBox="1"/>
            <p:nvPr/>
          </p:nvSpPr>
          <p:spPr>
            <a:xfrm>
              <a:off x="-1743663" y="5789013"/>
              <a:ext cx="2129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/>
                <a:t>Risk reduced with INSTI or TAF</a:t>
              </a:r>
            </a:p>
          </p:txBody>
        </p:sp>
        <p:sp>
          <p:nvSpPr>
            <p:cNvPr id="1054" name="ZoneTexte 1053">
              <a:extLst>
                <a:ext uri="{FF2B5EF4-FFF2-40B4-BE49-F238E27FC236}">
                  <a16:creationId xmlns:a16="http://schemas.microsoft.com/office/drawing/2014/main" id="{270D6A32-FABF-116F-5AD5-8CC2DD148F74}"/>
                </a:ext>
              </a:extLst>
            </p:cNvPr>
            <p:cNvSpPr txBox="1"/>
            <p:nvPr/>
          </p:nvSpPr>
          <p:spPr>
            <a:xfrm>
              <a:off x="1128094" y="5789013"/>
              <a:ext cx="2221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Risk increased with INSTI or TAF</a:t>
              </a:r>
            </a:p>
          </p:txBody>
        </p:sp>
        <p:sp>
          <p:nvSpPr>
            <p:cNvPr id="1055" name="ZoneTexte 1054">
              <a:extLst>
                <a:ext uri="{FF2B5EF4-FFF2-40B4-BE49-F238E27FC236}">
                  <a16:creationId xmlns:a16="http://schemas.microsoft.com/office/drawing/2014/main" id="{0EF6EE6E-FF37-FADE-339C-AE13C63B0ED9}"/>
                </a:ext>
              </a:extLst>
            </p:cNvPr>
            <p:cNvSpPr txBox="1"/>
            <p:nvPr/>
          </p:nvSpPr>
          <p:spPr>
            <a:xfrm>
              <a:off x="-1588943" y="3359737"/>
              <a:ext cx="2027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with TAF : fully adjusted</a:t>
              </a:r>
            </a:p>
          </p:txBody>
        </p:sp>
        <p:sp>
          <p:nvSpPr>
            <p:cNvPr id="1056" name="ZoneTexte 1055">
              <a:extLst>
                <a:ext uri="{FF2B5EF4-FFF2-40B4-BE49-F238E27FC236}">
                  <a16:creationId xmlns:a16="http://schemas.microsoft.com/office/drawing/2014/main" id="{9BC8CEA8-4CEE-49AD-1216-C257900A35B7}"/>
                </a:ext>
              </a:extLst>
            </p:cNvPr>
            <p:cNvSpPr txBox="1"/>
            <p:nvPr/>
          </p:nvSpPr>
          <p:spPr>
            <a:xfrm>
              <a:off x="-1588943" y="3603213"/>
              <a:ext cx="2268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with TAF : partially adjusted</a:t>
              </a:r>
            </a:p>
          </p:txBody>
        </p:sp>
        <p:sp>
          <p:nvSpPr>
            <p:cNvPr id="1057" name="ZoneTexte 1056">
              <a:extLst>
                <a:ext uri="{FF2B5EF4-FFF2-40B4-BE49-F238E27FC236}">
                  <a16:creationId xmlns:a16="http://schemas.microsoft.com/office/drawing/2014/main" id="{F3A3C6A6-483B-10D6-F675-1B8FDE0B9919}"/>
                </a:ext>
              </a:extLst>
            </p:cNvPr>
            <p:cNvSpPr txBox="1"/>
            <p:nvPr/>
          </p:nvSpPr>
          <p:spPr>
            <a:xfrm>
              <a:off x="-1588943" y="3846690"/>
              <a:ext cx="1905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with TAF : Unadjusted</a:t>
              </a:r>
            </a:p>
          </p:txBody>
        </p:sp>
        <p:sp>
          <p:nvSpPr>
            <p:cNvPr id="1058" name="ZoneTexte 1057">
              <a:extLst>
                <a:ext uri="{FF2B5EF4-FFF2-40B4-BE49-F238E27FC236}">
                  <a16:creationId xmlns:a16="http://schemas.microsoft.com/office/drawing/2014/main" id="{A5EFF041-4E09-BEA0-195E-78273F90A145}"/>
                </a:ext>
              </a:extLst>
            </p:cNvPr>
            <p:cNvSpPr txBox="1"/>
            <p:nvPr/>
          </p:nvSpPr>
          <p:spPr>
            <a:xfrm>
              <a:off x="-1588943" y="4070808"/>
              <a:ext cx="1912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no TAF : fully adjusted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61DC2ACD-9AEC-2C37-A386-3CFF8BFDD82B}"/>
                </a:ext>
              </a:extLst>
            </p:cNvPr>
            <p:cNvSpPr txBox="1"/>
            <p:nvPr/>
          </p:nvSpPr>
          <p:spPr>
            <a:xfrm>
              <a:off x="-1588943" y="4314284"/>
              <a:ext cx="21527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no TAF : partially adjusted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ADC74FB8-3D57-34BE-0474-68132B8D6888}"/>
                </a:ext>
              </a:extLst>
            </p:cNvPr>
            <p:cNvSpPr txBox="1"/>
            <p:nvPr/>
          </p:nvSpPr>
          <p:spPr>
            <a:xfrm>
              <a:off x="-1588943" y="4557761"/>
              <a:ext cx="1790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no TAF : Unadjusted</a:t>
              </a:r>
            </a:p>
          </p:txBody>
        </p:sp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70DA6009-C84C-C260-0824-33C4F1E31268}"/>
                </a:ext>
              </a:extLst>
            </p:cNvPr>
            <p:cNvSpPr txBox="1"/>
            <p:nvPr/>
          </p:nvSpPr>
          <p:spPr>
            <a:xfrm>
              <a:off x="-1588943" y="4767924"/>
              <a:ext cx="1947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TAF no INSTI : fully adjusted</a:t>
              </a:r>
            </a:p>
          </p:txBody>
        </p:sp>
        <p:sp>
          <p:nvSpPr>
            <p:cNvPr id="1062" name="ZoneTexte 1061">
              <a:extLst>
                <a:ext uri="{FF2B5EF4-FFF2-40B4-BE49-F238E27FC236}">
                  <a16:creationId xmlns:a16="http://schemas.microsoft.com/office/drawing/2014/main" id="{17D9144D-E339-48DD-23C6-358516CB8031}"/>
                </a:ext>
              </a:extLst>
            </p:cNvPr>
            <p:cNvSpPr txBox="1"/>
            <p:nvPr/>
          </p:nvSpPr>
          <p:spPr>
            <a:xfrm>
              <a:off x="-1588943" y="5254877"/>
              <a:ext cx="1790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TAF no INSTI : Unadjusted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C5A0EB99-81DF-CC09-FEB5-C6347EC8D4F4}"/>
                </a:ext>
              </a:extLst>
            </p:cNvPr>
            <p:cNvSpPr txBox="1"/>
            <p:nvPr/>
          </p:nvSpPr>
          <p:spPr>
            <a:xfrm>
              <a:off x="2227484" y="3359737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1.21 (1.07-1.37)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AA0B3705-4B61-94D3-D2B9-F6B562698A8B}"/>
                </a:ext>
              </a:extLst>
            </p:cNvPr>
            <p:cNvSpPr txBox="1"/>
            <p:nvPr/>
          </p:nvSpPr>
          <p:spPr>
            <a:xfrm>
              <a:off x="2227483" y="3603213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1.22 (1.08-1.38)</a:t>
              </a:r>
            </a:p>
          </p:txBody>
        </p:sp>
        <p:sp>
          <p:nvSpPr>
            <p:cNvPr id="1065" name="ZoneTexte 1064">
              <a:extLst>
                <a:ext uri="{FF2B5EF4-FFF2-40B4-BE49-F238E27FC236}">
                  <a16:creationId xmlns:a16="http://schemas.microsoft.com/office/drawing/2014/main" id="{4CEC20D9-6D9E-0BED-5428-60465B450BDB}"/>
                </a:ext>
              </a:extLst>
            </p:cNvPr>
            <p:cNvSpPr txBox="1"/>
            <p:nvPr/>
          </p:nvSpPr>
          <p:spPr>
            <a:xfrm>
              <a:off x="2227483" y="3846690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1.24 (1.10-1.40)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CD378F6D-9AF4-C3B9-7053-54A793CD3020}"/>
                </a:ext>
              </a:extLst>
            </p:cNvPr>
            <p:cNvSpPr txBox="1"/>
            <p:nvPr/>
          </p:nvSpPr>
          <p:spPr>
            <a:xfrm>
              <a:off x="2227483" y="4070808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1.09 (0.99-1.20)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1B915888-E0D4-2D0C-5339-29B107266D0D}"/>
                </a:ext>
              </a:extLst>
            </p:cNvPr>
            <p:cNvSpPr txBox="1"/>
            <p:nvPr/>
          </p:nvSpPr>
          <p:spPr>
            <a:xfrm>
              <a:off x="2227484" y="431428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1.09 (1.00-1.19)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D87E1980-684C-EA8D-5F06-3966510FE4D3}"/>
                </a:ext>
              </a:extLst>
            </p:cNvPr>
            <p:cNvSpPr txBox="1"/>
            <p:nvPr/>
          </p:nvSpPr>
          <p:spPr>
            <a:xfrm>
              <a:off x="2227484" y="455776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1.07 (0.98-1.17)</a:t>
              </a:r>
            </a:p>
          </p:txBody>
        </p:sp>
        <p:sp>
          <p:nvSpPr>
            <p:cNvPr id="1069" name="ZoneTexte 1068">
              <a:extLst>
                <a:ext uri="{FF2B5EF4-FFF2-40B4-BE49-F238E27FC236}">
                  <a16:creationId xmlns:a16="http://schemas.microsoft.com/office/drawing/2014/main" id="{7741E9BE-27EE-165E-81AD-69D4ACC2017A}"/>
                </a:ext>
              </a:extLst>
            </p:cNvPr>
            <p:cNvSpPr txBox="1"/>
            <p:nvPr/>
          </p:nvSpPr>
          <p:spPr>
            <a:xfrm>
              <a:off x="2227483" y="476792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1.15 (0.96-1.38)</a:t>
              </a:r>
            </a:p>
          </p:txBody>
        </p:sp>
        <p:sp>
          <p:nvSpPr>
            <p:cNvPr id="1070" name="ZoneTexte 1069">
              <a:extLst>
                <a:ext uri="{FF2B5EF4-FFF2-40B4-BE49-F238E27FC236}">
                  <a16:creationId xmlns:a16="http://schemas.microsoft.com/office/drawing/2014/main" id="{92E9FBE8-83C6-55A7-EB1B-64B93E55284C}"/>
                </a:ext>
              </a:extLst>
            </p:cNvPr>
            <p:cNvSpPr txBox="1"/>
            <p:nvPr/>
          </p:nvSpPr>
          <p:spPr>
            <a:xfrm>
              <a:off x="2227481" y="5011400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1.19 (1.01-1.40)</a:t>
              </a:r>
            </a:p>
          </p:txBody>
        </p:sp>
        <p:sp>
          <p:nvSpPr>
            <p:cNvPr id="1071" name="ZoneTexte 1070">
              <a:extLst>
                <a:ext uri="{FF2B5EF4-FFF2-40B4-BE49-F238E27FC236}">
                  <a16:creationId xmlns:a16="http://schemas.microsoft.com/office/drawing/2014/main" id="{270BFCC3-0910-3A8D-B945-6A60B497764A}"/>
                </a:ext>
              </a:extLst>
            </p:cNvPr>
            <p:cNvSpPr txBox="1"/>
            <p:nvPr/>
          </p:nvSpPr>
          <p:spPr>
            <a:xfrm>
              <a:off x="2227483" y="5254877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1.22 (1.03-1.44)</a:t>
              </a:r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555B39A2-D25C-4639-F98F-C13790A38152}"/>
                </a:ext>
              </a:extLst>
            </p:cNvPr>
            <p:cNvSpPr txBox="1"/>
            <p:nvPr/>
          </p:nvSpPr>
          <p:spPr>
            <a:xfrm>
              <a:off x="-1588943" y="5011400"/>
              <a:ext cx="21527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TAF no INSTI : partially adjusted</a:t>
              </a:r>
            </a:p>
          </p:txBody>
        </p:sp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326C8396-EA0F-B92F-C926-61E7CE1F8396}"/>
                </a:ext>
              </a:extLst>
            </p:cNvPr>
            <p:cNvSpPr txBox="1"/>
            <p:nvPr/>
          </p:nvSpPr>
          <p:spPr>
            <a:xfrm>
              <a:off x="-1588943" y="3082571"/>
              <a:ext cx="1768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ART regimen adjustment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26F7D04A-87C9-C9D3-797E-C5B9239E29C8}"/>
                </a:ext>
              </a:extLst>
            </p:cNvPr>
            <p:cNvSpPr txBox="1"/>
            <p:nvPr/>
          </p:nvSpPr>
          <p:spPr>
            <a:xfrm>
              <a:off x="2338892" y="3082571"/>
              <a:ext cx="958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IRR (95% CI)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151E5B0-29DC-E8E8-C182-B4D24DD55AC2}"/>
                </a:ext>
              </a:extLst>
            </p:cNvPr>
            <p:cNvSpPr txBox="1"/>
            <p:nvPr/>
          </p:nvSpPr>
          <p:spPr>
            <a:xfrm>
              <a:off x="-1626003" y="6124075"/>
              <a:ext cx="5322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Current use of TAF </a:t>
              </a:r>
              <a:r>
                <a:rPr lang="en-US" sz="1400" dirty="0"/>
                <a:t>with or without INSTI </a:t>
              </a:r>
              <a:r>
                <a:rPr lang="en-US" sz="1400" b="1" dirty="0"/>
                <a:t>associated with dyslipidemia</a:t>
              </a:r>
            </a:p>
            <a:p>
              <a:r>
                <a:rPr lang="en-US" sz="1400" dirty="0"/>
                <a:t>Adjustment for time-updated BMI attenuated the risk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790C7BD-73EB-BE08-43A5-1B1C425DE52A}"/>
              </a:ext>
            </a:extLst>
          </p:cNvPr>
          <p:cNvSpPr txBox="1"/>
          <p:nvPr/>
        </p:nvSpPr>
        <p:spPr>
          <a:xfrm>
            <a:off x="767408" y="2114304"/>
            <a:ext cx="11312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Development of dyslipidemia (Total C &gt; 240 or HDL &lt; 35 or TG &gt; 200 mg/dL or lipid-lowering therapy)</a:t>
            </a:r>
          </a:p>
          <a:p>
            <a:r>
              <a:rPr lang="en-US" sz="1400" dirty="0"/>
              <a:t>5,231 people followed ; 2689 (51.4%) developed hypertension over 19,547 PYFU ; Male: 73%, White: 71%, Median age: 43 y, Median ART duration: 10 y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D3918962-0429-799C-9919-B9A827EE58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251" y="1359803"/>
            <a:ext cx="10972800" cy="13224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RESPOND: consortium of 19 observational cohorts (Europe and Australia)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Adults on INSTI or </a:t>
            </a:r>
            <a:r>
              <a:rPr lang="en-US" sz="2000" dirty="0" err="1"/>
              <a:t>bPI</a:t>
            </a:r>
            <a:r>
              <a:rPr lang="en-US" sz="2000" dirty="0"/>
              <a:t> or NNRTI, with BL and follow-up BMI and ≥ 2 lipid and BP measures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CE5788-4085-28DA-85A5-233A869C7938}"/>
              </a:ext>
            </a:extLst>
          </p:cNvPr>
          <p:cNvSpPr txBox="1"/>
          <p:nvPr/>
        </p:nvSpPr>
        <p:spPr>
          <a:xfrm>
            <a:off x="3592014" y="2659975"/>
            <a:ext cx="555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Incidence rate ratios (IRRs) of dyslipidemia (ref: no INSTI/TAF)</a:t>
            </a:r>
          </a:p>
        </p:txBody>
      </p:sp>
    </p:spTree>
    <p:extLst>
      <p:ext uri="{BB962C8B-B14F-4D97-AF65-F5344CB8AC3E}">
        <p14:creationId xmlns:p14="http://schemas.microsoft.com/office/powerpoint/2010/main" val="2799772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function after switch to DOR/ISL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8"/>
            <a:ext cx="7310031" cy="262585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2 randomized clinical trials in virologically suppressed patients: continuation of baseline ART vs switch to DOR/ISL 100/0.75 mg</a:t>
            </a:r>
          </a:p>
          <a:p>
            <a:pPr lvl="1"/>
            <a:r>
              <a:rPr lang="en-US" sz="1800" dirty="0"/>
              <a:t>P017: baseline ART = any triple regimen (32% TDF, 11% DRV/b, 8% EVG/b)</a:t>
            </a:r>
          </a:p>
          <a:p>
            <a:pPr lvl="1"/>
            <a:r>
              <a:rPr lang="en-US" sz="1800" dirty="0"/>
              <a:t>P018: baseline ART = BIC/FTC/TAF</a:t>
            </a:r>
          </a:p>
          <a:p>
            <a:pPr lvl="1"/>
            <a:endParaRPr lang="en-US" sz="1800" dirty="0"/>
          </a:p>
          <a:p>
            <a:r>
              <a:rPr lang="en-US" sz="2000" dirty="0"/>
              <a:t>Assessment of change in</a:t>
            </a:r>
          </a:p>
          <a:p>
            <a:pPr marL="0" indent="0">
              <a:buNone/>
            </a:pPr>
            <a:r>
              <a:rPr lang="en-US" sz="2000" dirty="0"/>
              <a:t>    eGFR (MDRD creatinine, </a:t>
            </a:r>
          </a:p>
          <a:p>
            <a:pPr marL="0" indent="0">
              <a:buNone/>
            </a:pPr>
            <a:r>
              <a:rPr lang="en-US" sz="2000" dirty="0"/>
              <a:t>    CKD-epi cystatin C)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629585" y="6574009"/>
            <a:ext cx="25595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Post FA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MOPEB17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25220B-2072-EADB-4B45-CA590C2008ED}"/>
              </a:ext>
            </a:extLst>
          </p:cNvPr>
          <p:cNvSpPr txBox="1"/>
          <p:nvPr/>
        </p:nvSpPr>
        <p:spPr>
          <a:xfrm>
            <a:off x="4990284" y="2463089"/>
            <a:ext cx="5808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Mean change in eGFR-creatinine and eGFR-cystatin C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31E581-0F5C-04EB-DFAD-68E5102F690C}"/>
              </a:ext>
            </a:extLst>
          </p:cNvPr>
          <p:cNvGrpSpPr/>
          <p:nvPr/>
        </p:nvGrpSpPr>
        <p:grpSpPr>
          <a:xfrm>
            <a:off x="3473231" y="2905519"/>
            <a:ext cx="8691684" cy="3624014"/>
            <a:chOff x="3473231" y="2905519"/>
            <a:chExt cx="8691684" cy="36240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235ABA-3015-AE43-F9DD-BB534884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655" y="3169921"/>
              <a:ext cx="3715138" cy="2642415"/>
            </a:xfrm>
            <a:custGeom>
              <a:avLst/>
              <a:gdLst>
                <a:gd name="T0" fmla="*/ 0 w 5516"/>
                <a:gd name="T1" fmla="*/ 0 h 3922"/>
                <a:gd name="T2" fmla="*/ 0 w 5516"/>
                <a:gd name="T3" fmla="*/ 3922 h 3922"/>
                <a:gd name="T4" fmla="*/ 5516 w 5516"/>
                <a:gd name="T5" fmla="*/ 3922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6" h="3922">
                  <a:moveTo>
                    <a:pt x="0" y="0"/>
                  </a:moveTo>
                  <a:lnTo>
                    <a:pt x="0" y="3922"/>
                  </a:lnTo>
                  <a:lnTo>
                    <a:pt x="5516" y="39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9C23674-3180-97CB-FBB6-C292BB76F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963" y="3169921"/>
              <a:ext cx="3715138" cy="2642415"/>
            </a:xfrm>
            <a:custGeom>
              <a:avLst/>
              <a:gdLst>
                <a:gd name="T0" fmla="*/ 5516 w 5516"/>
                <a:gd name="T1" fmla="*/ 3922 h 3922"/>
                <a:gd name="T2" fmla="*/ 0 w 5516"/>
                <a:gd name="T3" fmla="*/ 3922 h 3922"/>
                <a:gd name="T4" fmla="*/ 0 w 5516"/>
                <a:gd name="T5" fmla="*/ 0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6" h="3922">
                  <a:moveTo>
                    <a:pt x="5516" y="3922"/>
                  </a:moveTo>
                  <a:lnTo>
                    <a:pt x="0" y="392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2326D60-D762-55DC-7397-8E25D020E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8309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606B0BD-2B26-147D-91A8-BDF2B6AFC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3770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1CE585B2-3A1C-3988-CE96-16EC627EF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12554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2B02F7CE-DE99-5E0A-4EC6-49EF78047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65073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68D46A8-5A06-71CE-E317-22FB592AB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674970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4754411D-FA41-BFA1-F80C-686CA3177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430526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A74A4A38-FE28-174F-C11F-F1E976817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18002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52D9445-4718-7128-3770-8D6CB614C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428502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6967E5E9-CCB0-2BED-1DAC-D04032764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182038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5E898709-DD3B-3E4B-CC9D-DE08EE71F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92951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91C01680-9CEB-377E-654E-8EAC58202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18002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A640FF14-3F57-E363-041B-596110865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430526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8029686-DCD1-E79B-4261-0AC994ED5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674970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72227FBE-202F-E3C8-1C30-D7E3EB640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92951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10267FC8-743C-EA0D-E18F-F8A64CDFE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182038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BDC7DACA-05C7-AE81-F9B3-36922B1DB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428502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93A60D0-3B3F-18BB-3AB8-D42D38031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0246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E5A87CA6-C04B-4F17-5486-62A35F962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681027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DB8085BD-0456-2751-2B11-8519C74E6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93557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990396A5-E642-D2CC-C457-DA80564FF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5188095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7845FBA6-6640-143E-9F26-DB44A38B3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5438599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1504EB5D-52E1-4262-C48A-F51CE8A1B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569112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B3C25EA7-2A43-AE57-7BFB-F135D96BC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1461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7E0B5B9-0D1E-687E-7C56-1E2EFED89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5188095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B80190D1-0343-9E9F-0AD9-EEE8A70E3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93557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075E9D89-AC18-4F6F-8138-D678BBE5B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681027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DAD550EE-3DD4-89E5-2660-D2A02C6C4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4785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B7E4DB3-3D3D-ABC2-87B0-D909A5EB9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569112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71332548-D50A-CC29-E291-BE3252A0E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5438599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98D8A85E-377F-4CCF-4BB0-D4DBCA02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6000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50E07EB7-C4AC-D845-5EC0-F00586955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5481" y="3159571"/>
              <a:ext cx="0" cy="2634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3C719D3F-ADDD-9CDA-A64E-2B1627733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9134" y="3159571"/>
              <a:ext cx="0" cy="2634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B27758FF-199F-8670-762D-928C25A06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2963" y="5188095"/>
              <a:ext cx="37070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BBC5CBEF-191F-301B-5A49-C067C6ACF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655" y="5188095"/>
              <a:ext cx="36888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D504F108-ABC1-23E7-D4BB-913D31761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4" y="4464865"/>
              <a:ext cx="373735" cy="7232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1EE00D5D-E84D-2D4F-DA8C-38FB5457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348" y="4319411"/>
              <a:ext cx="373735" cy="8686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10548FA2-7BB4-F02E-FF8E-56F9F83E1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63" y="5016379"/>
              <a:ext cx="373735" cy="17171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5C49E439-0F7D-E8A7-D0AB-AEF9CD0D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908" y="4826481"/>
              <a:ext cx="373735" cy="3616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885A0B2E-B5ED-F69F-E12E-C681CF80A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542" y="5186076"/>
              <a:ext cx="375756" cy="25454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F8B89151-BFBA-E914-3131-350BD74F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287" y="5186076"/>
              <a:ext cx="375756" cy="125252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33B161D2-F279-BE1A-DC90-BBF81F5C8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6101" y="5188095"/>
              <a:ext cx="375756" cy="5252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C04836F1-DA77-94C0-8E98-C6D5C1C9F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845" y="5133550"/>
              <a:ext cx="375756" cy="5252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7A2986C1-3E9A-2DB0-85E8-4DD48FAF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5689" y="5188095"/>
              <a:ext cx="373735" cy="214141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773A7230-897E-682E-2981-66BBFAAFF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0433" y="5188095"/>
              <a:ext cx="373735" cy="121212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C85B6BE0-00B7-A65F-0ECA-FBE5BE05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912" y="3588101"/>
              <a:ext cx="373735" cy="15999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69226838-3322-F2C6-E721-ABBF165A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475" y="3646687"/>
              <a:ext cx="375756" cy="154140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E2441C70-E42C-B601-520D-000DD312F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16" y="4850723"/>
              <a:ext cx="373735" cy="3373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C0CFB016-0A36-B810-DCD3-DECE12AC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692" y="4977995"/>
              <a:ext cx="375756" cy="2101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C559B882-8FD3-E8FF-CF7E-9C292FE2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5478" y="4949712"/>
              <a:ext cx="375756" cy="2383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" name="Rectangle 59">
              <a:extLst>
                <a:ext uri="{FF2B5EF4-FFF2-40B4-BE49-F238E27FC236}">
                  <a16:creationId xmlns:a16="http://schemas.microsoft.com/office/drawing/2014/main" id="{23AB3473-D32F-1569-8600-F08BA48C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5275" y="5006278"/>
              <a:ext cx="373735" cy="18181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" name="Rectangle 60">
              <a:extLst>
                <a:ext uri="{FF2B5EF4-FFF2-40B4-BE49-F238E27FC236}">
                  <a16:creationId xmlns:a16="http://schemas.microsoft.com/office/drawing/2014/main" id="{9C3EEDEB-EB08-2FA0-635C-BB88EE6D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627" y="3406283"/>
              <a:ext cx="105050" cy="666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Rectangle 61">
              <a:extLst>
                <a:ext uri="{FF2B5EF4-FFF2-40B4-BE49-F238E27FC236}">
                  <a16:creationId xmlns:a16="http://schemas.microsoft.com/office/drawing/2014/main" id="{0D52AD15-57DD-56C2-96F8-BC5F9135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627" y="3521435"/>
              <a:ext cx="105050" cy="6666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Line 62">
              <a:extLst>
                <a:ext uri="{FF2B5EF4-FFF2-40B4-BE49-F238E27FC236}">
                  <a16:creationId xmlns:a16="http://schemas.microsoft.com/office/drawing/2014/main" id="{FA8A6D18-CF7A-1ACA-8D8F-B9D702DBF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5791" y="3418404"/>
              <a:ext cx="0" cy="406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Line 63">
              <a:extLst>
                <a:ext uri="{FF2B5EF4-FFF2-40B4-BE49-F238E27FC236}">
                  <a16:creationId xmlns:a16="http://schemas.microsoft.com/office/drawing/2014/main" id="{9016D5F2-B32B-E339-E7A3-7DE20E88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90332" y="3410324"/>
              <a:ext cx="0" cy="472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Line 64">
              <a:extLst>
                <a:ext uri="{FF2B5EF4-FFF2-40B4-BE49-F238E27FC236}">
                  <a16:creationId xmlns:a16="http://schemas.microsoft.com/office/drawing/2014/main" id="{AD923145-8DFA-4606-ADB1-AC519E1FF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14570" y="4844662"/>
              <a:ext cx="0" cy="268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Line 65">
              <a:extLst>
                <a:ext uri="{FF2B5EF4-FFF2-40B4-BE49-F238E27FC236}">
                  <a16:creationId xmlns:a16="http://schemas.microsoft.com/office/drawing/2014/main" id="{E8B77ADE-E680-5735-A1AA-2FCB5CB69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38814" y="4721431"/>
              <a:ext cx="0" cy="25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Line 66">
              <a:extLst>
                <a:ext uri="{FF2B5EF4-FFF2-40B4-BE49-F238E27FC236}">
                  <a16:creationId xmlns:a16="http://schemas.microsoft.com/office/drawing/2014/main" id="{59674B6A-8AD7-8435-95DC-39AB20B57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0129" y="5091126"/>
              <a:ext cx="0" cy="436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Line 67">
              <a:extLst>
                <a:ext uri="{FF2B5EF4-FFF2-40B4-BE49-F238E27FC236}">
                  <a16:creationId xmlns:a16="http://schemas.microsoft.com/office/drawing/2014/main" id="{86288888-45DC-D464-3D4D-7E5264B48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7607" y="5200216"/>
              <a:ext cx="0" cy="3959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Line 68">
              <a:extLst>
                <a:ext uri="{FF2B5EF4-FFF2-40B4-BE49-F238E27FC236}">
                  <a16:creationId xmlns:a16="http://schemas.microsoft.com/office/drawing/2014/main" id="{C79A2FE5-4FEB-697D-2C36-29CFA186A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73153" y="4879006"/>
              <a:ext cx="0" cy="2666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Line 69">
              <a:extLst>
                <a:ext uri="{FF2B5EF4-FFF2-40B4-BE49-F238E27FC236}">
                  <a16:creationId xmlns:a16="http://schemas.microsoft.com/office/drawing/2014/main" id="{04675960-1AA7-CCA9-9BA1-D961B9FF6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93356" y="4792137"/>
              <a:ext cx="0" cy="31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Line 70">
              <a:extLst>
                <a:ext uri="{FF2B5EF4-FFF2-40B4-BE49-F238E27FC236}">
                  <a16:creationId xmlns:a16="http://schemas.microsoft.com/office/drawing/2014/main" id="{31508E4E-ACE3-0B10-A383-CE43F73BB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0246" y="4056786"/>
              <a:ext cx="0" cy="527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Line 71">
              <a:extLst>
                <a:ext uri="{FF2B5EF4-FFF2-40B4-BE49-F238E27FC236}">
                  <a16:creationId xmlns:a16="http://schemas.microsoft.com/office/drawing/2014/main" id="{41AF2DDA-8DED-C0CC-D20A-11C1B2705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0145" y="5097187"/>
              <a:ext cx="0" cy="430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Line 72">
              <a:extLst>
                <a:ext uri="{FF2B5EF4-FFF2-40B4-BE49-F238E27FC236}">
                  <a16:creationId xmlns:a16="http://schemas.microsoft.com/office/drawing/2014/main" id="{648F70D3-678D-B5FA-183A-032B8A710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3380" y="5206277"/>
              <a:ext cx="0" cy="4606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Line 73">
              <a:extLst>
                <a:ext uri="{FF2B5EF4-FFF2-40B4-BE49-F238E27FC236}">
                  <a16:creationId xmlns:a16="http://schemas.microsoft.com/office/drawing/2014/main" id="{6D96A877-6510-E629-6EEE-DAA70135A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4684" y="4988096"/>
              <a:ext cx="0" cy="2989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Line 74">
              <a:extLst>
                <a:ext uri="{FF2B5EF4-FFF2-40B4-BE49-F238E27FC236}">
                  <a16:creationId xmlns:a16="http://schemas.microsoft.com/office/drawing/2014/main" id="{1CF234C8-C3A4-054E-A1E8-11412EC0C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4785" y="4670925"/>
              <a:ext cx="0" cy="311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Line 75">
              <a:extLst>
                <a:ext uri="{FF2B5EF4-FFF2-40B4-BE49-F238E27FC236}">
                  <a16:creationId xmlns:a16="http://schemas.microsoft.com/office/drawing/2014/main" id="{8286C28C-40E3-0B95-882C-765ACD4DF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9939" y="5107287"/>
              <a:ext cx="0" cy="262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Line 76">
              <a:extLst>
                <a:ext uri="{FF2B5EF4-FFF2-40B4-BE49-F238E27FC236}">
                  <a16:creationId xmlns:a16="http://schemas.microsoft.com/office/drawing/2014/main" id="{7741EC62-BE46-EC13-9464-6AC5B461C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6001" y="4885066"/>
              <a:ext cx="0" cy="262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Line 77">
              <a:extLst>
                <a:ext uri="{FF2B5EF4-FFF2-40B4-BE49-F238E27FC236}">
                  <a16:creationId xmlns:a16="http://schemas.microsoft.com/office/drawing/2014/main" id="{D4F9860A-5FD1-1C5C-F2E1-8E25EA9D0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3482" y="4200220"/>
              <a:ext cx="0" cy="527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ZoneTexte 2068">
              <a:extLst>
                <a:ext uri="{FF2B5EF4-FFF2-40B4-BE49-F238E27FC236}">
                  <a16:creationId xmlns:a16="http://schemas.microsoft.com/office/drawing/2014/main" id="{8AE423CB-879E-6D4B-E2FB-95B4E23E80F5}"/>
                </a:ext>
              </a:extLst>
            </p:cNvPr>
            <p:cNvSpPr txBox="1"/>
            <p:nvPr/>
          </p:nvSpPr>
          <p:spPr>
            <a:xfrm>
              <a:off x="3730144" y="30502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16</a:t>
              </a:r>
            </a:p>
          </p:txBody>
        </p:sp>
        <p:sp>
          <p:nvSpPr>
            <p:cNvPr id="2070" name="ZoneTexte 2069">
              <a:extLst>
                <a:ext uri="{FF2B5EF4-FFF2-40B4-BE49-F238E27FC236}">
                  <a16:creationId xmlns:a16="http://schemas.microsoft.com/office/drawing/2014/main" id="{C5E40FEC-AD70-C98C-B99B-F7F5933B2B93}"/>
                </a:ext>
              </a:extLst>
            </p:cNvPr>
            <p:cNvSpPr txBox="1"/>
            <p:nvPr/>
          </p:nvSpPr>
          <p:spPr>
            <a:xfrm>
              <a:off x="3730144" y="329484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14</a:t>
              </a:r>
            </a:p>
          </p:txBody>
        </p:sp>
        <p:sp>
          <p:nvSpPr>
            <p:cNvPr id="2071" name="ZoneTexte 2070">
              <a:extLst>
                <a:ext uri="{FF2B5EF4-FFF2-40B4-BE49-F238E27FC236}">
                  <a16:creationId xmlns:a16="http://schemas.microsoft.com/office/drawing/2014/main" id="{8A6E9680-5CD1-4FB0-C53F-E014F798E8F3}"/>
                </a:ext>
              </a:extLst>
            </p:cNvPr>
            <p:cNvSpPr txBox="1"/>
            <p:nvPr/>
          </p:nvSpPr>
          <p:spPr>
            <a:xfrm>
              <a:off x="3730144" y="355323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12</a:t>
              </a:r>
            </a:p>
          </p:txBody>
        </p: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18C9F14D-26F2-C2BD-F5B2-7BFCD281F5AD}"/>
                </a:ext>
              </a:extLst>
            </p:cNvPr>
            <p:cNvSpPr txBox="1"/>
            <p:nvPr/>
          </p:nvSpPr>
          <p:spPr>
            <a:xfrm>
              <a:off x="3730144" y="379786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315564A2-6AC0-41A2-3108-C779AD5FF08E}"/>
                </a:ext>
              </a:extLst>
            </p:cNvPr>
            <p:cNvSpPr txBox="1"/>
            <p:nvPr/>
          </p:nvSpPr>
          <p:spPr>
            <a:xfrm>
              <a:off x="3795866" y="405678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E7F9EA94-6A21-412A-BD41-00CF1EA1E0CA}"/>
                </a:ext>
              </a:extLst>
            </p:cNvPr>
            <p:cNvSpPr txBox="1"/>
            <p:nvPr/>
          </p:nvSpPr>
          <p:spPr>
            <a:xfrm>
              <a:off x="3795866" y="430142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4A865F0C-C962-4B47-08E9-7747CA311C8E}"/>
                </a:ext>
              </a:extLst>
            </p:cNvPr>
            <p:cNvSpPr txBox="1"/>
            <p:nvPr/>
          </p:nvSpPr>
          <p:spPr>
            <a:xfrm>
              <a:off x="3795866" y="455981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/>
                <a:t>4</a:t>
              </a:r>
              <a:endParaRPr lang="fr-FR" sz="1000" dirty="0"/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C03E1007-55F7-31D0-44BE-E549DE2D250D}"/>
                </a:ext>
              </a:extLst>
            </p:cNvPr>
            <p:cNvSpPr txBox="1"/>
            <p:nvPr/>
          </p:nvSpPr>
          <p:spPr>
            <a:xfrm>
              <a:off x="3795866" y="480444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</a:t>
              </a:r>
            </a:p>
          </p:txBody>
        </p:sp>
        <p:sp>
          <p:nvSpPr>
            <p:cNvPr id="2077" name="ZoneTexte 2076">
              <a:extLst>
                <a:ext uri="{FF2B5EF4-FFF2-40B4-BE49-F238E27FC236}">
                  <a16:creationId xmlns:a16="http://schemas.microsoft.com/office/drawing/2014/main" id="{4D194160-C41C-FE20-318D-1EA97AD0BE0D}"/>
                </a:ext>
              </a:extLst>
            </p:cNvPr>
            <p:cNvSpPr txBox="1"/>
            <p:nvPr/>
          </p:nvSpPr>
          <p:spPr>
            <a:xfrm>
              <a:off x="3795866" y="506296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2078" name="ZoneTexte 2077">
              <a:extLst>
                <a:ext uri="{FF2B5EF4-FFF2-40B4-BE49-F238E27FC236}">
                  <a16:creationId xmlns:a16="http://schemas.microsoft.com/office/drawing/2014/main" id="{51324A3B-E8C7-A1E3-B420-8B2183C49C88}"/>
                </a:ext>
              </a:extLst>
            </p:cNvPr>
            <p:cNvSpPr txBox="1"/>
            <p:nvPr/>
          </p:nvSpPr>
          <p:spPr>
            <a:xfrm>
              <a:off x="3757394" y="5307599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-2</a:t>
              </a:r>
            </a:p>
          </p:txBody>
        </p:sp>
        <p:sp>
          <p:nvSpPr>
            <p:cNvPr id="2079" name="ZoneTexte 2078">
              <a:extLst>
                <a:ext uri="{FF2B5EF4-FFF2-40B4-BE49-F238E27FC236}">
                  <a16:creationId xmlns:a16="http://schemas.microsoft.com/office/drawing/2014/main" id="{678D3C0C-3A81-5B61-EE69-3780B70DD3D9}"/>
                </a:ext>
              </a:extLst>
            </p:cNvPr>
            <p:cNvSpPr txBox="1"/>
            <p:nvPr/>
          </p:nvSpPr>
          <p:spPr>
            <a:xfrm>
              <a:off x="3757394" y="5565991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-4</a:t>
              </a:r>
            </a:p>
          </p:txBody>
        </p:sp>
        <p:sp>
          <p:nvSpPr>
            <p:cNvPr id="2080" name="ZoneTexte 2079">
              <a:extLst>
                <a:ext uri="{FF2B5EF4-FFF2-40B4-BE49-F238E27FC236}">
                  <a16:creationId xmlns:a16="http://schemas.microsoft.com/office/drawing/2014/main" id="{0F9EB73F-87FD-4D3E-7A41-9807B69339FE}"/>
                </a:ext>
              </a:extLst>
            </p:cNvPr>
            <p:cNvSpPr txBox="1"/>
            <p:nvPr/>
          </p:nvSpPr>
          <p:spPr>
            <a:xfrm>
              <a:off x="3902836" y="6019964"/>
              <a:ext cx="2455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n</a:t>
              </a:r>
            </a:p>
          </p:txBody>
        </p:sp>
        <p:sp>
          <p:nvSpPr>
            <p:cNvPr id="2081" name="ZoneTexte 2080">
              <a:extLst>
                <a:ext uri="{FF2B5EF4-FFF2-40B4-BE49-F238E27FC236}">
                  <a16:creationId xmlns:a16="http://schemas.microsoft.com/office/drawing/2014/main" id="{BCF506DE-15C9-9F54-0F33-21539A0CA716}"/>
                </a:ext>
              </a:extLst>
            </p:cNvPr>
            <p:cNvSpPr txBox="1"/>
            <p:nvPr/>
          </p:nvSpPr>
          <p:spPr>
            <a:xfrm>
              <a:off x="3473231" y="6143109"/>
              <a:ext cx="6751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 err="1"/>
                <a:t>Difference</a:t>
              </a:r>
              <a:endParaRPr lang="fr-FR" sz="900" dirty="0"/>
            </a:p>
          </p:txBody>
        </p:sp>
        <p:sp>
          <p:nvSpPr>
            <p:cNvPr id="2082" name="ZoneTexte 2081">
              <a:extLst>
                <a:ext uri="{FF2B5EF4-FFF2-40B4-BE49-F238E27FC236}">
                  <a16:creationId xmlns:a16="http://schemas.microsoft.com/office/drawing/2014/main" id="{9092FF3C-6738-97A8-9447-DEDE2D461D11}"/>
                </a:ext>
              </a:extLst>
            </p:cNvPr>
            <p:cNvSpPr txBox="1"/>
            <p:nvPr/>
          </p:nvSpPr>
          <p:spPr>
            <a:xfrm>
              <a:off x="3651164" y="6298701"/>
              <a:ext cx="4972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95% CI</a:t>
              </a:r>
            </a:p>
          </p:txBody>
        </p:sp>
        <p:sp>
          <p:nvSpPr>
            <p:cNvPr id="2083" name="ZoneTexte 2082">
              <a:extLst>
                <a:ext uri="{FF2B5EF4-FFF2-40B4-BE49-F238E27FC236}">
                  <a16:creationId xmlns:a16="http://schemas.microsoft.com/office/drawing/2014/main" id="{55B08ACC-7029-47AA-FFB9-AA2899915F14}"/>
                </a:ext>
              </a:extLst>
            </p:cNvPr>
            <p:cNvSpPr txBox="1"/>
            <p:nvPr/>
          </p:nvSpPr>
          <p:spPr>
            <a:xfrm>
              <a:off x="4527507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328</a:t>
              </a:r>
            </a:p>
          </p:txBody>
        </p:sp>
        <p:sp>
          <p:nvSpPr>
            <p:cNvPr id="2084" name="ZoneTexte 2083">
              <a:extLst>
                <a:ext uri="{FF2B5EF4-FFF2-40B4-BE49-F238E27FC236}">
                  <a16:creationId xmlns:a16="http://schemas.microsoft.com/office/drawing/2014/main" id="{A7884648-F040-35D3-F7D0-F9D44F98A8DC}"/>
                </a:ext>
              </a:extLst>
            </p:cNvPr>
            <p:cNvSpPr txBox="1"/>
            <p:nvPr/>
          </p:nvSpPr>
          <p:spPr>
            <a:xfrm>
              <a:off x="4325039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7.5</a:t>
              </a:r>
            </a:p>
          </p:txBody>
        </p:sp>
        <p:sp>
          <p:nvSpPr>
            <p:cNvPr id="2085" name="ZoneTexte 2084">
              <a:extLst>
                <a:ext uri="{FF2B5EF4-FFF2-40B4-BE49-F238E27FC236}">
                  <a16:creationId xmlns:a16="http://schemas.microsoft.com/office/drawing/2014/main" id="{263A40FA-1FD3-96A2-C0A1-86E1C7E6A575}"/>
                </a:ext>
              </a:extLst>
            </p:cNvPr>
            <p:cNvSpPr txBox="1"/>
            <p:nvPr/>
          </p:nvSpPr>
          <p:spPr>
            <a:xfrm>
              <a:off x="4150204" y="6298701"/>
              <a:ext cx="6815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4.9 to 10.2</a:t>
              </a:r>
            </a:p>
          </p:txBody>
        </p:sp>
        <p:sp>
          <p:nvSpPr>
            <p:cNvPr id="2086" name="ZoneTexte 2085">
              <a:extLst>
                <a:ext uri="{FF2B5EF4-FFF2-40B4-BE49-F238E27FC236}">
                  <a16:creationId xmlns:a16="http://schemas.microsoft.com/office/drawing/2014/main" id="{2349A3D0-EF3B-B528-333E-B33229D41C9D}"/>
                </a:ext>
              </a:extLst>
            </p:cNvPr>
            <p:cNvSpPr txBox="1"/>
            <p:nvPr/>
          </p:nvSpPr>
          <p:spPr>
            <a:xfrm>
              <a:off x="4130437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323</a:t>
              </a:r>
            </a:p>
          </p:txBody>
        </p:sp>
        <p:sp>
          <p:nvSpPr>
            <p:cNvPr id="2087" name="ZoneTexte 2086">
              <a:extLst>
                <a:ext uri="{FF2B5EF4-FFF2-40B4-BE49-F238E27FC236}">
                  <a16:creationId xmlns:a16="http://schemas.microsoft.com/office/drawing/2014/main" id="{B8D3731D-C7C3-3AFF-54BB-EB2C8A766481}"/>
                </a:ext>
              </a:extLst>
            </p:cNvPr>
            <p:cNvSpPr txBox="1"/>
            <p:nvPr/>
          </p:nvSpPr>
          <p:spPr>
            <a:xfrm>
              <a:off x="4177121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088" name="ZoneTexte 2087">
              <a:extLst>
                <a:ext uri="{FF2B5EF4-FFF2-40B4-BE49-F238E27FC236}">
                  <a16:creationId xmlns:a16="http://schemas.microsoft.com/office/drawing/2014/main" id="{09A9A4EC-3A17-4A19-CDDC-F7206F3B78B0}"/>
                </a:ext>
              </a:extLst>
            </p:cNvPr>
            <p:cNvSpPr txBox="1"/>
            <p:nvPr/>
          </p:nvSpPr>
          <p:spPr>
            <a:xfrm>
              <a:off x="5049968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089" name="ZoneTexte 2088">
              <a:extLst>
                <a:ext uri="{FF2B5EF4-FFF2-40B4-BE49-F238E27FC236}">
                  <a16:creationId xmlns:a16="http://schemas.microsoft.com/office/drawing/2014/main" id="{69221F58-48FF-EB04-EBB0-A19C50316F92}"/>
                </a:ext>
              </a:extLst>
            </p:cNvPr>
            <p:cNvSpPr txBox="1"/>
            <p:nvPr/>
          </p:nvSpPr>
          <p:spPr>
            <a:xfrm>
              <a:off x="6043737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090" name="ZoneTexte 2089">
              <a:extLst>
                <a:ext uri="{FF2B5EF4-FFF2-40B4-BE49-F238E27FC236}">
                  <a16:creationId xmlns:a16="http://schemas.microsoft.com/office/drawing/2014/main" id="{416E6F4F-C3C4-3A39-D1B4-B56D939FD53E}"/>
                </a:ext>
              </a:extLst>
            </p:cNvPr>
            <p:cNvSpPr txBox="1"/>
            <p:nvPr/>
          </p:nvSpPr>
          <p:spPr>
            <a:xfrm>
              <a:off x="6916584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091" name="ZoneTexte 2090">
              <a:extLst>
                <a:ext uri="{FF2B5EF4-FFF2-40B4-BE49-F238E27FC236}">
                  <a16:creationId xmlns:a16="http://schemas.microsoft.com/office/drawing/2014/main" id="{18197943-EF2C-92AD-3276-760533421331}"/>
                </a:ext>
              </a:extLst>
            </p:cNvPr>
            <p:cNvSpPr txBox="1"/>
            <p:nvPr/>
          </p:nvSpPr>
          <p:spPr>
            <a:xfrm>
              <a:off x="725881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318</a:t>
              </a:r>
            </a:p>
          </p:txBody>
        </p:sp>
        <p:sp>
          <p:nvSpPr>
            <p:cNvPr id="2092" name="ZoneTexte 2091">
              <a:extLst>
                <a:ext uri="{FF2B5EF4-FFF2-40B4-BE49-F238E27FC236}">
                  <a16:creationId xmlns:a16="http://schemas.microsoft.com/office/drawing/2014/main" id="{287C125D-E0C1-9CED-B12B-55763E77004E}"/>
                </a:ext>
              </a:extLst>
            </p:cNvPr>
            <p:cNvSpPr txBox="1"/>
            <p:nvPr/>
          </p:nvSpPr>
          <p:spPr>
            <a:xfrm>
              <a:off x="7056342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2.1</a:t>
              </a:r>
            </a:p>
          </p:txBody>
        </p:sp>
        <p:sp>
          <p:nvSpPr>
            <p:cNvPr id="2093" name="ZoneTexte 2092">
              <a:extLst>
                <a:ext uri="{FF2B5EF4-FFF2-40B4-BE49-F238E27FC236}">
                  <a16:creationId xmlns:a16="http://schemas.microsoft.com/office/drawing/2014/main" id="{ADBCF97F-7D31-468C-B929-8AD02BACA00F}"/>
                </a:ext>
              </a:extLst>
            </p:cNvPr>
            <p:cNvSpPr txBox="1"/>
            <p:nvPr/>
          </p:nvSpPr>
          <p:spPr>
            <a:xfrm>
              <a:off x="6907155" y="6298701"/>
              <a:ext cx="6303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/>
                <a:t>0.4 to 3.7</a:t>
              </a:r>
            </a:p>
          </p:txBody>
        </p:sp>
        <p:sp>
          <p:nvSpPr>
            <p:cNvPr id="2094" name="ZoneTexte 2093">
              <a:extLst>
                <a:ext uri="{FF2B5EF4-FFF2-40B4-BE49-F238E27FC236}">
                  <a16:creationId xmlns:a16="http://schemas.microsoft.com/office/drawing/2014/main" id="{2D7890DC-C6B3-ED7B-CDEE-6BB9C9D9559C}"/>
                </a:ext>
              </a:extLst>
            </p:cNvPr>
            <p:cNvSpPr txBox="1"/>
            <p:nvPr/>
          </p:nvSpPr>
          <p:spPr>
            <a:xfrm>
              <a:off x="686174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317</a:t>
              </a:r>
            </a:p>
          </p:txBody>
        </p:sp>
        <p:sp>
          <p:nvSpPr>
            <p:cNvPr id="2095" name="ZoneTexte 2094">
              <a:extLst>
                <a:ext uri="{FF2B5EF4-FFF2-40B4-BE49-F238E27FC236}">
                  <a16:creationId xmlns:a16="http://schemas.microsoft.com/office/drawing/2014/main" id="{3B8BA649-C2CE-4BF2-CA6A-CF575CDE2324}"/>
                </a:ext>
              </a:extLst>
            </p:cNvPr>
            <p:cNvSpPr txBox="1"/>
            <p:nvPr/>
          </p:nvSpPr>
          <p:spPr>
            <a:xfrm>
              <a:off x="539842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320</a:t>
              </a:r>
            </a:p>
          </p:txBody>
        </p:sp>
        <p:sp>
          <p:nvSpPr>
            <p:cNvPr id="2096" name="ZoneTexte 2095">
              <a:extLst>
                <a:ext uri="{FF2B5EF4-FFF2-40B4-BE49-F238E27FC236}">
                  <a16:creationId xmlns:a16="http://schemas.microsoft.com/office/drawing/2014/main" id="{4197C9DA-E825-3FE9-E775-31015528CF00}"/>
                </a:ext>
              </a:extLst>
            </p:cNvPr>
            <p:cNvSpPr txBox="1"/>
            <p:nvPr/>
          </p:nvSpPr>
          <p:spPr>
            <a:xfrm>
              <a:off x="5195952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9.2</a:t>
              </a:r>
            </a:p>
          </p:txBody>
        </p:sp>
        <p:sp>
          <p:nvSpPr>
            <p:cNvPr id="2097" name="ZoneTexte 2096">
              <a:extLst>
                <a:ext uri="{FF2B5EF4-FFF2-40B4-BE49-F238E27FC236}">
                  <a16:creationId xmlns:a16="http://schemas.microsoft.com/office/drawing/2014/main" id="{30878D0B-40A2-FB28-6A88-877762C358D4}"/>
                </a:ext>
              </a:extLst>
            </p:cNvPr>
            <p:cNvSpPr txBox="1"/>
            <p:nvPr/>
          </p:nvSpPr>
          <p:spPr>
            <a:xfrm>
              <a:off x="5021117" y="6298701"/>
              <a:ext cx="6815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6.5 to 11.9</a:t>
              </a:r>
            </a:p>
          </p:txBody>
        </p:sp>
        <p:sp>
          <p:nvSpPr>
            <p:cNvPr id="2098" name="ZoneTexte 2097">
              <a:extLst>
                <a:ext uri="{FF2B5EF4-FFF2-40B4-BE49-F238E27FC236}">
                  <a16:creationId xmlns:a16="http://schemas.microsoft.com/office/drawing/2014/main" id="{C9FB0BB8-9B96-C51A-577E-687FCDFB43B5}"/>
                </a:ext>
              </a:extLst>
            </p:cNvPr>
            <p:cNvSpPr txBox="1"/>
            <p:nvPr/>
          </p:nvSpPr>
          <p:spPr>
            <a:xfrm>
              <a:off x="500135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318</a:t>
              </a:r>
            </a:p>
          </p:txBody>
        </p:sp>
        <p:sp>
          <p:nvSpPr>
            <p:cNvPr id="2099" name="ZoneTexte 2098">
              <a:extLst>
                <a:ext uri="{FF2B5EF4-FFF2-40B4-BE49-F238E27FC236}">
                  <a16:creationId xmlns:a16="http://schemas.microsoft.com/office/drawing/2014/main" id="{2D22FCDE-BA21-F85F-A0D3-09F7B7A7F5CA}"/>
                </a:ext>
              </a:extLst>
            </p:cNvPr>
            <p:cNvSpPr txBox="1"/>
            <p:nvPr/>
          </p:nvSpPr>
          <p:spPr>
            <a:xfrm>
              <a:off x="637175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319</a:t>
              </a:r>
            </a:p>
          </p:txBody>
        </p:sp>
        <p:sp>
          <p:nvSpPr>
            <p:cNvPr id="2100" name="ZoneTexte 2099">
              <a:extLst>
                <a:ext uri="{FF2B5EF4-FFF2-40B4-BE49-F238E27FC236}">
                  <a16:creationId xmlns:a16="http://schemas.microsoft.com/office/drawing/2014/main" id="{E7AF044E-8573-1A5C-2FA7-46ABA04D1CBA}"/>
                </a:ext>
              </a:extLst>
            </p:cNvPr>
            <p:cNvSpPr txBox="1"/>
            <p:nvPr/>
          </p:nvSpPr>
          <p:spPr>
            <a:xfrm>
              <a:off x="6169291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1.4</a:t>
              </a:r>
            </a:p>
          </p:txBody>
        </p:sp>
        <p:sp>
          <p:nvSpPr>
            <p:cNvPr id="2101" name="ZoneTexte 2100">
              <a:extLst>
                <a:ext uri="{FF2B5EF4-FFF2-40B4-BE49-F238E27FC236}">
                  <a16:creationId xmlns:a16="http://schemas.microsoft.com/office/drawing/2014/main" id="{85C649B8-DE99-F5A2-5465-382CECDCC9A7}"/>
                </a:ext>
              </a:extLst>
            </p:cNvPr>
            <p:cNvSpPr txBox="1"/>
            <p:nvPr/>
          </p:nvSpPr>
          <p:spPr>
            <a:xfrm>
              <a:off x="6005677" y="6298701"/>
              <a:ext cx="6591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-0.0 to 2.9</a:t>
              </a:r>
            </a:p>
          </p:txBody>
        </p:sp>
        <p:sp>
          <p:nvSpPr>
            <p:cNvPr id="2102" name="ZoneTexte 2101">
              <a:extLst>
                <a:ext uri="{FF2B5EF4-FFF2-40B4-BE49-F238E27FC236}">
                  <a16:creationId xmlns:a16="http://schemas.microsoft.com/office/drawing/2014/main" id="{9DB0F3E1-14AF-91A8-556A-5F54DA10184A}"/>
                </a:ext>
              </a:extLst>
            </p:cNvPr>
            <p:cNvSpPr txBox="1"/>
            <p:nvPr/>
          </p:nvSpPr>
          <p:spPr>
            <a:xfrm>
              <a:off x="597468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324</a:t>
              </a:r>
            </a:p>
          </p:txBody>
        </p:sp>
        <p:sp>
          <p:nvSpPr>
            <p:cNvPr id="2103" name="ZoneTexte 2102">
              <a:extLst>
                <a:ext uri="{FF2B5EF4-FFF2-40B4-BE49-F238E27FC236}">
                  <a16:creationId xmlns:a16="http://schemas.microsoft.com/office/drawing/2014/main" id="{BBB0D1F8-8929-1893-8434-5BFCD5C5964E}"/>
                </a:ext>
              </a:extLst>
            </p:cNvPr>
            <p:cNvSpPr txBox="1"/>
            <p:nvPr/>
          </p:nvSpPr>
          <p:spPr>
            <a:xfrm>
              <a:off x="8186495" y="6019964"/>
              <a:ext cx="2455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n</a:t>
              </a:r>
            </a:p>
          </p:txBody>
        </p:sp>
        <p:sp>
          <p:nvSpPr>
            <p:cNvPr id="2104" name="ZoneTexte 2103">
              <a:extLst>
                <a:ext uri="{FF2B5EF4-FFF2-40B4-BE49-F238E27FC236}">
                  <a16:creationId xmlns:a16="http://schemas.microsoft.com/office/drawing/2014/main" id="{138AE229-5DE8-2D5D-8285-5429EA1D4CBC}"/>
                </a:ext>
              </a:extLst>
            </p:cNvPr>
            <p:cNvSpPr txBox="1"/>
            <p:nvPr/>
          </p:nvSpPr>
          <p:spPr>
            <a:xfrm>
              <a:off x="7756890" y="6143109"/>
              <a:ext cx="6751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 err="1"/>
                <a:t>Difference</a:t>
              </a:r>
              <a:endParaRPr lang="fr-FR" sz="900" dirty="0"/>
            </a:p>
          </p:txBody>
        </p:sp>
        <p:sp>
          <p:nvSpPr>
            <p:cNvPr id="2105" name="ZoneTexte 2104">
              <a:extLst>
                <a:ext uri="{FF2B5EF4-FFF2-40B4-BE49-F238E27FC236}">
                  <a16:creationId xmlns:a16="http://schemas.microsoft.com/office/drawing/2014/main" id="{C087A3E1-DEEB-C731-0E9C-C11D777E2B61}"/>
                </a:ext>
              </a:extLst>
            </p:cNvPr>
            <p:cNvSpPr txBox="1"/>
            <p:nvPr/>
          </p:nvSpPr>
          <p:spPr>
            <a:xfrm>
              <a:off x="7934823" y="6298701"/>
              <a:ext cx="4972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95% CI</a:t>
              </a:r>
            </a:p>
          </p:txBody>
        </p:sp>
        <p:sp>
          <p:nvSpPr>
            <p:cNvPr id="2106" name="ZoneTexte 2105">
              <a:extLst>
                <a:ext uri="{FF2B5EF4-FFF2-40B4-BE49-F238E27FC236}">
                  <a16:creationId xmlns:a16="http://schemas.microsoft.com/office/drawing/2014/main" id="{59B7319B-D5D8-46CA-6AA1-B4856C6F3790}"/>
                </a:ext>
              </a:extLst>
            </p:cNvPr>
            <p:cNvSpPr txBox="1"/>
            <p:nvPr/>
          </p:nvSpPr>
          <p:spPr>
            <a:xfrm>
              <a:off x="8811166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307</a:t>
              </a:r>
            </a:p>
          </p:txBody>
        </p:sp>
        <p:sp>
          <p:nvSpPr>
            <p:cNvPr id="2107" name="ZoneTexte 2106">
              <a:extLst>
                <a:ext uri="{FF2B5EF4-FFF2-40B4-BE49-F238E27FC236}">
                  <a16:creationId xmlns:a16="http://schemas.microsoft.com/office/drawing/2014/main" id="{2F4D1963-25A0-86F9-5A4B-E7AE11137D3A}"/>
                </a:ext>
              </a:extLst>
            </p:cNvPr>
            <p:cNvSpPr txBox="1"/>
            <p:nvPr/>
          </p:nvSpPr>
          <p:spPr>
            <a:xfrm>
              <a:off x="8579844" y="6143109"/>
              <a:ext cx="3866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14.3</a:t>
              </a:r>
            </a:p>
          </p:txBody>
        </p:sp>
        <p:sp>
          <p:nvSpPr>
            <p:cNvPr id="2108" name="ZoneTexte 2107">
              <a:extLst>
                <a:ext uri="{FF2B5EF4-FFF2-40B4-BE49-F238E27FC236}">
                  <a16:creationId xmlns:a16="http://schemas.microsoft.com/office/drawing/2014/main" id="{B69D493A-BA70-4C3A-F48B-41FFD22E8035}"/>
                </a:ext>
              </a:extLst>
            </p:cNvPr>
            <p:cNvSpPr txBox="1"/>
            <p:nvPr/>
          </p:nvSpPr>
          <p:spPr>
            <a:xfrm>
              <a:off x="8405010" y="6298701"/>
              <a:ext cx="7393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11.8 to 16.8</a:t>
              </a:r>
            </a:p>
          </p:txBody>
        </p:sp>
        <p:sp>
          <p:nvSpPr>
            <p:cNvPr id="2109" name="ZoneTexte 2108">
              <a:extLst>
                <a:ext uri="{FF2B5EF4-FFF2-40B4-BE49-F238E27FC236}">
                  <a16:creationId xmlns:a16="http://schemas.microsoft.com/office/drawing/2014/main" id="{F94AC9C4-853D-5ED1-76E6-43BFE45E79CE}"/>
                </a:ext>
              </a:extLst>
            </p:cNvPr>
            <p:cNvSpPr txBox="1"/>
            <p:nvPr/>
          </p:nvSpPr>
          <p:spPr>
            <a:xfrm>
              <a:off x="8414096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308</a:t>
              </a:r>
            </a:p>
          </p:txBody>
        </p:sp>
        <p:sp>
          <p:nvSpPr>
            <p:cNvPr id="2110" name="ZoneTexte 2109">
              <a:extLst>
                <a:ext uri="{FF2B5EF4-FFF2-40B4-BE49-F238E27FC236}">
                  <a16:creationId xmlns:a16="http://schemas.microsoft.com/office/drawing/2014/main" id="{B9309073-6A9E-F31A-ADA5-AB930FF7F010}"/>
                </a:ext>
              </a:extLst>
            </p:cNvPr>
            <p:cNvSpPr txBox="1"/>
            <p:nvPr/>
          </p:nvSpPr>
          <p:spPr>
            <a:xfrm>
              <a:off x="8460780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111" name="ZoneTexte 2110">
              <a:extLst>
                <a:ext uri="{FF2B5EF4-FFF2-40B4-BE49-F238E27FC236}">
                  <a16:creationId xmlns:a16="http://schemas.microsoft.com/office/drawing/2014/main" id="{1A04F7DC-5845-1B6B-6EC2-203D2F1E3929}"/>
                </a:ext>
              </a:extLst>
            </p:cNvPr>
            <p:cNvSpPr txBox="1"/>
            <p:nvPr/>
          </p:nvSpPr>
          <p:spPr>
            <a:xfrm>
              <a:off x="9333627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112" name="ZoneTexte 2111">
              <a:extLst>
                <a:ext uri="{FF2B5EF4-FFF2-40B4-BE49-F238E27FC236}">
                  <a16:creationId xmlns:a16="http://schemas.microsoft.com/office/drawing/2014/main" id="{ADD81492-8604-1DBC-4FA2-DF1F01B5D26F}"/>
                </a:ext>
              </a:extLst>
            </p:cNvPr>
            <p:cNvSpPr txBox="1"/>
            <p:nvPr/>
          </p:nvSpPr>
          <p:spPr>
            <a:xfrm>
              <a:off x="10327396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113" name="ZoneTexte 2112">
              <a:extLst>
                <a:ext uri="{FF2B5EF4-FFF2-40B4-BE49-F238E27FC236}">
                  <a16:creationId xmlns:a16="http://schemas.microsoft.com/office/drawing/2014/main" id="{DA244015-7013-EF15-5DB4-B7D605B289C4}"/>
                </a:ext>
              </a:extLst>
            </p:cNvPr>
            <p:cNvSpPr txBox="1"/>
            <p:nvPr/>
          </p:nvSpPr>
          <p:spPr>
            <a:xfrm>
              <a:off x="11200243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114" name="ZoneTexte 2113">
              <a:extLst>
                <a:ext uri="{FF2B5EF4-FFF2-40B4-BE49-F238E27FC236}">
                  <a16:creationId xmlns:a16="http://schemas.microsoft.com/office/drawing/2014/main" id="{059B915D-DC39-BBAF-706D-C5A793E43F39}"/>
                </a:ext>
              </a:extLst>
            </p:cNvPr>
            <p:cNvSpPr txBox="1"/>
            <p:nvPr/>
          </p:nvSpPr>
          <p:spPr>
            <a:xfrm>
              <a:off x="1154246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294</a:t>
              </a:r>
            </a:p>
          </p:txBody>
        </p:sp>
        <p:sp>
          <p:nvSpPr>
            <p:cNvPr id="2115" name="ZoneTexte 2114">
              <a:extLst>
                <a:ext uri="{FF2B5EF4-FFF2-40B4-BE49-F238E27FC236}">
                  <a16:creationId xmlns:a16="http://schemas.microsoft.com/office/drawing/2014/main" id="{E1D7895C-BB68-9BE5-FCF3-886D5A1EBCD7}"/>
                </a:ext>
              </a:extLst>
            </p:cNvPr>
            <p:cNvSpPr txBox="1"/>
            <p:nvPr/>
          </p:nvSpPr>
          <p:spPr>
            <a:xfrm>
              <a:off x="11340001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0.4</a:t>
              </a:r>
            </a:p>
          </p:txBody>
        </p:sp>
        <p:sp>
          <p:nvSpPr>
            <p:cNvPr id="2116" name="ZoneTexte 2115">
              <a:extLst>
                <a:ext uri="{FF2B5EF4-FFF2-40B4-BE49-F238E27FC236}">
                  <a16:creationId xmlns:a16="http://schemas.microsoft.com/office/drawing/2014/main" id="{FA19F54F-FCB4-111F-F6EE-915D7085AC76}"/>
                </a:ext>
              </a:extLst>
            </p:cNvPr>
            <p:cNvSpPr txBox="1"/>
            <p:nvPr/>
          </p:nvSpPr>
          <p:spPr>
            <a:xfrm>
              <a:off x="11176387" y="6298701"/>
              <a:ext cx="6591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-1.2 to 2.0</a:t>
              </a:r>
            </a:p>
          </p:txBody>
        </p:sp>
        <p:sp>
          <p:nvSpPr>
            <p:cNvPr id="2117" name="ZoneTexte 2116">
              <a:extLst>
                <a:ext uri="{FF2B5EF4-FFF2-40B4-BE49-F238E27FC236}">
                  <a16:creationId xmlns:a16="http://schemas.microsoft.com/office/drawing/2014/main" id="{377FCB8C-3E9A-F521-772B-B2E60D5583FF}"/>
                </a:ext>
              </a:extLst>
            </p:cNvPr>
            <p:cNvSpPr txBox="1"/>
            <p:nvPr/>
          </p:nvSpPr>
          <p:spPr>
            <a:xfrm>
              <a:off x="1114539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296</a:t>
              </a:r>
            </a:p>
          </p:txBody>
        </p:sp>
        <p:sp>
          <p:nvSpPr>
            <p:cNvPr id="2118" name="ZoneTexte 2117">
              <a:extLst>
                <a:ext uri="{FF2B5EF4-FFF2-40B4-BE49-F238E27FC236}">
                  <a16:creationId xmlns:a16="http://schemas.microsoft.com/office/drawing/2014/main" id="{65042623-E366-CD5E-8E05-2D51B3266546}"/>
                </a:ext>
              </a:extLst>
            </p:cNvPr>
            <p:cNvSpPr txBox="1"/>
            <p:nvPr/>
          </p:nvSpPr>
          <p:spPr>
            <a:xfrm>
              <a:off x="968207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299</a:t>
              </a:r>
            </a:p>
          </p:txBody>
        </p:sp>
        <p:sp>
          <p:nvSpPr>
            <p:cNvPr id="2119" name="ZoneTexte 2118">
              <a:extLst>
                <a:ext uri="{FF2B5EF4-FFF2-40B4-BE49-F238E27FC236}">
                  <a16:creationId xmlns:a16="http://schemas.microsoft.com/office/drawing/2014/main" id="{0C856179-A8FE-6FB1-3801-6620DAF48113}"/>
                </a:ext>
              </a:extLst>
            </p:cNvPr>
            <p:cNvSpPr txBox="1"/>
            <p:nvPr/>
          </p:nvSpPr>
          <p:spPr>
            <a:xfrm>
              <a:off x="9450757" y="6143109"/>
              <a:ext cx="3866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13.1</a:t>
              </a:r>
            </a:p>
          </p:txBody>
        </p:sp>
        <p:sp>
          <p:nvSpPr>
            <p:cNvPr id="2120" name="ZoneTexte 2119">
              <a:extLst>
                <a:ext uri="{FF2B5EF4-FFF2-40B4-BE49-F238E27FC236}">
                  <a16:creationId xmlns:a16="http://schemas.microsoft.com/office/drawing/2014/main" id="{472B081B-2D4D-79FA-654A-1CAD32E90E39}"/>
                </a:ext>
              </a:extLst>
            </p:cNvPr>
            <p:cNvSpPr txBox="1"/>
            <p:nvPr/>
          </p:nvSpPr>
          <p:spPr>
            <a:xfrm>
              <a:off x="9275923" y="6298701"/>
              <a:ext cx="7393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10.6 to 15.5</a:t>
              </a:r>
            </a:p>
          </p:txBody>
        </p:sp>
        <p:sp>
          <p:nvSpPr>
            <p:cNvPr id="2121" name="ZoneTexte 2120">
              <a:extLst>
                <a:ext uri="{FF2B5EF4-FFF2-40B4-BE49-F238E27FC236}">
                  <a16:creationId xmlns:a16="http://schemas.microsoft.com/office/drawing/2014/main" id="{342560BB-396B-CDD3-9A91-1F9D79FB991F}"/>
                </a:ext>
              </a:extLst>
            </p:cNvPr>
            <p:cNvSpPr txBox="1"/>
            <p:nvPr/>
          </p:nvSpPr>
          <p:spPr>
            <a:xfrm>
              <a:off x="928500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302</a:t>
              </a:r>
            </a:p>
          </p:txBody>
        </p:sp>
        <p:sp>
          <p:nvSpPr>
            <p:cNvPr id="2122" name="ZoneTexte 2121">
              <a:extLst>
                <a:ext uri="{FF2B5EF4-FFF2-40B4-BE49-F238E27FC236}">
                  <a16:creationId xmlns:a16="http://schemas.microsoft.com/office/drawing/2014/main" id="{0AECFA3D-6F2F-6021-73DD-2A745F6D2B84}"/>
                </a:ext>
              </a:extLst>
            </p:cNvPr>
            <p:cNvSpPr txBox="1"/>
            <p:nvPr/>
          </p:nvSpPr>
          <p:spPr>
            <a:xfrm>
              <a:off x="10655418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302</a:t>
              </a:r>
            </a:p>
          </p:txBody>
        </p:sp>
        <p:sp>
          <p:nvSpPr>
            <p:cNvPr id="2123" name="ZoneTexte 2122">
              <a:extLst>
                <a:ext uri="{FF2B5EF4-FFF2-40B4-BE49-F238E27FC236}">
                  <a16:creationId xmlns:a16="http://schemas.microsoft.com/office/drawing/2014/main" id="{3BADEE09-C6D7-8170-840C-227B1E6E0028}"/>
                </a:ext>
              </a:extLst>
            </p:cNvPr>
            <p:cNvSpPr txBox="1"/>
            <p:nvPr/>
          </p:nvSpPr>
          <p:spPr>
            <a:xfrm>
              <a:off x="10452950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1.0</a:t>
              </a:r>
            </a:p>
          </p:txBody>
        </p:sp>
        <p:sp>
          <p:nvSpPr>
            <p:cNvPr id="2124" name="ZoneTexte 2123">
              <a:extLst>
                <a:ext uri="{FF2B5EF4-FFF2-40B4-BE49-F238E27FC236}">
                  <a16:creationId xmlns:a16="http://schemas.microsoft.com/office/drawing/2014/main" id="{A3A96139-94FD-2969-52DA-774089482394}"/>
                </a:ext>
              </a:extLst>
            </p:cNvPr>
            <p:cNvSpPr txBox="1"/>
            <p:nvPr/>
          </p:nvSpPr>
          <p:spPr>
            <a:xfrm>
              <a:off x="10289336" y="6298701"/>
              <a:ext cx="6591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-0.5 to 2.4</a:t>
              </a:r>
            </a:p>
          </p:txBody>
        </p:sp>
        <p:sp>
          <p:nvSpPr>
            <p:cNvPr id="2125" name="ZoneTexte 2124">
              <a:extLst>
                <a:ext uri="{FF2B5EF4-FFF2-40B4-BE49-F238E27FC236}">
                  <a16:creationId xmlns:a16="http://schemas.microsoft.com/office/drawing/2014/main" id="{F6EEB0E2-E4D4-888D-01F1-5B2B6F75B659}"/>
                </a:ext>
              </a:extLst>
            </p:cNvPr>
            <p:cNvSpPr txBox="1"/>
            <p:nvPr/>
          </p:nvSpPr>
          <p:spPr>
            <a:xfrm>
              <a:off x="10258348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296</a:t>
              </a:r>
            </a:p>
          </p:txBody>
        </p:sp>
        <p:sp>
          <p:nvSpPr>
            <p:cNvPr id="2126" name="ZoneTexte 2125">
              <a:extLst>
                <a:ext uri="{FF2B5EF4-FFF2-40B4-BE49-F238E27FC236}">
                  <a16:creationId xmlns:a16="http://schemas.microsoft.com/office/drawing/2014/main" id="{52F5F529-76D7-52F0-D904-F97F9971C334}"/>
                </a:ext>
              </a:extLst>
            </p:cNvPr>
            <p:cNvSpPr txBox="1"/>
            <p:nvPr/>
          </p:nvSpPr>
          <p:spPr>
            <a:xfrm>
              <a:off x="4390753" y="3021021"/>
              <a:ext cx="11224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eGFR-creatinine</a:t>
              </a:r>
            </a:p>
          </p:txBody>
        </p:sp>
        <p:sp>
          <p:nvSpPr>
            <p:cNvPr id="2127" name="ZoneTexte 2126">
              <a:extLst>
                <a:ext uri="{FF2B5EF4-FFF2-40B4-BE49-F238E27FC236}">
                  <a16:creationId xmlns:a16="http://schemas.microsoft.com/office/drawing/2014/main" id="{B322670F-4621-1BB9-6C56-049ACE11AC03}"/>
                </a:ext>
              </a:extLst>
            </p:cNvPr>
            <p:cNvSpPr txBox="1"/>
            <p:nvPr/>
          </p:nvSpPr>
          <p:spPr>
            <a:xfrm>
              <a:off x="6249823" y="3021021"/>
              <a:ext cx="11015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err="1"/>
                <a:t>eGFR-cystatin</a:t>
              </a:r>
              <a:r>
                <a:rPr lang="fr-FR" sz="1100" b="1" dirty="0"/>
                <a:t> C</a:t>
              </a:r>
            </a:p>
          </p:txBody>
        </p:sp>
        <p:sp>
          <p:nvSpPr>
            <p:cNvPr id="2128" name="ZoneTexte 2127">
              <a:extLst>
                <a:ext uri="{FF2B5EF4-FFF2-40B4-BE49-F238E27FC236}">
                  <a16:creationId xmlns:a16="http://schemas.microsoft.com/office/drawing/2014/main" id="{9DD823C3-04AA-777B-1361-BAEA52EAF2DC}"/>
                </a:ext>
              </a:extLst>
            </p:cNvPr>
            <p:cNvSpPr txBox="1"/>
            <p:nvPr/>
          </p:nvSpPr>
          <p:spPr>
            <a:xfrm>
              <a:off x="6301118" y="3307415"/>
              <a:ext cx="1662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DOR/ISL (100/0.75 mg)</a:t>
              </a:r>
            </a:p>
          </p:txBody>
        </p:sp>
        <p:sp>
          <p:nvSpPr>
            <p:cNvPr id="2129" name="ZoneTexte 2128">
              <a:extLst>
                <a:ext uri="{FF2B5EF4-FFF2-40B4-BE49-F238E27FC236}">
                  <a16:creationId xmlns:a16="http://schemas.microsoft.com/office/drawing/2014/main" id="{E1A16F12-EA58-27A6-3D6D-29DF76507FC9}"/>
                </a:ext>
              </a:extLst>
            </p:cNvPr>
            <p:cNvSpPr txBox="1"/>
            <p:nvPr/>
          </p:nvSpPr>
          <p:spPr>
            <a:xfrm>
              <a:off x="6301118" y="3430122"/>
              <a:ext cx="5037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cART</a:t>
              </a:r>
              <a:endParaRPr lang="fr-FR" sz="1200" b="1" dirty="0"/>
            </a:p>
          </p:txBody>
        </p:sp>
        <p:sp>
          <p:nvSpPr>
            <p:cNvPr id="2130" name="ZoneTexte 2129">
              <a:extLst>
                <a:ext uri="{FF2B5EF4-FFF2-40B4-BE49-F238E27FC236}">
                  <a16:creationId xmlns:a16="http://schemas.microsoft.com/office/drawing/2014/main" id="{7C9AEAF5-8952-587C-E537-F1318F3230DD}"/>
                </a:ext>
              </a:extLst>
            </p:cNvPr>
            <p:cNvSpPr txBox="1"/>
            <p:nvPr/>
          </p:nvSpPr>
          <p:spPr>
            <a:xfrm>
              <a:off x="8591915" y="3021021"/>
              <a:ext cx="11224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eGFR-creatinine</a:t>
              </a:r>
            </a:p>
          </p:txBody>
        </p:sp>
        <p:sp>
          <p:nvSpPr>
            <p:cNvPr id="2131" name="ZoneTexte 2130">
              <a:extLst>
                <a:ext uri="{FF2B5EF4-FFF2-40B4-BE49-F238E27FC236}">
                  <a16:creationId xmlns:a16="http://schemas.microsoft.com/office/drawing/2014/main" id="{B003E57E-B2D0-0763-86E1-EBE55339A692}"/>
                </a:ext>
              </a:extLst>
            </p:cNvPr>
            <p:cNvSpPr txBox="1"/>
            <p:nvPr/>
          </p:nvSpPr>
          <p:spPr>
            <a:xfrm>
              <a:off x="10450985" y="3021021"/>
              <a:ext cx="11015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eGFR-cystatin C</a:t>
              </a:r>
            </a:p>
          </p:txBody>
        </p:sp>
        <p:sp>
          <p:nvSpPr>
            <p:cNvPr id="2132" name="ZoneTexte 2131">
              <a:extLst>
                <a:ext uri="{FF2B5EF4-FFF2-40B4-BE49-F238E27FC236}">
                  <a16:creationId xmlns:a16="http://schemas.microsoft.com/office/drawing/2014/main" id="{9C566113-863A-72ED-6929-EF310C1F2626}"/>
                </a:ext>
              </a:extLst>
            </p:cNvPr>
            <p:cNvSpPr txBox="1"/>
            <p:nvPr/>
          </p:nvSpPr>
          <p:spPr>
            <a:xfrm>
              <a:off x="10502280" y="3307415"/>
              <a:ext cx="1662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DOR/ISL (100/0.75 mg)</a:t>
              </a:r>
            </a:p>
          </p:txBody>
        </p:sp>
        <p:sp>
          <p:nvSpPr>
            <p:cNvPr id="2133" name="ZoneTexte 2132">
              <a:extLst>
                <a:ext uri="{FF2B5EF4-FFF2-40B4-BE49-F238E27FC236}">
                  <a16:creationId xmlns:a16="http://schemas.microsoft.com/office/drawing/2014/main" id="{5E33874E-5330-146B-8079-682D5A9EE016}"/>
                </a:ext>
              </a:extLst>
            </p:cNvPr>
            <p:cNvSpPr txBox="1"/>
            <p:nvPr/>
          </p:nvSpPr>
          <p:spPr>
            <a:xfrm>
              <a:off x="10502280" y="3470227"/>
              <a:ext cx="697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B/F/TAF</a:t>
              </a:r>
            </a:p>
          </p:txBody>
        </p:sp>
        <p:sp>
          <p:nvSpPr>
            <p:cNvPr id="2134" name="ZoneTexte 2133">
              <a:extLst>
                <a:ext uri="{FF2B5EF4-FFF2-40B4-BE49-F238E27FC236}">
                  <a16:creationId xmlns:a16="http://schemas.microsoft.com/office/drawing/2014/main" id="{0743ADDB-D046-B64D-829B-AC008132D88D}"/>
                </a:ext>
              </a:extLst>
            </p:cNvPr>
            <p:cNvSpPr txBox="1"/>
            <p:nvPr/>
          </p:nvSpPr>
          <p:spPr>
            <a:xfrm>
              <a:off x="5593350" y="290551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P017</a:t>
              </a:r>
            </a:p>
          </p:txBody>
        </p:sp>
        <p:sp>
          <p:nvSpPr>
            <p:cNvPr id="2135" name="ZoneTexte 2134">
              <a:extLst>
                <a:ext uri="{FF2B5EF4-FFF2-40B4-BE49-F238E27FC236}">
                  <a16:creationId xmlns:a16="http://schemas.microsoft.com/office/drawing/2014/main" id="{9B4A44AE-4418-64F3-D542-D2B0C3A4A918}"/>
                </a:ext>
              </a:extLst>
            </p:cNvPr>
            <p:cNvSpPr txBox="1"/>
            <p:nvPr/>
          </p:nvSpPr>
          <p:spPr>
            <a:xfrm>
              <a:off x="9829461" y="290551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P018</a:t>
              </a:r>
            </a:p>
          </p:txBody>
        </p:sp>
        <p:sp>
          <p:nvSpPr>
            <p:cNvPr id="2137" name="ZoneTexte 2136">
              <a:extLst>
                <a:ext uri="{FF2B5EF4-FFF2-40B4-BE49-F238E27FC236}">
                  <a16:creationId xmlns:a16="http://schemas.microsoft.com/office/drawing/2014/main" id="{41AFDCD5-E863-15CD-EB84-E17C3C30C288}"/>
                </a:ext>
              </a:extLst>
            </p:cNvPr>
            <p:cNvSpPr txBox="1"/>
            <p:nvPr/>
          </p:nvSpPr>
          <p:spPr>
            <a:xfrm>
              <a:off x="7946015" y="30502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16</a:t>
              </a:r>
            </a:p>
          </p:txBody>
        </p:sp>
        <p:sp>
          <p:nvSpPr>
            <p:cNvPr id="2138" name="ZoneTexte 2137">
              <a:extLst>
                <a:ext uri="{FF2B5EF4-FFF2-40B4-BE49-F238E27FC236}">
                  <a16:creationId xmlns:a16="http://schemas.microsoft.com/office/drawing/2014/main" id="{15F5FC52-F668-633D-C376-7C08C9D3618B}"/>
                </a:ext>
              </a:extLst>
            </p:cNvPr>
            <p:cNvSpPr txBox="1"/>
            <p:nvPr/>
          </p:nvSpPr>
          <p:spPr>
            <a:xfrm>
              <a:off x="7946015" y="329484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14</a:t>
              </a:r>
            </a:p>
          </p:txBody>
        </p:sp>
        <p:sp>
          <p:nvSpPr>
            <p:cNvPr id="2139" name="ZoneTexte 2138">
              <a:extLst>
                <a:ext uri="{FF2B5EF4-FFF2-40B4-BE49-F238E27FC236}">
                  <a16:creationId xmlns:a16="http://schemas.microsoft.com/office/drawing/2014/main" id="{F645F84D-65A1-886F-7696-EC58AA7A4392}"/>
                </a:ext>
              </a:extLst>
            </p:cNvPr>
            <p:cNvSpPr txBox="1"/>
            <p:nvPr/>
          </p:nvSpPr>
          <p:spPr>
            <a:xfrm>
              <a:off x="7946015" y="355323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12</a:t>
              </a:r>
            </a:p>
          </p:txBody>
        </p:sp>
        <p:sp>
          <p:nvSpPr>
            <p:cNvPr id="2140" name="ZoneTexte 2139">
              <a:extLst>
                <a:ext uri="{FF2B5EF4-FFF2-40B4-BE49-F238E27FC236}">
                  <a16:creationId xmlns:a16="http://schemas.microsoft.com/office/drawing/2014/main" id="{6C730BEA-FBAB-1151-843C-05D799A07669}"/>
                </a:ext>
              </a:extLst>
            </p:cNvPr>
            <p:cNvSpPr txBox="1"/>
            <p:nvPr/>
          </p:nvSpPr>
          <p:spPr>
            <a:xfrm>
              <a:off x="7946015" y="379786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</a:p>
          </p:txBody>
        </p:sp>
        <p:sp>
          <p:nvSpPr>
            <p:cNvPr id="2141" name="ZoneTexte 2140">
              <a:extLst>
                <a:ext uri="{FF2B5EF4-FFF2-40B4-BE49-F238E27FC236}">
                  <a16:creationId xmlns:a16="http://schemas.microsoft.com/office/drawing/2014/main" id="{0712B7ED-6CAC-F123-20FD-29EA53A0FB01}"/>
                </a:ext>
              </a:extLst>
            </p:cNvPr>
            <p:cNvSpPr txBox="1"/>
            <p:nvPr/>
          </p:nvSpPr>
          <p:spPr>
            <a:xfrm>
              <a:off x="8011737" y="405678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</a:t>
              </a:r>
            </a:p>
          </p:txBody>
        </p:sp>
        <p:sp>
          <p:nvSpPr>
            <p:cNvPr id="2142" name="ZoneTexte 2141">
              <a:extLst>
                <a:ext uri="{FF2B5EF4-FFF2-40B4-BE49-F238E27FC236}">
                  <a16:creationId xmlns:a16="http://schemas.microsoft.com/office/drawing/2014/main" id="{490DCB47-340C-2C4F-92FA-751AF6387A33}"/>
                </a:ext>
              </a:extLst>
            </p:cNvPr>
            <p:cNvSpPr txBox="1"/>
            <p:nvPr/>
          </p:nvSpPr>
          <p:spPr>
            <a:xfrm>
              <a:off x="8011737" y="430142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</a:t>
              </a:r>
            </a:p>
          </p:txBody>
        </p:sp>
        <p:sp>
          <p:nvSpPr>
            <p:cNvPr id="2143" name="ZoneTexte 2142">
              <a:extLst>
                <a:ext uri="{FF2B5EF4-FFF2-40B4-BE49-F238E27FC236}">
                  <a16:creationId xmlns:a16="http://schemas.microsoft.com/office/drawing/2014/main" id="{F3457AD2-7581-3BA8-EDE6-5BD7E0F8D034}"/>
                </a:ext>
              </a:extLst>
            </p:cNvPr>
            <p:cNvSpPr txBox="1"/>
            <p:nvPr/>
          </p:nvSpPr>
          <p:spPr>
            <a:xfrm>
              <a:off x="8011737" y="455981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/>
                <a:t>4</a:t>
              </a:r>
              <a:endParaRPr lang="fr-FR" sz="1000" dirty="0"/>
            </a:p>
          </p:txBody>
        </p:sp>
        <p:sp>
          <p:nvSpPr>
            <p:cNvPr id="2144" name="ZoneTexte 2143">
              <a:extLst>
                <a:ext uri="{FF2B5EF4-FFF2-40B4-BE49-F238E27FC236}">
                  <a16:creationId xmlns:a16="http://schemas.microsoft.com/office/drawing/2014/main" id="{EDCC0A55-B077-6E01-9C24-EAEB1EC70146}"/>
                </a:ext>
              </a:extLst>
            </p:cNvPr>
            <p:cNvSpPr txBox="1"/>
            <p:nvPr/>
          </p:nvSpPr>
          <p:spPr>
            <a:xfrm>
              <a:off x="8011737" y="480444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</a:t>
              </a:r>
            </a:p>
          </p:txBody>
        </p:sp>
        <p:sp>
          <p:nvSpPr>
            <p:cNvPr id="2145" name="ZoneTexte 2144">
              <a:extLst>
                <a:ext uri="{FF2B5EF4-FFF2-40B4-BE49-F238E27FC236}">
                  <a16:creationId xmlns:a16="http://schemas.microsoft.com/office/drawing/2014/main" id="{9737BC41-66E1-7E06-2585-DCB8D55D81C2}"/>
                </a:ext>
              </a:extLst>
            </p:cNvPr>
            <p:cNvSpPr txBox="1"/>
            <p:nvPr/>
          </p:nvSpPr>
          <p:spPr>
            <a:xfrm>
              <a:off x="8011737" y="506296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2146" name="ZoneTexte 2145">
              <a:extLst>
                <a:ext uri="{FF2B5EF4-FFF2-40B4-BE49-F238E27FC236}">
                  <a16:creationId xmlns:a16="http://schemas.microsoft.com/office/drawing/2014/main" id="{F3FA58BD-8B5C-E0B6-B064-82265FB24F5E}"/>
                </a:ext>
              </a:extLst>
            </p:cNvPr>
            <p:cNvSpPr txBox="1"/>
            <p:nvPr/>
          </p:nvSpPr>
          <p:spPr>
            <a:xfrm>
              <a:off x="7973265" y="5307599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-2</a:t>
              </a:r>
            </a:p>
          </p:txBody>
        </p:sp>
        <p:sp>
          <p:nvSpPr>
            <p:cNvPr id="2147" name="ZoneTexte 2146">
              <a:extLst>
                <a:ext uri="{FF2B5EF4-FFF2-40B4-BE49-F238E27FC236}">
                  <a16:creationId xmlns:a16="http://schemas.microsoft.com/office/drawing/2014/main" id="{F5D06AE0-B33A-03D3-7540-96784F722F2F}"/>
                </a:ext>
              </a:extLst>
            </p:cNvPr>
            <p:cNvSpPr txBox="1"/>
            <p:nvPr/>
          </p:nvSpPr>
          <p:spPr>
            <a:xfrm>
              <a:off x="7973265" y="5565991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-4</a:t>
              </a:r>
            </a:p>
          </p:txBody>
        </p:sp>
        <p:sp>
          <p:nvSpPr>
            <p:cNvPr id="2149" name="Rectangle 60">
              <a:extLst>
                <a:ext uri="{FF2B5EF4-FFF2-40B4-BE49-F238E27FC236}">
                  <a16:creationId xmlns:a16="http://schemas.microsoft.com/office/drawing/2014/main" id="{40D92CE4-825C-57D7-2F16-6A0DA4148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377" y="3406283"/>
              <a:ext cx="105050" cy="666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0" name="Rectangle 61">
              <a:extLst>
                <a:ext uri="{FF2B5EF4-FFF2-40B4-BE49-F238E27FC236}">
                  <a16:creationId xmlns:a16="http://schemas.microsoft.com/office/drawing/2014/main" id="{5D9EC227-2513-5881-CC6E-DB7522840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377" y="3577582"/>
              <a:ext cx="105050" cy="6666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04192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ASRibbon"/>
              </a:rPr>
              <a:t>S</a:t>
            </a:r>
            <a:r>
              <a:rPr lang="en-US" b="1" i="0" u="none" strike="noStrike" dirty="0">
                <a:effectLst/>
                <a:latin typeface="IASRibbon"/>
              </a:rPr>
              <a:t>ame-day and rapid ART initiation: </a:t>
            </a:r>
            <a:br>
              <a:rPr lang="en-US" b="1" i="0" u="none" strike="noStrike" dirty="0">
                <a:effectLst/>
                <a:latin typeface="IASRibbon"/>
              </a:rPr>
            </a:br>
            <a:r>
              <a:rPr lang="en-US" b="1" i="0" u="none" strike="noStrike" dirty="0">
                <a:effectLst/>
                <a:latin typeface="IASRibbon"/>
              </a:rPr>
              <a:t>impact on HIV outcomes in Thailand</a:t>
            </a:r>
            <a:endParaRPr lang="en-US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3D91715-EAC3-BA9A-6C87-725F919DB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997" y="1428441"/>
            <a:ext cx="5583739" cy="16284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Recommendations in Thailand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2014: treat all at any CD4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2021: same day ART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Data of all patients initiating ART 2014-2022 (median pre-ART CD4 = 233/mm</a:t>
            </a:r>
            <a:r>
              <a:rPr lang="en-US" sz="1800" baseline="30000" dirty="0"/>
              <a:t>3</a:t>
            </a:r>
            <a:r>
              <a:rPr lang="en-US" sz="1800" dirty="0"/>
              <a:t>, 27% with AIDS at diagnosis)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108609" y="6574009"/>
            <a:ext cx="30805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Teeraananchai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OAC0103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34F72D-7D51-0659-3A54-83F020B22727}"/>
              </a:ext>
            </a:extLst>
          </p:cNvPr>
          <p:cNvSpPr txBox="1"/>
          <p:nvPr/>
        </p:nvSpPr>
        <p:spPr>
          <a:xfrm>
            <a:off x="1120785" y="2843541"/>
            <a:ext cx="403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VL &lt; 200 c/mL 1 year after ART initiation</a:t>
            </a:r>
          </a:p>
        </p:txBody>
      </p:sp>
      <p:sp>
        <p:nvSpPr>
          <p:cNvPr id="1096" name="Espace réservé du contenu 9">
            <a:extLst>
              <a:ext uri="{FF2B5EF4-FFF2-40B4-BE49-F238E27FC236}">
                <a16:creationId xmlns:a16="http://schemas.microsoft.com/office/drawing/2014/main" id="{93F7ED2F-E59F-DD84-A6A7-990BB34E86D7}"/>
              </a:ext>
            </a:extLst>
          </p:cNvPr>
          <p:cNvSpPr txBox="1">
            <a:spLocks/>
          </p:cNvSpPr>
          <p:nvPr/>
        </p:nvSpPr>
        <p:spPr>
          <a:xfrm>
            <a:off x="469009" y="5828792"/>
            <a:ext cx="7246216" cy="776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Conclusions </a:t>
            </a:r>
          </a:p>
          <a:p>
            <a:pPr lvl="1"/>
            <a:r>
              <a:rPr lang="en-US" sz="1600" dirty="0"/>
              <a:t>ART initiation at same day or within 7 days significantly reduced mortality</a:t>
            </a:r>
          </a:p>
          <a:p>
            <a:pPr lvl="1"/>
            <a:r>
              <a:rPr lang="en-US" sz="1600" dirty="0"/>
              <a:t>ART initiation within 1 month significantly lowered risk of VF</a:t>
            </a:r>
          </a:p>
        </p:txBody>
      </p:sp>
      <p:graphicFrame>
        <p:nvGraphicFramePr>
          <p:cNvPr id="1099" name="Tableau 1099">
            <a:extLst>
              <a:ext uri="{FF2B5EF4-FFF2-40B4-BE49-F238E27FC236}">
                <a16:creationId xmlns:a16="http://schemas.microsoft.com/office/drawing/2014/main" id="{DFEAFB25-C209-2604-9E4D-98A104682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59156"/>
              </p:ext>
            </p:extLst>
          </p:nvPr>
        </p:nvGraphicFramePr>
        <p:xfrm>
          <a:off x="6334826" y="4830024"/>
          <a:ext cx="5746950" cy="8430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2288">
                  <a:extLst>
                    <a:ext uri="{9D8B030D-6E8A-4147-A177-3AD203B41FA5}">
                      <a16:colId xmlns:a16="http://schemas.microsoft.com/office/drawing/2014/main" val="3730437539"/>
                    </a:ext>
                  </a:extLst>
                </a:gridCol>
                <a:gridCol w="1126100">
                  <a:extLst>
                    <a:ext uri="{9D8B030D-6E8A-4147-A177-3AD203B41FA5}">
                      <a16:colId xmlns:a16="http://schemas.microsoft.com/office/drawing/2014/main" val="742116774"/>
                    </a:ext>
                  </a:extLst>
                </a:gridCol>
                <a:gridCol w="1035612">
                  <a:extLst>
                    <a:ext uri="{9D8B030D-6E8A-4147-A177-3AD203B41FA5}">
                      <a16:colId xmlns:a16="http://schemas.microsoft.com/office/drawing/2014/main" val="3810100165"/>
                    </a:ext>
                  </a:extLst>
                </a:gridCol>
                <a:gridCol w="827650">
                  <a:extLst>
                    <a:ext uri="{9D8B030D-6E8A-4147-A177-3AD203B41FA5}">
                      <a16:colId xmlns:a16="http://schemas.microsoft.com/office/drawing/2014/main" val="271912777"/>
                    </a:ext>
                  </a:extLst>
                </a:gridCol>
                <a:gridCol w="827650">
                  <a:extLst>
                    <a:ext uri="{9D8B030D-6E8A-4147-A177-3AD203B41FA5}">
                      <a16:colId xmlns:a16="http://schemas.microsoft.com/office/drawing/2014/main" val="1143556571"/>
                    </a:ext>
                  </a:extLst>
                </a:gridCol>
                <a:gridCol w="827650">
                  <a:extLst>
                    <a:ext uri="{9D8B030D-6E8A-4147-A177-3AD203B41FA5}">
                      <a16:colId xmlns:a16="http://schemas.microsoft.com/office/drawing/2014/main" val="1281278270"/>
                    </a:ext>
                  </a:extLst>
                </a:gridCol>
              </a:tblGrid>
              <a:tr h="210767">
                <a:tc>
                  <a:txBody>
                    <a:bodyPr/>
                    <a:lstStyle/>
                    <a:p>
                      <a:r>
                        <a:rPr lang="en-US" sz="900" noProof="0" dirty="0"/>
                        <a:t>Crude rate (95% CI)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Same day or 2-7 days</a:t>
                      </a:r>
                    </a:p>
                  </a:txBody>
                  <a:tcPr marL="36000" marR="36000" marT="36000" marB="3600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&gt; 7 days to 1 month</a:t>
                      </a:r>
                    </a:p>
                  </a:txBody>
                  <a:tcPr marL="36000" marR="36000" marT="36000" marB="360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1-3 months</a:t>
                      </a:r>
                    </a:p>
                  </a:txBody>
                  <a:tcPr marL="36000" marR="36000" marT="36000" marB="36000" anchor="ctr">
                    <a:solidFill>
                      <a:srgbClr val="00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&gt; 3 months</a:t>
                      </a:r>
                    </a:p>
                  </a:txBody>
                  <a:tcPr marL="36000" marR="36000" marT="36000" marB="3600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</a:txBody>
                  <a:tcPr marL="36000" marR="36000" marT="36000" marB="36000" anchor="ctr"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12997"/>
                  </a:ext>
                </a:extLst>
              </a:tr>
              <a:tr h="210767">
                <a:tc>
                  <a:txBody>
                    <a:bodyPr/>
                    <a:lstStyle/>
                    <a:p>
                      <a:r>
                        <a:rPr lang="en-US" sz="900" noProof="0"/>
                        <a:t>VF rate/100 PY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rgbClr val="FF0000"/>
                          </a:solidFill>
                        </a:rPr>
                        <a:t>2.76 (2.69-2.83)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rgbClr val="FF0000"/>
                          </a:solidFill>
                        </a:rPr>
                        <a:t>2.33 (2.26-2.40)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/>
                        <a:t>3.35 (3.27-3.43)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/>
                        <a:t>3.78 (3.71-3.86)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/>
                        <a:t>3.11 (3.07-3.15)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47621568"/>
                  </a:ext>
                </a:extLst>
              </a:tr>
              <a:tr h="210767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Mortality rate/100 PY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1.28 (1.24-1.32)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2.04 (1.99-2.10)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2.49 (2.44-2.55)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2.49 (2.44-2.54)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2.11 (2.08-2.13)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164099038"/>
                  </a:ext>
                </a:extLst>
              </a:tr>
              <a:tr h="210767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LTFU rate/100 PY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2.69 (2.63-2.75)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2.47 (2.41-2.53)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1.51 (1.47-1.56)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1.60 (1.56-1.64)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2.03 (2.00-2.05)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16407073"/>
                  </a:ext>
                </a:extLst>
              </a:tr>
            </a:tbl>
          </a:graphicData>
        </a:graphic>
      </p:graphicFrame>
      <p:sp>
        <p:nvSpPr>
          <p:cNvPr id="1100" name="Espace réservé du contenu 9">
            <a:extLst>
              <a:ext uri="{FF2B5EF4-FFF2-40B4-BE49-F238E27FC236}">
                <a16:creationId xmlns:a16="http://schemas.microsoft.com/office/drawing/2014/main" id="{DC59F8F6-4AFA-6E60-CCBB-A43A7B0A94EE}"/>
              </a:ext>
            </a:extLst>
          </p:cNvPr>
          <p:cNvSpPr txBox="1">
            <a:spLocks/>
          </p:cNvSpPr>
          <p:nvPr/>
        </p:nvSpPr>
        <p:spPr>
          <a:xfrm>
            <a:off x="6285231" y="5701179"/>
            <a:ext cx="4886600" cy="2627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Median (IQR) follow-up after ART Initiation was 3.76 (1.6-6.02) years</a:t>
            </a:r>
            <a:endParaRPr lang="en-US" sz="11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518CE16-AF5D-7463-690D-52D2CDEAAB1F}"/>
              </a:ext>
            </a:extLst>
          </p:cNvPr>
          <p:cNvGrpSpPr/>
          <p:nvPr/>
        </p:nvGrpSpPr>
        <p:grpSpPr>
          <a:xfrm>
            <a:off x="6582804" y="1971839"/>
            <a:ext cx="5309486" cy="2806866"/>
            <a:chOff x="6582804" y="1971839"/>
            <a:chExt cx="5309486" cy="2806866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B8C2114-53E2-B63C-93E2-455F52F610BD}"/>
                </a:ext>
              </a:extLst>
            </p:cNvPr>
            <p:cNvSpPr txBox="1"/>
            <p:nvPr/>
          </p:nvSpPr>
          <p:spPr>
            <a:xfrm>
              <a:off x="8303741" y="1971839"/>
              <a:ext cx="171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Study outcomes</a:t>
              </a:r>
            </a:p>
          </p:txBody>
        </p:sp>
        <p:sp>
          <p:nvSpPr>
            <p:cNvPr id="1044" name="Line 40">
              <a:extLst>
                <a:ext uri="{FF2B5EF4-FFF2-40B4-BE49-F238E27FC236}">
                  <a16:creationId xmlns:a16="http://schemas.microsoft.com/office/drawing/2014/main" id="{D79F0710-37AA-487B-C343-22C912B89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3672" y="4496042"/>
              <a:ext cx="501406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Line 41">
              <a:extLst>
                <a:ext uri="{FF2B5EF4-FFF2-40B4-BE49-F238E27FC236}">
                  <a16:creationId xmlns:a16="http://schemas.microsoft.com/office/drawing/2014/main" id="{9D0D41F1-1B5F-143C-F4A7-BB1D0F831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33672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Line 42">
              <a:extLst>
                <a:ext uri="{FF2B5EF4-FFF2-40B4-BE49-F238E27FC236}">
                  <a16:creationId xmlns:a16="http://schemas.microsoft.com/office/drawing/2014/main" id="{DB1537DA-0288-B95D-5B9E-748A4F9D3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7188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Line 43">
              <a:extLst>
                <a:ext uri="{FF2B5EF4-FFF2-40B4-BE49-F238E27FC236}">
                  <a16:creationId xmlns:a16="http://schemas.microsoft.com/office/drawing/2014/main" id="{DFA80D86-6C90-C4D3-080E-D3FE1C058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47740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Line 44">
              <a:extLst>
                <a:ext uri="{FF2B5EF4-FFF2-40B4-BE49-F238E27FC236}">
                  <a16:creationId xmlns:a16="http://schemas.microsoft.com/office/drawing/2014/main" id="{91F440B3-4532-895D-2D35-B8B1A1C65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2604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Rectangle 45">
              <a:extLst>
                <a:ext uri="{FF2B5EF4-FFF2-40B4-BE49-F238E27FC236}">
                  <a16:creationId xmlns:a16="http://schemas.microsoft.com/office/drawing/2014/main" id="{45C41A54-2B02-AFD2-35B6-631F341A1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661" y="3292342"/>
              <a:ext cx="129604" cy="120370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Rectangle 46">
              <a:extLst>
                <a:ext uri="{FF2B5EF4-FFF2-40B4-BE49-F238E27FC236}">
                  <a16:creationId xmlns:a16="http://schemas.microsoft.com/office/drawing/2014/main" id="{12974D51-9306-B466-CF38-515381CCB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189" y="3475408"/>
              <a:ext cx="131225" cy="10222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Rectangle 47">
              <a:extLst>
                <a:ext uri="{FF2B5EF4-FFF2-40B4-BE49-F238E27FC236}">
                  <a16:creationId xmlns:a16="http://schemas.microsoft.com/office/drawing/2014/main" id="{1D9E5C7D-E1BC-6CCF-5843-A96CF707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197" y="3029894"/>
              <a:ext cx="129604" cy="146615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Rectangle 48">
              <a:extLst>
                <a:ext uri="{FF2B5EF4-FFF2-40B4-BE49-F238E27FC236}">
                  <a16:creationId xmlns:a16="http://schemas.microsoft.com/office/drawing/2014/main" id="{1CD13D3D-4327-5859-719D-95794853E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725" y="2838727"/>
              <a:ext cx="129604" cy="1657316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Rectangle 49">
              <a:extLst>
                <a:ext uri="{FF2B5EF4-FFF2-40B4-BE49-F238E27FC236}">
                  <a16:creationId xmlns:a16="http://schemas.microsoft.com/office/drawing/2014/main" id="{B60F1CD4-AE14-4159-F043-990CBC60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974" y="3135197"/>
              <a:ext cx="129604" cy="136246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4" name="Rectangle 50">
              <a:extLst>
                <a:ext uri="{FF2B5EF4-FFF2-40B4-BE49-F238E27FC236}">
                  <a16:creationId xmlns:a16="http://schemas.microsoft.com/office/drawing/2014/main" id="{1E4D05A1-2D77-1E40-DDC4-41D57479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698" y="3935504"/>
              <a:ext cx="129604" cy="56215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Rectangle 51">
              <a:extLst>
                <a:ext uri="{FF2B5EF4-FFF2-40B4-BE49-F238E27FC236}">
                  <a16:creationId xmlns:a16="http://schemas.microsoft.com/office/drawing/2014/main" id="{50805DC4-84D9-A116-8262-A4307D19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226" y="3603393"/>
              <a:ext cx="129604" cy="89265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6" name="Rectangle 52">
              <a:extLst>
                <a:ext uri="{FF2B5EF4-FFF2-40B4-BE49-F238E27FC236}">
                  <a16:creationId xmlns:a16="http://schemas.microsoft.com/office/drawing/2014/main" id="{439CE8D9-A258-A37C-36D6-3187F311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8613" y="3404126"/>
              <a:ext cx="129604" cy="1091917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7" name="Rectangle 53">
              <a:extLst>
                <a:ext uri="{FF2B5EF4-FFF2-40B4-BE49-F238E27FC236}">
                  <a16:creationId xmlns:a16="http://schemas.microsoft.com/office/drawing/2014/main" id="{9DBC1BBF-B096-6057-BCE2-6922E280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6762" y="3402506"/>
              <a:ext cx="129604" cy="1095157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8" name="Rectangle 54">
              <a:extLst>
                <a:ext uri="{FF2B5EF4-FFF2-40B4-BE49-F238E27FC236}">
                  <a16:creationId xmlns:a16="http://schemas.microsoft.com/office/drawing/2014/main" id="{20CCC21C-0EEB-2BFC-ECAA-F3550E96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010" y="3572611"/>
              <a:ext cx="129604" cy="92343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9" name="Rectangle 55">
              <a:extLst>
                <a:ext uri="{FF2B5EF4-FFF2-40B4-BE49-F238E27FC236}">
                  <a16:creationId xmlns:a16="http://schemas.microsoft.com/office/drawing/2014/main" id="{FDFCB469-5A86-85CC-06F5-A1976530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4213" y="3319883"/>
              <a:ext cx="131225" cy="11761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Rectangle 56">
              <a:extLst>
                <a:ext uri="{FF2B5EF4-FFF2-40B4-BE49-F238E27FC236}">
                  <a16:creationId xmlns:a16="http://schemas.microsoft.com/office/drawing/2014/main" id="{ED5D48A0-1025-42E1-008A-B23973E0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2362" y="3412227"/>
              <a:ext cx="129604" cy="108381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Rectangle 57">
              <a:extLst>
                <a:ext uri="{FF2B5EF4-FFF2-40B4-BE49-F238E27FC236}">
                  <a16:creationId xmlns:a16="http://schemas.microsoft.com/office/drawing/2014/main" id="{C3FAA9CF-631D-8CF8-10B6-74E8F49F7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3750" y="3830201"/>
              <a:ext cx="129604" cy="66584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Rectangle 58">
              <a:extLst>
                <a:ext uri="{FF2B5EF4-FFF2-40B4-BE49-F238E27FC236}">
                  <a16:creationId xmlns:a16="http://schemas.microsoft.com/office/drawing/2014/main" id="{94811DF3-E8FC-FE47-D9FB-410D505A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1898" y="3789699"/>
              <a:ext cx="129604" cy="706344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Rectangle 59">
              <a:extLst>
                <a:ext uri="{FF2B5EF4-FFF2-40B4-BE49-F238E27FC236}">
                  <a16:creationId xmlns:a16="http://schemas.microsoft.com/office/drawing/2014/main" id="{590B32D3-F0ED-8791-D23D-73D13880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8146" y="3605012"/>
              <a:ext cx="129604" cy="89103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Rectangle 61">
              <a:extLst>
                <a:ext uri="{FF2B5EF4-FFF2-40B4-BE49-F238E27FC236}">
                  <a16:creationId xmlns:a16="http://schemas.microsoft.com/office/drawing/2014/main" id="{3E7A39B9-7632-43A6-46A5-AE364F37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972" y="2398065"/>
              <a:ext cx="108000" cy="108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Rectangle 62">
              <a:extLst>
                <a:ext uri="{FF2B5EF4-FFF2-40B4-BE49-F238E27FC236}">
                  <a16:creationId xmlns:a16="http://schemas.microsoft.com/office/drawing/2014/main" id="{71655F82-D0B2-09D8-8DBF-272AF6A0B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37" y="2398065"/>
              <a:ext cx="108000" cy="10800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Rectangle 63">
              <a:extLst>
                <a:ext uri="{FF2B5EF4-FFF2-40B4-BE49-F238E27FC236}">
                  <a16:creationId xmlns:a16="http://schemas.microsoft.com/office/drawing/2014/main" id="{151788BF-32A1-951F-473E-3101F221E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9234" y="2398065"/>
              <a:ext cx="108000" cy="108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Rectangle 64">
              <a:extLst>
                <a:ext uri="{FF2B5EF4-FFF2-40B4-BE49-F238E27FC236}">
                  <a16:creationId xmlns:a16="http://schemas.microsoft.com/office/drawing/2014/main" id="{C09BECC9-12A3-1350-CADB-4BB586D90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600" y="2398065"/>
              <a:ext cx="108000" cy="108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0" name="Rectangle 65">
              <a:extLst>
                <a:ext uri="{FF2B5EF4-FFF2-40B4-BE49-F238E27FC236}">
                  <a16:creationId xmlns:a16="http://schemas.microsoft.com/office/drawing/2014/main" id="{4316F548-0676-ECBC-7660-A14BD23A3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3297" y="2453061"/>
              <a:ext cx="51842" cy="51842"/>
            </a:xfrm>
            <a:prstGeom prst="rect">
              <a:avLst/>
            </a:prstGeom>
            <a:noFill/>
            <a:ln w="7938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0EDC452E-8056-EA3B-3E88-9AB8AB930947}"/>
                </a:ext>
              </a:extLst>
            </p:cNvPr>
            <p:cNvSpPr txBox="1"/>
            <p:nvPr/>
          </p:nvSpPr>
          <p:spPr>
            <a:xfrm>
              <a:off x="6865400" y="4501706"/>
              <a:ext cx="1199175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VF RATE/100 PY</a:t>
              </a:r>
            </a:p>
          </p:txBody>
        </p:sp>
        <p:sp>
          <p:nvSpPr>
            <p:cNvPr id="1073" name="ZoneTexte 1072">
              <a:extLst>
                <a:ext uri="{FF2B5EF4-FFF2-40B4-BE49-F238E27FC236}">
                  <a16:creationId xmlns:a16="http://schemas.microsoft.com/office/drawing/2014/main" id="{90556FD3-EA41-8BB6-496F-3BBBD69FBF5D}"/>
                </a:ext>
              </a:extLst>
            </p:cNvPr>
            <p:cNvSpPr txBox="1"/>
            <p:nvPr/>
          </p:nvSpPr>
          <p:spPr>
            <a:xfrm>
              <a:off x="10157274" y="4501706"/>
              <a:ext cx="1340175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LTFU RATE/100 PY</a:t>
              </a:r>
            </a:p>
          </p:txBody>
        </p:sp>
        <p:sp>
          <p:nvSpPr>
            <p:cNvPr id="1074" name="ZoneTexte 1073">
              <a:extLst>
                <a:ext uri="{FF2B5EF4-FFF2-40B4-BE49-F238E27FC236}">
                  <a16:creationId xmlns:a16="http://schemas.microsoft.com/office/drawing/2014/main" id="{FB5CC052-DB7E-9B33-EFFF-3CAE59470FCC}"/>
                </a:ext>
              </a:extLst>
            </p:cNvPr>
            <p:cNvSpPr txBox="1"/>
            <p:nvPr/>
          </p:nvSpPr>
          <p:spPr>
            <a:xfrm>
              <a:off x="8261966" y="4501706"/>
              <a:ext cx="1783502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MORTALITY RATE/100 PY</a:t>
              </a:r>
            </a:p>
          </p:txBody>
        </p:sp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3206B798-C940-97B8-5D29-E18F8DB92D97}"/>
                </a:ext>
              </a:extLst>
            </p:cNvPr>
            <p:cNvSpPr txBox="1"/>
            <p:nvPr/>
          </p:nvSpPr>
          <p:spPr>
            <a:xfrm rot="16200000">
              <a:off x="6779238" y="302856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2.76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AC1615FA-8BDA-AC39-50C2-914D66D3DACB}"/>
                </a:ext>
              </a:extLst>
            </p:cNvPr>
            <p:cNvSpPr txBox="1"/>
            <p:nvPr/>
          </p:nvSpPr>
          <p:spPr>
            <a:xfrm rot="16200000">
              <a:off x="7260813" y="278167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3.35</a:t>
              </a:r>
            </a:p>
          </p:txBody>
        </p:sp>
        <p:sp>
          <p:nvSpPr>
            <p:cNvPr id="1077" name="ZoneTexte 1076">
              <a:extLst>
                <a:ext uri="{FF2B5EF4-FFF2-40B4-BE49-F238E27FC236}">
                  <a16:creationId xmlns:a16="http://schemas.microsoft.com/office/drawing/2014/main" id="{3121D52C-1427-658B-F328-FE9D8C86FA02}"/>
                </a:ext>
              </a:extLst>
            </p:cNvPr>
            <p:cNvSpPr txBox="1"/>
            <p:nvPr/>
          </p:nvSpPr>
          <p:spPr>
            <a:xfrm rot="16200000">
              <a:off x="7026931" y="3200017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2.33</a:t>
              </a:r>
            </a:p>
          </p:txBody>
        </p:sp>
        <p:sp>
          <p:nvSpPr>
            <p:cNvPr id="1079" name="ZoneTexte 1078">
              <a:extLst>
                <a:ext uri="{FF2B5EF4-FFF2-40B4-BE49-F238E27FC236}">
                  <a16:creationId xmlns:a16="http://schemas.microsoft.com/office/drawing/2014/main" id="{10DFA966-C941-DEC4-C740-F3B78C9DA14D}"/>
                </a:ext>
              </a:extLst>
            </p:cNvPr>
            <p:cNvSpPr txBox="1"/>
            <p:nvPr/>
          </p:nvSpPr>
          <p:spPr>
            <a:xfrm rot="16200000">
              <a:off x="7512524" y="2567362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3.78</a:t>
              </a:r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B138C30C-F1AC-9D57-5D33-70FB6E35E00E}"/>
                </a:ext>
              </a:extLst>
            </p:cNvPr>
            <p:cNvSpPr txBox="1"/>
            <p:nvPr/>
          </p:nvSpPr>
          <p:spPr>
            <a:xfrm rot="16200000">
              <a:off x="7755412" y="2867399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3.11</a:t>
              </a:r>
            </a:p>
          </p:txBody>
        </p:sp>
        <p:sp>
          <p:nvSpPr>
            <p:cNvPr id="1081" name="ZoneTexte 1080">
              <a:extLst>
                <a:ext uri="{FF2B5EF4-FFF2-40B4-BE49-F238E27FC236}">
                  <a16:creationId xmlns:a16="http://schemas.microsoft.com/office/drawing/2014/main" id="{D0422FCF-9724-6560-80E2-692533191FC2}"/>
                </a:ext>
              </a:extLst>
            </p:cNvPr>
            <p:cNvSpPr txBox="1"/>
            <p:nvPr/>
          </p:nvSpPr>
          <p:spPr>
            <a:xfrm rot="16200000">
              <a:off x="8450737" y="3662737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1.28</a:t>
              </a:r>
            </a:p>
          </p:txBody>
        </p:sp>
        <p:sp>
          <p:nvSpPr>
            <p:cNvPr id="1082" name="ZoneTexte 1081">
              <a:extLst>
                <a:ext uri="{FF2B5EF4-FFF2-40B4-BE49-F238E27FC236}">
                  <a16:creationId xmlns:a16="http://schemas.microsoft.com/office/drawing/2014/main" id="{FCEEB05E-E4EA-88C9-525E-FDD38CF7A2A9}"/>
                </a:ext>
              </a:extLst>
            </p:cNvPr>
            <p:cNvSpPr txBox="1"/>
            <p:nvPr/>
          </p:nvSpPr>
          <p:spPr>
            <a:xfrm rot="16200000">
              <a:off x="8693624" y="333888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2.04</a:t>
              </a:r>
            </a:p>
          </p:txBody>
        </p:sp>
        <p:sp>
          <p:nvSpPr>
            <p:cNvPr id="1083" name="ZoneTexte 1082">
              <a:extLst>
                <a:ext uri="{FF2B5EF4-FFF2-40B4-BE49-F238E27FC236}">
                  <a16:creationId xmlns:a16="http://schemas.microsoft.com/office/drawing/2014/main" id="{9996F506-E28B-0CBB-246E-1A1091B1BAF1}"/>
                </a:ext>
              </a:extLst>
            </p:cNvPr>
            <p:cNvSpPr txBox="1"/>
            <p:nvPr/>
          </p:nvSpPr>
          <p:spPr>
            <a:xfrm rot="16200000">
              <a:off x="8941274" y="314362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2.49</a:t>
              </a:r>
            </a:p>
          </p:txBody>
        </p:sp>
        <p:sp>
          <p:nvSpPr>
            <p:cNvPr id="1084" name="ZoneTexte 1083">
              <a:extLst>
                <a:ext uri="{FF2B5EF4-FFF2-40B4-BE49-F238E27FC236}">
                  <a16:creationId xmlns:a16="http://schemas.microsoft.com/office/drawing/2014/main" id="{4F4AD2F2-0745-A49C-BC13-568BB99FAFFF}"/>
                </a:ext>
              </a:extLst>
            </p:cNvPr>
            <p:cNvSpPr txBox="1"/>
            <p:nvPr/>
          </p:nvSpPr>
          <p:spPr>
            <a:xfrm rot="16200000">
              <a:off x="9179399" y="314362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2.49</a:t>
              </a:r>
            </a:p>
          </p:txBody>
        </p:sp>
        <p:sp>
          <p:nvSpPr>
            <p:cNvPr id="1085" name="ZoneTexte 1084">
              <a:extLst>
                <a:ext uri="{FF2B5EF4-FFF2-40B4-BE49-F238E27FC236}">
                  <a16:creationId xmlns:a16="http://schemas.microsoft.com/office/drawing/2014/main" id="{848D6C22-92FB-9619-4176-12753CC0FEC0}"/>
                </a:ext>
              </a:extLst>
            </p:cNvPr>
            <p:cNvSpPr txBox="1"/>
            <p:nvPr/>
          </p:nvSpPr>
          <p:spPr>
            <a:xfrm rot="16200000">
              <a:off x="9427049" y="329602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2.11</a:t>
              </a:r>
            </a:p>
          </p:txBody>
        </p:sp>
        <p:sp>
          <p:nvSpPr>
            <p:cNvPr id="1086" name="ZoneTexte 1085">
              <a:extLst>
                <a:ext uri="{FF2B5EF4-FFF2-40B4-BE49-F238E27FC236}">
                  <a16:creationId xmlns:a16="http://schemas.microsoft.com/office/drawing/2014/main" id="{00C2F192-EF2E-3627-1187-C315F1BCDA15}"/>
                </a:ext>
              </a:extLst>
            </p:cNvPr>
            <p:cNvSpPr txBox="1"/>
            <p:nvPr/>
          </p:nvSpPr>
          <p:spPr>
            <a:xfrm rot="16200000">
              <a:off x="10127137" y="3043611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2.69</a:t>
              </a:r>
            </a:p>
          </p:txBody>
        </p:sp>
        <p:sp>
          <p:nvSpPr>
            <p:cNvPr id="1087" name="ZoneTexte 1086">
              <a:extLst>
                <a:ext uri="{FF2B5EF4-FFF2-40B4-BE49-F238E27FC236}">
                  <a16:creationId xmlns:a16="http://schemas.microsoft.com/office/drawing/2014/main" id="{E0FBEC4F-2DC8-198D-D133-01D4098CC285}"/>
                </a:ext>
              </a:extLst>
            </p:cNvPr>
            <p:cNvSpPr txBox="1"/>
            <p:nvPr/>
          </p:nvSpPr>
          <p:spPr>
            <a:xfrm rot="16200000">
              <a:off x="10365262" y="314838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2.47</a:t>
              </a:r>
            </a:p>
          </p:txBody>
        </p:sp>
        <p:sp>
          <p:nvSpPr>
            <p:cNvPr id="1088" name="ZoneTexte 1087">
              <a:extLst>
                <a:ext uri="{FF2B5EF4-FFF2-40B4-BE49-F238E27FC236}">
                  <a16:creationId xmlns:a16="http://schemas.microsoft.com/office/drawing/2014/main" id="{8A855B5B-F715-FAFD-BED6-B4CE9AB8930D}"/>
                </a:ext>
              </a:extLst>
            </p:cNvPr>
            <p:cNvSpPr txBox="1"/>
            <p:nvPr/>
          </p:nvSpPr>
          <p:spPr>
            <a:xfrm rot="16200000">
              <a:off x="11093925" y="333888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2.03</a:t>
              </a:r>
            </a:p>
          </p:txBody>
        </p:sp>
        <p:sp>
          <p:nvSpPr>
            <p:cNvPr id="1089" name="ZoneTexte 1088">
              <a:extLst>
                <a:ext uri="{FF2B5EF4-FFF2-40B4-BE49-F238E27FC236}">
                  <a16:creationId xmlns:a16="http://schemas.microsoft.com/office/drawing/2014/main" id="{3752E015-AC33-BB86-D327-69B2BCF5DBCD}"/>
                </a:ext>
              </a:extLst>
            </p:cNvPr>
            <p:cNvSpPr txBox="1"/>
            <p:nvPr/>
          </p:nvSpPr>
          <p:spPr>
            <a:xfrm rot="16200000">
              <a:off x="10612825" y="3564643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1.51</a:t>
              </a:r>
            </a:p>
          </p:txBody>
        </p:sp>
        <p:sp>
          <p:nvSpPr>
            <p:cNvPr id="1090" name="ZoneTexte 1089">
              <a:extLst>
                <a:ext uri="{FF2B5EF4-FFF2-40B4-BE49-F238E27FC236}">
                  <a16:creationId xmlns:a16="http://schemas.microsoft.com/office/drawing/2014/main" id="{A8157B83-45F6-6DDE-6ACB-3AD33D39F515}"/>
                </a:ext>
              </a:extLst>
            </p:cNvPr>
            <p:cNvSpPr txBox="1"/>
            <p:nvPr/>
          </p:nvSpPr>
          <p:spPr>
            <a:xfrm rot="16200000">
              <a:off x="10875214" y="3564643"/>
              <a:ext cx="328936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1.6</a:t>
              </a:r>
            </a:p>
          </p:txBody>
        </p:sp>
        <p:sp>
          <p:nvSpPr>
            <p:cNvPr id="1091" name="ZoneTexte 1090">
              <a:extLst>
                <a:ext uri="{FF2B5EF4-FFF2-40B4-BE49-F238E27FC236}">
                  <a16:creationId xmlns:a16="http://schemas.microsoft.com/office/drawing/2014/main" id="{5397B1B6-6DDD-AAF6-F90A-5FDEDE023641}"/>
                </a:ext>
              </a:extLst>
            </p:cNvPr>
            <p:cNvSpPr txBox="1"/>
            <p:nvPr/>
          </p:nvSpPr>
          <p:spPr>
            <a:xfrm>
              <a:off x="6619276" y="2317399"/>
              <a:ext cx="1624176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200" b="1" dirty="0"/>
                <a:t>Same day or 2-7 days</a:t>
              </a:r>
            </a:p>
          </p:txBody>
        </p:sp>
        <p:sp>
          <p:nvSpPr>
            <p:cNvPr id="1092" name="ZoneTexte 1091">
              <a:extLst>
                <a:ext uri="{FF2B5EF4-FFF2-40B4-BE49-F238E27FC236}">
                  <a16:creationId xmlns:a16="http://schemas.microsoft.com/office/drawing/2014/main" id="{8FF64E83-88E6-7D5C-4C1B-77B99C84AD66}"/>
                </a:ext>
              </a:extLst>
            </p:cNvPr>
            <p:cNvSpPr txBox="1"/>
            <p:nvPr/>
          </p:nvSpPr>
          <p:spPr>
            <a:xfrm>
              <a:off x="8170546" y="2317399"/>
              <a:ext cx="1444434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/>
                <a:t>&gt; 7 days to 1 month</a:t>
              </a:r>
            </a:p>
          </p:txBody>
        </p:sp>
        <p:sp>
          <p:nvSpPr>
            <p:cNvPr id="1093" name="ZoneTexte 1092">
              <a:extLst>
                <a:ext uri="{FF2B5EF4-FFF2-40B4-BE49-F238E27FC236}">
                  <a16:creationId xmlns:a16="http://schemas.microsoft.com/office/drawing/2014/main" id="{0DB594B1-DADF-1E81-DDBA-16D0533DAC8C}"/>
                </a:ext>
              </a:extLst>
            </p:cNvPr>
            <p:cNvSpPr txBox="1"/>
            <p:nvPr/>
          </p:nvSpPr>
          <p:spPr>
            <a:xfrm>
              <a:off x="9624392" y="2317399"/>
              <a:ext cx="1023229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/>
                <a:t>&gt; 1-3 months</a:t>
              </a:r>
            </a:p>
          </p:txBody>
        </p:sp>
        <p:sp>
          <p:nvSpPr>
            <p:cNvPr id="1094" name="ZoneTexte 1093">
              <a:extLst>
                <a:ext uri="{FF2B5EF4-FFF2-40B4-BE49-F238E27FC236}">
                  <a16:creationId xmlns:a16="http://schemas.microsoft.com/office/drawing/2014/main" id="{E588CF4E-2D50-0A3E-1368-6517CD287107}"/>
                </a:ext>
              </a:extLst>
            </p:cNvPr>
            <p:cNvSpPr txBox="1"/>
            <p:nvPr/>
          </p:nvSpPr>
          <p:spPr>
            <a:xfrm>
              <a:off x="10641535" y="2317399"/>
              <a:ext cx="898195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/>
                <a:t>&gt; 3 months</a:t>
              </a:r>
            </a:p>
          </p:txBody>
        </p:sp>
        <p:sp>
          <p:nvSpPr>
            <p:cNvPr id="1095" name="ZoneTexte 1094">
              <a:extLst>
                <a:ext uri="{FF2B5EF4-FFF2-40B4-BE49-F238E27FC236}">
                  <a16:creationId xmlns:a16="http://schemas.microsoft.com/office/drawing/2014/main" id="{A8FB3B0D-0EEF-3FD6-CFBB-50DA27A79F4D}"/>
                </a:ext>
              </a:extLst>
            </p:cNvPr>
            <p:cNvSpPr txBox="1"/>
            <p:nvPr/>
          </p:nvSpPr>
          <p:spPr>
            <a:xfrm>
              <a:off x="11537706" y="2317399"/>
              <a:ext cx="354584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 dirty="0"/>
                <a:t>All</a:t>
              </a:r>
            </a:p>
          </p:txBody>
        </p:sp>
        <p:sp>
          <p:nvSpPr>
            <p:cNvPr id="1101" name="Rectangle 60">
              <a:extLst>
                <a:ext uri="{FF2B5EF4-FFF2-40B4-BE49-F238E27FC236}">
                  <a16:creationId xmlns:a16="http://schemas.microsoft.com/office/drawing/2014/main" id="{89DD3E3D-2B5E-BD89-46AE-19D70ADFC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804" y="2398065"/>
              <a:ext cx="108000" cy="108000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ADE2B4E-157A-8B1F-B479-4124F3A62D2A}"/>
              </a:ext>
            </a:extLst>
          </p:cNvPr>
          <p:cNvGrpSpPr/>
          <p:nvPr/>
        </p:nvGrpSpPr>
        <p:grpSpPr>
          <a:xfrm>
            <a:off x="497799" y="3092373"/>
            <a:ext cx="5028522" cy="2767228"/>
            <a:chOff x="723182" y="3034636"/>
            <a:chExt cx="5028522" cy="276722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DD17729-2464-1936-8791-4F6404F6B0B7}"/>
                </a:ext>
              </a:extLst>
            </p:cNvPr>
            <p:cNvSpPr txBox="1"/>
            <p:nvPr/>
          </p:nvSpPr>
          <p:spPr>
            <a:xfrm>
              <a:off x="4579258" y="3206037"/>
              <a:ext cx="764953" cy="232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 &lt; 0.001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904D7AA-D057-458F-7B85-CAC675CDD898}"/>
                </a:ext>
              </a:extLst>
            </p:cNvPr>
            <p:cNvSpPr txBox="1"/>
            <p:nvPr/>
          </p:nvSpPr>
          <p:spPr>
            <a:xfrm>
              <a:off x="1318698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N=62 484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934FAA1-C0BE-9A27-7121-AD6C9BE43F6A}"/>
                </a:ext>
              </a:extLst>
            </p:cNvPr>
            <p:cNvSpPr txBox="1"/>
            <p:nvPr/>
          </p:nvSpPr>
          <p:spPr>
            <a:xfrm>
              <a:off x="2486390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N=60 818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BC1094E-0EF9-0B84-85B7-6E4DC01DC0EE}"/>
                </a:ext>
              </a:extLst>
            </p:cNvPr>
            <p:cNvSpPr txBox="1"/>
            <p:nvPr/>
          </p:nvSpPr>
          <p:spPr>
            <a:xfrm>
              <a:off x="3682607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N=58 740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BEE9701-085D-5113-3E75-20B58A6B2B87}"/>
                </a:ext>
              </a:extLst>
            </p:cNvPr>
            <p:cNvSpPr txBox="1"/>
            <p:nvPr/>
          </p:nvSpPr>
          <p:spPr>
            <a:xfrm>
              <a:off x="4848120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N=70 197</a:t>
              </a: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90EBEE23-BA48-270A-1967-8645ED56842F}"/>
                </a:ext>
              </a:extLst>
            </p:cNvPr>
            <p:cNvGrpSpPr/>
            <p:nvPr/>
          </p:nvGrpSpPr>
          <p:grpSpPr>
            <a:xfrm>
              <a:off x="1108984" y="3381253"/>
              <a:ext cx="4642720" cy="1896629"/>
              <a:chOff x="-6323013" y="1681163"/>
              <a:chExt cx="5894388" cy="2873376"/>
            </a:xfrm>
          </p:grpSpPr>
          <p:sp>
            <p:nvSpPr>
              <p:cNvPr id="19" name="Line 6">
                <a:extLst>
                  <a:ext uri="{FF2B5EF4-FFF2-40B4-BE49-F238E27FC236}">
                    <a16:creationId xmlns:a16="http://schemas.microsoft.com/office/drawing/2014/main" id="{5D797DD2-6FD5-58F1-7FDF-69276AF94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251575" y="1681163"/>
                <a:ext cx="0" cy="28019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0" name="Line 7">
                <a:extLst>
                  <a:ext uri="{FF2B5EF4-FFF2-40B4-BE49-F238E27FC236}">
                    <a16:creationId xmlns:a16="http://schemas.microsoft.com/office/drawing/2014/main" id="{7CBF6F1D-6AE4-5915-C01E-076735192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251575" y="4483101"/>
                <a:ext cx="41846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85D25379-959F-EB5C-554E-1FA0E3B7C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066925" y="4483101"/>
                <a:ext cx="1638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16B0D7BB-FB21-F068-DAF2-A306F413A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828800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3" name="Line 10">
                <a:extLst>
                  <a:ext uri="{FF2B5EF4-FFF2-40B4-BE49-F238E27FC236}">
                    <a16:creationId xmlns:a16="http://schemas.microsoft.com/office/drawing/2014/main" id="{FB1B5EEA-6A10-FE70-CD68-9D5D10E0E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222625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4" name="Line 11">
                <a:extLst>
                  <a:ext uri="{FF2B5EF4-FFF2-40B4-BE49-F238E27FC236}">
                    <a16:creationId xmlns:a16="http://schemas.microsoft.com/office/drawing/2014/main" id="{A5658B69-83E6-45DC-85C3-2D2CFC74C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28625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5" name="Line 12">
                <a:extLst>
                  <a:ext uri="{FF2B5EF4-FFF2-40B4-BE49-F238E27FC236}">
                    <a16:creationId xmlns:a16="http://schemas.microsoft.com/office/drawing/2014/main" id="{D2D39A04-8C6D-BE0B-019F-1D516118A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1754188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0585D46B-A04E-B9E5-F2BF-7DC6AC243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019301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E472CBB4-B307-8663-74A0-9376FA240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298701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" name="Line 15">
                <a:extLst>
                  <a:ext uri="{FF2B5EF4-FFF2-40B4-BE49-F238E27FC236}">
                    <a16:creationId xmlns:a16="http://schemas.microsoft.com/office/drawing/2014/main" id="{906B55EE-FAC3-A830-096E-D5E22EA60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570163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" name="Line 16">
                <a:extLst>
                  <a:ext uri="{FF2B5EF4-FFF2-40B4-BE49-F238E27FC236}">
                    <a16:creationId xmlns:a16="http://schemas.microsoft.com/office/drawing/2014/main" id="{94871209-D356-6A19-2D2E-7FAD6EE83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836863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0" name="Line 17">
                <a:extLst>
                  <a:ext uri="{FF2B5EF4-FFF2-40B4-BE49-F238E27FC236}">
                    <a16:creationId xmlns:a16="http://schemas.microsoft.com/office/drawing/2014/main" id="{2077282D-B149-57F3-4BB7-736CA0F8D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122613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1" name="Line 18">
                <a:extLst>
                  <a:ext uri="{FF2B5EF4-FFF2-40B4-BE49-F238E27FC236}">
                    <a16:creationId xmlns:a16="http://schemas.microsoft.com/office/drawing/2014/main" id="{06AC47DA-59F8-BBF4-C0A4-2402136F9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387726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2" name="Line 19">
                <a:extLst>
                  <a:ext uri="{FF2B5EF4-FFF2-40B4-BE49-F238E27FC236}">
                    <a16:creationId xmlns:a16="http://schemas.microsoft.com/office/drawing/2014/main" id="{81542794-D889-D280-EEC5-89342E104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667126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3" name="Line 20">
                <a:extLst>
                  <a:ext uri="{FF2B5EF4-FFF2-40B4-BE49-F238E27FC236}">
                    <a16:creationId xmlns:a16="http://schemas.microsoft.com/office/drawing/2014/main" id="{A80FCCF4-7D6E-E791-72F9-394A08326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932238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23E1A3A9-678F-5334-4C03-1B8C458A9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23013" y="4483101"/>
                <a:ext cx="71437" cy="71438"/>
              </a:xfrm>
              <a:custGeom>
                <a:avLst/>
                <a:gdLst>
                  <a:gd name="T0" fmla="*/ 136 w 136"/>
                  <a:gd name="T1" fmla="*/ 134 h 134"/>
                  <a:gd name="T2" fmla="*/ 136 w 136"/>
                  <a:gd name="T3" fmla="*/ 0 h 134"/>
                  <a:gd name="T4" fmla="*/ 0 w 136"/>
                  <a:gd name="T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134">
                    <a:moveTo>
                      <a:pt x="136" y="134"/>
                    </a:moveTo>
                    <a:lnTo>
                      <a:pt x="13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5" name="Line 22">
                <a:extLst>
                  <a:ext uri="{FF2B5EF4-FFF2-40B4-BE49-F238E27FC236}">
                    <a16:creationId xmlns:a16="http://schemas.microsoft.com/office/drawing/2014/main" id="{CF65E29F-93A4-2326-DC1A-BD82EE67D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4217988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6" name="Line 23">
                <a:extLst>
                  <a:ext uri="{FF2B5EF4-FFF2-40B4-BE49-F238E27FC236}">
                    <a16:creationId xmlns:a16="http://schemas.microsoft.com/office/drawing/2014/main" id="{337424BB-607F-2679-DD51-7B7830D98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870450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42105970-DE25-9B15-710C-64DA79690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97575" y="2874963"/>
                <a:ext cx="258762" cy="1608138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8" name="Rectangle 25">
                <a:extLst>
                  <a:ext uri="{FF2B5EF4-FFF2-40B4-BE49-F238E27FC236}">
                    <a16:creationId xmlns:a16="http://schemas.microsoft.com/office/drawing/2014/main" id="{33007A94-D7FD-70AF-8219-9187C7F1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75313" y="2584451"/>
                <a:ext cx="258762" cy="1898650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C6CF0488-DE6A-D63F-C418-8E73FBC4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45113" y="2817813"/>
                <a:ext cx="258762" cy="166687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3B69AB6E-37B8-6392-A69A-1BBB0DA97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510088" y="2293938"/>
                <a:ext cx="260350" cy="2189163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" name="Rectangle 28">
                <a:extLst>
                  <a:ext uri="{FF2B5EF4-FFF2-40B4-BE49-F238E27FC236}">
                    <a16:creationId xmlns:a16="http://schemas.microsoft.com/office/drawing/2014/main" id="{D00BB455-2030-B4C2-17B1-AE4377ECB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56038" y="2281238"/>
                <a:ext cx="258762" cy="220345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2" name="Rectangle 29">
                <a:extLst>
                  <a:ext uri="{FF2B5EF4-FFF2-40B4-BE49-F238E27FC236}">
                    <a16:creationId xmlns:a16="http://schemas.microsoft.com/office/drawing/2014/main" id="{2AE04E53-7EB0-6287-3E77-22A295DF3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86238" y="2198688"/>
                <a:ext cx="258762" cy="2284413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3" name="Rectangle 30">
                <a:extLst>
                  <a:ext uri="{FF2B5EF4-FFF2-40B4-BE49-F238E27FC236}">
                    <a16:creationId xmlns:a16="http://schemas.microsoft.com/office/drawing/2014/main" id="{5C3B1970-32E3-7065-A3F0-CEF9CBE13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14663" y="2352676"/>
                <a:ext cx="260350" cy="2130425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4" name="Rectangle 31">
                <a:extLst>
                  <a:ext uri="{FF2B5EF4-FFF2-40B4-BE49-F238E27FC236}">
                    <a16:creationId xmlns:a16="http://schemas.microsoft.com/office/drawing/2014/main" id="{45F9DBA6-282B-66DF-ED39-991F5A863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2200" y="2352676"/>
                <a:ext cx="260350" cy="21304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AFD455EC-78F2-5632-1BBB-740AF63CC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90813" y="2322513"/>
                <a:ext cx="258762" cy="2160588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3C3E10BC-D0AD-8132-603B-1E5CAA183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195388" y="2517776"/>
                <a:ext cx="258762" cy="1965325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7" name="Rectangle 34">
                <a:extLst>
                  <a:ext uri="{FF2B5EF4-FFF2-40B4-BE49-F238E27FC236}">
                    <a16:creationId xmlns:a16="http://schemas.microsoft.com/office/drawing/2014/main" id="{88C11A05-75C0-9AB7-BB0B-851F42650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66775" y="2443163"/>
                <a:ext cx="260350" cy="203993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8" name="Rectangle 35">
                <a:extLst>
                  <a:ext uri="{FF2B5EF4-FFF2-40B4-BE49-F238E27FC236}">
                    <a16:creationId xmlns:a16="http://schemas.microsoft.com/office/drawing/2014/main" id="{E4286472-0887-C823-DC33-AE7EF8843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19238" y="2443163"/>
                <a:ext cx="260350" cy="2039938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7C00D6D7-D5D8-E3E6-09A2-BF0EEECE3A76}"/>
                </a:ext>
              </a:extLst>
            </p:cNvPr>
            <p:cNvSpPr txBox="1"/>
            <p:nvPr/>
          </p:nvSpPr>
          <p:spPr>
            <a:xfrm>
              <a:off x="1276763" y="5242675"/>
              <a:ext cx="872868" cy="38688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dirty="0"/>
                <a:t>Same day </a:t>
              </a:r>
              <a:br>
                <a:rPr lang="en-US" sz="1200" dirty="0"/>
              </a:br>
              <a:r>
                <a:rPr lang="en-US" sz="1200" dirty="0"/>
                <a:t>or 2-7 days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9F65FE2-62AE-60E5-2153-AD6B7A73ED05}"/>
                </a:ext>
              </a:extLst>
            </p:cNvPr>
            <p:cNvSpPr txBox="1"/>
            <p:nvPr/>
          </p:nvSpPr>
          <p:spPr>
            <a:xfrm>
              <a:off x="2479859" y="5242675"/>
              <a:ext cx="880689" cy="38688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dirty="0"/>
                <a:t>&gt; 7 days</a:t>
              </a:r>
              <a:br>
                <a:rPr lang="en-US" sz="1200" dirty="0"/>
              </a:br>
              <a:r>
                <a:rPr lang="en-US" sz="1200" dirty="0"/>
                <a:t>to 1 month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EC65C78-7A76-B99D-F0DD-1F00407EE3D2}"/>
                </a:ext>
              </a:extLst>
            </p:cNvPr>
            <p:cNvSpPr txBox="1"/>
            <p:nvPr/>
          </p:nvSpPr>
          <p:spPr>
            <a:xfrm>
              <a:off x="3627208" y="5242675"/>
              <a:ext cx="899798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/>
                <a:t>1-3 months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E513F05-8A52-2649-5B69-8320BF0D7B49}"/>
                </a:ext>
              </a:extLst>
            </p:cNvPr>
            <p:cNvSpPr txBox="1"/>
            <p:nvPr/>
          </p:nvSpPr>
          <p:spPr>
            <a:xfrm>
              <a:off x="4799132" y="5242675"/>
              <a:ext cx="886974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/>
                <a:t>&gt; 3 months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28AA335-DA1B-ADA7-443C-9ECC7F47C7D9}"/>
                </a:ext>
              </a:extLst>
            </p:cNvPr>
            <p:cNvSpPr txBox="1"/>
            <p:nvPr/>
          </p:nvSpPr>
          <p:spPr>
            <a:xfrm>
              <a:off x="1683553" y="3216494"/>
              <a:ext cx="859531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sz="1200" b="1" dirty="0"/>
                <a:t>2014-2020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9B5015E-4082-4CDE-61E5-654B8CFD620E}"/>
                </a:ext>
              </a:extLst>
            </p:cNvPr>
            <p:cNvSpPr/>
            <p:nvPr/>
          </p:nvSpPr>
          <p:spPr>
            <a:xfrm>
              <a:off x="1604891" y="3293263"/>
              <a:ext cx="93784" cy="78593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2A85FD9-5A11-87E2-BC38-7B200FA203DF}"/>
                </a:ext>
              </a:extLst>
            </p:cNvPr>
            <p:cNvSpPr txBox="1"/>
            <p:nvPr/>
          </p:nvSpPr>
          <p:spPr>
            <a:xfrm>
              <a:off x="2925602" y="3216494"/>
              <a:ext cx="859531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sz="1200" b="1" dirty="0"/>
                <a:t>2021-2022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30BBCC-F720-1452-DE12-61B38F38FB8B}"/>
                </a:ext>
              </a:extLst>
            </p:cNvPr>
            <p:cNvSpPr/>
            <p:nvPr/>
          </p:nvSpPr>
          <p:spPr>
            <a:xfrm>
              <a:off x="2846940" y="3293263"/>
              <a:ext cx="93784" cy="78593"/>
            </a:xfrm>
            <a:prstGeom prst="rect">
              <a:avLst/>
            </a:prstGeom>
            <a:solidFill>
              <a:srgbClr val="00A4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E2366AB-5866-9E12-CC83-251AE594A04E}"/>
                </a:ext>
              </a:extLst>
            </p:cNvPr>
            <p:cNvSpPr txBox="1"/>
            <p:nvPr/>
          </p:nvSpPr>
          <p:spPr>
            <a:xfrm>
              <a:off x="4009890" y="3216494"/>
              <a:ext cx="496931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sz="1200" b="1" dirty="0"/>
                <a:t>Total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F8A4E3-E946-3955-C721-CEA923C2F330}"/>
                </a:ext>
              </a:extLst>
            </p:cNvPr>
            <p:cNvSpPr/>
            <p:nvPr/>
          </p:nvSpPr>
          <p:spPr>
            <a:xfrm>
              <a:off x="3931228" y="3293263"/>
              <a:ext cx="93784" cy="785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D677A75-99F2-7E9B-50F8-6760E9C5A6A0}"/>
                </a:ext>
              </a:extLst>
            </p:cNvPr>
            <p:cNvSpPr txBox="1"/>
            <p:nvPr/>
          </p:nvSpPr>
          <p:spPr>
            <a:xfrm>
              <a:off x="4805856" y="3627937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87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C3994D3A-501E-9172-CB0B-252786089416}"/>
                </a:ext>
              </a:extLst>
            </p:cNvPr>
            <p:cNvSpPr txBox="1"/>
            <p:nvPr/>
          </p:nvSpPr>
          <p:spPr>
            <a:xfrm>
              <a:off x="5319197" y="3627937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87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C2D1B7F3-EB8F-3C47-1136-BCB583793D72}"/>
                </a:ext>
              </a:extLst>
            </p:cNvPr>
            <p:cNvSpPr txBox="1"/>
            <p:nvPr/>
          </p:nvSpPr>
          <p:spPr>
            <a:xfrm>
              <a:off x="5084247" y="3494901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86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B3FD72F-6E42-A5EB-E83F-CB7BC7A90FDA}"/>
                </a:ext>
              </a:extLst>
            </p:cNvPr>
            <p:cNvSpPr txBox="1"/>
            <p:nvPr/>
          </p:nvSpPr>
          <p:spPr>
            <a:xfrm>
              <a:off x="3915283" y="3446536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2FB4FE10-968C-E294-2167-1910F8A13496}"/>
                </a:ext>
              </a:extLst>
            </p:cNvPr>
            <p:cNvSpPr txBox="1"/>
            <p:nvPr/>
          </p:nvSpPr>
          <p:spPr>
            <a:xfrm>
              <a:off x="4147421" y="3547643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89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0A51D287-3F36-C884-C3D3-C2DEF164BCEF}"/>
                </a:ext>
              </a:extLst>
            </p:cNvPr>
            <p:cNvSpPr txBox="1"/>
            <p:nvPr/>
          </p:nvSpPr>
          <p:spPr>
            <a:xfrm>
              <a:off x="3632278" y="3547643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89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7FED1A72-3D0F-70F3-E9F8-0125A12CBFA9}"/>
                </a:ext>
              </a:extLst>
            </p:cNvPr>
            <p:cNvSpPr txBox="1"/>
            <p:nvPr/>
          </p:nvSpPr>
          <p:spPr>
            <a:xfrm>
              <a:off x="2983052" y="3516126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39DBBE69-8C5A-8F6A-0D98-56F28FA53712}"/>
                </a:ext>
              </a:extLst>
            </p:cNvPr>
            <p:cNvSpPr txBox="1"/>
            <p:nvPr/>
          </p:nvSpPr>
          <p:spPr>
            <a:xfrm>
              <a:off x="2436808" y="3516126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8DF1813B-46B3-ABEC-354C-9C89AEE83502}"/>
                </a:ext>
              </a:extLst>
            </p:cNvPr>
            <p:cNvSpPr txBox="1"/>
            <p:nvPr/>
          </p:nvSpPr>
          <p:spPr>
            <a:xfrm>
              <a:off x="2716454" y="3426559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92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9D7C99F4-FAE9-A1CF-F5C7-BB2F2860FA51}"/>
                </a:ext>
              </a:extLst>
            </p:cNvPr>
            <p:cNvSpPr txBox="1"/>
            <p:nvPr/>
          </p:nvSpPr>
          <p:spPr>
            <a:xfrm>
              <a:off x="1540811" y="3718445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85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9825202F-DC51-8654-F304-C58350918442}"/>
                </a:ext>
              </a:extLst>
            </p:cNvPr>
            <p:cNvSpPr txBox="1"/>
            <p:nvPr/>
          </p:nvSpPr>
          <p:spPr>
            <a:xfrm>
              <a:off x="1809257" y="387819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81</a:t>
              </a:r>
            </a:p>
          </p:txBody>
        </p:sp>
        <p:sp>
          <p:nvSpPr>
            <p:cNvPr id="1032" name="ZoneTexte 1031">
              <a:extLst>
                <a:ext uri="{FF2B5EF4-FFF2-40B4-BE49-F238E27FC236}">
                  <a16:creationId xmlns:a16="http://schemas.microsoft.com/office/drawing/2014/main" id="{FA7E53B2-DE86-CA82-5BB8-3174483E2993}"/>
                </a:ext>
              </a:extLst>
            </p:cNvPr>
            <p:cNvSpPr txBox="1"/>
            <p:nvPr/>
          </p:nvSpPr>
          <p:spPr>
            <a:xfrm>
              <a:off x="1280548" y="3911929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79</a:t>
              </a:r>
            </a:p>
          </p:txBody>
        </p:sp>
        <p:sp>
          <p:nvSpPr>
            <p:cNvPr id="1033" name="ZoneTexte 1032">
              <a:extLst>
                <a:ext uri="{FF2B5EF4-FFF2-40B4-BE49-F238E27FC236}">
                  <a16:creationId xmlns:a16="http://schemas.microsoft.com/office/drawing/2014/main" id="{51AE0E14-35D3-45C1-2E8F-7A666E233EC2}"/>
                </a:ext>
              </a:extLst>
            </p:cNvPr>
            <p:cNvSpPr txBox="1"/>
            <p:nvPr/>
          </p:nvSpPr>
          <p:spPr>
            <a:xfrm>
              <a:off x="723182" y="3271568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FF1958E8-063D-18A0-DB1D-77774F79F627}"/>
                </a:ext>
              </a:extLst>
            </p:cNvPr>
            <p:cNvSpPr txBox="1"/>
            <p:nvPr/>
          </p:nvSpPr>
          <p:spPr>
            <a:xfrm>
              <a:off x="766464" y="3628020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 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E9EA3C92-DA00-1BD9-7A39-E6E69B38F424}"/>
                </a:ext>
              </a:extLst>
            </p:cNvPr>
            <p:cNvSpPr txBox="1"/>
            <p:nvPr/>
          </p:nvSpPr>
          <p:spPr>
            <a:xfrm>
              <a:off x="766464" y="3979582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80 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A3ECE73D-5B2F-DBEC-3E11-7A9F106B4A1A}"/>
                </a:ext>
              </a:extLst>
            </p:cNvPr>
            <p:cNvSpPr txBox="1"/>
            <p:nvPr/>
          </p:nvSpPr>
          <p:spPr>
            <a:xfrm>
              <a:off x="766464" y="4336035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70 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C808BB88-C533-76F8-FB20-ECA5F3029311}"/>
                </a:ext>
              </a:extLst>
            </p:cNvPr>
            <p:cNvSpPr txBox="1"/>
            <p:nvPr/>
          </p:nvSpPr>
          <p:spPr>
            <a:xfrm>
              <a:off x="766464" y="4704329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60 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21B1A97E-BDB7-9AA3-9209-F29D04EB8BC1}"/>
                </a:ext>
              </a:extLst>
            </p:cNvPr>
            <p:cNvSpPr txBox="1"/>
            <p:nvPr/>
          </p:nvSpPr>
          <p:spPr>
            <a:xfrm>
              <a:off x="766464" y="5058473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50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D4E598F-9AF0-F91C-A6B7-3B38B433B772}"/>
                </a:ext>
              </a:extLst>
            </p:cNvPr>
            <p:cNvSpPr txBox="1"/>
            <p:nvPr/>
          </p:nvSpPr>
          <p:spPr>
            <a:xfrm>
              <a:off x="827378" y="3034636"/>
              <a:ext cx="316112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400" b="1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62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err="1"/>
              <a:t>PrEP</a:t>
            </a:r>
            <a:endParaRPr lang="es-419" sz="4800" dirty="0"/>
          </a:p>
        </p:txBody>
      </p:sp>
    </p:spTree>
    <p:extLst>
      <p:ext uri="{BB962C8B-B14F-4D97-AF65-F5344CB8AC3E}">
        <p14:creationId xmlns:p14="http://schemas.microsoft.com/office/powerpoint/2010/main" val="1213993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</a:t>
            </a:r>
            <a:r>
              <a:rPr lang="en-US" dirty="0" err="1"/>
              <a:t>PrEP</a:t>
            </a:r>
            <a:r>
              <a:rPr lang="en-US" dirty="0"/>
              <a:t> strategy for Brazil ? </a:t>
            </a:r>
            <a:br>
              <a:rPr lang="en-US" dirty="0"/>
            </a:br>
            <a:r>
              <a:rPr lang="en-US" dirty="0"/>
              <a:t>A country with high incidence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60" y="1484784"/>
            <a:ext cx="4716152" cy="4680520"/>
          </a:xfrm>
        </p:spPr>
        <p:txBody>
          <a:bodyPr>
            <a:normAutofit/>
          </a:bodyPr>
          <a:lstStyle/>
          <a:p>
            <a:r>
              <a:rPr lang="en-US" sz="2000" dirty="0"/>
              <a:t>Context:</a:t>
            </a:r>
          </a:p>
          <a:p>
            <a:pPr lvl="1"/>
            <a:r>
              <a:rPr lang="en-US" sz="1800" dirty="0"/>
              <a:t>Fast-growing HIV epidemics in Latin America (+10% 2012-2022 vs -39% </a:t>
            </a:r>
            <a:br>
              <a:rPr lang="en-US" sz="1800" dirty="0"/>
            </a:br>
            <a:r>
              <a:rPr lang="en-US" sz="1800" dirty="0"/>
              <a:t>Sub-Saharan Africa)</a:t>
            </a:r>
          </a:p>
          <a:p>
            <a:pPr lvl="1"/>
            <a:r>
              <a:rPr lang="en-US" sz="1800" dirty="0"/>
              <a:t>Brazil and other South American countries excluded from voluntary licensing agreement to access affordable generic versions of CAB LA</a:t>
            </a:r>
          </a:p>
          <a:p>
            <a:pPr lvl="1"/>
            <a:r>
              <a:rPr lang="en-US" sz="1800" dirty="0"/>
              <a:t>Countries in South America have similar income levels to African countries allowed access to low-cost CAB LA</a:t>
            </a:r>
          </a:p>
          <a:p>
            <a:pPr lvl="1"/>
            <a:r>
              <a:rPr lang="en-US" sz="1800" dirty="0"/>
              <a:t>In Brazil, estimates of 1.6 Million of individuals requiring </a:t>
            </a:r>
            <a:r>
              <a:rPr lang="en-US" sz="1800" dirty="0" err="1"/>
              <a:t>PrEP</a:t>
            </a:r>
            <a:endParaRPr lang="en-US" sz="1800" dirty="0"/>
          </a:p>
          <a:p>
            <a:pPr lvl="1"/>
            <a:r>
              <a:rPr lang="en-US" sz="1800" dirty="0"/>
              <a:t>HIV prevention budget in Brazil is USD </a:t>
            </a:r>
            <a:br>
              <a:rPr lang="en-US" sz="1800" dirty="0"/>
            </a:br>
            <a:r>
              <a:rPr lang="en-US" sz="1800" dirty="0"/>
              <a:t>6 Million/year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924538" y="6574009"/>
            <a:ext cx="22645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Hill 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OAE0302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C492B5-AF90-158F-BDE5-6BDCE7F07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04285"/>
              </p:ext>
            </p:extLst>
          </p:nvPr>
        </p:nvGraphicFramePr>
        <p:xfrm>
          <a:off x="5519936" y="3443207"/>
          <a:ext cx="6472673" cy="26965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4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67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6696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USD Price/year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How many could be given </a:t>
                      </a:r>
                      <a:r>
                        <a:rPr kumimoji="0" lang="en-US" sz="12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Number of HIV infections prevented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kumimoji="0" lang="en-US" sz="14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0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44224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TDF/FTC every day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93,750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3281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TDF/FTC on-demand (event-driven)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230,769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8077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CAB-LA Brazil price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3500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1,707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CAB-LA Access price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22,727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1020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CAB-LA New generic forecast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136,364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6123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41665710"/>
                  </a:ext>
                </a:extLst>
              </a:tr>
            </a:tbl>
          </a:graphicData>
        </a:graphic>
      </p:graphicFrame>
      <p:sp>
        <p:nvSpPr>
          <p:cNvPr id="6" name="Espace réservé du contenu 8">
            <a:extLst>
              <a:ext uri="{FF2B5EF4-FFF2-40B4-BE49-F238E27FC236}">
                <a16:creationId xmlns:a16="http://schemas.microsoft.com/office/drawing/2014/main" id="{00AB5503-8BB8-7722-B833-FECF2C9E981F}"/>
              </a:ext>
            </a:extLst>
          </p:cNvPr>
          <p:cNvSpPr txBox="1">
            <a:spLocks/>
          </p:cNvSpPr>
          <p:nvPr/>
        </p:nvSpPr>
        <p:spPr>
          <a:xfrm>
            <a:off x="5371182" y="1863901"/>
            <a:ext cx="6751103" cy="10610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Estimates based on expected price and Number Needed to Treat (</a:t>
            </a:r>
            <a:r>
              <a:rPr lang="en-US" sz="1800" dirty="0" err="1"/>
              <a:t>iPrEX</a:t>
            </a:r>
            <a:r>
              <a:rPr lang="en-US" sz="1800" dirty="0"/>
              <a:t>, PROUD, IPERGAY, PREVENIR and HPTN 083 studies) + extra USD 18 for HIV testing and counselling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B42BA-C859-EA11-B071-86AD83A799D7}"/>
              </a:ext>
            </a:extLst>
          </p:cNvPr>
          <p:cNvSpPr txBox="1"/>
          <p:nvPr/>
        </p:nvSpPr>
        <p:spPr>
          <a:xfrm>
            <a:off x="6234693" y="2965313"/>
            <a:ext cx="5369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PrEP</a:t>
            </a:r>
            <a:r>
              <a:rPr lang="en-US" sz="2000" b="1" dirty="0">
                <a:solidFill>
                  <a:srgbClr val="0070C0"/>
                </a:solidFill>
              </a:rPr>
              <a:t> strategies for Brazil with USD 6 million/year</a:t>
            </a:r>
          </a:p>
        </p:txBody>
      </p:sp>
    </p:spTree>
    <p:extLst>
      <p:ext uri="{BB962C8B-B14F-4D97-AF65-F5344CB8AC3E}">
        <p14:creationId xmlns:p14="http://schemas.microsoft.com/office/powerpoint/2010/main" val="220272447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9409E-21F3-B046-3FA0-804E0476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STI and </a:t>
            </a:r>
            <a:r>
              <a:rPr lang="en-US" dirty="0" err="1"/>
              <a:t>PrEP</a:t>
            </a:r>
            <a:r>
              <a:rPr lang="en-US" dirty="0"/>
              <a:t> use in MSM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959DC1B-6C91-5F93-F6FE-9310B1EA58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4112" y="3272278"/>
            <a:ext cx="4896544" cy="1440160"/>
          </a:xfrm>
        </p:spPr>
        <p:txBody>
          <a:bodyPr>
            <a:noAutofit/>
          </a:bodyPr>
          <a:lstStyle/>
          <a:p>
            <a:r>
              <a:rPr lang="en-US" sz="2000" dirty="0" err="1">
                <a:effectLst/>
              </a:rPr>
              <a:t>PrEP</a:t>
            </a:r>
            <a:r>
              <a:rPr lang="en-US" sz="2000" dirty="0">
                <a:effectLst/>
              </a:rPr>
              <a:t> use significantly associated with increased hazard of </a:t>
            </a:r>
          </a:p>
          <a:p>
            <a:pPr lvl="1"/>
            <a:r>
              <a:rPr lang="en-US" sz="1800" dirty="0"/>
              <a:t>A</a:t>
            </a:r>
            <a:r>
              <a:rPr lang="en-US" sz="1800" dirty="0">
                <a:effectLst/>
              </a:rPr>
              <a:t>ny </a:t>
            </a:r>
            <a:r>
              <a:rPr lang="en-US" sz="1800" dirty="0" err="1">
                <a:effectLst/>
              </a:rPr>
              <a:t>bSTI</a:t>
            </a:r>
            <a:r>
              <a:rPr lang="en-US" sz="1800" dirty="0">
                <a:effectLst/>
              </a:rPr>
              <a:t> (HR=1.7 ; 95%CI: 1.4-2.1)</a:t>
            </a:r>
          </a:p>
          <a:p>
            <a:pPr lvl="1"/>
            <a:r>
              <a:rPr lang="en-US" sz="1800" dirty="0">
                <a:effectLst/>
              </a:rPr>
              <a:t>Chlamydia (HR=1.7 ; 95%CI: 1.3-2.2)</a:t>
            </a:r>
          </a:p>
          <a:p>
            <a:pPr lvl="1"/>
            <a:r>
              <a:rPr lang="en-US" sz="1800" dirty="0">
                <a:effectLst/>
              </a:rPr>
              <a:t>Gonorrhea (HR=1.8 ; 95%CI: 1.4-2.5)</a:t>
            </a:r>
          </a:p>
          <a:p>
            <a:pPr lvl="1"/>
            <a:r>
              <a:rPr lang="en-US" sz="1800" dirty="0">
                <a:effectLst/>
              </a:rPr>
              <a:t>Syphilis (HR=1.9 ; 95%CI: 1.3-2.8)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6811FEE9-22A9-1E00-486C-0B4382482431}"/>
              </a:ext>
            </a:extLst>
          </p:cNvPr>
          <p:cNvSpPr txBox="1">
            <a:spLocks/>
          </p:cNvSpPr>
          <p:nvPr/>
        </p:nvSpPr>
        <p:spPr bwMode="auto">
          <a:xfrm>
            <a:off x="8582824" y="6574009"/>
            <a:ext cx="36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Gallardo-Cartagena  JA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OALBX0205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916179-358F-E16B-9481-2F77E0456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56959"/>
              </p:ext>
            </p:extLst>
          </p:nvPr>
        </p:nvGraphicFramePr>
        <p:xfrm>
          <a:off x="1197954" y="3168106"/>
          <a:ext cx="5690134" cy="2087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5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780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35037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 prevalence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Incidence rate for 100 PY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HIV infections prevented</a:t>
                      </a:r>
                    </a:p>
                  </a:txBody>
                  <a:tcPr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7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While on </a:t>
                      </a:r>
                      <a:r>
                        <a:rPr kumimoji="0" lang="en-US" sz="14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While not on </a:t>
                      </a:r>
                      <a:r>
                        <a:rPr kumimoji="0" lang="en-US" sz="14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73200642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Any bacterial STI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27.9 %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37.2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Chlamydia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11.1 %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20.4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13.5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Gonorrhea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10.2 %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16.2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9.9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Syphilis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13.1 %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8.8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B49E8F79-F5C8-C92B-79BC-A6EC89FDE60A}"/>
              </a:ext>
            </a:extLst>
          </p:cNvPr>
          <p:cNvSpPr txBox="1"/>
          <p:nvPr/>
        </p:nvSpPr>
        <p:spPr>
          <a:xfrm>
            <a:off x="551384" y="2764111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Bacterial STIs: baseline prevalence and incidence rates by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PrEP</a:t>
            </a:r>
            <a:r>
              <a:rPr lang="en-US" b="1" dirty="0">
                <a:solidFill>
                  <a:srgbClr val="0070C0"/>
                </a:solidFill>
                <a:effectLst/>
              </a:rPr>
              <a:t> use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628C43C6-9EBA-4880-C264-1F561A3A79A4}"/>
              </a:ext>
            </a:extLst>
          </p:cNvPr>
          <p:cNvSpPr txBox="1">
            <a:spLocks/>
          </p:cNvSpPr>
          <p:nvPr/>
        </p:nvSpPr>
        <p:spPr>
          <a:xfrm>
            <a:off x="406694" y="1401820"/>
            <a:ext cx="8337767" cy="1307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HVTN 704/HPTN 085: evaluation of VRC01 (broadly neutralizing antibody directed at the HIV-1 envelope protein CD4-binding site) for </a:t>
            </a:r>
            <a:r>
              <a:rPr lang="en-US" sz="2000" dirty="0" err="1"/>
              <a:t>PrEP</a:t>
            </a:r>
            <a:r>
              <a:rPr lang="en-US" sz="2000" dirty="0"/>
              <a:t> in MSM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VRC01 vs placebo infusion + counselling on possibility of oral </a:t>
            </a:r>
            <a:r>
              <a:rPr lang="en-US" sz="2000" dirty="0" err="1"/>
              <a:t>PrEP</a:t>
            </a:r>
            <a:r>
              <a:rPr lang="en-US" sz="2000" dirty="0"/>
              <a:t> use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Of the 2 687 participants, 31.8% initiated oral </a:t>
            </a:r>
            <a:r>
              <a:rPr lang="en-US" sz="2000" dirty="0" err="1"/>
              <a:t>PrEP</a:t>
            </a:r>
            <a:r>
              <a:rPr lang="en-US" sz="2000" dirty="0"/>
              <a:t> during follow-up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3E624645-DBE7-1E1E-368C-DB2529BCACB1}"/>
              </a:ext>
            </a:extLst>
          </p:cNvPr>
          <p:cNvSpPr txBox="1">
            <a:spLocks/>
          </p:cNvSpPr>
          <p:nvPr/>
        </p:nvSpPr>
        <p:spPr>
          <a:xfrm>
            <a:off x="406694" y="5751659"/>
            <a:ext cx="11228978" cy="68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Conclusion: </a:t>
            </a:r>
            <a:r>
              <a:rPr lang="en-US" sz="2000" dirty="0"/>
              <a:t>these data </a:t>
            </a:r>
            <a:r>
              <a:rPr lang="en-US" sz="2000" dirty="0">
                <a:effectLst/>
              </a:rPr>
              <a:t>suggest risk compensation and underscore the need for </a:t>
            </a:r>
            <a:r>
              <a:rPr lang="en-US" sz="2000" dirty="0" err="1">
                <a:effectLst/>
              </a:rPr>
              <a:t>bSTI</a:t>
            </a:r>
            <a:r>
              <a:rPr lang="en-US" sz="2000" dirty="0">
                <a:effectLst/>
              </a:rPr>
              <a:t> testing and prevention measures in HIV prevention</a:t>
            </a:r>
            <a:r>
              <a:rPr lang="en-US" sz="2000" dirty="0"/>
              <a:t> t</a:t>
            </a:r>
            <a:r>
              <a:rPr lang="en-US" sz="2000" dirty="0">
                <a:effectLst/>
              </a:rPr>
              <a:t>rials</a:t>
            </a:r>
          </a:p>
        </p:txBody>
      </p:sp>
    </p:spTree>
    <p:extLst>
      <p:ext uri="{BB962C8B-B14F-4D97-AF65-F5344CB8AC3E}">
        <p14:creationId xmlns:p14="http://schemas.microsoft.com/office/powerpoint/2010/main" val="2458102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/>
              <a:t>Cure</a:t>
            </a:r>
            <a:endParaRPr lang="es-419" sz="4400" dirty="0"/>
          </a:p>
        </p:txBody>
      </p:sp>
    </p:spTree>
    <p:extLst>
      <p:ext uri="{BB962C8B-B14F-4D97-AF65-F5344CB8AC3E}">
        <p14:creationId xmlns:p14="http://schemas.microsoft.com/office/powerpoint/2010/main" val="1982067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627334"/>
          </a:xfrm>
        </p:spPr>
        <p:txBody>
          <a:bodyPr/>
          <a:lstStyle/>
          <a:p>
            <a:r>
              <a:rPr lang="en-US" dirty="0" err="1"/>
              <a:t>Ruxolitinib</a:t>
            </a:r>
            <a:r>
              <a:rPr lang="en-US" dirty="0"/>
              <a:t>: HIV reservoir decay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BE674A-BB37-AFB4-9302-2FC59D1934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3124" y="1196752"/>
            <a:ext cx="5005784" cy="4572000"/>
          </a:xfrm>
        </p:spPr>
        <p:txBody>
          <a:bodyPr>
            <a:noAutofit/>
          </a:bodyPr>
          <a:lstStyle/>
          <a:p>
            <a:r>
              <a:rPr lang="en-US" sz="1800" dirty="0" err="1"/>
              <a:t>Ruxolitinib</a:t>
            </a:r>
            <a:r>
              <a:rPr lang="en-US" sz="1800" dirty="0"/>
              <a:t> = orally bioavailable Jak 1/2 selective inhibitor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Phase 2a in 60 HIV+ 18-75 y,  on ART with NNRTI or INSTI ≥ 2 y, virologically suppressed, with CD4 &gt; 250/mm</a:t>
            </a:r>
            <a:r>
              <a:rPr lang="en-US" sz="1800" baseline="30000" dirty="0"/>
              <a:t>3</a:t>
            </a:r>
            <a:r>
              <a:rPr lang="en-US" sz="1800" dirty="0"/>
              <a:t>, no other significant medical condition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Randomisation</a:t>
            </a:r>
            <a:endParaRPr lang="en-US" sz="1800" dirty="0"/>
          </a:p>
          <a:p>
            <a:pPr lvl="1"/>
            <a:r>
              <a:rPr lang="en-US" sz="1600" dirty="0" err="1"/>
              <a:t>Ruxolitinib</a:t>
            </a:r>
            <a:r>
              <a:rPr lang="en-US" sz="1600" dirty="0"/>
              <a:t> 10 mg bid for 5 weeks (N=40)</a:t>
            </a:r>
          </a:p>
          <a:p>
            <a:pPr lvl="1"/>
            <a:r>
              <a:rPr lang="en-US" sz="1600" dirty="0"/>
              <a:t>ART only (N=20)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Follow-up until W12 (ART only from W6 to W12)</a:t>
            </a:r>
          </a:p>
          <a:p>
            <a:pPr lvl="1"/>
            <a:r>
              <a:rPr lang="en-US" sz="1600" dirty="0"/>
              <a:t>Integrated </a:t>
            </a:r>
            <a:r>
              <a:rPr lang="en-US" sz="1600" dirty="0" err="1"/>
              <a:t>proviral</a:t>
            </a:r>
            <a:r>
              <a:rPr lang="en-US" sz="1600" dirty="0"/>
              <a:t> DNA: total, intact and defective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22184" y="6574009"/>
            <a:ext cx="2666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Reece MD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TUPEB15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2A728E-7325-C403-09D6-EDF251B804B4}"/>
              </a:ext>
            </a:extLst>
          </p:cNvPr>
          <p:cNvSpPr txBox="1"/>
          <p:nvPr/>
        </p:nvSpPr>
        <p:spPr>
          <a:xfrm>
            <a:off x="347066" y="5786069"/>
            <a:ext cx="1130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Significant decay of HIV-1 reservoir only in participants with high baseline reservoir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Ruxolitinib</a:t>
            </a:r>
            <a:r>
              <a:rPr lang="en-US" dirty="0"/>
              <a:t> reverses biomarkers expression associated with reservoir maintenance: immune activation, reservoir establishment and expansion, cell survival, immune dysregulation</a:t>
            </a:r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B59C16DF-8446-08CE-0F91-11E60DCA8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306" y="949951"/>
            <a:ext cx="224156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Total Proviral DNA copies</a:t>
            </a:r>
            <a:endParaRPr kumimoji="0" lang="fr-FR" altLang="fr-FR" sz="1600" b="1" u="none" strike="noStrike" kern="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2" name="Rectangle 67">
            <a:extLst>
              <a:ext uri="{FF2B5EF4-FFF2-40B4-BE49-F238E27FC236}">
                <a16:creationId xmlns:a16="http://schemas.microsoft.com/office/drawing/2014/main" id="{B8E4B93A-D172-9B26-402F-5A1F6792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374" y="1871948"/>
            <a:ext cx="1076183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Reservoir %</a:t>
            </a:r>
            <a:endParaRPr kumimoji="0" lang="en-US" altLang="fr-FR" sz="1600" b="1" u="none" strike="noStrike" kern="0" cap="none" spc="0" normalizeH="0" baseline="3000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ABC8E89-CE29-2DF7-47FA-C9D397BF3641}"/>
              </a:ext>
            </a:extLst>
          </p:cNvPr>
          <p:cNvGrpSpPr/>
          <p:nvPr/>
        </p:nvGrpSpPr>
        <p:grpSpPr>
          <a:xfrm>
            <a:off x="9211492" y="2195558"/>
            <a:ext cx="2876217" cy="2300268"/>
            <a:chOff x="9211492" y="2195558"/>
            <a:chExt cx="2876217" cy="2300268"/>
          </a:xfrm>
        </p:grpSpPr>
        <p:sp>
          <p:nvSpPr>
            <p:cNvPr id="36" name="Rectangle 67">
              <a:extLst>
                <a:ext uri="{FF2B5EF4-FFF2-40B4-BE49-F238E27FC236}">
                  <a16:creationId xmlns:a16="http://schemas.microsoft.com/office/drawing/2014/main" id="{99C49376-48F4-A195-5325-BAB5A9C0F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1492" y="2343846"/>
              <a:ext cx="30834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67">
              <a:extLst>
                <a:ext uri="{FF2B5EF4-FFF2-40B4-BE49-F238E27FC236}">
                  <a16:creationId xmlns:a16="http://schemas.microsoft.com/office/drawing/2014/main" id="{02C5DA3A-75CC-DC93-E5F3-AA8FE2AE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2636626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80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67">
              <a:extLst>
                <a:ext uri="{FF2B5EF4-FFF2-40B4-BE49-F238E27FC236}">
                  <a16:creationId xmlns:a16="http://schemas.microsoft.com/office/drawing/2014/main" id="{56C398BA-3AC8-D756-32B0-E978ABD8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2935632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60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67">
              <a:extLst>
                <a:ext uri="{FF2B5EF4-FFF2-40B4-BE49-F238E27FC236}">
                  <a16:creationId xmlns:a16="http://schemas.microsoft.com/office/drawing/2014/main" id="{E740C848-E0DA-60D3-7F77-6A85F299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3228412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40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7">
              <a:extLst>
                <a:ext uri="{FF2B5EF4-FFF2-40B4-BE49-F238E27FC236}">
                  <a16:creationId xmlns:a16="http://schemas.microsoft.com/office/drawing/2014/main" id="{ACE4D225-028D-F042-D70F-6D7ADAD3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3511079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67">
              <a:extLst>
                <a:ext uri="{FF2B5EF4-FFF2-40B4-BE49-F238E27FC236}">
                  <a16:creationId xmlns:a16="http://schemas.microsoft.com/office/drawing/2014/main" id="{3ADDF215-2B82-9866-EAA1-A1CC88DE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8587" y="3803859"/>
              <a:ext cx="15125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7">
              <a:extLst>
                <a:ext uri="{FF2B5EF4-FFF2-40B4-BE49-F238E27FC236}">
                  <a16:creationId xmlns:a16="http://schemas.microsoft.com/office/drawing/2014/main" id="{929F8D05-EFFC-45F6-8B5D-D3DB6587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093" y="397530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27F7E9C6-2CF9-F986-3DDD-5B94E6C0A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9127" y="3975309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7">
              <a:extLst>
                <a:ext uri="{FF2B5EF4-FFF2-40B4-BE49-F238E27FC236}">
                  <a16:creationId xmlns:a16="http://schemas.microsoft.com/office/drawing/2014/main" id="{AB8FAFA9-1FE4-902E-128C-87F624B4E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7743" y="3975309"/>
              <a:ext cx="308344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413FB07C-EE53-920D-F325-0A46C4E7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8818" y="3975309"/>
              <a:ext cx="308344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150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67">
              <a:extLst>
                <a:ext uri="{FF2B5EF4-FFF2-40B4-BE49-F238E27FC236}">
                  <a16:creationId xmlns:a16="http://schemas.microsoft.com/office/drawing/2014/main" id="{C1219406-A8F0-A7F8-B52B-656BC313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2799" y="4238457"/>
              <a:ext cx="43979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Week</a:t>
              </a:r>
              <a:endParaRPr kumimoji="0" lang="fr-FR" altLang="fr-FR" sz="120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67">
              <a:extLst>
                <a:ext uri="{FF2B5EF4-FFF2-40B4-BE49-F238E27FC236}">
                  <a16:creationId xmlns:a16="http://schemas.microsoft.com/office/drawing/2014/main" id="{22AC3806-B2B1-1B7D-1204-0D8651F75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6560" y="2195558"/>
              <a:ext cx="951149" cy="4420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2.86 Years</a:t>
              </a:r>
              <a:br>
                <a:rPr lang="en-US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99.99% Decay</a:t>
              </a:r>
              <a:endParaRPr kumimoji="0" lang="en-US" altLang="fr-FR" sz="1200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94ED1D16-9DC3-68B2-33B8-03805B1C28C9}"/>
                </a:ext>
              </a:extLst>
            </p:cNvPr>
            <p:cNvGrpSpPr/>
            <p:nvPr/>
          </p:nvGrpSpPr>
          <p:grpSpPr>
            <a:xfrm>
              <a:off x="9495418" y="2464694"/>
              <a:ext cx="2271657" cy="1546935"/>
              <a:chOff x="-2543175" y="3511550"/>
              <a:chExt cx="1960562" cy="1335088"/>
            </a:xfrm>
          </p:grpSpPr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73A7091D-B401-3F2A-180D-86183E5E3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7138" y="3511550"/>
                <a:ext cx="1912937" cy="1277938"/>
              </a:xfrm>
              <a:custGeom>
                <a:avLst/>
                <a:gdLst>
                  <a:gd name="T0" fmla="*/ 3616 w 3616"/>
                  <a:gd name="T1" fmla="*/ 2415 h 2415"/>
                  <a:gd name="T2" fmla="*/ 0 w 3616"/>
                  <a:gd name="T3" fmla="*/ 2415 h 2415"/>
                  <a:gd name="T4" fmla="*/ 0 w 3616"/>
                  <a:gd name="T5" fmla="*/ 0 h 2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16" h="2415">
                    <a:moveTo>
                      <a:pt x="3616" y="2415"/>
                    </a:moveTo>
                    <a:lnTo>
                      <a:pt x="0" y="24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1" name="Line 16">
                <a:extLst>
                  <a:ext uri="{FF2B5EF4-FFF2-40B4-BE49-F238E27FC236}">
                    <a16:creationId xmlns:a16="http://schemas.microsoft.com/office/drawing/2014/main" id="{44FA82EA-E813-1FFD-4380-D665230E7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3517900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2" name="Line 17">
                <a:extLst>
                  <a:ext uri="{FF2B5EF4-FFF2-40B4-BE49-F238E27FC236}">
                    <a16:creationId xmlns:a16="http://schemas.microsoft.com/office/drawing/2014/main" id="{31538C79-6EA9-0999-DB20-8EF49D8E8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377507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3" name="Line 18">
                <a:extLst>
                  <a:ext uri="{FF2B5EF4-FFF2-40B4-BE49-F238E27FC236}">
                    <a16:creationId xmlns:a16="http://schemas.microsoft.com/office/drawing/2014/main" id="{EA4493C1-7926-299A-51BD-34CDD5D33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4027488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4" name="Line 19">
                <a:extLst>
                  <a:ext uri="{FF2B5EF4-FFF2-40B4-BE49-F238E27FC236}">
                    <a16:creationId xmlns:a16="http://schemas.microsoft.com/office/drawing/2014/main" id="{8D7CFB51-ADEC-B25D-6B05-B151CC810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4284663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5" name="Line 20">
                <a:extLst>
                  <a:ext uri="{FF2B5EF4-FFF2-40B4-BE49-F238E27FC236}">
                    <a16:creationId xmlns:a16="http://schemas.microsoft.com/office/drawing/2014/main" id="{7CAD6930-057D-41A9-9E6B-D1E41A68C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453707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6" name="Line 21">
                <a:extLst>
                  <a:ext uri="{FF2B5EF4-FFF2-40B4-BE49-F238E27FC236}">
                    <a16:creationId xmlns:a16="http://schemas.microsoft.com/office/drawing/2014/main" id="{25C358D0-DE9A-6AB2-6FE0-3A5A99717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85420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7" name="Line 22">
                <a:extLst>
                  <a:ext uri="{FF2B5EF4-FFF2-40B4-BE49-F238E27FC236}">
                    <a16:creationId xmlns:a16="http://schemas.microsoft.com/office/drawing/2014/main" id="{869DBD4C-3EAC-6396-636F-CBEC607DC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98755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8" name="Line 23">
                <a:extLst>
                  <a:ext uri="{FF2B5EF4-FFF2-40B4-BE49-F238E27FC236}">
                    <a16:creationId xmlns:a16="http://schemas.microsoft.com/office/drawing/2014/main" id="{5CE0BC9B-F0E4-1EFB-A7B1-3F06634E0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11137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9" name="Line 24">
                <a:extLst>
                  <a:ext uri="{FF2B5EF4-FFF2-40B4-BE49-F238E27FC236}">
                    <a16:creationId xmlns:a16="http://schemas.microsoft.com/office/drawing/2014/main" id="{CFA7719A-5AB2-6D74-C8BA-C5F2B979A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24472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0" name="Line 25">
                <a:extLst>
                  <a:ext uri="{FF2B5EF4-FFF2-40B4-BE49-F238E27FC236}">
                    <a16:creationId xmlns:a16="http://schemas.microsoft.com/office/drawing/2014/main" id="{CA8E92E1-ACCA-2849-1F11-34BED40FC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363788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25883578-6807-A837-F935-4C5FC149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43175" y="4789488"/>
                <a:ext cx="46037" cy="57150"/>
              </a:xfrm>
              <a:custGeom>
                <a:avLst/>
                <a:gdLst>
                  <a:gd name="T0" fmla="*/ 86 w 86"/>
                  <a:gd name="T1" fmla="*/ 109 h 109"/>
                  <a:gd name="T2" fmla="*/ 86 w 86"/>
                  <a:gd name="T3" fmla="*/ 0 h 109"/>
                  <a:gd name="T4" fmla="*/ 0 w 86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09">
                    <a:moveTo>
                      <a:pt x="86" y="109"/>
                    </a:moveTo>
                    <a:lnTo>
                      <a:pt x="8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2" name="Line 27">
                <a:extLst>
                  <a:ext uri="{FF2B5EF4-FFF2-40B4-BE49-F238E27FC236}">
                    <a16:creationId xmlns:a16="http://schemas.microsoft.com/office/drawing/2014/main" id="{222FDF19-520F-E9F7-809F-9AFCBDCAC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3026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3" name="Line 28">
                <a:extLst>
                  <a:ext uri="{FF2B5EF4-FFF2-40B4-BE49-F238E27FC236}">
                    <a16:creationId xmlns:a16="http://schemas.microsoft.com/office/drawing/2014/main" id="{C72715CB-D08F-14CF-11B4-3D61FB6F9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6361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4" name="Line 29">
                <a:extLst>
                  <a:ext uri="{FF2B5EF4-FFF2-40B4-BE49-F238E27FC236}">
                    <a16:creationId xmlns:a16="http://schemas.microsoft.com/office/drawing/2014/main" id="{ECF1C129-8EB7-4AAD-83FF-BC3309480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8267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5" name="Line 30">
                <a:extLst>
                  <a:ext uri="{FF2B5EF4-FFF2-40B4-BE49-F238E27FC236}">
                    <a16:creationId xmlns:a16="http://schemas.microsoft.com/office/drawing/2014/main" id="{24307C36-0CB5-4AA7-6419-B2A827369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1602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6" name="Line 31">
                <a:extLst>
                  <a:ext uri="{FF2B5EF4-FFF2-40B4-BE49-F238E27FC236}">
                    <a16:creationId xmlns:a16="http://schemas.microsoft.com/office/drawing/2014/main" id="{E59D6B27-04C7-6454-C8EC-DEA5D8648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33985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7" name="Line 32">
                <a:extLst>
                  <a:ext uri="{FF2B5EF4-FFF2-40B4-BE49-F238E27FC236}">
                    <a16:creationId xmlns:a16="http://schemas.microsoft.com/office/drawing/2014/main" id="{C4F2F12B-26B5-7C90-CE2D-8FEB371D1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47320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8" name="Line 33">
                <a:extLst>
                  <a:ext uri="{FF2B5EF4-FFF2-40B4-BE49-F238E27FC236}">
                    <a16:creationId xmlns:a16="http://schemas.microsoft.com/office/drawing/2014/main" id="{DC9E208D-D6DA-FB94-0426-B8AF51493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9702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9" name="Line 34">
                <a:extLst>
                  <a:ext uri="{FF2B5EF4-FFF2-40B4-BE49-F238E27FC236}">
                    <a16:creationId xmlns:a16="http://schemas.microsoft.com/office/drawing/2014/main" id="{F929C3C0-8796-8D16-6A75-3DF76F52E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73037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0" name="Line 35">
                <a:extLst>
                  <a:ext uri="{FF2B5EF4-FFF2-40B4-BE49-F238E27FC236}">
                    <a16:creationId xmlns:a16="http://schemas.microsoft.com/office/drawing/2014/main" id="{76538751-724A-CCF3-B981-40CC9AD7B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8261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1" name="Line 36">
                <a:extLst>
                  <a:ext uri="{FF2B5EF4-FFF2-40B4-BE49-F238E27FC236}">
                    <a16:creationId xmlns:a16="http://schemas.microsoft.com/office/drawing/2014/main" id="{CE44E8E2-D1F9-AA57-E991-85DB6CB46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1596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2" name="Line 133">
                <a:extLst>
                  <a:ext uri="{FF2B5EF4-FFF2-40B4-BE49-F238E27FC236}">
                    <a16:creationId xmlns:a16="http://schemas.microsoft.com/office/drawing/2014/main" id="{BCFC0AFE-9490-E834-C125-14C6B1581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22300" y="3627438"/>
                <a:ext cx="0" cy="11477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3" name="Freeform 132">
                <a:extLst>
                  <a:ext uri="{FF2B5EF4-FFF2-40B4-BE49-F238E27FC236}">
                    <a16:creationId xmlns:a16="http://schemas.microsoft.com/office/drawing/2014/main" id="{9F664150-DDE7-A9AD-1EFF-5533BFE63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3525612"/>
                <a:ext cx="1873250" cy="1258888"/>
              </a:xfrm>
              <a:custGeom>
                <a:avLst/>
                <a:gdLst>
                  <a:gd name="T0" fmla="*/ 3428 w 3540"/>
                  <a:gd name="T1" fmla="*/ 2380 h 2381"/>
                  <a:gd name="T2" fmla="*/ 3218 w 3540"/>
                  <a:gd name="T3" fmla="*/ 2380 h 2381"/>
                  <a:gd name="T4" fmla="*/ 3017 w 3540"/>
                  <a:gd name="T5" fmla="*/ 2377 h 2381"/>
                  <a:gd name="T6" fmla="*/ 2825 w 3540"/>
                  <a:gd name="T7" fmla="*/ 2375 h 2381"/>
                  <a:gd name="T8" fmla="*/ 2643 w 3540"/>
                  <a:gd name="T9" fmla="*/ 2369 h 2381"/>
                  <a:gd name="T10" fmla="*/ 2471 w 3540"/>
                  <a:gd name="T11" fmla="*/ 2362 h 2381"/>
                  <a:gd name="T12" fmla="*/ 2308 w 3540"/>
                  <a:gd name="T13" fmla="*/ 2353 h 2381"/>
                  <a:gd name="T14" fmla="*/ 2155 w 3540"/>
                  <a:gd name="T15" fmla="*/ 2342 h 2381"/>
                  <a:gd name="T16" fmla="*/ 2012 w 3540"/>
                  <a:gd name="T17" fmla="*/ 2331 h 2381"/>
                  <a:gd name="T18" fmla="*/ 1877 w 3540"/>
                  <a:gd name="T19" fmla="*/ 2315 h 2381"/>
                  <a:gd name="T20" fmla="*/ 1753 w 3540"/>
                  <a:gd name="T21" fmla="*/ 2298 h 2381"/>
                  <a:gd name="T22" fmla="*/ 1638 w 3540"/>
                  <a:gd name="T23" fmla="*/ 2280 h 2381"/>
                  <a:gd name="T24" fmla="*/ 1586 w 3540"/>
                  <a:gd name="T25" fmla="*/ 2272 h 2381"/>
                  <a:gd name="T26" fmla="*/ 1485 w 3540"/>
                  <a:gd name="T27" fmla="*/ 2249 h 2381"/>
                  <a:gd name="T28" fmla="*/ 1416 w 3540"/>
                  <a:gd name="T29" fmla="*/ 2231 h 2381"/>
                  <a:gd name="T30" fmla="*/ 1353 w 3540"/>
                  <a:gd name="T31" fmla="*/ 2213 h 2381"/>
                  <a:gd name="T32" fmla="*/ 1277 w 3540"/>
                  <a:gd name="T33" fmla="*/ 2187 h 2381"/>
                  <a:gd name="T34" fmla="*/ 1186 w 3540"/>
                  <a:gd name="T35" fmla="*/ 2151 h 2381"/>
                  <a:gd name="T36" fmla="*/ 1072 w 3540"/>
                  <a:gd name="T37" fmla="*/ 2095 h 2381"/>
                  <a:gd name="T38" fmla="*/ 964 w 3540"/>
                  <a:gd name="T39" fmla="*/ 2025 h 2381"/>
                  <a:gd name="T40" fmla="*/ 860 w 3540"/>
                  <a:gd name="T41" fmla="*/ 1942 h 2381"/>
                  <a:gd name="T42" fmla="*/ 780 w 3540"/>
                  <a:gd name="T43" fmla="*/ 1865 h 2381"/>
                  <a:gd name="T44" fmla="*/ 720 w 3540"/>
                  <a:gd name="T45" fmla="*/ 1799 h 2381"/>
                  <a:gd name="T46" fmla="*/ 662 w 3540"/>
                  <a:gd name="T47" fmla="*/ 1726 h 2381"/>
                  <a:gd name="T48" fmla="*/ 604 w 3540"/>
                  <a:gd name="T49" fmla="*/ 1646 h 2381"/>
                  <a:gd name="T50" fmla="*/ 548 w 3540"/>
                  <a:gd name="T51" fmla="*/ 1559 h 2381"/>
                  <a:gd name="T52" fmla="*/ 493 w 3540"/>
                  <a:gd name="T53" fmla="*/ 1463 h 2381"/>
                  <a:gd name="T54" fmla="*/ 440 w 3540"/>
                  <a:gd name="T55" fmla="*/ 1360 h 2381"/>
                  <a:gd name="T56" fmla="*/ 388 w 3540"/>
                  <a:gd name="T57" fmla="*/ 1250 h 2381"/>
                  <a:gd name="T58" fmla="*/ 337 w 3540"/>
                  <a:gd name="T59" fmla="*/ 1132 h 2381"/>
                  <a:gd name="T60" fmla="*/ 288 w 3540"/>
                  <a:gd name="T61" fmla="*/ 1006 h 2381"/>
                  <a:gd name="T62" fmla="*/ 240 w 3540"/>
                  <a:gd name="T63" fmla="*/ 872 h 2381"/>
                  <a:gd name="T64" fmla="*/ 193 w 3540"/>
                  <a:gd name="T65" fmla="*/ 730 h 2381"/>
                  <a:gd name="T66" fmla="*/ 147 w 3540"/>
                  <a:gd name="T67" fmla="*/ 580 h 2381"/>
                  <a:gd name="T68" fmla="*/ 104 w 3540"/>
                  <a:gd name="T69" fmla="*/ 423 h 2381"/>
                  <a:gd name="T70" fmla="*/ 61 w 3540"/>
                  <a:gd name="T71" fmla="*/ 259 h 2381"/>
                  <a:gd name="T72" fmla="*/ 19 w 3540"/>
                  <a:gd name="T73" fmla="*/ 87 h 2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40" h="2381">
                    <a:moveTo>
                      <a:pt x="3540" y="2380"/>
                    </a:moveTo>
                    <a:lnTo>
                      <a:pt x="3428" y="2380"/>
                    </a:lnTo>
                    <a:lnTo>
                      <a:pt x="3322" y="2381"/>
                    </a:lnTo>
                    <a:lnTo>
                      <a:pt x="3218" y="2380"/>
                    </a:lnTo>
                    <a:lnTo>
                      <a:pt x="3116" y="2380"/>
                    </a:lnTo>
                    <a:lnTo>
                      <a:pt x="3017" y="2377"/>
                    </a:lnTo>
                    <a:lnTo>
                      <a:pt x="2920" y="2377"/>
                    </a:lnTo>
                    <a:lnTo>
                      <a:pt x="2825" y="2375"/>
                    </a:lnTo>
                    <a:lnTo>
                      <a:pt x="2733" y="2374"/>
                    </a:lnTo>
                    <a:lnTo>
                      <a:pt x="2643" y="2369"/>
                    </a:lnTo>
                    <a:lnTo>
                      <a:pt x="2556" y="2366"/>
                    </a:lnTo>
                    <a:lnTo>
                      <a:pt x="2471" y="2362"/>
                    </a:lnTo>
                    <a:lnTo>
                      <a:pt x="2388" y="2358"/>
                    </a:lnTo>
                    <a:lnTo>
                      <a:pt x="2308" y="2353"/>
                    </a:lnTo>
                    <a:lnTo>
                      <a:pt x="2231" y="2348"/>
                    </a:lnTo>
                    <a:lnTo>
                      <a:pt x="2155" y="2342"/>
                    </a:lnTo>
                    <a:lnTo>
                      <a:pt x="2082" y="2338"/>
                    </a:lnTo>
                    <a:lnTo>
                      <a:pt x="2012" y="2331"/>
                    </a:lnTo>
                    <a:lnTo>
                      <a:pt x="1943" y="2323"/>
                    </a:lnTo>
                    <a:lnTo>
                      <a:pt x="1877" y="2315"/>
                    </a:lnTo>
                    <a:lnTo>
                      <a:pt x="1814" y="2308"/>
                    </a:lnTo>
                    <a:lnTo>
                      <a:pt x="1753" y="2298"/>
                    </a:lnTo>
                    <a:lnTo>
                      <a:pt x="1694" y="2290"/>
                    </a:lnTo>
                    <a:lnTo>
                      <a:pt x="1638" y="2280"/>
                    </a:lnTo>
                    <a:lnTo>
                      <a:pt x="1611" y="2275"/>
                    </a:lnTo>
                    <a:lnTo>
                      <a:pt x="1586" y="2272"/>
                    </a:lnTo>
                    <a:lnTo>
                      <a:pt x="1534" y="2260"/>
                    </a:lnTo>
                    <a:lnTo>
                      <a:pt x="1485" y="2249"/>
                    </a:lnTo>
                    <a:lnTo>
                      <a:pt x="1438" y="2237"/>
                    </a:lnTo>
                    <a:lnTo>
                      <a:pt x="1416" y="2231"/>
                    </a:lnTo>
                    <a:lnTo>
                      <a:pt x="1395" y="2226"/>
                    </a:lnTo>
                    <a:lnTo>
                      <a:pt x="1353" y="2213"/>
                    </a:lnTo>
                    <a:lnTo>
                      <a:pt x="1314" y="2201"/>
                    </a:lnTo>
                    <a:lnTo>
                      <a:pt x="1277" y="2187"/>
                    </a:lnTo>
                    <a:lnTo>
                      <a:pt x="1244" y="2175"/>
                    </a:lnTo>
                    <a:lnTo>
                      <a:pt x="1186" y="2151"/>
                    </a:lnTo>
                    <a:lnTo>
                      <a:pt x="1128" y="2125"/>
                    </a:lnTo>
                    <a:lnTo>
                      <a:pt x="1072" y="2095"/>
                    </a:lnTo>
                    <a:lnTo>
                      <a:pt x="1018" y="2063"/>
                    </a:lnTo>
                    <a:lnTo>
                      <a:pt x="964" y="2025"/>
                    </a:lnTo>
                    <a:lnTo>
                      <a:pt x="912" y="1986"/>
                    </a:lnTo>
                    <a:lnTo>
                      <a:pt x="860" y="1942"/>
                    </a:lnTo>
                    <a:lnTo>
                      <a:pt x="811" y="1895"/>
                    </a:lnTo>
                    <a:lnTo>
                      <a:pt x="780" y="1865"/>
                    </a:lnTo>
                    <a:lnTo>
                      <a:pt x="750" y="1833"/>
                    </a:lnTo>
                    <a:lnTo>
                      <a:pt x="720" y="1799"/>
                    </a:lnTo>
                    <a:lnTo>
                      <a:pt x="692" y="1765"/>
                    </a:lnTo>
                    <a:lnTo>
                      <a:pt x="662" y="1726"/>
                    </a:lnTo>
                    <a:lnTo>
                      <a:pt x="633" y="1687"/>
                    </a:lnTo>
                    <a:lnTo>
                      <a:pt x="604" y="1646"/>
                    </a:lnTo>
                    <a:lnTo>
                      <a:pt x="577" y="1604"/>
                    </a:lnTo>
                    <a:lnTo>
                      <a:pt x="548" y="1559"/>
                    </a:lnTo>
                    <a:lnTo>
                      <a:pt x="520" y="1512"/>
                    </a:lnTo>
                    <a:lnTo>
                      <a:pt x="493" y="1463"/>
                    </a:lnTo>
                    <a:lnTo>
                      <a:pt x="467" y="1414"/>
                    </a:lnTo>
                    <a:lnTo>
                      <a:pt x="440" y="1360"/>
                    </a:lnTo>
                    <a:lnTo>
                      <a:pt x="414" y="1306"/>
                    </a:lnTo>
                    <a:lnTo>
                      <a:pt x="388" y="1250"/>
                    </a:lnTo>
                    <a:lnTo>
                      <a:pt x="364" y="1193"/>
                    </a:lnTo>
                    <a:lnTo>
                      <a:pt x="337" y="1132"/>
                    </a:lnTo>
                    <a:lnTo>
                      <a:pt x="312" y="1069"/>
                    </a:lnTo>
                    <a:lnTo>
                      <a:pt x="288" y="1006"/>
                    </a:lnTo>
                    <a:lnTo>
                      <a:pt x="264" y="940"/>
                    </a:lnTo>
                    <a:lnTo>
                      <a:pt x="240" y="872"/>
                    </a:lnTo>
                    <a:lnTo>
                      <a:pt x="216" y="801"/>
                    </a:lnTo>
                    <a:lnTo>
                      <a:pt x="193" y="730"/>
                    </a:lnTo>
                    <a:lnTo>
                      <a:pt x="171" y="657"/>
                    </a:lnTo>
                    <a:lnTo>
                      <a:pt x="147" y="580"/>
                    </a:lnTo>
                    <a:lnTo>
                      <a:pt x="126" y="502"/>
                    </a:lnTo>
                    <a:lnTo>
                      <a:pt x="104" y="423"/>
                    </a:lnTo>
                    <a:lnTo>
                      <a:pt x="82" y="343"/>
                    </a:lnTo>
                    <a:lnTo>
                      <a:pt x="61" y="259"/>
                    </a:lnTo>
                    <a:lnTo>
                      <a:pt x="39" y="175"/>
                    </a:lnTo>
                    <a:lnTo>
                      <a:pt x="19" y="8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339933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D562AD3-CE4A-BEF4-50FE-6B5564C8B12C}"/>
              </a:ext>
            </a:extLst>
          </p:cNvPr>
          <p:cNvGrpSpPr/>
          <p:nvPr/>
        </p:nvGrpSpPr>
        <p:grpSpPr>
          <a:xfrm>
            <a:off x="5326879" y="1302066"/>
            <a:ext cx="3423619" cy="2137357"/>
            <a:chOff x="5326879" y="1302066"/>
            <a:chExt cx="3423619" cy="2137357"/>
          </a:xfrm>
        </p:grpSpPr>
        <p:sp>
          <p:nvSpPr>
            <p:cNvPr id="8" name="Rectangle 67">
              <a:extLst>
                <a:ext uri="{FF2B5EF4-FFF2-40B4-BE49-F238E27FC236}">
                  <a16:creationId xmlns:a16="http://schemas.microsoft.com/office/drawing/2014/main" id="{46B49568-0816-9D0A-8571-B36945B950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23027" y="2205733"/>
              <a:ext cx="144968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High Baseline Reservoir</a:t>
              </a:r>
              <a:endParaRPr kumimoji="0" lang="en-US" altLang="fr-FR" sz="1100" b="1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67">
              <a:extLst>
                <a:ext uri="{FF2B5EF4-FFF2-40B4-BE49-F238E27FC236}">
                  <a16:creationId xmlns:a16="http://schemas.microsoft.com/office/drawing/2014/main" id="{DCF8C256-D5C3-72FE-D130-2106E105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456" y="1374889"/>
              <a:ext cx="672226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0.2318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67">
              <a:extLst>
                <a:ext uri="{FF2B5EF4-FFF2-40B4-BE49-F238E27FC236}">
                  <a16:creationId xmlns:a16="http://schemas.microsoft.com/office/drawing/2014/main" id="{D1A01EBD-2040-2FF3-998E-36E1B9CDC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8244" y="1629958"/>
              <a:ext cx="6642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0.7294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67">
              <a:extLst>
                <a:ext uri="{FF2B5EF4-FFF2-40B4-BE49-F238E27FC236}">
                  <a16:creationId xmlns:a16="http://schemas.microsoft.com/office/drawing/2014/main" id="{C2B12938-CE3B-F2CE-54C8-DB75BB090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22" y="1629958"/>
              <a:ext cx="5712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* 0.0114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D604016-CD58-6164-FDE9-F4264D932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525" y="3197443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12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67">
              <a:extLst>
                <a:ext uri="{FF2B5EF4-FFF2-40B4-BE49-F238E27FC236}">
                  <a16:creationId xmlns:a16="http://schemas.microsoft.com/office/drawing/2014/main" id="{668F30A1-8A29-40AE-A59D-82F11C061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947" y="3197443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67">
              <a:extLst>
                <a:ext uri="{FF2B5EF4-FFF2-40B4-BE49-F238E27FC236}">
                  <a16:creationId xmlns:a16="http://schemas.microsoft.com/office/drawing/2014/main" id="{0B63FF67-FA9D-9799-426A-E56AEE8AF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224" y="3197443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67">
              <a:extLst>
                <a:ext uri="{FF2B5EF4-FFF2-40B4-BE49-F238E27FC236}">
                  <a16:creationId xmlns:a16="http://schemas.microsoft.com/office/drawing/2014/main" id="{F0148719-7318-CA64-8244-C6FA0F7A9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3066428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-6000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67">
              <a:extLst>
                <a:ext uri="{FF2B5EF4-FFF2-40B4-BE49-F238E27FC236}">
                  <a16:creationId xmlns:a16="http://schemas.microsoft.com/office/drawing/2014/main" id="{6A7C7BBF-196A-DD71-6984-C3E0FEEEC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2783579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-1000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67">
              <a:extLst>
                <a:ext uri="{FF2B5EF4-FFF2-40B4-BE49-F238E27FC236}">
                  <a16:creationId xmlns:a16="http://schemas.microsoft.com/office/drawing/2014/main" id="{AE4185C9-C6D2-69D8-85AC-714BA87F5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952" y="2486136"/>
              <a:ext cx="332390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67">
              <a:extLst>
                <a:ext uri="{FF2B5EF4-FFF2-40B4-BE49-F238E27FC236}">
                  <a16:creationId xmlns:a16="http://schemas.microsoft.com/office/drawing/2014/main" id="{9AC9EFCC-36F1-9330-94A3-7D397B8AE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504" y="2187806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id="{87941252-DC68-8E78-77D5-825AA5182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233" y="1898607"/>
              <a:ext cx="28910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9BAA1E68-2BE2-38B6-513F-FD40F482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1577796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67">
              <a:extLst>
                <a:ext uri="{FF2B5EF4-FFF2-40B4-BE49-F238E27FC236}">
                  <a16:creationId xmlns:a16="http://schemas.microsoft.com/office/drawing/2014/main" id="{FB8B4E86-7FB0-668C-B344-57A82F62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1463925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67">
              <a:extLst>
                <a:ext uri="{FF2B5EF4-FFF2-40B4-BE49-F238E27FC236}">
                  <a16:creationId xmlns:a16="http://schemas.microsoft.com/office/drawing/2014/main" id="{AD7EC5FE-1D67-6E9A-02E1-C38FD0D6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1302066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11A1921B-C05C-55F9-3013-101D35A37AF0}"/>
                </a:ext>
              </a:extLst>
            </p:cNvPr>
            <p:cNvGrpSpPr/>
            <p:nvPr/>
          </p:nvGrpSpPr>
          <p:grpSpPr>
            <a:xfrm>
              <a:off x="5957642" y="1428751"/>
              <a:ext cx="2658658" cy="1816113"/>
              <a:chOff x="-5556250" y="1577975"/>
              <a:chExt cx="2319337" cy="1584325"/>
            </a:xfrm>
          </p:grpSpPr>
          <p:sp>
            <p:nvSpPr>
              <p:cNvPr id="75" name="Line 7">
                <a:extLst>
                  <a:ext uri="{FF2B5EF4-FFF2-40B4-BE49-F238E27FC236}">
                    <a16:creationId xmlns:a16="http://schemas.microsoft.com/office/drawing/2014/main" id="{782E0F90-AB52-0F79-D45B-165C28DD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1577975"/>
                <a:ext cx="0" cy="133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8">
                <a:extLst>
                  <a:ext uri="{FF2B5EF4-FFF2-40B4-BE49-F238E27FC236}">
                    <a16:creationId xmlns:a16="http://schemas.microsoft.com/office/drawing/2014/main" id="{BF4463FC-2FD4-6E39-7C71-967D31803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1820863"/>
                <a:ext cx="0" cy="133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9">
                <a:extLst>
                  <a:ext uri="{FF2B5EF4-FFF2-40B4-BE49-F238E27FC236}">
                    <a16:creationId xmlns:a16="http://schemas.microsoft.com/office/drawing/2014/main" id="{B0352E2A-3C0F-BCCE-84C2-802B15EBD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101975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10">
                <a:extLst>
                  <a:ext uri="{FF2B5EF4-FFF2-40B4-BE49-F238E27FC236}">
                    <a16:creationId xmlns:a16="http://schemas.microsoft.com/office/drawing/2014/main" id="{6DC94142-EDEF-77AB-6E0A-523FA038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2968625"/>
                <a:ext cx="0" cy="133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11">
                <a:extLst>
                  <a:ext uri="{FF2B5EF4-FFF2-40B4-BE49-F238E27FC236}">
                    <a16:creationId xmlns:a16="http://schemas.microsoft.com/office/drawing/2014/main" id="{734A7C6B-B644-0676-784A-37FFE3E14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1954213"/>
                <a:ext cx="0" cy="8969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37">
                <a:extLst>
                  <a:ext uri="{FF2B5EF4-FFF2-40B4-BE49-F238E27FC236}">
                    <a16:creationId xmlns:a16="http://schemas.microsoft.com/office/drawing/2014/main" id="{92EEC9FC-1D32-706C-90AD-332FF12BB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1820863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38">
                <a:extLst>
                  <a:ext uri="{FF2B5EF4-FFF2-40B4-BE49-F238E27FC236}">
                    <a16:creationId xmlns:a16="http://schemas.microsoft.com/office/drawing/2014/main" id="{04229CCB-5407-9889-B50D-B298C0EDC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17113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39">
                <a:extLst>
                  <a:ext uri="{FF2B5EF4-FFF2-40B4-BE49-F238E27FC236}">
                    <a16:creationId xmlns:a16="http://schemas.microsoft.com/office/drawing/2014/main" id="{7CF791AF-6F3A-5EBF-D10F-554A4BD66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15779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40">
                <a:extLst>
                  <a:ext uri="{FF2B5EF4-FFF2-40B4-BE49-F238E27FC236}">
                    <a16:creationId xmlns:a16="http://schemas.microsoft.com/office/drawing/2014/main" id="{B1898118-B280-C10C-8554-BADCBBF4B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2078038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41">
                <a:extLst>
                  <a:ext uri="{FF2B5EF4-FFF2-40B4-BE49-F238E27FC236}">
                    <a16:creationId xmlns:a16="http://schemas.microsoft.com/office/drawing/2014/main" id="{F1F1D5A1-1B3B-5E2B-5724-956A75456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2597150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42">
                <a:extLst>
                  <a:ext uri="{FF2B5EF4-FFF2-40B4-BE49-F238E27FC236}">
                    <a16:creationId xmlns:a16="http://schemas.microsoft.com/office/drawing/2014/main" id="{8B297539-2928-C314-30D7-66A76CEDD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23399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43">
                <a:extLst>
                  <a:ext uri="{FF2B5EF4-FFF2-40B4-BE49-F238E27FC236}">
                    <a16:creationId xmlns:a16="http://schemas.microsoft.com/office/drawing/2014/main" id="{2DD64337-E87B-BEB4-17BB-BCDDA9B72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28543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44">
                <a:extLst>
                  <a:ext uri="{FF2B5EF4-FFF2-40B4-BE49-F238E27FC236}">
                    <a16:creationId xmlns:a16="http://schemas.microsoft.com/office/drawing/2014/main" id="{B1B7E51E-A2CA-81C4-854F-CC9CA7FBF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2965450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54">
                <a:extLst>
                  <a:ext uri="{FF2B5EF4-FFF2-40B4-BE49-F238E27FC236}">
                    <a16:creationId xmlns:a16="http://schemas.microsoft.com/office/drawing/2014/main" id="{6B650EF7-C648-1437-8167-4B42AA4B8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556250" y="3097213"/>
                <a:ext cx="23082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56">
                <a:extLst>
                  <a:ext uri="{FF2B5EF4-FFF2-40B4-BE49-F238E27FC236}">
                    <a16:creationId xmlns:a16="http://schemas.microsoft.com/office/drawing/2014/main" id="{8138D7D5-0225-4C3D-21C6-253C9655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00" y="2033588"/>
                <a:ext cx="1014412" cy="293688"/>
              </a:xfrm>
              <a:custGeom>
                <a:avLst/>
                <a:gdLst>
                  <a:gd name="T0" fmla="*/ 1915 w 1915"/>
                  <a:gd name="T1" fmla="*/ 91 h 555"/>
                  <a:gd name="T2" fmla="*/ 1714 w 1915"/>
                  <a:gd name="T3" fmla="*/ 0 h 555"/>
                  <a:gd name="T4" fmla="*/ 0 w 1915"/>
                  <a:gd name="T5" fmla="*/ 55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5" h="555">
                    <a:moveTo>
                      <a:pt x="1915" y="91"/>
                    </a:moveTo>
                    <a:lnTo>
                      <a:pt x="1714" y="0"/>
                    </a:lnTo>
                    <a:lnTo>
                      <a:pt x="0" y="555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57">
                <a:extLst>
                  <a:ext uri="{FF2B5EF4-FFF2-40B4-BE49-F238E27FC236}">
                    <a16:creationId xmlns:a16="http://schemas.microsoft.com/office/drawing/2014/main" id="{17210F51-CD8A-CC6F-C95A-239BF72F4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4175" y="2003425"/>
                <a:ext cx="1017587" cy="323850"/>
              </a:xfrm>
              <a:custGeom>
                <a:avLst/>
                <a:gdLst>
                  <a:gd name="T0" fmla="*/ 1921 w 1921"/>
                  <a:gd name="T1" fmla="*/ 148 h 612"/>
                  <a:gd name="T2" fmla="*/ 1727 w 1921"/>
                  <a:gd name="T3" fmla="*/ 0 h 612"/>
                  <a:gd name="T4" fmla="*/ 0 w 1921"/>
                  <a:gd name="T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1" h="612">
                    <a:moveTo>
                      <a:pt x="1921" y="148"/>
                    </a:moveTo>
                    <a:lnTo>
                      <a:pt x="1727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58">
                <a:extLst>
                  <a:ext uri="{FF2B5EF4-FFF2-40B4-BE49-F238E27FC236}">
                    <a16:creationId xmlns:a16="http://schemas.microsoft.com/office/drawing/2014/main" id="{A6D59111-6E6E-8B6B-81B0-FF169D35F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51338" y="2332038"/>
                <a:ext cx="300037" cy="539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59">
                <a:extLst>
                  <a:ext uri="{FF2B5EF4-FFF2-40B4-BE49-F238E27FC236}">
                    <a16:creationId xmlns:a16="http://schemas.microsoft.com/office/drawing/2014/main" id="{FEBD4938-F36F-F760-F5F0-2F4D08991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146550" y="2312988"/>
                <a:ext cx="95250" cy="730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60">
                <a:extLst>
                  <a:ext uri="{FF2B5EF4-FFF2-40B4-BE49-F238E27FC236}">
                    <a16:creationId xmlns:a16="http://schemas.microsoft.com/office/drawing/2014/main" id="{FC13CE4D-10F1-A0C7-D8AD-7D08AC72F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51338" y="2332038"/>
                <a:ext cx="371475" cy="2111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61">
                <a:extLst>
                  <a:ext uri="{FF2B5EF4-FFF2-40B4-BE49-F238E27FC236}">
                    <a16:creationId xmlns:a16="http://schemas.microsoft.com/office/drawing/2014/main" id="{02195645-F851-6095-CECB-D6E362FC2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146550" y="2312988"/>
                <a:ext cx="212725" cy="15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62">
                <a:extLst>
                  <a:ext uri="{FF2B5EF4-FFF2-40B4-BE49-F238E27FC236}">
                    <a16:creationId xmlns:a16="http://schemas.microsoft.com/office/drawing/2014/main" id="{2405F5D5-1A77-A42A-4B87-59BC4C5D2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240213" y="2241550"/>
                <a:ext cx="93662" cy="714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63">
                <a:extLst>
                  <a:ext uri="{FF2B5EF4-FFF2-40B4-BE49-F238E27FC236}">
                    <a16:creationId xmlns:a16="http://schemas.microsoft.com/office/drawing/2014/main" id="{7AB8BDC9-2880-4A8A-CFE0-6796C970F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038600" y="2268538"/>
                <a:ext cx="104775" cy="460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64">
                <a:extLst>
                  <a:ext uri="{FF2B5EF4-FFF2-40B4-BE49-F238E27FC236}">
                    <a16:creationId xmlns:a16="http://schemas.microsoft.com/office/drawing/2014/main" id="{2970097C-37E6-7BE7-DEB9-CE065A8EB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240213" y="2241550"/>
                <a:ext cx="201612" cy="269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65">
                <a:extLst>
                  <a:ext uri="{FF2B5EF4-FFF2-40B4-BE49-F238E27FC236}">
                    <a16:creationId xmlns:a16="http://schemas.microsoft.com/office/drawing/2014/main" id="{CC0467B7-D52D-2B8E-82F4-558D4907E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79963" y="2295525"/>
                <a:ext cx="311150" cy="15875"/>
              </a:xfrm>
              <a:custGeom>
                <a:avLst/>
                <a:gdLst>
                  <a:gd name="T0" fmla="*/ 0 w 586"/>
                  <a:gd name="T1" fmla="*/ 24 h 29"/>
                  <a:gd name="T2" fmla="*/ 427 w 586"/>
                  <a:gd name="T3" fmla="*/ 0 h 29"/>
                  <a:gd name="T4" fmla="*/ 586 w 586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6" h="29">
                    <a:moveTo>
                      <a:pt x="0" y="24"/>
                    </a:moveTo>
                    <a:lnTo>
                      <a:pt x="427" y="0"/>
                    </a:lnTo>
                    <a:lnTo>
                      <a:pt x="586" y="29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66">
                <a:extLst>
                  <a:ext uri="{FF2B5EF4-FFF2-40B4-BE49-F238E27FC236}">
                    <a16:creationId xmlns:a16="http://schemas.microsoft.com/office/drawing/2014/main" id="{7B1F26D9-722C-83E6-7EB0-1A2AE3881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57788" y="2308225"/>
                <a:ext cx="377825" cy="19050"/>
              </a:xfrm>
              <a:custGeom>
                <a:avLst/>
                <a:gdLst>
                  <a:gd name="T0" fmla="*/ 0 w 715"/>
                  <a:gd name="T1" fmla="*/ 38 h 38"/>
                  <a:gd name="T2" fmla="*/ 537 w 715"/>
                  <a:gd name="T3" fmla="*/ 0 h 38"/>
                  <a:gd name="T4" fmla="*/ 715 w 715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5" h="38">
                    <a:moveTo>
                      <a:pt x="0" y="38"/>
                    </a:moveTo>
                    <a:lnTo>
                      <a:pt x="537" y="0"/>
                    </a:lnTo>
                    <a:lnTo>
                      <a:pt x="715" y="1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67">
                <a:extLst>
                  <a:ext uri="{FF2B5EF4-FFF2-40B4-BE49-F238E27FC236}">
                    <a16:creationId xmlns:a16="http://schemas.microsoft.com/office/drawing/2014/main" id="{A1FD05A3-8CE7-4219-7EB0-74451FCF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79963" y="2308225"/>
                <a:ext cx="311150" cy="3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68">
                <a:extLst>
                  <a:ext uri="{FF2B5EF4-FFF2-40B4-BE49-F238E27FC236}">
                    <a16:creationId xmlns:a16="http://schemas.microsoft.com/office/drawing/2014/main" id="{A30D1A35-7C64-9567-F208-652FACA67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8813" y="2311400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69">
                <a:extLst>
                  <a:ext uri="{FF2B5EF4-FFF2-40B4-BE49-F238E27FC236}">
                    <a16:creationId xmlns:a16="http://schemas.microsoft.com/office/drawing/2014/main" id="{D8C7DD51-DE95-CC60-153B-C66EF2F06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59388" y="2214563"/>
                <a:ext cx="873125" cy="96838"/>
              </a:xfrm>
              <a:custGeom>
                <a:avLst/>
                <a:gdLst>
                  <a:gd name="T0" fmla="*/ 0 w 1650"/>
                  <a:gd name="T1" fmla="*/ 166 h 183"/>
                  <a:gd name="T2" fmla="*/ 1329 w 1650"/>
                  <a:gd name="T3" fmla="*/ 0 h 183"/>
                  <a:gd name="T4" fmla="*/ 1650 w 1650"/>
                  <a:gd name="T5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0" h="183">
                    <a:moveTo>
                      <a:pt x="0" y="166"/>
                    </a:moveTo>
                    <a:lnTo>
                      <a:pt x="1329" y="0"/>
                    </a:lnTo>
                    <a:lnTo>
                      <a:pt x="1650" y="183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70">
                <a:extLst>
                  <a:ext uri="{FF2B5EF4-FFF2-40B4-BE49-F238E27FC236}">
                    <a16:creationId xmlns:a16="http://schemas.microsoft.com/office/drawing/2014/main" id="{F2F7C366-B62D-1590-35F5-ECC77F40B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675188" y="2962275"/>
                <a:ext cx="115887" cy="904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71">
                <a:extLst>
                  <a:ext uri="{FF2B5EF4-FFF2-40B4-BE49-F238E27FC236}">
                    <a16:creationId xmlns:a16="http://schemas.microsoft.com/office/drawing/2014/main" id="{2C2E1AFD-CEF3-4131-F5B3-7241DF60E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8813" y="2311400"/>
                <a:ext cx="117475" cy="206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72">
                <a:extLst>
                  <a:ext uri="{FF2B5EF4-FFF2-40B4-BE49-F238E27FC236}">
                    <a16:creationId xmlns:a16="http://schemas.microsoft.com/office/drawing/2014/main" id="{EA5ECE44-7ABD-8635-6DCD-C0DF6A950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86263" y="2311400"/>
                <a:ext cx="34925" cy="206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73">
                <a:extLst>
                  <a:ext uri="{FF2B5EF4-FFF2-40B4-BE49-F238E27FC236}">
                    <a16:creationId xmlns:a16="http://schemas.microsoft.com/office/drawing/2014/main" id="{CACA2D9C-D7CB-9A94-1D3C-59E3F1E8C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86263" y="2311400"/>
                <a:ext cx="239712" cy="15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4D146973-1F21-FB6D-1E61-6A4FC6F17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59388" y="2200275"/>
                <a:ext cx="1019175" cy="101600"/>
              </a:xfrm>
              <a:custGeom>
                <a:avLst/>
                <a:gdLst>
                  <a:gd name="T0" fmla="*/ 1928 w 1928"/>
                  <a:gd name="T1" fmla="*/ 78 h 192"/>
                  <a:gd name="T2" fmla="*/ 1329 w 1928"/>
                  <a:gd name="T3" fmla="*/ 0 h 192"/>
                  <a:gd name="T4" fmla="*/ 0 w 1928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8" h="192">
                    <a:moveTo>
                      <a:pt x="1928" y="78"/>
                    </a:moveTo>
                    <a:lnTo>
                      <a:pt x="1329" y="0"/>
                    </a:lnTo>
                    <a:lnTo>
                      <a:pt x="0" y="192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75">
                <a:extLst>
                  <a:ext uri="{FF2B5EF4-FFF2-40B4-BE49-F238E27FC236}">
                    <a16:creationId xmlns:a16="http://schemas.microsoft.com/office/drawing/2014/main" id="{5AF6D8E5-99D8-92F3-EDD1-6C1C78D28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267075" y="2962275"/>
                <a:ext cx="30162" cy="190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76">
                <a:extLst>
                  <a:ext uri="{FF2B5EF4-FFF2-40B4-BE49-F238E27FC236}">
                    <a16:creationId xmlns:a16="http://schemas.microsoft.com/office/drawing/2014/main" id="{3CCB857C-23FE-F7C6-74FC-E665AB0C7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303588" y="2963863"/>
                <a:ext cx="60325" cy="428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77">
                <a:extLst>
                  <a:ext uri="{FF2B5EF4-FFF2-40B4-BE49-F238E27FC236}">
                    <a16:creationId xmlns:a16="http://schemas.microsoft.com/office/drawing/2014/main" id="{EEC9045A-A243-7EF3-CB86-AD8BF0931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595688" y="2468563"/>
                <a:ext cx="352425" cy="635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Line 78">
                <a:extLst>
                  <a:ext uri="{FF2B5EF4-FFF2-40B4-BE49-F238E27FC236}">
                    <a16:creationId xmlns:a16="http://schemas.microsoft.com/office/drawing/2014/main" id="{A0CA86B1-36B0-E890-ADEC-0A64C025D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595688" y="2468563"/>
                <a:ext cx="339725" cy="1539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Line 79">
                <a:extLst>
                  <a:ext uri="{FF2B5EF4-FFF2-40B4-BE49-F238E27FC236}">
                    <a16:creationId xmlns:a16="http://schemas.microsoft.com/office/drawing/2014/main" id="{ADEC3B10-1756-FC0E-EF27-1E8645780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54425" y="2317750"/>
                <a:ext cx="412750" cy="3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Line 80">
                <a:extLst>
                  <a:ext uri="{FF2B5EF4-FFF2-40B4-BE49-F238E27FC236}">
                    <a16:creationId xmlns:a16="http://schemas.microsoft.com/office/drawing/2014/main" id="{DDA71D60-696E-79AE-8F43-A08B59D38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654425" y="2317750"/>
                <a:ext cx="412750" cy="523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Line 81">
                <a:extLst>
                  <a:ext uri="{FF2B5EF4-FFF2-40B4-BE49-F238E27FC236}">
                    <a16:creationId xmlns:a16="http://schemas.microsoft.com/office/drawing/2014/main" id="{69AA6F58-D6A7-64F2-C69D-ACE670A3C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816350" y="2565400"/>
                <a:ext cx="565150" cy="777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8E8CBB19-81F0-1DC7-E3D6-D64A13846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9863" y="2543175"/>
                <a:ext cx="530225" cy="303213"/>
              </a:xfrm>
              <a:custGeom>
                <a:avLst/>
                <a:gdLst>
                  <a:gd name="T0" fmla="*/ 0 w 1003"/>
                  <a:gd name="T1" fmla="*/ 0 h 573"/>
                  <a:gd name="T2" fmla="*/ 1003 w 1003"/>
                  <a:gd name="T3" fmla="*/ 573 h 573"/>
                  <a:gd name="T4" fmla="*/ 310 w 1003"/>
                  <a:gd name="T5" fmla="*/ 4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3" h="573">
                    <a:moveTo>
                      <a:pt x="0" y="0"/>
                    </a:moveTo>
                    <a:lnTo>
                      <a:pt x="1003" y="573"/>
                    </a:lnTo>
                    <a:lnTo>
                      <a:pt x="310" y="42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83">
                <a:extLst>
                  <a:ext uri="{FF2B5EF4-FFF2-40B4-BE49-F238E27FC236}">
                    <a16:creationId xmlns:a16="http://schemas.microsoft.com/office/drawing/2014/main" id="{E9FBDC6D-4B8C-4380-BDDB-DDA72877E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051300" y="2386013"/>
                <a:ext cx="455612" cy="825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Line 84">
                <a:extLst>
                  <a:ext uri="{FF2B5EF4-FFF2-40B4-BE49-F238E27FC236}">
                    <a16:creationId xmlns:a16="http://schemas.microsoft.com/office/drawing/2014/main" id="{B0903C1C-5EBD-1A6F-6541-D24ECD378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933825" y="2314575"/>
                <a:ext cx="338137" cy="1539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85">
                <a:extLst>
                  <a:ext uri="{FF2B5EF4-FFF2-40B4-BE49-F238E27FC236}">
                    <a16:creationId xmlns:a16="http://schemas.microsoft.com/office/drawing/2014/main" id="{13EB6AFE-C02A-4198-06DC-5A471C335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051300" y="2386013"/>
                <a:ext cx="234950" cy="1793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id="{2C6796EF-E176-E220-3E45-B94E5A498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933825" y="2314575"/>
                <a:ext cx="279400" cy="3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Line 87">
                <a:extLst>
                  <a:ext uri="{FF2B5EF4-FFF2-40B4-BE49-F238E27FC236}">
                    <a16:creationId xmlns:a16="http://schemas.microsoft.com/office/drawing/2014/main" id="{92A6C272-1CB7-757C-4597-C42F05A18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038600" y="2268538"/>
                <a:ext cx="384175" cy="4921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Line 88">
                <a:extLst>
                  <a:ext uri="{FF2B5EF4-FFF2-40B4-BE49-F238E27FC236}">
                    <a16:creationId xmlns:a16="http://schemas.microsoft.com/office/drawing/2014/main" id="{79C84160-0E42-C2B4-9436-772EE4219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446588" y="2082800"/>
                <a:ext cx="407987" cy="1857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Line 89">
                <a:extLst>
                  <a:ext uri="{FF2B5EF4-FFF2-40B4-BE49-F238E27FC236}">
                    <a16:creationId xmlns:a16="http://schemas.microsoft.com/office/drawing/2014/main" id="{3EF90457-EC01-8588-EBA0-389EAB193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446588" y="2082800"/>
                <a:ext cx="206375" cy="1587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Line 90">
                <a:extLst>
                  <a:ext uri="{FF2B5EF4-FFF2-40B4-BE49-F238E27FC236}">
                    <a16:creationId xmlns:a16="http://schemas.microsoft.com/office/drawing/2014/main" id="{74B5AC94-188E-C307-4C0A-A0283CBA3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979863" y="2543175"/>
                <a:ext cx="163512" cy="222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1">
                <a:extLst>
                  <a:ext uri="{FF2B5EF4-FFF2-40B4-BE49-F238E27FC236}">
                    <a16:creationId xmlns:a16="http://schemas.microsoft.com/office/drawing/2014/main" id="{782A0CB9-F748-D28C-8842-CFEFAD5FC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5288" y="2344738"/>
                <a:ext cx="655637" cy="504825"/>
              </a:xfrm>
              <a:custGeom>
                <a:avLst/>
                <a:gdLst>
                  <a:gd name="T0" fmla="*/ 61 w 1239"/>
                  <a:gd name="T1" fmla="*/ 0 h 954"/>
                  <a:gd name="T2" fmla="*/ 0 w 1239"/>
                  <a:gd name="T3" fmla="*/ 3 h 954"/>
                  <a:gd name="T4" fmla="*/ 1239 w 1239"/>
                  <a:gd name="T5" fmla="*/ 95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9" h="954">
                    <a:moveTo>
                      <a:pt x="61" y="0"/>
                    </a:moveTo>
                    <a:lnTo>
                      <a:pt x="0" y="3"/>
                    </a:lnTo>
                    <a:lnTo>
                      <a:pt x="1239" y="954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92">
                <a:extLst>
                  <a:ext uri="{FF2B5EF4-FFF2-40B4-BE49-F238E27FC236}">
                    <a16:creationId xmlns:a16="http://schemas.microsoft.com/office/drawing/2014/main" id="{F491CC95-1956-60AA-6529-10D0FDC81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64175" y="2327275"/>
                <a:ext cx="3175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93">
                <a:extLst>
                  <a:ext uri="{FF2B5EF4-FFF2-40B4-BE49-F238E27FC236}">
                    <a16:creationId xmlns:a16="http://schemas.microsoft.com/office/drawing/2014/main" id="{7C156FC8-CD9E-CC19-EACB-3AC71DA08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3225" y="2327275"/>
                <a:ext cx="19050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94">
                <a:extLst>
                  <a:ext uri="{FF2B5EF4-FFF2-40B4-BE49-F238E27FC236}">
                    <a16:creationId xmlns:a16="http://schemas.microsoft.com/office/drawing/2014/main" id="{0C1EFDA7-91D6-C34D-9675-2C6ABC9C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3225" y="2327275"/>
                <a:ext cx="22225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Line 95">
                <a:extLst>
                  <a:ext uri="{FF2B5EF4-FFF2-40B4-BE49-F238E27FC236}">
                    <a16:creationId xmlns:a16="http://schemas.microsoft.com/office/drawing/2014/main" id="{13D23CFC-A0AD-9BB4-D0D1-DBCA3FBC9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41950" y="2327275"/>
                <a:ext cx="284162" cy="174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96">
                <a:extLst>
                  <a:ext uri="{FF2B5EF4-FFF2-40B4-BE49-F238E27FC236}">
                    <a16:creationId xmlns:a16="http://schemas.microsoft.com/office/drawing/2014/main" id="{F1B01AE1-41FB-17A6-A57F-94F94EBE4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3225" y="2301875"/>
                <a:ext cx="223837" cy="333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Line 97">
                <a:extLst>
                  <a:ext uri="{FF2B5EF4-FFF2-40B4-BE49-F238E27FC236}">
                    <a16:creationId xmlns:a16="http://schemas.microsoft.com/office/drawing/2014/main" id="{3D20005B-E912-76E2-97FA-996E3B3AB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61000" y="2301875"/>
                <a:ext cx="201612" cy="254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Line 125">
                <a:extLst>
                  <a:ext uri="{FF2B5EF4-FFF2-40B4-BE49-F238E27FC236}">
                    <a16:creationId xmlns:a16="http://schemas.microsoft.com/office/drawing/2014/main" id="{24FDD044-08E8-DB49-491F-4643B6127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157788" y="2308225"/>
                <a:ext cx="377825" cy="190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Line 126">
                <a:extLst>
                  <a:ext uri="{FF2B5EF4-FFF2-40B4-BE49-F238E27FC236}">
                    <a16:creationId xmlns:a16="http://schemas.microsoft.com/office/drawing/2014/main" id="{2E72DCF4-E127-7DB2-66E4-0A6D38244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41950" y="2344738"/>
                <a:ext cx="1462087" cy="1984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29">
                <a:extLst>
                  <a:ext uri="{FF2B5EF4-FFF2-40B4-BE49-F238E27FC236}">
                    <a16:creationId xmlns:a16="http://schemas.microsoft.com/office/drawing/2014/main" id="{BD6BF514-B4F5-C99D-0B14-76940462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2074863"/>
                <a:ext cx="2211387" cy="784225"/>
              </a:xfrm>
              <a:custGeom>
                <a:avLst/>
                <a:gdLst>
                  <a:gd name="T0" fmla="*/ 4179 w 4179"/>
                  <a:gd name="T1" fmla="*/ 540 h 1481"/>
                  <a:gd name="T2" fmla="*/ 1778 w 4179"/>
                  <a:gd name="T3" fmla="*/ 0 h 1481"/>
                  <a:gd name="T4" fmla="*/ 0 w 4179"/>
                  <a:gd name="T5" fmla="*/ 500 h 1481"/>
                  <a:gd name="T6" fmla="*/ 1795 w 4179"/>
                  <a:gd name="T7" fmla="*/ 671 h 1481"/>
                  <a:gd name="T8" fmla="*/ 3710 w 4179"/>
                  <a:gd name="T9" fmla="*/ 1481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9" h="1481">
                    <a:moveTo>
                      <a:pt x="4179" y="540"/>
                    </a:moveTo>
                    <a:lnTo>
                      <a:pt x="1778" y="0"/>
                    </a:lnTo>
                    <a:lnTo>
                      <a:pt x="0" y="500"/>
                    </a:lnTo>
                    <a:lnTo>
                      <a:pt x="1795" y="671"/>
                    </a:lnTo>
                    <a:lnTo>
                      <a:pt x="3710" y="1481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31">
                <a:extLst>
                  <a:ext uri="{FF2B5EF4-FFF2-40B4-BE49-F238E27FC236}">
                    <a16:creationId xmlns:a16="http://schemas.microsoft.com/office/drawing/2014/main" id="{F6672293-D8D7-DC7F-6B73-1E8B55564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2259013"/>
                <a:ext cx="2241550" cy="369888"/>
              </a:xfrm>
              <a:custGeom>
                <a:avLst/>
                <a:gdLst>
                  <a:gd name="T0" fmla="*/ 4235 w 4235"/>
                  <a:gd name="T1" fmla="*/ 699 h 699"/>
                  <a:gd name="T2" fmla="*/ 1771 w 4235"/>
                  <a:gd name="T3" fmla="*/ 0 h 699"/>
                  <a:gd name="T4" fmla="*/ 0 w 4235"/>
                  <a:gd name="T5" fmla="*/ 15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35" h="699">
                    <a:moveTo>
                      <a:pt x="4235" y="699"/>
                    </a:moveTo>
                    <a:lnTo>
                      <a:pt x="1771" y="0"/>
                    </a:lnTo>
                    <a:lnTo>
                      <a:pt x="0" y="153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368D068F-78F1-FC29-43CB-37B42983D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26050" y="1739900"/>
                <a:ext cx="1931987" cy="200025"/>
              </a:xfrm>
              <a:custGeom>
                <a:avLst/>
                <a:gdLst>
                  <a:gd name="T0" fmla="*/ 3651 w 3651"/>
                  <a:gd name="T1" fmla="*/ 377 h 377"/>
                  <a:gd name="T2" fmla="*/ 3651 w 3651"/>
                  <a:gd name="T3" fmla="*/ 0 h 377"/>
                  <a:gd name="T4" fmla="*/ 0 w 3651"/>
                  <a:gd name="T5" fmla="*/ 0 h 377"/>
                  <a:gd name="T6" fmla="*/ 0 w 3651"/>
                  <a:gd name="T7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377">
                    <a:moveTo>
                      <a:pt x="3651" y="377"/>
                    </a:moveTo>
                    <a:lnTo>
                      <a:pt x="3651" y="0"/>
                    </a:lnTo>
                    <a:lnTo>
                      <a:pt x="0" y="0"/>
                    </a:lnTo>
                    <a:lnTo>
                      <a:pt x="0" y="3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Line 135">
                <a:extLst>
                  <a:ext uri="{FF2B5EF4-FFF2-40B4-BE49-F238E27FC236}">
                    <a16:creationId xmlns:a16="http://schemas.microsoft.com/office/drawing/2014/main" id="{547A5F88-B804-0DBE-8745-17288A5E6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4050" y="1939925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Line 136">
                <a:extLst>
                  <a:ext uri="{FF2B5EF4-FFF2-40B4-BE49-F238E27FC236}">
                    <a16:creationId xmlns:a16="http://schemas.microsoft.com/office/drawing/2014/main" id="{C48BCADE-BB8D-C3E0-8442-58D850C47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4050" y="1939925"/>
                <a:ext cx="11699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Line 137">
                <a:extLst>
                  <a:ext uri="{FF2B5EF4-FFF2-40B4-BE49-F238E27FC236}">
                    <a16:creationId xmlns:a16="http://schemas.microsoft.com/office/drawing/2014/main" id="{5B029072-D4B8-7BD1-EE55-6D6BDDC9D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26050" y="1939925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Line 138">
                <a:extLst>
                  <a:ext uri="{FF2B5EF4-FFF2-40B4-BE49-F238E27FC236}">
                    <a16:creationId xmlns:a16="http://schemas.microsoft.com/office/drawing/2014/main" id="{27137811-B3A0-8E3F-1EC6-842BD3A1B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26050" y="1939925"/>
                <a:ext cx="762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Line 139">
                <a:extLst>
                  <a:ext uri="{FF2B5EF4-FFF2-40B4-BE49-F238E27FC236}">
                    <a16:creationId xmlns:a16="http://schemas.microsoft.com/office/drawing/2014/main" id="{5C5C7543-C5C8-3116-2614-D26CBDE6D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294063" y="1939925"/>
                <a:ext cx="0" cy="920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94ABBAA7-4899-EF0B-1996-5F0471804642}"/>
              </a:ext>
            </a:extLst>
          </p:cNvPr>
          <p:cNvGrpSpPr/>
          <p:nvPr/>
        </p:nvGrpSpPr>
        <p:grpSpPr>
          <a:xfrm>
            <a:off x="5326879" y="3469412"/>
            <a:ext cx="3423619" cy="2289800"/>
            <a:chOff x="5326879" y="3469412"/>
            <a:chExt cx="3423619" cy="2289800"/>
          </a:xfrm>
        </p:grpSpPr>
        <p:sp>
          <p:nvSpPr>
            <p:cNvPr id="9" name="Rectangle 67">
              <a:extLst>
                <a:ext uri="{FF2B5EF4-FFF2-40B4-BE49-F238E27FC236}">
                  <a16:creationId xmlns:a16="http://schemas.microsoft.com/office/drawing/2014/main" id="{B4462C59-479B-E930-34D1-E0415C4EE4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36653" y="4307830"/>
              <a:ext cx="142243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Low Baseline Reservoir</a:t>
              </a:r>
              <a:endParaRPr kumimoji="0" lang="en-US" altLang="fr-FR" sz="1100" b="1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67">
              <a:extLst>
                <a:ext uri="{FF2B5EF4-FFF2-40B4-BE49-F238E27FC236}">
                  <a16:creationId xmlns:a16="http://schemas.microsoft.com/office/drawing/2014/main" id="{9B0C1A75-C85E-E03D-1104-03018B2C3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198" y="3639121"/>
              <a:ext cx="7347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&gt;0.9999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C413D3AD-7DE2-58CB-43AC-8F2C50A22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7682" y="3875936"/>
              <a:ext cx="6642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0.8318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7">
              <a:extLst>
                <a:ext uri="{FF2B5EF4-FFF2-40B4-BE49-F238E27FC236}">
                  <a16:creationId xmlns:a16="http://schemas.microsoft.com/office/drawing/2014/main" id="{9952C209-2C0B-0C57-B9D0-E9BF0B8F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336" y="3875936"/>
              <a:ext cx="6642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0.2361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E18B110D-9803-CD70-AB7A-607E4ED8A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963" y="3469412"/>
              <a:ext cx="43337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67">
              <a:extLst>
                <a:ext uri="{FF2B5EF4-FFF2-40B4-BE49-F238E27FC236}">
                  <a16:creationId xmlns:a16="http://schemas.microsoft.com/office/drawing/2014/main" id="{021CFAC4-F1A1-3B79-7D2D-9CF8F30EB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3749943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67">
              <a:extLst>
                <a:ext uri="{FF2B5EF4-FFF2-40B4-BE49-F238E27FC236}">
                  <a16:creationId xmlns:a16="http://schemas.microsoft.com/office/drawing/2014/main" id="{36A43FCD-5BCF-000F-A68A-42CC39579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4064427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67">
              <a:extLst>
                <a:ext uri="{FF2B5EF4-FFF2-40B4-BE49-F238E27FC236}">
                  <a16:creationId xmlns:a16="http://schemas.microsoft.com/office/drawing/2014/main" id="{5465E350-5FEF-1404-E07E-3E2474AB5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504" y="4355845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67">
              <a:extLst>
                <a:ext uri="{FF2B5EF4-FFF2-40B4-BE49-F238E27FC236}">
                  <a16:creationId xmlns:a16="http://schemas.microsoft.com/office/drawing/2014/main" id="{958FD792-A34F-AE23-1820-2C65D9C80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4645536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-2500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67">
              <a:extLst>
                <a:ext uri="{FF2B5EF4-FFF2-40B4-BE49-F238E27FC236}">
                  <a16:creationId xmlns:a16="http://schemas.microsoft.com/office/drawing/2014/main" id="{66C842E0-9E8C-50B3-7A71-86FF0A20C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4960020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-5000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67">
              <a:extLst>
                <a:ext uri="{FF2B5EF4-FFF2-40B4-BE49-F238E27FC236}">
                  <a16:creationId xmlns:a16="http://schemas.microsoft.com/office/drawing/2014/main" id="{F7E47EF4-08B1-BC6B-145E-540D1D1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46" y="5240551"/>
              <a:ext cx="548796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-150000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B0706253-C6B5-28B3-E716-28F58E654E60}"/>
                </a:ext>
              </a:extLst>
            </p:cNvPr>
            <p:cNvGrpSpPr/>
            <p:nvPr/>
          </p:nvGrpSpPr>
          <p:grpSpPr>
            <a:xfrm>
              <a:off x="5970342" y="3600347"/>
              <a:ext cx="2687774" cy="1821572"/>
              <a:chOff x="-5543550" y="3570288"/>
              <a:chExt cx="2344737" cy="1589087"/>
            </a:xfrm>
          </p:grpSpPr>
          <p:sp>
            <p:nvSpPr>
              <p:cNvPr id="142" name="Line 12">
                <a:extLst>
                  <a:ext uri="{FF2B5EF4-FFF2-40B4-BE49-F238E27FC236}">
                    <a16:creationId xmlns:a16="http://schemas.microsoft.com/office/drawing/2014/main" id="{88FCD773-C26D-EF82-CA6A-A4A31C261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817938"/>
                <a:ext cx="0" cy="136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Line 13">
                <a:extLst>
                  <a:ext uri="{FF2B5EF4-FFF2-40B4-BE49-F238E27FC236}">
                    <a16:creationId xmlns:a16="http://schemas.microsoft.com/office/drawing/2014/main" id="{19B3536F-304C-649C-DA57-F972EFBE7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570288"/>
                <a:ext cx="0" cy="136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Line 14">
                <a:extLst>
                  <a:ext uri="{FF2B5EF4-FFF2-40B4-BE49-F238E27FC236}">
                    <a16:creationId xmlns:a16="http://schemas.microsoft.com/office/drawing/2014/main" id="{DFC18CE9-698E-4EA1-8825-1B8569757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4968875"/>
                <a:ext cx="0" cy="190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Line 15">
                <a:extLst>
                  <a:ext uri="{FF2B5EF4-FFF2-40B4-BE49-F238E27FC236}">
                    <a16:creationId xmlns:a16="http://schemas.microsoft.com/office/drawing/2014/main" id="{8EE89ADC-68DC-FA93-177F-F8390E3B0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954463"/>
                <a:ext cx="0" cy="901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Line 45">
                <a:extLst>
                  <a:ext uri="{FF2B5EF4-FFF2-40B4-BE49-F238E27FC236}">
                    <a16:creationId xmlns:a16="http://schemas.microsoft.com/office/drawing/2014/main" id="{285D548D-6CEB-82BC-ECDD-3C3E2F078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38195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Line 46">
                <a:extLst>
                  <a:ext uri="{FF2B5EF4-FFF2-40B4-BE49-F238E27FC236}">
                    <a16:creationId xmlns:a16="http://schemas.microsoft.com/office/drawing/2014/main" id="{31E7AC6C-0A53-038D-34E7-D6AE4148E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37052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Line 47">
                <a:extLst>
                  <a:ext uri="{FF2B5EF4-FFF2-40B4-BE49-F238E27FC236}">
                    <a16:creationId xmlns:a16="http://schemas.microsoft.com/office/drawing/2014/main" id="{D89756C3-BA41-DE49-9163-4EB1FCD1F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3576638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Line 48">
                <a:extLst>
                  <a:ext uri="{FF2B5EF4-FFF2-40B4-BE49-F238E27FC236}">
                    <a16:creationId xmlns:a16="http://schemas.microsoft.com/office/drawing/2014/main" id="{9DC5F4A6-8096-4625-6CBE-2D6E4F410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4595813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Line 49">
                <a:extLst>
                  <a:ext uri="{FF2B5EF4-FFF2-40B4-BE49-F238E27FC236}">
                    <a16:creationId xmlns:a16="http://schemas.microsoft.com/office/drawing/2014/main" id="{D5E89099-F658-1065-6ED7-B7A1D9076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43338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Line 50">
                <a:extLst>
                  <a:ext uri="{FF2B5EF4-FFF2-40B4-BE49-F238E27FC236}">
                    <a16:creationId xmlns:a16="http://schemas.microsoft.com/office/drawing/2014/main" id="{999F3A84-B8E7-53D8-D7C9-2396F6C76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4076700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Line 51">
                <a:extLst>
                  <a:ext uri="{FF2B5EF4-FFF2-40B4-BE49-F238E27FC236}">
                    <a16:creationId xmlns:a16="http://schemas.microsoft.com/office/drawing/2014/main" id="{531F37FA-5FC4-F49D-62B4-04EB72056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4857750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Line 52">
                <a:extLst>
                  <a:ext uri="{FF2B5EF4-FFF2-40B4-BE49-F238E27FC236}">
                    <a16:creationId xmlns:a16="http://schemas.microsoft.com/office/drawing/2014/main" id="{0BBDBDFA-9849-CCAC-FFAA-3F9FCF404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50958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Line 53">
                <a:extLst>
                  <a:ext uri="{FF2B5EF4-FFF2-40B4-BE49-F238E27FC236}">
                    <a16:creationId xmlns:a16="http://schemas.microsoft.com/office/drawing/2014/main" id="{49EE2F65-5C46-2A59-ECEB-EF713A803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9575" y="5095875"/>
                <a:ext cx="22907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Line 55">
                <a:extLst>
                  <a:ext uri="{FF2B5EF4-FFF2-40B4-BE49-F238E27FC236}">
                    <a16:creationId xmlns:a16="http://schemas.microsoft.com/office/drawing/2014/main" id="{4E9C09C0-6496-4FE7-3700-9AD287504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496887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Line 98">
                <a:extLst>
                  <a:ext uri="{FF2B5EF4-FFF2-40B4-BE49-F238E27FC236}">
                    <a16:creationId xmlns:a16="http://schemas.microsoft.com/office/drawing/2014/main" id="{B1B79FB5-38BF-5A36-CBB3-CA288F260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70525" y="4340225"/>
                <a:ext cx="12700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Line 99">
                <a:extLst>
                  <a:ext uri="{FF2B5EF4-FFF2-40B4-BE49-F238E27FC236}">
                    <a16:creationId xmlns:a16="http://schemas.microsoft.com/office/drawing/2014/main" id="{081C81BE-B007-44AE-EE8F-EBA4D7CE9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89575" y="4333875"/>
                <a:ext cx="19050" cy="63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100">
                <a:extLst>
                  <a:ext uri="{FF2B5EF4-FFF2-40B4-BE49-F238E27FC236}">
                    <a16:creationId xmlns:a16="http://schemas.microsoft.com/office/drawing/2014/main" id="{40E5B094-4BD9-B2E1-E00D-735846979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70525" y="4340225"/>
                <a:ext cx="20637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Line 101">
                <a:extLst>
                  <a:ext uri="{FF2B5EF4-FFF2-40B4-BE49-F238E27FC236}">
                    <a16:creationId xmlns:a16="http://schemas.microsoft.com/office/drawing/2014/main" id="{A330ACD1-9C6E-6985-DE37-BC55A0BE9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57825" y="4340225"/>
                <a:ext cx="303212" cy="206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Line 102">
                <a:extLst>
                  <a:ext uri="{FF2B5EF4-FFF2-40B4-BE49-F238E27FC236}">
                    <a16:creationId xmlns:a16="http://schemas.microsoft.com/office/drawing/2014/main" id="{E1FA02AA-6578-31BD-9F93-1401181EA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49888" y="4348163"/>
                <a:ext cx="295275" cy="127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Line 103">
                <a:extLst>
                  <a:ext uri="{FF2B5EF4-FFF2-40B4-BE49-F238E27FC236}">
                    <a16:creationId xmlns:a16="http://schemas.microsoft.com/office/drawing/2014/main" id="{93336F0A-0CCE-6304-4854-A6A1B68DE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854450" y="4217988"/>
                <a:ext cx="647700" cy="333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Line 104">
                <a:extLst>
                  <a:ext uri="{FF2B5EF4-FFF2-40B4-BE49-F238E27FC236}">
                    <a16:creationId xmlns:a16="http://schemas.microsoft.com/office/drawing/2014/main" id="{0EF11B69-464D-AC7F-D4B2-0C2569D60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854450" y="4121150"/>
                <a:ext cx="654050" cy="130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Line 105">
                <a:extLst>
                  <a:ext uri="{FF2B5EF4-FFF2-40B4-BE49-F238E27FC236}">
                    <a16:creationId xmlns:a16="http://schemas.microsoft.com/office/drawing/2014/main" id="{9AC1FABF-5DF2-3FD8-2FC5-3E8EC9C45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257675" y="4318000"/>
                <a:ext cx="61912" cy="127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Line 106">
                <a:extLst>
                  <a:ext uri="{FF2B5EF4-FFF2-40B4-BE49-F238E27FC236}">
                    <a16:creationId xmlns:a16="http://schemas.microsoft.com/office/drawing/2014/main" id="{08F7458D-12B3-9163-FCC6-B24B20C08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49725" y="4308475"/>
                <a:ext cx="190500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Line 107">
                <a:extLst>
                  <a:ext uri="{FF2B5EF4-FFF2-40B4-BE49-F238E27FC236}">
                    <a16:creationId xmlns:a16="http://schemas.microsoft.com/office/drawing/2014/main" id="{22ACAB7C-924D-7EB3-27F6-BC2C24879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95763" y="4308475"/>
                <a:ext cx="46037" cy="95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Line 108">
                <a:extLst>
                  <a:ext uri="{FF2B5EF4-FFF2-40B4-BE49-F238E27FC236}">
                    <a16:creationId xmlns:a16="http://schemas.microsoft.com/office/drawing/2014/main" id="{EF9159DC-9072-9F97-FA72-D4DB5BBAC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49725" y="4300538"/>
                <a:ext cx="46037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Line 109">
                <a:extLst>
                  <a:ext uri="{FF2B5EF4-FFF2-40B4-BE49-F238E27FC236}">
                    <a16:creationId xmlns:a16="http://schemas.microsoft.com/office/drawing/2014/main" id="{461F6873-0F46-B908-07D9-60523A7BA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95763" y="4308475"/>
                <a:ext cx="236537" cy="95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Line 110">
                <a:extLst>
                  <a:ext uri="{FF2B5EF4-FFF2-40B4-BE49-F238E27FC236}">
                    <a16:creationId xmlns:a16="http://schemas.microsoft.com/office/drawing/2014/main" id="{054DDAA0-8F31-F0F1-89D2-081C13602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540250" y="4330700"/>
                <a:ext cx="282575" cy="555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Line 111">
                <a:extLst>
                  <a:ext uri="{FF2B5EF4-FFF2-40B4-BE49-F238E27FC236}">
                    <a16:creationId xmlns:a16="http://schemas.microsoft.com/office/drawing/2014/main" id="{6812428A-8201-B0A4-5331-2B743E3DB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471988" y="4283075"/>
                <a:ext cx="368300" cy="174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Line 112">
                <a:extLst>
                  <a:ext uri="{FF2B5EF4-FFF2-40B4-BE49-F238E27FC236}">
                    <a16:creationId xmlns:a16="http://schemas.microsoft.com/office/drawing/2014/main" id="{FA49D22C-34A3-0D2E-6A8C-9972013F5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552825" y="4959350"/>
                <a:ext cx="341312" cy="1111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Line 113">
                <a:extLst>
                  <a:ext uri="{FF2B5EF4-FFF2-40B4-BE49-F238E27FC236}">
                    <a16:creationId xmlns:a16="http://schemas.microsoft.com/office/drawing/2014/main" id="{F69D9BD0-A0C0-D30A-ED16-DED07BE03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257675" y="4330700"/>
                <a:ext cx="1047750" cy="2381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Line 114">
                <a:extLst>
                  <a:ext uri="{FF2B5EF4-FFF2-40B4-BE49-F238E27FC236}">
                    <a16:creationId xmlns:a16="http://schemas.microsoft.com/office/drawing/2014/main" id="{383F124C-AA79-F636-41CB-D7F3678D8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959225" y="4302125"/>
                <a:ext cx="754062" cy="63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5">
                <a:extLst>
                  <a:ext uri="{FF2B5EF4-FFF2-40B4-BE49-F238E27FC236}">
                    <a16:creationId xmlns:a16="http://schemas.microsoft.com/office/drawing/2014/main" id="{B323FB5C-58E0-FF34-5E8E-AE30DA873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959225" y="4275138"/>
                <a:ext cx="754062" cy="333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16">
                <a:extLst>
                  <a:ext uri="{FF2B5EF4-FFF2-40B4-BE49-F238E27FC236}">
                    <a16:creationId xmlns:a16="http://schemas.microsoft.com/office/drawing/2014/main" id="{E09278D4-458A-22B2-B6E3-426501E7E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03688" y="4251325"/>
                <a:ext cx="249237" cy="4921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17">
                <a:extLst>
                  <a:ext uri="{FF2B5EF4-FFF2-40B4-BE49-F238E27FC236}">
                    <a16:creationId xmlns:a16="http://schemas.microsoft.com/office/drawing/2014/main" id="{29DABA55-D09C-7066-2D4A-82CC29B00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471988" y="4251325"/>
                <a:ext cx="617537" cy="317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18">
                <a:extLst>
                  <a:ext uri="{FF2B5EF4-FFF2-40B4-BE49-F238E27FC236}">
                    <a16:creationId xmlns:a16="http://schemas.microsoft.com/office/drawing/2014/main" id="{917BD7AE-A4C0-B374-0612-8D24FE425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40250" y="4386263"/>
                <a:ext cx="1338262" cy="285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19">
                <a:extLst>
                  <a:ext uri="{FF2B5EF4-FFF2-40B4-BE49-F238E27FC236}">
                    <a16:creationId xmlns:a16="http://schemas.microsoft.com/office/drawing/2014/main" id="{A7C8F307-4D31-9D1D-E652-C6766634B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154613" y="4360863"/>
                <a:ext cx="614362" cy="254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20">
                <a:extLst>
                  <a:ext uri="{FF2B5EF4-FFF2-40B4-BE49-F238E27FC236}">
                    <a16:creationId xmlns:a16="http://schemas.microsoft.com/office/drawing/2014/main" id="{7D2227C2-9889-EEBB-87F2-0BA11EDEB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57825" y="4318000"/>
                <a:ext cx="1262062" cy="222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Line 121">
                <a:extLst>
                  <a:ext uri="{FF2B5EF4-FFF2-40B4-BE49-F238E27FC236}">
                    <a16:creationId xmlns:a16="http://schemas.microsoft.com/office/drawing/2014/main" id="{5855CFC9-E233-272D-023C-2F0616C95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154613" y="4360863"/>
                <a:ext cx="615950" cy="381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122">
                <a:extLst>
                  <a:ext uri="{FF2B5EF4-FFF2-40B4-BE49-F238E27FC236}">
                    <a16:creationId xmlns:a16="http://schemas.microsoft.com/office/drawing/2014/main" id="{8A954C82-B859-1B3A-E838-68463935B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4283075"/>
                <a:ext cx="1017587" cy="508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Line 123">
                <a:extLst>
                  <a:ext uri="{FF2B5EF4-FFF2-40B4-BE49-F238E27FC236}">
                    <a16:creationId xmlns:a16="http://schemas.microsoft.com/office/drawing/2014/main" id="{1A967DAA-ABDB-1E53-60C9-9C09D523B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49888" y="4348163"/>
                <a:ext cx="1579562" cy="5080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Line 124">
                <a:extLst>
                  <a:ext uri="{FF2B5EF4-FFF2-40B4-BE49-F238E27FC236}">
                    <a16:creationId xmlns:a16="http://schemas.microsoft.com/office/drawing/2014/main" id="{792B7489-A56B-EABB-C52C-F9E3C943B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89575" y="4333875"/>
                <a:ext cx="950912" cy="4000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127">
                <a:extLst>
                  <a:ext uri="{FF2B5EF4-FFF2-40B4-BE49-F238E27FC236}">
                    <a16:creationId xmlns:a16="http://schemas.microsoft.com/office/drawing/2014/main" id="{B25F6AF1-8098-77D0-F2D3-19AF6C829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4276725"/>
                <a:ext cx="2286000" cy="57150"/>
              </a:xfrm>
              <a:custGeom>
                <a:avLst/>
                <a:gdLst>
                  <a:gd name="T0" fmla="*/ 4319 w 4319"/>
                  <a:gd name="T1" fmla="*/ 0 h 109"/>
                  <a:gd name="T2" fmla="*/ 1819 w 4319"/>
                  <a:gd name="T3" fmla="*/ 107 h 109"/>
                  <a:gd name="T4" fmla="*/ 0 w 4319"/>
                  <a:gd name="T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" h="109">
                    <a:moveTo>
                      <a:pt x="4319" y="0"/>
                    </a:moveTo>
                    <a:lnTo>
                      <a:pt x="1819" y="107"/>
                    </a:lnTo>
                    <a:lnTo>
                      <a:pt x="0" y="109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128">
                <a:extLst>
                  <a:ext uri="{FF2B5EF4-FFF2-40B4-BE49-F238E27FC236}">
                    <a16:creationId xmlns:a16="http://schemas.microsoft.com/office/drawing/2014/main" id="{7D4F096D-3284-A170-4872-9FC269F97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5288" y="4337050"/>
                <a:ext cx="2268537" cy="55563"/>
              </a:xfrm>
              <a:custGeom>
                <a:avLst/>
                <a:gdLst>
                  <a:gd name="T0" fmla="*/ 4286 w 4286"/>
                  <a:gd name="T1" fmla="*/ 38 h 103"/>
                  <a:gd name="T2" fmla="*/ 1775 w 4286"/>
                  <a:gd name="T3" fmla="*/ 103 h 103"/>
                  <a:gd name="T4" fmla="*/ 0 w 4286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6" h="103">
                    <a:moveTo>
                      <a:pt x="4286" y="38"/>
                    </a:moveTo>
                    <a:lnTo>
                      <a:pt x="1775" y="103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130">
                <a:extLst>
                  <a:ext uri="{FF2B5EF4-FFF2-40B4-BE49-F238E27FC236}">
                    <a16:creationId xmlns:a16="http://schemas.microsoft.com/office/drawing/2014/main" id="{6E5303B9-55B2-E1CC-EEEA-AADC60656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4324350"/>
                <a:ext cx="2286000" cy="17463"/>
              </a:xfrm>
              <a:custGeom>
                <a:avLst/>
                <a:gdLst>
                  <a:gd name="T0" fmla="*/ 4320 w 4320"/>
                  <a:gd name="T1" fmla="*/ 0 h 31"/>
                  <a:gd name="T2" fmla="*/ 2123 w 4320"/>
                  <a:gd name="T3" fmla="*/ 31 h 31"/>
                  <a:gd name="T4" fmla="*/ 0 w 4320"/>
                  <a:gd name="T5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" h="31">
                    <a:moveTo>
                      <a:pt x="4320" y="0"/>
                    </a:moveTo>
                    <a:lnTo>
                      <a:pt x="2123" y="31"/>
                    </a:lnTo>
                    <a:lnTo>
                      <a:pt x="0" y="18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140">
                <a:extLst>
                  <a:ext uri="{FF2B5EF4-FFF2-40B4-BE49-F238E27FC236}">
                    <a16:creationId xmlns:a16="http://schemas.microsoft.com/office/drawing/2014/main" id="{7D6C86D6-6625-8518-038A-6CD6FBED1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70500" y="3805238"/>
                <a:ext cx="1931987" cy="200025"/>
              </a:xfrm>
              <a:custGeom>
                <a:avLst/>
                <a:gdLst>
                  <a:gd name="T0" fmla="*/ 3651 w 3651"/>
                  <a:gd name="T1" fmla="*/ 377 h 377"/>
                  <a:gd name="T2" fmla="*/ 3651 w 3651"/>
                  <a:gd name="T3" fmla="*/ 0 h 377"/>
                  <a:gd name="T4" fmla="*/ 0 w 3651"/>
                  <a:gd name="T5" fmla="*/ 0 h 377"/>
                  <a:gd name="T6" fmla="*/ 0 w 3651"/>
                  <a:gd name="T7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377">
                    <a:moveTo>
                      <a:pt x="3651" y="377"/>
                    </a:moveTo>
                    <a:lnTo>
                      <a:pt x="3651" y="0"/>
                    </a:lnTo>
                    <a:lnTo>
                      <a:pt x="0" y="0"/>
                    </a:lnTo>
                    <a:lnTo>
                      <a:pt x="0" y="3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141">
                <a:extLst>
                  <a:ext uri="{FF2B5EF4-FFF2-40B4-BE49-F238E27FC236}">
                    <a16:creationId xmlns:a16="http://schemas.microsoft.com/office/drawing/2014/main" id="{F3FE5868-E1C5-BB6C-ADAB-96D1E404B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70500" y="4005263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142">
                <a:extLst>
                  <a:ext uri="{FF2B5EF4-FFF2-40B4-BE49-F238E27FC236}">
                    <a16:creationId xmlns:a16="http://schemas.microsoft.com/office/drawing/2014/main" id="{A35772E2-A044-54F5-921D-2296F5BA7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70500" y="4005263"/>
                <a:ext cx="19319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143">
                <a:extLst>
                  <a:ext uri="{FF2B5EF4-FFF2-40B4-BE49-F238E27FC236}">
                    <a16:creationId xmlns:a16="http://schemas.microsoft.com/office/drawing/2014/main" id="{C196ED83-7B7A-96E2-11B4-CC3762EAC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38513" y="4005263"/>
                <a:ext cx="0" cy="920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144">
                <a:extLst>
                  <a:ext uri="{FF2B5EF4-FFF2-40B4-BE49-F238E27FC236}">
                    <a16:creationId xmlns:a16="http://schemas.microsoft.com/office/drawing/2014/main" id="{C62174DA-1639-3C20-A97F-CF47D182F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08500" y="4005263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1" name="Rectangle 67">
              <a:extLst>
                <a:ext uri="{FF2B5EF4-FFF2-40B4-BE49-F238E27FC236}">
                  <a16:creationId xmlns:a16="http://schemas.microsoft.com/office/drawing/2014/main" id="{F9DC170F-8040-CA5D-D8F5-8C3C22F4D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525" y="5357280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12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2" name="Rectangle 67">
              <a:extLst>
                <a:ext uri="{FF2B5EF4-FFF2-40B4-BE49-F238E27FC236}">
                  <a16:creationId xmlns:a16="http://schemas.microsoft.com/office/drawing/2014/main" id="{134B8164-FD81-FA12-9CC9-3BAFFD992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947" y="5357280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3" name="Rectangle 67">
              <a:extLst>
                <a:ext uri="{FF2B5EF4-FFF2-40B4-BE49-F238E27FC236}">
                  <a16:creationId xmlns:a16="http://schemas.microsoft.com/office/drawing/2014/main" id="{BBC2662F-4152-49DC-8309-2B640AD3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224" y="5357280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4" name="Rectangle 67">
              <a:extLst>
                <a:ext uri="{FF2B5EF4-FFF2-40B4-BE49-F238E27FC236}">
                  <a16:creationId xmlns:a16="http://schemas.microsoft.com/office/drawing/2014/main" id="{3485D00E-A642-3880-BCED-5B0C679C6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6825" y="5517232"/>
              <a:ext cx="40933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Week</a:t>
              </a:r>
              <a:endParaRPr kumimoji="0" lang="fr-FR" altLang="fr-FR" sz="110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95" name="ZoneTexte 194">
            <a:extLst>
              <a:ext uri="{FF2B5EF4-FFF2-40B4-BE49-F238E27FC236}">
                <a16:creationId xmlns:a16="http://schemas.microsoft.com/office/drawing/2014/main" id="{BFCA67D4-E0C4-FC72-F568-C1790A3ADC64}"/>
              </a:ext>
            </a:extLst>
          </p:cNvPr>
          <p:cNvSpPr txBox="1"/>
          <p:nvPr/>
        </p:nvSpPr>
        <p:spPr>
          <a:xfrm>
            <a:off x="9444212" y="4478251"/>
            <a:ext cx="2466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R</a:t>
            </a:r>
            <a:r>
              <a:rPr lang="en-US" sz="1400" dirty="0">
                <a:effectLst/>
                <a:latin typeface="Calibri" panose="020F0502020204030204" pitchFamily="34" charset="0"/>
              </a:rPr>
              <a:t>eservoir decay model predicts</a:t>
            </a: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</a:rPr>
              <a:t>99.99% clearance of peripheral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r</a:t>
            </a:r>
            <a:r>
              <a:rPr lang="en-US" sz="1400" dirty="0">
                <a:effectLst/>
                <a:latin typeface="Calibri" panose="020F0502020204030204" pitchFamily="34" charset="0"/>
              </a:rPr>
              <a:t>eservoir in 2.86 years with </a:t>
            </a: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</a:rPr>
              <a:t>prolonged </a:t>
            </a:r>
            <a:r>
              <a:rPr lang="en-US" sz="1400" dirty="0" err="1">
                <a:effectLst/>
                <a:latin typeface="Calibri" panose="020F0502020204030204" pitchFamily="34" charset="0"/>
              </a:rPr>
              <a:t>ruxolitinib</a:t>
            </a:r>
            <a:r>
              <a:rPr lang="en-US" sz="1400" dirty="0">
                <a:effectLst/>
                <a:latin typeface="Calibri" panose="020F0502020204030204" pitchFamily="34" charset="0"/>
              </a:rPr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3762932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Venetoclax</a:t>
            </a:r>
            <a:r>
              <a:rPr lang="en-US" sz="2800" dirty="0"/>
              <a:t>, alone and in combination with the </a:t>
            </a:r>
            <a:br>
              <a:rPr lang="en-US" sz="2800" dirty="0"/>
            </a:br>
            <a:r>
              <a:rPr lang="en-US" sz="2800" dirty="0"/>
              <a:t>BH3-mimetic S63845, depletes HIV-1 latently infected cells and delays rebound in humanized mice (1)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80DDDB-720F-BF59-C646-68E9D2C2FD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65635"/>
            <a:ext cx="9637122" cy="953126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Venetoclax</a:t>
            </a:r>
            <a:r>
              <a:rPr lang="en-US" sz="1800" dirty="0"/>
              <a:t> = potent and selective inhibitor of anti-apoptotic protein BCL-2</a:t>
            </a:r>
          </a:p>
          <a:p>
            <a:r>
              <a:rPr lang="en-US" sz="1800" dirty="0"/>
              <a:t>S63845 = potent and selective myeloid cell leukemia 1 (MCL1) inhibitor</a:t>
            </a:r>
          </a:p>
          <a:p>
            <a:r>
              <a:rPr lang="en-US" sz="1800" dirty="0"/>
              <a:t>Hypothesis: HIV latently-infected cells can be sensitized to cell death using pro-apoptotic drugs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094181" y="6574009"/>
            <a:ext cx="30949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Arandjelovic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P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OALBA0502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16579810-8EC9-8ABA-8F17-2EFE6250AC9D}"/>
              </a:ext>
            </a:extLst>
          </p:cNvPr>
          <p:cNvGrpSpPr/>
          <p:nvPr/>
        </p:nvGrpSpPr>
        <p:grpSpPr>
          <a:xfrm>
            <a:off x="6309214" y="2910152"/>
            <a:ext cx="5669669" cy="2579877"/>
            <a:chOff x="6305733" y="3325986"/>
            <a:chExt cx="4885741" cy="2169523"/>
          </a:xfrm>
        </p:grpSpPr>
        <p:grpSp>
          <p:nvGrpSpPr>
            <p:cNvPr id="2150" name="Groupe 2149">
              <a:extLst>
                <a:ext uri="{FF2B5EF4-FFF2-40B4-BE49-F238E27FC236}">
                  <a16:creationId xmlns:a16="http://schemas.microsoft.com/office/drawing/2014/main" id="{E628A4CC-458E-9F7F-7B4F-66D047AE227F}"/>
                </a:ext>
              </a:extLst>
            </p:cNvPr>
            <p:cNvGrpSpPr/>
            <p:nvPr/>
          </p:nvGrpSpPr>
          <p:grpSpPr>
            <a:xfrm>
              <a:off x="6819754" y="3640872"/>
              <a:ext cx="3798696" cy="1494109"/>
              <a:chOff x="13744575" y="3878263"/>
              <a:chExt cx="5372100" cy="2112963"/>
            </a:xfrm>
          </p:grpSpPr>
          <p:sp>
            <p:nvSpPr>
              <p:cNvPr id="267" name="Rectangle 6">
                <a:extLst>
                  <a:ext uri="{FF2B5EF4-FFF2-40B4-BE49-F238E27FC236}">
                    <a16:creationId xmlns:a16="http://schemas.microsoft.com/office/drawing/2014/main" id="{B07B5EF3-96EE-C431-75EF-35FD3DA3B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0" y="4076701"/>
                <a:ext cx="1168400" cy="1817688"/>
              </a:xfrm>
              <a:prstGeom prst="rect">
                <a:avLst/>
              </a:prstGeom>
              <a:pattFill prst="wd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8" name="Rectangle 7">
                <a:extLst>
                  <a:ext uri="{FF2B5EF4-FFF2-40B4-BE49-F238E27FC236}">
                    <a16:creationId xmlns:a16="http://schemas.microsoft.com/office/drawing/2014/main" id="{6963FE04-E943-9E7D-50C4-FAD1F3C82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87650" y="4076701"/>
                <a:ext cx="885825" cy="1817688"/>
              </a:xfrm>
              <a:prstGeom prst="rect">
                <a:avLst/>
              </a:prstGeom>
              <a:pattFill prst="wdDnDiag">
                <a:fgClr>
                  <a:srgbClr val="FFCCCC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9" name="Line 8">
                <a:extLst>
                  <a:ext uri="{FF2B5EF4-FFF2-40B4-BE49-F238E27FC236}">
                    <a16:creationId xmlns:a16="http://schemas.microsoft.com/office/drawing/2014/main" id="{65A373CF-9F21-CDEF-62D6-819579C89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32225" y="5894388"/>
                <a:ext cx="25479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0" name="Freeform 9">
                <a:extLst>
                  <a:ext uri="{FF2B5EF4-FFF2-40B4-BE49-F238E27FC236}">
                    <a16:creationId xmlns:a16="http://schemas.microsoft.com/office/drawing/2014/main" id="{21E2A9BB-3D51-233F-9AF8-6617A2A64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2200" y="4078288"/>
                <a:ext cx="2576513" cy="1816100"/>
              </a:xfrm>
              <a:custGeom>
                <a:avLst/>
                <a:gdLst>
                  <a:gd name="T0" fmla="*/ 4870 w 4870"/>
                  <a:gd name="T1" fmla="*/ 3433 h 3433"/>
                  <a:gd name="T2" fmla="*/ 0 w 4870"/>
                  <a:gd name="T3" fmla="*/ 3433 h 3433"/>
                  <a:gd name="T4" fmla="*/ 0 w 4870"/>
                  <a:gd name="T5" fmla="*/ 0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0" h="3433">
                    <a:moveTo>
                      <a:pt x="4870" y="3433"/>
                    </a:moveTo>
                    <a:lnTo>
                      <a:pt x="0" y="343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1" name="Line 10">
                <a:extLst>
                  <a:ext uri="{FF2B5EF4-FFF2-40B4-BE49-F238E27FC236}">
                    <a16:creationId xmlns:a16="http://schemas.microsoft.com/office/drawing/2014/main" id="{90202E76-239D-87A9-BC61-F2B11277E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92763" y="4187826"/>
                <a:ext cx="404813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2" name="Freeform 11">
                <a:extLst>
                  <a:ext uri="{FF2B5EF4-FFF2-40B4-BE49-F238E27FC236}">
                    <a16:creationId xmlns:a16="http://schemas.microsoft.com/office/drawing/2014/main" id="{5D3DC110-0D05-8258-2D85-B106BBB37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4763" y="5283201"/>
                <a:ext cx="822325" cy="471488"/>
              </a:xfrm>
              <a:custGeom>
                <a:avLst/>
                <a:gdLst>
                  <a:gd name="T0" fmla="*/ 1215 w 1553"/>
                  <a:gd name="T1" fmla="*/ 890 h 890"/>
                  <a:gd name="T2" fmla="*/ 0 w 1553"/>
                  <a:gd name="T3" fmla="*/ 890 h 890"/>
                  <a:gd name="T4" fmla="*/ 618 w 1553"/>
                  <a:gd name="T5" fmla="*/ 0 h 890"/>
                  <a:gd name="T6" fmla="*/ 1216 w 1553"/>
                  <a:gd name="T7" fmla="*/ 142 h 890"/>
                  <a:gd name="T8" fmla="*/ 1553 w 1553"/>
                  <a:gd name="T9" fmla="*/ 349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3" h="890">
                    <a:moveTo>
                      <a:pt x="1215" y="890"/>
                    </a:moveTo>
                    <a:lnTo>
                      <a:pt x="0" y="890"/>
                    </a:lnTo>
                    <a:lnTo>
                      <a:pt x="618" y="0"/>
                    </a:lnTo>
                    <a:lnTo>
                      <a:pt x="1216" y="142"/>
                    </a:lnTo>
                    <a:lnTo>
                      <a:pt x="1553" y="349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3" name="Line 12">
                <a:extLst>
                  <a:ext uri="{FF2B5EF4-FFF2-40B4-BE49-F238E27FC236}">
                    <a16:creationId xmlns:a16="http://schemas.microsoft.com/office/drawing/2014/main" id="{9CCA2E8E-B4EA-586E-79FA-AE1573CB1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37088" y="5467351"/>
                <a:ext cx="9525" cy="63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4" name="Line 13">
                <a:extLst>
                  <a:ext uri="{FF2B5EF4-FFF2-40B4-BE49-F238E27FC236}">
                    <a16:creationId xmlns:a16="http://schemas.microsoft.com/office/drawing/2014/main" id="{9044BB4E-8D51-EF95-DA57-11B9A4191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37088" y="4727576"/>
                <a:ext cx="461963" cy="7397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5" name="Line 14">
                <a:extLst>
                  <a:ext uri="{FF2B5EF4-FFF2-40B4-BE49-F238E27FC236}">
                    <a16:creationId xmlns:a16="http://schemas.microsoft.com/office/drawing/2014/main" id="{62D0CB58-6DBB-17CD-9A29-E9D7B2173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46613" y="4797426"/>
                <a:ext cx="452438" cy="6762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6" name="Line 15">
                <a:extLst>
                  <a:ext uri="{FF2B5EF4-FFF2-40B4-BE49-F238E27FC236}">
                    <a16:creationId xmlns:a16="http://schemas.microsoft.com/office/drawing/2014/main" id="{1D61E06C-FCAF-B678-6CF4-7D0EE3E0C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95838" y="5565776"/>
                <a:ext cx="306388" cy="18891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7" name="Line 16">
                <a:extLst>
                  <a:ext uri="{FF2B5EF4-FFF2-40B4-BE49-F238E27FC236}">
                    <a16:creationId xmlns:a16="http://schemas.microsoft.com/office/drawing/2014/main" id="{E77ED9ED-00F0-0653-C126-E48C63D37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492751"/>
                <a:ext cx="219075" cy="261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8" name="Line 17">
                <a:extLst>
                  <a:ext uri="{FF2B5EF4-FFF2-40B4-BE49-F238E27FC236}">
                    <a16:creationId xmlns:a16="http://schemas.microsoft.com/office/drawing/2014/main" id="{DA52C3B9-1FFC-0E82-6CE8-DE53E9B1E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6775" y="5492751"/>
                <a:ext cx="47625" cy="285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9" name="Line 18">
                <a:extLst>
                  <a:ext uri="{FF2B5EF4-FFF2-40B4-BE49-F238E27FC236}">
                    <a16:creationId xmlns:a16="http://schemas.microsoft.com/office/drawing/2014/main" id="{592475A7-DAAC-296A-4B29-90EAD9D17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521326"/>
                <a:ext cx="266700" cy="2333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0" name="Line 19">
                <a:extLst>
                  <a:ext uri="{FF2B5EF4-FFF2-40B4-BE49-F238E27FC236}">
                    <a16:creationId xmlns:a16="http://schemas.microsoft.com/office/drawing/2014/main" id="{96F06E33-1EB2-DC8D-E6F7-0F9D69829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4400" y="5521326"/>
                <a:ext cx="71438" cy="444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1" name="Line 20">
                <a:extLst>
                  <a:ext uri="{FF2B5EF4-FFF2-40B4-BE49-F238E27FC236}">
                    <a16:creationId xmlns:a16="http://schemas.microsoft.com/office/drawing/2014/main" id="{66CC24CC-D372-E349-7262-467A42453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565776"/>
                <a:ext cx="338138" cy="18891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2" name="Line 21">
                <a:extLst>
                  <a:ext uri="{FF2B5EF4-FFF2-40B4-BE49-F238E27FC236}">
                    <a16:creationId xmlns:a16="http://schemas.microsoft.com/office/drawing/2014/main" id="{3B0083D7-D4D4-01A0-4DDD-496DD113C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754688"/>
                <a:ext cx="644525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3" name="Freeform 22">
                <a:extLst>
                  <a:ext uri="{FF2B5EF4-FFF2-40B4-BE49-F238E27FC236}">
                    <a16:creationId xmlns:a16="http://schemas.microsoft.com/office/drawing/2014/main" id="{3FE56DA5-8DA8-54D4-B2FB-88C807CD1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2225" y="4953001"/>
                <a:ext cx="1273175" cy="801688"/>
              </a:xfrm>
              <a:custGeom>
                <a:avLst/>
                <a:gdLst>
                  <a:gd name="T0" fmla="*/ 0 w 2406"/>
                  <a:gd name="T1" fmla="*/ 1513 h 1513"/>
                  <a:gd name="T2" fmla="*/ 1206 w 2406"/>
                  <a:gd name="T3" fmla="*/ 1356 h 1513"/>
                  <a:gd name="T4" fmla="*/ 2406 w 2406"/>
                  <a:gd name="T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6" h="1513">
                    <a:moveTo>
                      <a:pt x="0" y="1513"/>
                    </a:moveTo>
                    <a:lnTo>
                      <a:pt x="1206" y="1356"/>
                    </a:lnTo>
                    <a:lnTo>
                      <a:pt x="2406" y="0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4" name="Line 23">
                <a:extLst>
                  <a:ext uri="{FF2B5EF4-FFF2-40B4-BE49-F238E27FC236}">
                    <a16:creationId xmlns:a16="http://schemas.microsoft.com/office/drawing/2014/main" id="{15B80E57-9911-EC92-00F2-A7A8F2726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76775" y="4992688"/>
                <a:ext cx="417513" cy="5000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5" name="Line 24">
                <a:extLst>
                  <a:ext uri="{FF2B5EF4-FFF2-40B4-BE49-F238E27FC236}">
                    <a16:creationId xmlns:a16="http://schemas.microsoft.com/office/drawing/2014/main" id="{FAF9396B-8CA4-8B48-8E89-52382211C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46613" y="5473701"/>
                <a:ext cx="30163" cy="190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6" name="Line 25">
                <a:extLst>
                  <a:ext uri="{FF2B5EF4-FFF2-40B4-BE49-F238E27FC236}">
                    <a16:creationId xmlns:a16="http://schemas.microsoft.com/office/drawing/2014/main" id="{C887A9F6-8081-5CA2-F1F0-F38E8E45D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467351"/>
                <a:ext cx="179388" cy="2873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7" name="Line 26">
                <a:extLst>
                  <a:ext uri="{FF2B5EF4-FFF2-40B4-BE49-F238E27FC236}">
                    <a16:creationId xmlns:a16="http://schemas.microsoft.com/office/drawing/2014/main" id="{2B12B853-53BE-64FA-83CB-FBEBE04EB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473701"/>
                <a:ext cx="188913" cy="2809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8" name="Line 27">
                <a:extLst>
                  <a:ext uri="{FF2B5EF4-FFF2-40B4-BE49-F238E27FC236}">
                    <a16:creationId xmlns:a16="http://schemas.microsoft.com/office/drawing/2014/main" id="{120A753E-8B00-7ACD-7CCA-1845F6E5E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24400" y="5189538"/>
                <a:ext cx="374650" cy="3317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9" name="Line 28">
                <a:extLst>
                  <a:ext uri="{FF2B5EF4-FFF2-40B4-BE49-F238E27FC236}">
                    <a16:creationId xmlns:a16="http://schemas.microsoft.com/office/drawing/2014/main" id="{BB10F190-BAF9-7B70-90A0-F273A3090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95838" y="5394326"/>
                <a:ext cx="303213" cy="1714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0" name="Line 29">
                <a:extLst>
                  <a:ext uri="{FF2B5EF4-FFF2-40B4-BE49-F238E27FC236}">
                    <a16:creationId xmlns:a16="http://schemas.microsoft.com/office/drawing/2014/main" id="{0985420C-751B-9E63-528D-5D30723E9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02225" y="5038726"/>
                <a:ext cx="631825" cy="7159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1" name="Line 30">
                <a:extLst>
                  <a:ext uri="{FF2B5EF4-FFF2-40B4-BE49-F238E27FC236}">
                    <a16:creationId xmlns:a16="http://schemas.microsoft.com/office/drawing/2014/main" id="{E319851A-3712-6362-DA4E-47A53716E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02225" y="5754688"/>
                <a:ext cx="1285875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2" name="Line 31">
                <a:extLst>
                  <a:ext uri="{FF2B5EF4-FFF2-40B4-BE49-F238E27FC236}">
                    <a16:creationId xmlns:a16="http://schemas.microsoft.com/office/drawing/2014/main" id="{59126B7C-836B-9468-8754-031B3C37D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0238" y="5106988"/>
                <a:ext cx="20638" cy="95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3" name="Line 32">
                <a:extLst>
                  <a:ext uri="{FF2B5EF4-FFF2-40B4-BE49-F238E27FC236}">
                    <a16:creationId xmlns:a16="http://schemas.microsoft.com/office/drawing/2014/main" id="{73694106-D711-D243-17E1-D548AB644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0875" y="5116513"/>
                <a:ext cx="77788" cy="349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4" name="Line 33">
                <a:extLst>
                  <a:ext uri="{FF2B5EF4-FFF2-40B4-BE49-F238E27FC236}">
                    <a16:creationId xmlns:a16="http://schemas.microsoft.com/office/drawing/2014/main" id="{91140148-0268-2641-0508-402C8D940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8663" y="5151438"/>
                <a:ext cx="36513" cy="158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5" name="Line 34">
                <a:extLst>
                  <a:ext uri="{FF2B5EF4-FFF2-40B4-BE49-F238E27FC236}">
                    <a16:creationId xmlns:a16="http://schemas.microsoft.com/office/drawing/2014/main" id="{9ABE7783-7774-E092-199D-B95C1BEC3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1788" y="4664076"/>
                <a:ext cx="298450" cy="44291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6" name="Freeform 35">
                <a:extLst>
                  <a:ext uri="{FF2B5EF4-FFF2-40B4-BE49-F238E27FC236}">
                    <a16:creationId xmlns:a16="http://schemas.microsoft.com/office/drawing/2014/main" id="{E07A6B85-0C15-4EF7-C426-FA809D001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4973638"/>
                <a:ext cx="735013" cy="785813"/>
              </a:xfrm>
              <a:custGeom>
                <a:avLst/>
                <a:gdLst>
                  <a:gd name="T0" fmla="*/ 0 w 1387"/>
                  <a:gd name="T1" fmla="*/ 1485 h 1485"/>
                  <a:gd name="T2" fmla="*/ 834 w 1387"/>
                  <a:gd name="T3" fmla="*/ 0 h 1485"/>
                  <a:gd name="T4" fmla="*/ 1387 w 1387"/>
                  <a:gd name="T5" fmla="*/ 252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7" h="1485">
                    <a:moveTo>
                      <a:pt x="0" y="1485"/>
                    </a:moveTo>
                    <a:lnTo>
                      <a:pt x="834" y="0"/>
                    </a:lnTo>
                    <a:lnTo>
                      <a:pt x="1387" y="25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7" name="Line 36">
                <a:extLst>
                  <a:ext uri="{FF2B5EF4-FFF2-40B4-BE49-F238E27FC236}">
                    <a16:creationId xmlns:a16="http://schemas.microsoft.com/office/drawing/2014/main" id="{7E960EFF-BCC6-8DA9-8571-76AD06CEB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25600" y="4664076"/>
                <a:ext cx="295275" cy="4524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8" name="Line 37">
                <a:extLst>
                  <a:ext uri="{FF2B5EF4-FFF2-40B4-BE49-F238E27FC236}">
                    <a16:creationId xmlns:a16="http://schemas.microsoft.com/office/drawing/2014/main" id="{70200C83-78E3-A506-8E02-7C78C41E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7663" y="4478338"/>
                <a:ext cx="381000" cy="67310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9" name="Line 38">
                <a:extLst>
                  <a:ext uri="{FF2B5EF4-FFF2-40B4-BE49-F238E27FC236}">
                    <a16:creationId xmlns:a16="http://schemas.microsoft.com/office/drawing/2014/main" id="{D79707A5-6F88-2704-3ECE-0A5679C2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3063" y="4438651"/>
                <a:ext cx="392113" cy="7286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0" name="Line 39">
                <a:extLst>
                  <a:ext uri="{FF2B5EF4-FFF2-40B4-BE49-F238E27FC236}">
                    <a16:creationId xmlns:a16="http://schemas.microsoft.com/office/drawing/2014/main" id="{858C4E03-D093-6863-D119-3417311E7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5225" y="5751513"/>
                <a:ext cx="3175" cy="95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1" name="Line 40">
                <a:extLst>
                  <a:ext uri="{FF2B5EF4-FFF2-40B4-BE49-F238E27FC236}">
                    <a16:creationId xmlns:a16="http://schemas.microsoft.com/office/drawing/2014/main" id="{E0AE6E7F-A2C4-F7BA-6BCF-D426D7BDD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65225" y="5759451"/>
                <a:ext cx="0" cy="15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2" name="Line 41">
                <a:extLst>
                  <a:ext uri="{FF2B5EF4-FFF2-40B4-BE49-F238E27FC236}">
                    <a16:creationId xmlns:a16="http://schemas.microsoft.com/office/drawing/2014/main" id="{64ED1EF3-966D-8FEE-5BCF-BFB8FBA17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5225" y="5719763"/>
                <a:ext cx="15875" cy="396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3" name="Line 42">
                <a:extLst>
                  <a:ext uri="{FF2B5EF4-FFF2-40B4-BE49-F238E27FC236}">
                    <a16:creationId xmlns:a16="http://schemas.microsoft.com/office/drawing/2014/main" id="{E3459FC0-9F67-2B98-4D84-108DAB5F4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5225" y="5746751"/>
                <a:ext cx="4763" cy="142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4" name="Line 43">
                <a:extLst>
                  <a:ext uri="{FF2B5EF4-FFF2-40B4-BE49-F238E27FC236}">
                    <a16:creationId xmlns:a16="http://schemas.microsoft.com/office/drawing/2014/main" id="{37995AE3-C908-3951-867B-92112B3D8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8400" y="5746751"/>
                <a:ext cx="1588" cy="47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5" name="Line 44">
                <a:extLst>
                  <a:ext uri="{FF2B5EF4-FFF2-40B4-BE49-F238E27FC236}">
                    <a16:creationId xmlns:a16="http://schemas.microsoft.com/office/drawing/2014/main" id="{12181045-0ED7-C1A5-90EA-3F76628E8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9988" y="5719763"/>
                <a:ext cx="11113" cy="269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6" name="Freeform 45">
                <a:extLst>
                  <a:ext uri="{FF2B5EF4-FFF2-40B4-BE49-F238E27FC236}">
                    <a16:creationId xmlns:a16="http://schemas.microsoft.com/office/drawing/2014/main" id="{DC49F4F2-2A20-1F2E-C6CA-7B32C8770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25" y="5748338"/>
                <a:ext cx="12700" cy="15875"/>
              </a:xfrm>
              <a:custGeom>
                <a:avLst/>
                <a:gdLst>
                  <a:gd name="T0" fmla="*/ 0 w 24"/>
                  <a:gd name="T1" fmla="*/ 0 h 31"/>
                  <a:gd name="T2" fmla="*/ 24 w 24"/>
                  <a:gd name="T3" fmla="*/ 31 h 31"/>
                  <a:gd name="T4" fmla="*/ 18 w 24"/>
                  <a:gd name="T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1">
                    <a:moveTo>
                      <a:pt x="0" y="0"/>
                    </a:moveTo>
                    <a:lnTo>
                      <a:pt x="24" y="31"/>
                    </a:lnTo>
                    <a:lnTo>
                      <a:pt x="18" y="2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7" name="Line 46">
                <a:extLst>
                  <a:ext uri="{FF2B5EF4-FFF2-40B4-BE49-F238E27FC236}">
                    <a16:creationId xmlns:a16="http://schemas.microsoft.com/office/drawing/2014/main" id="{DE0EE904-FCAE-15B4-9AA8-E95713F6F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3625" y="5748338"/>
                <a:ext cx="3175" cy="31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8" name="Line 47">
                <a:extLst>
                  <a:ext uri="{FF2B5EF4-FFF2-40B4-BE49-F238E27FC236}">
                    <a16:creationId xmlns:a16="http://schemas.microsoft.com/office/drawing/2014/main" id="{C48AFDD2-E060-786D-58FE-A7F3E9FDC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9975" y="5753101"/>
                <a:ext cx="3175" cy="63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9" name="Line 48">
                <a:extLst>
                  <a:ext uri="{FF2B5EF4-FFF2-40B4-BE49-F238E27FC236}">
                    <a16:creationId xmlns:a16="http://schemas.microsoft.com/office/drawing/2014/main" id="{8AF4DFB9-B683-6ABB-5833-1315A3B06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6800" y="5751513"/>
                <a:ext cx="6350" cy="7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0" name="Line 49">
                <a:extLst>
                  <a:ext uri="{FF2B5EF4-FFF2-40B4-BE49-F238E27FC236}">
                    <a16:creationId xmlns:a16="http://schemas.microsoft.com/office/drawing/2014/main" id="{E34353E5-5D6E-B748-7117-F1402327F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6800" y="5751513"/>
                <a:ext cx="3175" cy="15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1" name="Line 50">
                <a:extLst>
                  <a:ext uri="{FF2B5EF4-FFF2-40B4-BE49-F238E27FC236}">
                    <a16:creationId xmlns:a16="http://schemas.microsoft.com/office/drawing/2014/main" id="{031B22A9-F93D-CA5F-72DA-BD09BDA23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9975" y="5753101"/>
                <a:ext cx="12700" cy="7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2" name="Line 51">
                <a:extLst>
                  <a:ext uri="{FF2B5EF4-FFF2-40B4-BE49-F238E27FC236}">
                    <a16:creationId xmlns:a16="http://schemas.microsoft.com/office/drawing/2014/main" id="{7F369F70-AF8B-2CC3-358B-446325E3E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52675" y="5761038"/>
                <a:ext cx="290513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3" name="Line 52">
                <a:extLst>
                  <a:ext uri="{FF2B5EF4-FFF2-40B4-BE49-F238E27FC236}">
                    <a16:creationId xmlns:a16="http://schemas.microsoft.com/office/drawing/2014/main" id="{3755BA22-D849-47F5-3AA7-4B8AA46B5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43188" y="5761038"/>
                <a:ext cx="576263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4" name="Line 53">
                <a:extLst>
                  <a:ext uri="{FF2B5EF4-FFF2-40B4-BE49-F238E27FC236}">
                    <a16:creationId xmlns:a16="http://schemas.microsoft.com/office/drawing/2014/main" id="{03A5D1CC-4085-1633-1B4F-BABED9366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0238" y="5106988"/>
                <a:ext cx="433388" cy="6413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5" name="Freeform 54">
                <a:extLst>
                  <a:ext uri="{FF2B5EF4-FFF2-40B4-BE49-F238E27FC236}">
                    <a16:creationId xmlns:a16="http://schemas.microsoft.com/office/drawing/2014/main" id="{BA03112E-BFF9-7B95-8246-417ED819B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5278438"/>
                <a:ext cx="1168400" cy="482600"/>
              </a:xfrm>
              <a:custGeom>
                <a:avLst/>
                <a:gdLst>
                  <a:gd name="T0" fmla="*/ 2208 w 2208"/>
                  <a:gd name="T1" fmla="*/ 887 h 912"/>
                  <a:gd name="T2" fmla="*/ 831 w 2208"/>
                  <a:gd name="T3" fmla="*/ 0 h 912"/>
                  <a:gd name="T4" fmla="*/ 0 w 2208"/>
                  <a:gd name="T5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8" h="912">
                    <a:moveTo>
                      <a:pt x="2208" y="887"/>
                    </a:moveTo>
                    <a:lnTo>
                      <a:pt x="831" y="0"/>
                    </a:lnTo>
                    <a:lnTo>
                      <a:pt x="0" y="91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6" name="Line 55">
                <a:extLst>
                  <a:ext uri="{FF2B5EF4-FFF2-40B4-BE49-F238E27FC236}">
                    <a16:creationId xmlns:a16="http://schemas.microsoft.com/office/drawing/2014/main" id="{714B9BD5-D994-2E99-EAB2-39DA6D78A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0875" y="5116513"/>
                <a:ext cx="415925" cy="63500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7" name="Line 56">
                <a:extLst>
                  <a:ext uri="{FF2B5EF4-FFF2-40B4-BE49-F238E27FC236}">
                    <a16:creationId xmlns:a16="http://schemas.microsoft.com/office/drawing/2014/main" id="{9CB0A2EA-EF43-776E-0DDA-85A73BBDD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8663" y="5151438"/>
                <a:ext cx="341313" cy="6016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8" name="Line 57">
                <a:extLst>
                  <a:ext uri="{FF2B5EF4-FFF2-40B4-BE49-F238E27FC236}">
                    <a16:creationId xmlns:a16="http://schemas.microsoft.com/office/drawing/2014/main" id="{C887B15A-5C5E-5AA9-2730-F6A39B03F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81100" y="4695826"/>
                <a:ext cx="420688" cy="1023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9" name="Line 58">
                <a:extLst>
                  <a:ext uri="{FF2B5EF4-FFF2-40B4-BE49-F238E27FC236}">
                    <a16:creationId xmlns:a16="http://schemas.microsoft.com/office/drawing/2014/main" id="{3D434B53-9588-BD17-708B-958EBE754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8400" y="4402138"/>
                <a:ext cx="438150" cy="13493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48" name="Line 59">
                <a:extLst>
                  <a:ext uri="{FF2B5EF4-FFF2-40B4-BE49-F238E27FC236}">
                    <a16:creationId xmlns:a16="http://schemas.microsoft.com/office/drawing/2014/main" id="{09FA7352-6781-5759-06EF-90DD70C7D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9988" y="4568826"/>
                <a:ext cx="423863" cy="11779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49" name="Line 60">
                <a:extLst>
                  <a:ext uri="{FF2B5EF4-FFF2-40B4-BE49-F238E27FC236}">
                    <a16:creationId xmlns:a16="http://schemas.microsoft.com/office/drawing/2014/main" id="{69684858-1B54-27DA-95CA-B051A9E6C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81100" y="4645026"/>
                <a:ext cx="412750" cy="10747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0" name="Line 61">
                <a:extLst>
                  <a:ext uri="{FF2B5EF4-FFF2-40B4-BE49-F238E27FC236}">
                    <a16:creationId xmlns:a16="http://schemas.microsoft.com/office/drawing/2014/main" id="{BA0BD030-49EC-C3B1-8218-B18A882FA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5175" y="5167313"/>
                <a:ext cx="317500" cy="5937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1" name="Freeform 62">
                <a:extLst>
                  <a:ext uri="{FF2B5EF4-FFF2-40B4-BE49-F238E27FC236}">
                    <a16:creationId xmlns:a16="http://schemas.microsoft.com/office/drawing/2014/main" id="{233EDB82-66BB-2039-B1EA-D879A4D08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5175" y="5167313"/>
                <a:ext cx="608013" cy="593725"/>
              </a:xfrm>
              <a:custGeom>
                <a:avLst/>
                <a:gdLst>
                  <a:gd name="T0" fmla="*/ 0 w 1149"/>
                  <a:gd name="T1" fmla="*/ 0 h 1122"/>
                  <a:gd name="T2" fmla="*/ 594 w 1149"/>
                  <a:gd name="T3" fmla="*/ 271 h 1122"/>
                  <a:gd name="T4" fmla="*/ 1149 w 1149"/>
                  <a:gd name="T5" fmla="*/ 112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9" h="1122">
                    <a:moveTo>
                      <a:pt x="0" y="0"/>
                    </a:moveTo>
                    <a:lnTo>
                      <a:pt x="594" y="271"/>
                    </a:lnTo>
                    <a:lnTo>
                      <a:pt x="1149" y="112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2" name="Line 63">
                <a:extLst>
                  <a:ext uri="{FF2B5EF4-FFF2-40B4-BE49-F238E27FC236}">
                    <a16:creationId xmlns:a16="http://schemas.microsoft.com/office/drawing/2014/main" id="{4480BA06-2E65-B7F2-3EE3-3DEB5D8D9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40400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4" name="Line 64">
                <a:extLst>
                  <a:ext uri="{FF2B5EF4-FFF2-40B4-BE49-F238E27FC236}">
                    <a16:creationId xmlns:a16="http://schemas.microsoft.com/office/drawing/2014/main" id="{AED01171-5812-E1FE-39D8-3C7902478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0063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5" name="Line 65">
                <a:extLst>
                  <a:ext uri="{FF2B5EF4-FFF2-40B4-BE49-F238E27FC236}">
                    <a16:creationId xmlns:a16="http://schemas.microsoft.com/office/drawing/2014/main" id="{BEC99131-E020-2F45-EC2C-3425FCF2D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6087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6" name="Line 66">
                <a:extLst>
                  <a:ext uri="{FF2B5EF4-FFF2-40B4-BE49-F238E27FC236}">
                    <a16:creationId xmlns:a16="http://schemas.microsoft.com/office/drawing/2014/main" id="{F379F1D8-D6C9-FE00-B11F-41E341C8E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81750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7" name="Line 67">
                <a:extLst>
                  <a:ext uri="{FF2B5EF4-FFF2-40B4-BE49-F238E27FC236}">
                    <a16:creationId xmlns:a16="http://schemas.microsoft.com/office/drawing/2014/main" id="{773806E5-A7BF-E326-6EBF-51CAC33A9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408463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8" name="Line 68">
                <a:extLst>
                  <a:ext uri="{FF2B5EF4-FFF2-40B4-BE49-F238E27FC236}">
                    <a16:creationId xmlns:a16="http://schemas.microsoft.com/office/drawing/2014/main" id="{1991427E-24B1-90F4-9291-1534BAD8F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4537076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9" name="Line 69">
                <a:extLst>
                  <a:ext uri="{FF2B5EF4-FFF2-40B4-BE49-F238E27FC236}">
                    <a16:creationId xmlns:a16="http://schemas.microsoft.com/office/drawing/2014/main" id="{0023E12F-18BB-9E05-450F-1478E3917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498951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0" name="Line 70">
                <a:extLst>
                  <a:ext uri="{FF2B5EF4-FFF2-40B4-BE49-F238E27FC236}">
                    <a16:creationId xmlns:a16="http://schemas.microsoft.com/office/drawing/2014/main" id="{0E197DDA-8554-BDCF-F756-7BE0DD444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5441951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1" name="Line 71">
                <a:extLst>
                  <a:ext uri="{FF2B5EF4-FFF2-40B4-BE49-F238E27FC236}">
                    <a16:creationId xmlns:a16="http://schemas.microsoft.com/office/drawing/2014/main" id="{C2E3ECAA-7351-0621-589F-FE1BF3172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542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2" name="Line 72">
                <a:extLst>
                  <a:ext uri="{FF2B5EF4-FFF2-40B4-BE49-F238E27FC236}">
                    <a16:creationId xmlns:a16="http://schemas.microsoft.com/office/drawing/2014/main" id="{CF44BF68-19A7-F176-C64F-3BE9D0D2D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7363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3" name="Line 73">
                <a:extLst>
                  <a:ext uri="{FF2B5EF4-FFF2-40B4-BE49-F238E27FC236}">
                    <a16:creationId xmlns:a16="http://schemas.microsoft.com/office/drawing/2014/main" id="{4F6188A3-D45C-2BB1-B32B-7B427958F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6208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4" name="Line 74">
                <a:extLst>
                  <a:ext uri="{FF2B5EF4-FFF2-40B4-BE49-F238E27FC236}">
                    <a16:creationId xmlns:a16="http://schemas.microsoft.com/office/drawing/2014/main" id="{44367FBA-C7E9-8EBB-03AB-45331D9BE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652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5" name="Line 75">
                <a:extLst>
                  <a:ext uri="{FF2B5EF4-FFF2-40B4-BE49-F238E27FC236}">
                    <a16:creationId xmlns:a16="http://schemas.microsoft.com/office/drawing/2014/main" id="{27809F5E-34AA-93B2-352D-81795A05E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589438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6" name="Line 76">
                <a:extLst>
                  <a:ext uri="{FF2B5EF4-FFF2-40B4-BE49-F238E27FC236}">
                    <a16:creationId xmlns:a16="http://schemas.microsoft.com/office/drawing/2014/main" id="{D00D0B09-019A-67A9-147A-B92264AAE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21113" y="5792788"/>
                <a:ext cx="0" cy="198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7" name="Line 77">
                <a:extLst>
                  <a:ext uri="{FF2B5EF4-FFF2-40B4-BE49-F238E27FC236}">
                    <a16:creationId xmlns:a16="http://schemas.microsoft.com/office/drawing/2014/main" id="{46FC4C9E-21ED-A2C3-D267-9C2A6BFBB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274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8" name="Line 78">
                <a:extLst>
                  <a:ext uri="{FF2B5EF4-FFF2-40B4-BE49-F238E27FC236}">
                    <a16:creationId xmlns:a16="http://schemas.microsoft.com/office/drawing/2014/main" id="{C8D66401-D341-E80E-CDF4-8A3566D96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71888" y="5792788"/>
                <a:ext cx="0" cy="198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9" name="Line 79">
                <a:extLst>
                  <a:ext uri="{FF2B5EF4-FFF2-40B4-BE49-F238E27FC236}">
                    <a16:creationId xmlns:a16="http://schemas.microsoft.com/office/drawing/2014/main" id="{F5E2DEBD-8AA4-EE36-ADB5-62F9A49C7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32150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0" name="Line 80">
                <a:extLst>
                  <a:ext uri="{FF2B5EF4-FFF2-40B4-BE49-F238E27FC236}">
                    <a16:creationId xmlns:a16="http://schemas.microsoft.com/office/drawing/2014/main" id="{EBAEA27F-8297-A2AB-ACD1-D30215C8F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3528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1" name="Line 81">
                <a:extLst>
                  <a:ext uri="{FF2B5EF4-FFF2-40B4-BE49-F238E27FC236}">
                    <a16:creationId xmlns:a16="http://schemas.microsoft.com/office/drawing/2014/main" id="{8A60BE3F-E769-6297-BB26-93C15DD36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4318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2" name="Line 82">
                <a:extLst>
                  <a:ext uri="{FF2B5EF4-FFF2-40B4-BE49-F238E27FC236}">
                    <a16:creationId xmlns:a16="http://schemas.microsoft.com/office/drawing/2014/main" id="{72F19B5C-F2A2-19E2-CD00-7568AD5BA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463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3" name="Rectangle 83">
                <a:extLst>
                  <a:ext uri="{FF2B5EF4-FFF2-40B4-BE49-F238E27FC236}">
                    <a16:creationId xmlns:a16="http://schemas.microsoft.com/office/drawing/2014/main" id="{218C65C0-3E49-739C-EB28-18527686A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338638"/>
                <a:ext cx="73025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4" name="Rectangle 84">
                <a:extLst>
                  <a:ext uri="{FF2B5EF4-FFF2-40B4-BE49-F238E27FC236}">
                    <a16:creationId xmlns:a16="http://schemas.microsoft.com/office/drawing/2014/main" id="{BC21C404-A99F-0A5C-2101-1A08D1A71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633913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5" name="Rectangle 85">
                <a:extLst>
                  <a:ext uri="{FF2B5EF4-FFF2-40B4-BE49-F238E27FC236}">
                    <a16:creationId xmlns:a16="http://schemas.microsoft.com/office/drawing/2014/main" id="{52698963-8465-3EC4-4AA2-701286CF2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402138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6" name="Rectangle 86">
                <a:extLst>
                  <a:ext uri="{FF2B5EF4-FFF2-40B4-BE49-F238E27FC236}">
                    <a16:creationId xmlns:a16="http://schemas.microsoft.com/office/drawing/2014/main" id="{1D65515C-05B2-5C44-CE9B-FF522EC98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930776"/>
                <a:ext cx="73025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7" name="Rectangle 87">
                <a:extLst>
                  <a:ext uri="{FF2B5EF4-FFF2-40B4-BE49-F238E27FC236}">
                    <a16:creationId xmlns:a16="http://schemas.microsoft.com/office/drawing/2014/main" id="{1F566991-97E5-0CB3-2194-7DC58962A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5237163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8" name="Rectangle 88">
                <a:extLst>
                  <a:ext uri="{FF2B5EF4-FFF2-40B4-BE49-F238E27FC236}">
                    <a16:creationId xmlns:a16="http://schemas.microsoft.com/office/drawing/2014/main" id="{41C4D080-87E0-772B-985F-3E04E8170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09813" y="5278438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9" name="Rectangle 89">
                <a:extLst>
                  <a:ext uri="{FF2B5EF4-FFF2-40B4-BE49-F238E27FC236}">
                    <a16:creationId xmlns:a16="http://schemas.microsoft.com/office/drawing/2014/main" id="{F3000205-24D4-CA84-18EF-2F00B12BC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6863" y="5249863"/>
                <a:ext cx="73025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0" name="Rectangle 90">
                <a:extLst>
                  <a:ext uri="{FF2B5EF4-FFF2-40B4-BE49-F238E27FC236}">
                    <a16:creationId xmlns:a16="http://schemas.microsoft.com/office/drawing/2014/main" id="{6DE62D0B-9841-610A-90AE-B60844837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595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1" name="Rectangle 91">
                <a:extLst>
                  <a:ext uri="{FF2B5EF4-FFF2-40B4-BE49-F238E27FC236}">
                    <a16:creationId xmlns:a16="http://schemas.microsoft.com/office/drawing/2014/main" id="{DFA35226-7DE2-246E-B5D9-E27909CB6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5364163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2" name="Rectangle 92">
                <a:extLst>
                  <a:ext uri="{FF2B5EF4-FFF2-40B4-BE49-F238E27FC236}">
                    <a16:creationId xmlns:a16="http://schemas.microsoft.com/office/drawing/2014/main" id="{17341543-1462-DABB-9204-D76A58F2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51530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3" name="Rectangle 93">
                <a:extLst>
                  <a:ext uri="{FF2B5EF4-FFF2-40B4-BE49-F238E27FC236}">
                    <a16:creationId xmlns:a16="http://schemas.microsoft.com/office/drawing/2014/main" id="{FF555DFF-9B63-03F3-A096-DEACBDAF2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4" name="Rectangle 94">
                <a:extLst>
                  <a:ext uri="{FF2B5EF4-FFF2-40B4-BE49-F238E27FC236}">
                    <a16:creationId xmlns:a16="http://schemas.microsoft.com/office/drawing/2014/main" id="{8BE71A8F-B4F4-C7DE-9D87-94F2F9316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2300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5" name="Rectangle 95">
                <a:extLst>
                  <a:ext uri="{FF2B5EF4-FFF2-40B4-BE49-F238E27FC236}">
                    <a16:creationId xmlns:a16="http://schemas.microsoft.com/office/drawing/2014/main" id="{7887AAFB-9041-E5FF-45AF-4A7AD7969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2300" y="5630863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6" name="Rectangle 96">
                <a:extLst>
                  <a:ext uri="{FF2B5EF4-FFF2-40B4-BE49-F238E27FC236}">
                    <a16:creationId xmlns:a16="http://schemas.microsoft.com/office/drawing/2014/main" id="{5E36DDDD-DF66-0774-7F23-8A0416336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650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7" name="Rectangle 97">
                <a:extLst>
                  <a:ext uri="{FF2B5EF4-FFF2-40B4-BE49-F238E27FC236}">
                    <a16:creationId xmlns:a16="http://schemas.microsoft.com/office/drawing/2014/main" id="{7EBFF7E9-1165-6F4C-5CF8-33CFBEA18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5950" y="5322888"/>
                <a:ext cx="71438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8" name="Rectangle 98">
                <a:extLst>
                  <a:ext uri="{FF2B5EF4-FFF2-40B4-BE49-F238E27FC236}">
                    <a16:creationId xmlns:a16="http://schemas.microsoft.com/office/drawing/2014/main" id="{79D21096-C70B-30D5-D9CF-6DB8E13DB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4953001"/>
                <a:ext cx="71438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9" name="Rectangle 99">
                <a:extLst>
                  <a:ext uri="{FF2B5EF4-FFF2-40B4-BE49-F238E27FC236}">
                    <a16:creationId xmlns:a16="http://schemas.microsoft.com/office/drawing/2014/main" id="{B3ED2B27-F5EB-AE46-9AAC-BDC0663E5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4756151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0" name="Rectangle 100">
                <a:extLst>
                  <a:ext uri="{FF2B5EF4-FFF2-40B4-BE49-F238E27FC236}">
                    <a16:creationId xmlns:a16="http://schemas.microsoft.com/office/drawing/2014/main" id="{F113F9EC-0965-065B-99E7-FAEDAF096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4695826"/>
                <a:ext cx="71438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1" name="Rectangle 101">
                <a:extLst>
                  <a:ext uri="{FF2B5EF4-FFF2-40B4-BE49-F238E27FC236}">
                    <a16:creationId xmlns:a16="http://schemas.microsoft.com/office/drawing/2014/main" id="{877F178F-7FB7-B3DD-9F8E-8B32DD10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2300" y="5003801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2" name="Rectangle 102">
                <a:extLst>
                  <a:ext uri="{FF2B5EF4-FFF2-40B4-BE49-F238E27FC236}">
                    <a16:creationId xmlns:a16="http://schemas.microsoft.com/office/drawing/2014/main" id="{DFE647CF-51FB-BD66-E105-97020059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650" y="491807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3" name="Rectangle 103">
                <a:extLst>
                  <a:ext uri="{FF2B5EF4-FFF2-40B4-BE49-F238E27FC236}">
                    <a16:creationId xmlns:a16="http://schemas.microsoft.com/office/drawing/2014/main" id="{5CD4CBF2-38B4-A5A5-06C6-5ADCFB019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4213" y="4152901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4" name="Rectangle 104">
                <a:extLst>
                  <a:ext uri="{FF2B5EF4-FFF2-40B4-BE49-F238E27FC236}">
                    <a16:creationId xmlns:a16="http://schemas.microsoft.com/office/drawing/2014/main" id="{893411B4-DC2A-8F10-FCB6-7F45E35BB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3013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5" name="Rectangle 105">
                <a:extLst>
                  <a:ext uri="{FF2B5EF4-FFF2-40B4-BE49-F238E27FC236}">
                    <a16:creationId xmlns:a16="http://schemas.microsoft.com/office/drawing/2014/main" id="{32F01BD5-C14B-E8B8-6C56-233CA700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210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6" name="Rectangle 106">
                <a:extLst>
                  <a:ext uri="{FF2B5EF4-FFF2-40B4-BE49-F238E27FC236}">
                    <a16:creationId xmlns:a16="http://schemas.microsoft.com/office/drawing/2014/main" id="{AC8DB626-D052-5915-BA79-6150AA22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405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7" name="Rectangle 107">
                <a:extLst>
                  <a:ext uri="{FF2B5EF4-FFF2-40B4-BE49-F238E27FC236}">
                    <a16:creationId xmlns:a16="http://schemas.microsoft.com/office/drawing/2014/main" id="{89477701-A994-B66E-2398-7CB95C39A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6675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8" name="Rectangle 108">
                <a:extLst>
                  <a:ext uri="{FF2B5EF4-FFF2-40B4-BE49-F238E27FC236}">
                    <a16:creationId xmlns:a16="http://schemas.microsoft.com/office/drawing/2014/main" id="{89599271-5E1A-6432-2676-28448E93B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140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9" name="Rectangle 109">
                <a:extLst>
                  <a:ext uri="{FF2B5EF4-FFF2-40B4-BE49-F238E27FC236}">
                    <a16:creationId xmlns:a16="http://schemas.microsoft.com/office/drawing/2014/main" id="{FA24DD1A-2065-0FD9-FAAA-0BEEAE197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3475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0" name="Line 110">
                <a:extLst>
                  <a:ext uri="{FF2B5EF4-FFF2-40B4-BE49-F238E27FC236}">
                    <a16:creationId xmlns:a16="http://schemas.microsoft.com/office/drawing/2014/main" id="{527A7632-9382-0D0E-9491-ADFCC6609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92763" y="3921126"/>
                <a:ext cx="40481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1" name="Freeform 111">
                <a:extLst>
                  <a:ext uri="{FF2B5EF4-FFF2-40B4-BE49-F238E27FC236}">
                    <a16:creationId xmlns:a16="http://schemas.microsoft.com/office/drawing/2014/main" id="{11DB28BB-AEEB-A11D-8F8D-D5397319D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8713" y="5719763"/>
                <a:ext cx="80963" cy="80963"/>
              </a:xfrm>
              <a:custGeom>
                <a:avLst/>
                <a:gdLst>
                  <a:gd name="T0" fmla="*/ 131 w 153"/>
                  <a:gd name="T1" fmla="*/ 131 h 153"/>
                  <a:gd name="T2" fmla="*/ 139 w 153"/>
                  <a:gd name="T3" fmla="*/ 119 h 153"/>
                  <a:gd name="T4" fmla="*/ 143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1 w 153"/>
                  <a:gd name="T19" fmla="*/ 22 h 153"/>
                  <a:gd name="T20" fmla="*/ 119 w 153"/>
                  <a:gd name="T21" fmla="*/ 11 h 153"/>
                  <a:gd name="T22" fmla="*/ 106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6 w 153"/>
                  <a:gd name="T31" fmla="*/ 5 h 153"/>
                  <a:gd name="T32" fmla="*/ 33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3 w 153"/>
                  <a:gd name="T53" fmla="*/ 139 h 153"/>
                  <a:gd name="T54" fmla="*/ 46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6 w 153"/>
                  <a:gd name="T63" fmla="*/ 147 h 153"/>
                  <a:gd name="T64" fmla="*/ 112 w 153"/>
                  <a:gd name="T65" fmla="*/ 143 h 153"/>
                  <a:gd name="T66" fmla="*/ 119 w 153"/>
                  <a:gd name="T67" fmla="*/ 139 h 153"/>
                  <a:gd name="T68" fmla="*/ 131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1" y="131"/>
                    </a:moveTo>
                    <a:lnTo>
                      <a:pt x="139" y="119"/>
                    </a:lnTo>
                    <a:lnTo>
                      <a:pt x="143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1" y="22"/>
                    </a:lnTo>
                    <a:lnTo>
                      <a:pt x="119" y="11"/>
                    </a:lnTo>
                    <a:lnTo>
                      <a:pt x="106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3" y="139"/>
                    </a:lnTo>
                    <a:lnTo>
                      <a:pt x="46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6" y="147"/>
                    </a:lnTo>
                    <a:lnTo>
                      <a:pt x="112" y="143"/>
                    </a:lnTo>
                    <a:lnTo>
                      <a:pt x="119" y="139"/>
                    </a:lnTo>
                    <a:lnTo>
                      <a:pt x="131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2" name="Freeform 112">
                <a:extLst>
                  <a:ext uri="{FF2B5EF4-FFF2-40B4-BE49-F238E27FC236}">
                    <a16:creationId xmlns:a16="http://schemas.microsoft.com/office/drawing/2014/main" id="{1AEE17C2-5651-B755-2D7E-008B851B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5050" y="5719763"/>
                <a:ext cx="80963" cy="80963"/>
              </a:xfrm>
              <a:custGeom>
                <a:avLst/>
                <a:gdLst>
                  <a:gd name="T0" fmla="*/ 131 w 153"/>
                  <a:gd name="T1" fmla="*/ 131 h 153"/>
                  <a:gd name="T2" fmla="*/ 139 w 153"/>
                  <a:gd name="T3" fmla="*/ 119 h 153"/>
                  <a:gd name="T4" fmla="*/ 143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1 w 153"/>
                  <a:gd name="T19" fmla="*/ 22 h 153"/>
                  <a:gd name="T20" fmla="*/ 119 w 153"/>
                  <a:gd name="T21" fmla="*/ 11 h 153"/>
                  <a:gd name="T22" fmla="*/ 106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6 w 153"/>
                  <a:gd name="T31" fmla="*/ 5 h 153"/>
                  <a:gd name="T32" fmla="*/ 33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3 w 153"/>
                  <a:gd name="T53" fmla="*/ 139 h 153"/>
                  <a:gd name="T54" fmla="*/ 46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6 w 153"/>
                  <a:gd name="T63" fmla="*/ 147 h 153"/>
                  <a:gd name="T64" fmla="*/ 112 w 153"/>
                  <a:gd name="T65" fmla="*/ 143 h 153"/>
                  <a:gd name="T66" fmla="*/ 119 w 153"/>
                  <a:gd name="T67" fmla="*/ 139 h 153"/>
                  <a:gd name="T68" fmla="*/ 131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1" y="131"/>
                    </a:moveTo>
                    <a:lnTo>
                      <a:pt x="139" y="119"/>
                    </a:lnTo>
                    <a:lnTo>
                      <a:pt x="143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1" y="22"/>
                    </a:lnTo>
                    <a:lnTo>
                      <a:pt x="119" y="11"/>
                    </a:lnTo>
                    <a:lnTo>
                      <a:pt x="106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3" y="139"/>
                    </a:lnTo>
                    <a:lnTo>
                      <a:pt x="46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6" y="147"/>
                    </a:lnTo>
                    <a:lnTo>
                      <a:pt x="112" y="143"/>
                    </a:lnTo>
                    <a:lnTo>
                      <a:pt x="119" y="139"/>
                    </a:lnTo>
                    <a:lnTo>
                      <a:pt x="131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3" name="Freeform 113">
                <a:extLst>
                  <a:ext uri="{FF2B5EF4-FFF2-40B4-BE49-F238E27FC236}">
                    <a16:creationId xmlns:a16="http://schemas.microsoft.com/office/drawing/2014/main" id="{01092717-9FCC-02A0-157E-2EFA7C8F4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7150" y="5719763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4" name="Freeform 114">
                <a:extLst>
                  <a:ext uri="{FF2B5EF4-FFF2-40B4-BE49-F238E27FC236}">
                    <a16:creationId xmlns:a16="http://schemas.microsoft.com/office/drawing/2014/main" id="{F33B0D1D-864C-93BE-46B2-23A8CA61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9288" y="5719763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9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9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9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9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5" name="Freeform 115">
                <a:extLst>
                  <a:ext uri="{FF2B5EF4-FFF2-40B4-BE49-F238E27FC236}">
                    <a16:creationId xmlns:a16="http://schemas.microsoft.com/office/drawing/2014/main" id="{2BEBE5D4-DC9E-B9FC-101F-7DB48B8A7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9813" y="5607051"/>
                <a:ext cx="80963" cy="82550"/>
              </a:xfrm>
              <a:custGeom>
                <a:avLst/>
                <a:gdLst>
                  <a:gd name="T0" fmla="*/ 130 w 153"/>
                  <a:gd name="T1" fmla="*/ 131 h 154"/>
                  <a:gd name="T2" fmla="*/ 138 w 153"/>
                  <a:gd name="T3" fmla="*/ 119 h 154"/>
                  <a:gd name="T4" fmla="*/ 142 w 153"/>
                  <a:gd name="T5" fmla="*/ 112 h 154"/>
                  <a:gd name="T6" fmla="*/ 147 w 153"/>
                  <a:gd name="T7" fmla="*/ 106 h 154"/>
                  <a:gd name="T8" fmla="*/ 150 w 153"/>
                  <a:gd name="T9" fmla="*/ 91 h 154"/>
                  <a:gd name="T10" fmla="*/ 153 w 153"/>
                  <a:gd name="T11" fmla="*/ 77 h 154"/>
                  <a:gd name="T12" fmla="*/ 150 w 153"/>
                  <a:gd name="T13" fmla="*/ 60 h 154"/>
                  <a:gd name="T14" fmla="*/ 147 w 153"/>
                  <a:gd name="T15" fmla="*/ 46 h 154"/>
                  <a:gd name="T16" fmla="*/ 138 w 153"/>
                  <a:gd name="T17" fmla="*/ 33 h 154"/>
                  <a:gd name="T18" fmla="*/ 130 w 153"/>
                  <a:gd name="T19" fmla="*/ 22 h 154"/>
                  <a:gd name="T20" fmla="*/ 118 w 153"/>
                  <a:gd name="T21" fmla="*/ 11 h 154"/>
                  <a:gd name="T22" fmla="*/ 105 w 153"/>
                  <a:gd name="T23" fmla="*/ 5 h 154"/>
                  <a:gd name="T24" fmla="*/ 91 w 153"/>
                  <a:gd name="T25" fmla="*/ 2 h 154"/>
                  <a:gd name="T26" fmla="*/ 76 w 153"/>
                  <a:gd name="T27" fmla="*/ 0 h 154"/>
                  <a:gd name="T28" fmla="*/ 59 w 153"/>
                  <a:gd name="T29" fmla="*/ 2 h 154"/>
                  <a:gd name="T30" fmla="*/ 45 w 153"/>
                  <a:gd name="T31" fmla="*/ 5 h 154"/>
                  <a:gd name="T32" fmla="*/ 32 w 153"/>
                  <a:gd name="T33" fmla="*/ 11 h 154"/>
                  <a:gd name="T34" fmla="*/ 21 w 153"/>
                  <a:gd name="T35" fmla="*/ 22 h 154"/>
                  <a:gd name="T36" fmla="*/ 10 w 153"/>
                  <a:gd name="T37" fmla="*/ 33 h 154"/>
                  <a:gd name="T38" fmla="*/ 4 w 153"/>
                  <a:gd name="T39" fmla="*/ 46 h 154"/>
                  <a:gd name="T40" fmla="*/ 1 w 153"/>
                  <a:gd name="T41" fmla="*/ 60 h 154"/>
                  <a:gd name="T42" fmla="*/ 0 w 153"/>
                  <a:gd name="T43" fmla="*/ 77 h 154"/>
                  <a:gd name="T44" fmla="*/ 1 w 153"/>
                  <a:gd name="T45" fmla="*/ 91 h 154"/>
                  <a:gd name="T46" fmla="*/ 4 w 153"/>
                  <a:gd name="T47" fmla="*/ 106 h 154"/>
                  <a:gd name="T48" fmla="*/ 10 w 153"/>
                  <a:gd name="T49" fmla="*/ 119 h 154"/>
                  <a:gd name="T50" fmla="*/ 21 w 153"/>
                  <a:gd name="T51" fmla="*/ 131 h 154"/>
                  <a:gd name="T52" fmla="*/ 32 w 153"/>
                  <a:gd name="T53" fmla="*/ 139 h 154"/>
                  <a:gd name="T54" fmla="*/ 45 w 153"/>
                  <a:gd name="T55" fmla="*/ 148 h 154"/>
                  <a:gd name="T56" fmla="*/ 59 w 153"/>
                  <a:gd name="T57" fmla="*/ 151 h 154"/>
                  <a:gd name="T58" fmla="*/ 76 w 153"/>
                  <a:gd name="T59" fmla="*/ 154 h 154"/>
                  <a:gd name="T60" fmla="*/ 91 w 153"/>
                  <a:gd name="T61" fmla="*/ 151 h 154"/>
                  <a:gd name="T62" fmla="*/ 105 w 153"/>
                  <a:gd name="T63" fmla="*/ 148 h 154"/>
                  <a:gd name="T64" fmla="*/ 111 w 153"/>
                  <a:gd name="T65" fmla="*/ 143 h 154"/>
                  <a:gd name="T66" fmla="*/ 118 w 153"/>
                  <a:gd name="T67" fmla="*/ 139 h 154"/>
                  <a:gd name="T68" fmla="*/ 130 w 153"/>
                  <a:gd name="T69" fmla="*/ 13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4">
                    <a:moveTo>
                      <a:pt x="130" y="131"/>
                    </a:moveTo>
                    <a:lnTo>
                      <a:pt x="138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8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2"/>
                    </a:lnTo>
                    <a:lnTo>
                      <a:pt x="76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59" y="151"/>
                    </a:lnTo>
                    <a:lnTo>
                      <a:pt x="76" y="154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6" name="Freeform 116">
                <a:extLst>
                  <a:ext uri="{FF2B5EF4-FFF2-40B4-BE49-F238E27FC236}">
                    <a16:creationId xmlns:a16="http://schemas.microsoft.com/office/drawing/2014/main" id="{B9976BB2-C1E8-5D43-5EDC-57A6C65D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8450" y="516413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7" name="Freeform 117">
                <a:extLst>
                  <a:ext uri="{FF2B5EF4-FFF2-40B4-BE49-F238E27FC236}">
                    <a16:creationId xmlns:a16="http://schemas.microsoft.com/office/drawing/2014/main" id="{56E7C567-01C5-66A8-BDB3-558EF5291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8450" y="486092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6 h 153"/>
                  <a:gd name="T12" fmla="*/ 151 w 153"/>
                  <a:gd name="T13" fmla="*/ 59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1 w 153"/>
                  <a:gd name="T37" fmla="*/ 32 h 153"/>
                  <a:gd name="T38" fmla="*/ 5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60 w 153"/>
                  <a:gd name="T57" fmla="*/ 150 h 153"/>
                  <a:gd name="T58" fmla="*/ 76 w 153"/>
                  <a:gd name="T59" fmla="*/ 153 h 153"/>
                  <a:gd name="T60" fmla="*/ 91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6"/>
                    </a:lnTo>
                    <a:lnTo>
                      <a:pt x="151" y="59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60" y="150"/>
                    </a:lnTo>
                    <a:lnTo>
                      <a:pt x="76" y="153"/>
                    </a:lnTo>
                    <a:lnTo>
                      <a:pt x="91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8" name="Freeform 118">
                <a:extLst>
                  <a:ext uri="{FF2B5EF4-FFF2-40B4-BE49-F238E27FC236}">
                    <a16:creationId xmlns:a16="http://schemas.microsoft.com/office/drawing/2014/main" id="{6FDC3D55-10E7-C301-4D26-21C6C642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819651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9" name="Freeform 119">
                <a:extLst>
                  <a:ext uri="{FF2B5EF4-FFF2-40B4-BE49-F238E27FC236}">
                    <a16:creationId xmlns:a16="http://schemas.microsoft.com/office/drawing/2014/main" id="{E4BF1EDE-1F3C-73F1-CCE4-01369BDF6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703763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59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59 w 153"/>
                  <a:gd name="T57" fmla="*/ 150 h 153"/>
                  <a:gd name="T58" fmla="*/ 76 w 153"/>
                  <a:gd name="T59" fmla="*/ 153 h 153"/>
                  <a:gd name="T60" fmla="*/ 90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59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59" y="150"/>
                    </a:lnTo>
                    <a:lnTo>
                      <a:pt x="76" y="153"/>
                    </a:lnTo>
                    <a:lnTo>
                      <a:pt x="90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0" name="Freeform 120">
                <a:extLst>
                  <a:ext uri="{FF2B5EF4-FFF2-40B4-BE49-F238E27FC236}">
                    <a16:creationId xmlns:a16="http://schemas.microsoft.com/office/drawing/2014/main" id="{A033FDCB-CD28-D664-BD40-59DBAA41D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543426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8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8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2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8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8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2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1" name="Freeform 121">
                <a:extLst>
                  <a:ext uri="{FF2B5EF4-FFF2-40B4-BE49-F238E27FC236}">
                    <a16:creationId xmlns:a16="http://schemas.microsoft.com/office/drawing/2014/main" id="{AFE80223-1E1B-491D-6667-FF10DEFF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468813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2" name="Freeform 122">
                <a:extLst>
                  <a:ext uri="{FF2B5EF4-FFF2-40B4-BE49-F238E27FC236}">
                    <a16:creationId xmlns:a16="http://schemas.microsoft.com/office/drawing/2014/main" id="{EE9627BF-40B4-1748-B804-173536F3D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607051"/>
                <a:ext cx="80963" cy="82550"/>
              </a:xfrm>
              <a:custGeom>
                <a:avLst/>
                <a:gdLst>
                  <a:gd name="T0" fmla="*/ 130 w 153"/>
                  <a:gd name="T1" fmla="*/ 131 h 154"/>
                  <a:gd name="T2" fmla="*/ 139 w 153"/>
                  <a:gd name="T3" fmla="*/ 119 h 154"/>
                  <a:gd name="T4" fmla="*/ 142 w 153"/>
                  <a:gd name="T5" fmla="*/ 112 h 154"/>
                  <a:gd name="T6" fmla="*/ 147 w 153"/>
                  <a:gd name="T7" fmla="*/ 106 h 154"/>
                  <a:gd name="T8" fmla="*/ 150 w 153"/>
                  <a:gd name="T9" fmla="*/ 91 h 154"/>
                  <a:gd name="T10" fmla="*/ 153 w 153"/>
                  <a:gd name="T11" fmla="*/ 77 h 154"/>
                  <a:gd name="T12" fmla="*/ 150 w 153"/>
                  <a:gd name="T13" fmla="*/ 60 h 154"/>
                  <a:gd name="T14" fmla="*/ 147 w 153"/>
                  <a:gd name="T15" fmla="*/ 46 h 154"/>
                  <a:gd name="T16" fmla="*/ 139 w 153"/>
                  <a:gd name="T17" fmla="*/ 33 h 154"/>
                  <a:gd name="T18" fmla="*/ 130 w 153"/>
                  <a:gd name="T19" fmla="*/ 22 h 154"/>
                  <a:gd name="T20" fmla="*/ 118 w 153"/>
                  <a:gd name="T21" fmla="*/ 11 h 154"/>
                  <a:gd name="T22" fmla="*/ 105 w 153"/>
                  <a:gd name="T23" fmla="*/ 5 h 154"/>
                  <a:gd name="T24" fmla="*/ 91 w 153"/>
                  <a:gd name="T25" fmla="*/ 2 h 154"/>
                  <a:gd name="T26" fmla="*/ 76 w 153"/>
                  <a:gd name="T27" fmla="*/ 0 h 154"/>
                  <a:gd name="T28" fmla="*/ 60 w 153"/>
                  <a:gd name="T29" fmla="*/ 2 h 154"/>
                  <a:gd name="T30" fmla="*/ 45 w 153"/>
                  <a:gd name="T31" fmla="*/ 5 h 154"/>
                  <a:gd name="T32" fmla="*/ 32 w 153"/>
                  <a:gd name="T33" fmla="*/ 11 h 154"/>
                  <a:gd name="T34" fmla="*/ 21 w 153"/>
                  <a:gd name="T35" fmla="*/ 22 h 154"/>
                  <a:gd name="T36" fmla="*/ 10 w 153"/>
                  <a:gd name="T37" fmla="*/ 33 h 154"/>
                  <a:gd name="T38" fmla="*/ 4 w 153"/>
                  <a:gd name="T39" fmla="*/ 46 h 154"/>
                  <a:gd name="T40" fmla="*/ 1 w 153"/>
                  <a:gd name="T41" fmla="*/ 60 h 154"/>
                  <a:gd name="T42" fmla="*/ 0 w 153"/>
                  <a:gd name="T43" fmla="*/ 77 h 154"/>
                  <a:gd name="T44" fmla="*/ 1 w 153"/>
                  <a:gd name="T45" fmla="*/ 91 h 154"/>
                  <a:gd name="T46" fmla="*/ 4 w 153"/>
                  <a:gd name="T47" fmla="*/ 106 h 154"/>
                  <a:gd name="T48" fmla="*/ 10 w 153"/>
                  <a:gd name="T49" fmla="*/ 119 h 154"/>
                  <a:gd name="T50" fmla="*/ 21 w 153"/>
                  <a:gd name="T51" fmla="*/ 131 h 154"/>
                  <a:gd name="T52" fmla="*/ 32 w 153"/>
                  <a:gd name="T53" fmla="*/ 139 h 154"/>
                  <a:gd name="T54" fmla="*/ 45 w 153"/>
                  <a:gd name="T55" fmla="*/ 148 h 154"/>
                  <a:gd name="T56" fmla="*/ 60 w 153"/>
                  <a:gd name="T57" fmla="*/ 151 h 154"/>
                  <a:gd name="T58" fmla="*/ 76 w 153"/>
                  <a:gd name="T59" fmla="*/ 154 h 154"/>
                  <a:gd name="T60" fmla="*/ 91 w 153"/>
                  <a:gd name="T61" fmla="*/ 151 h 154"/>
                  <a:gd name="T62" fmla="*/ 105 w 153"/>
                  <a:gd name="T63" fmla="*/ 148 h 154"/>
                  <a:gd name="T64" fmla="*/ 111 w 153"/>
                  <a:gd name="T65" fmla="*/ 143 h 154"/>
                  <a:gd name="T66" fmla="*/ 118 w 153"/>
                  <a:gd name="T67" fmla="*/ 139 h 154"/>
                  <a:gd name="T68" fmla="*/ 130 w 153"/>
                  <a:gd name="T69" fmla="*/ 13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4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9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60" y="151"/>
                    </a:lnTo>
                    <a:lnTo>
                      <a:pt x="76" y="154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3" name="Freeform 123">
                <a:extLst>
                  <a:ext uri="{FF2B5EF4-FFF2-40B4-BE49-F238E27FC236}">
                    <a16:creationId xmlns:a16="http://schemas.microsoft.com/office/drawing/2014/main" id="{A0D6D238-5798-C4C4-B426-D6E178955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707063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2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2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4" name="Freeform 124">
                <a:extLst>
                  <a:ext uri="{FF2B5EF4-FFF2-40B4-BE49-F238E27FC236}">
                    <a16:creationId xmlns:a16="http://schemas.microsoft.com/office/drawing/2014/main" id="{46920CB8-0F19-8A3E-342D-9E7DDF48E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5750" y="571658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2 h 153"/>
                  <a:gd name="T6" fmla="*/ 147 w 153"/>
                  <a:gd name="T7" fmla="*/ 106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3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3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6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8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8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5" name="Freeform 125">
                <a:extLst>
                  <a:ext uri="{FF2B5EF4-FFF2-40B4-BE49-F238E27FC236}">
                    <a16:creationId xmlns:a16="http://schemas.microsoft.com/office/drawing/2014/main" id="{B41F915C-B101-CC1F-47A5-41A75F2CB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1900" y="571658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2 h 153"/>
                  <a:gd name="T6" fmla="*/ 147 w 153"/>
                  <a:gd name="T7" fmla="*/ 106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3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1 w 153"/>
                  <a:gd name="T37" fmla="*/ 33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6 h 153"/>
                  <a:gd name="T48" fmla="*/ 11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8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8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3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6"/>
                    </a:lnTo>
                    <a:lnTo>
                      <a:pt x="11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6" name="Freeform 126">
                <a:extLst>
                  <a:ext uri="{FF2B5EF4-FFF2-40B4-BE49-F238E27FC236}">
                    <a16:creationId xmlns:a16="http://schemas.microsoft.com/office/drawing/2014/main" id="{96AC57B9-7E3D-9238-A870-A17B33E4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3688" y="518477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6 h 153"/>
                  <a:gd name="T12" fmla="*/ 151 w 153"/>
                  <a:gd name="T13" fmla="*/ 59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1 w 153"/>
                  <a:gd name="T37" fmla="*/ 32 h 153"/>
                  <a:gd name="T38" fmla="*/ 5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60 w 153"/>
                  <a:gd name="T57" fmla="*/ 150 h 153"/>
                  <a:gd name="T58" fmla="*/ 76 w 153"/>
                  <a:gd name="T59" fmla="*/ 153 h 153"/>
                  <a:gd name="T60" fmla="*/ 91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6"/>
                    </a:lnTo>
                    <a:lnTo>
                      <a:pt x="151" y="59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60" y="150"/>
                    </a:lnTo>
                    <a:lnTo>
                      <a:pt x="76" y="153"/>
                    </a:lnTo>
                    <a:lnTo>
                      <a:pt x="91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7" name="Freeform 127">
                <a:extLst>
                  <a:ext uri="{FF2B5EF4-FFF2-40B4-BE49-F238E27FC236}">
                    <a16:creationId xmlns:a16="http://schemas.microsoft.com/office/drawing/2014/main" id="{4EA1AC95-B61B-AA6E-A249-336DDDFB0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562601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2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2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8" name="Freeform 128">
                <a:extLst>
                  <a:ext uri="{FF2B5EF4-FFF2-40B4-BE49-F238E27FC236}">
                    <a16:creationId xmlns:a16="http://schemas.microsoft.com/office/drawing/2014/main" id="{3326288E-0F96-9033-AEAA-17578A18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19747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9" name="Freeform 129">
                <a:extLst>
                  <a:ext uri="{FF2B5EF4-FFF2-40B4-BE49-F238E27FC236}">
                    <a16:creationId xmlns:a16="http://schemas.microsoft.com/office/drawing/2014/main" id="{53010A09-C3E5-F852-5263-E2CB09B3E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4751388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59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60 w 153"/>
                  <a:gd name="T57" fmla="*/ 150 h 153"/>
                  <a:gd name="T58" fmla="*/ 76 w 153"/>
                  <a:gd name="T59" fmla="*/ 153 h 153"/>
                  <a:gd name="T60" fmla="*/ 91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59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60" y="150"/>
                    </a:lnTo>
                    <a:lnTo>
                      <a:pt x="76" y="153"/>
                    </a:lnTo>
                    <a:lnTo>
                      <a:pt x="91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0" name="Freeform 130">
                <a:extLst>
                  <a:ext uri="{FF2B5EF4-FFF2-40B4-BE49-F238E27FC236}">
                    <a16:creationId xmlns:a16="http://schemas.microsoft.com/office/drawing/2014/main" id="{DAD679B4-C947-5606-B3E0-17012A65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4533901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1" name="Freeform 131">
                <a:extLst>
                  <a:ext uri="{FF2B5EF4-FFF2-40B4-BE49-F238E27FC236}">
                    <a16:creationId xmlns:a16="http://schemas.microsoft.com/office/drawing/2014/main" id="{6CD93442-E4CF-B018-2A7D-4BB8BE7A5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2538" y="456247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6 h 153"/>
                  <a:gd name="T12" fmla="*/ 151 w 153"/>
                  <a:gd name="T13" fmla="*/ 60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1 w 153"/>
                  <a:gd name="T37" fmla="*/ 32 h 153"/>
                  <a:gd name="T38" fmla="*/ 5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6"/>
                    </a:lnTo>
                    <a:lnTo>
                      <a:pt x="151" y="60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2" name="Freeform 132">
                <a:extLst>
                  <a:ext uri="{FF2B5EF4-FFF2-40B4-BE49-F238E27FC236}">
                    <a16:creationId xmlns:a16="http://schemas.microsoft.com/office/drawing/2014/main" id="{CA84D760-85B8-8BDF-C29C-31FD3678D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7775" y="4913313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3" name="Freeform 133">
                <a:extLst>
                  <a:ext uri="{FF2B5EF4-FFF2-40B4-BE49-F238E27FC236}">
                    <a16:creationId xmlns:a16="http://schemas.microsoft.com/office/drawing/2014/main" id="{9F63345D-5B7D-9278-1555-5935F333C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7775" y="5168901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4" name="Freeform 134">
                <a:extLst>
                  <a:ext uri="{FF2B5EF4-FFF2-40B4-BE49-F238E27FC236}">
                    <a16:creationId xmlns:a16="http://schemas.microsoft.com/office/drawing/2014/main" id="{DA7148A9-301D-8D5B-4597-C48ECB565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7775" y="544353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8 w 153"/>
                  <a:gd name="T3" fmla="*/ 119 h 153"/>
                  <a:gd name="T4" fmla="*/ 142 w 153"/>
                  <a:gd name="T5" fmla="*/ 112 h 153"/>
                  <a:gd name="T6" fmla="*/ 147 w 153"/>
                  <a:gd name="T7" fmla="*/ 106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8 w 153"/>
                  <a:gd name="T17" fmla="*/ 33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3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6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8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8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5" name="Freeform 135">
                <a:extLst>
                  <a:ext uri="{FF2B5EF4-FFF2-40B4-BE49-F238E27FC236}">
                    <a16:creationId xmlns:a16="http://schemas.microsoft.com/office/drawing/2014/main" id="{14ABFD24-F286-FAC0-A4C9-90F00B452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4688" y="3878263"/>
                <a:ext cx="82550" cy="80963"/>
              </a:xfrm>
              <a:custGeom>
                <a:avLst/>
                <a:gdLst>
                  <a:gd name="T0" fmla="*/ 131 w 154"/>
                  <a:gd name="T1" fmla="*/ 130 h 153"/>
                  <a:gd name="T2" fmla="*/ 139 w 154"/>
                  <a:gd name="T3" fmla="*/ 118 h 153"/>
                  <a:gd name="T4" fmla="*/ 143 w 154"/>
                  <a:gd name="T5" fmla="*/ 111 h 153"/>
                  <a:gd name="T6" fmla="*/ 148 w 154"/>
                  <a:gd name="T7" fmla="*/ 105 h 153"/>
                  <a:gd name="T8" fmla="*/ 151 w 154"/>
                  <a:gd name="T9" fmla="*/ 91 h 153"/>
                  <a:gd name="T10" fmla="*/ 154 w 154"/>
                  <a:gd name="T11" fmla="*/ 76 h 153"/>
                  <a:gd name="T12" fmla="*/ 151 w 154"/>
                  <a:gd name="T13" fmla="*/ 59 h 153"/>
                  <a:gd name="T14" fmla="*/ 148 w 154"/>
                  <a:gd name="T15" fmla="*/ 45 h 153"/>
                  <a:gd name="T16" fmla="*/ 139 w 154"/>
                  <a:gd name="T17" fmla="*/ 32 h 153"/>
                  <a:gd name="T18" fmla="*/ 131 w 154"/>
                  <a:gd name="T19" fmla="*/ 21 h 153"/>
                  <a:gd name="T20" fmla="*/ 119 w 154"/>
                  <a:gd name="T21" fmla="*/ 10 h 153"/>
                  <a:gd name="T22" fmla="*/ 106 w 154"/>
                  <a:gd name="T23" fmla="*/ 4 h 153"/>
                  <a:gd name="T24" fmla="*/ 91 w 154"/>
                  <a:gd name="T25" fmla="*/ 1 h 153"/>
                  <a:gd name="T26" fmla="*/ 77 w 154"/>
                  <a:gd name="T27" fmla="*/ 0 h 153"/>
                  <a:gd name="T28" fmla="*/ 60 w 154"/>
                  <a:gd name="T29" fmla="*/ 1 h 153"/>
                  <a:gd name="T30" fmla="*/ 46 w 154"/>
                  <a:gd name="T31" fmla="*/ 4 h 153"/>
                  <a:gd name="T32" fmla="*/ 33 w 154"/>
                  <a:gd name="T33" fmla="*/ 10 h 153"/>
                  <a:gd name="T34" fmla="*/ 22 w 154"/>
                  <a:gd name="T35" fmla="*/ 21 h 153"/>
                  <a:gd name="T36" fmla="*/ 11 w 154"/>
                  <a:gd name="T37" fmla="*/ 32 h 153"/>
                  <a:gd name="T38" fmla="*/ 5 w 154"/>
                  <a:gd name="T39" fmla="*/ 45 h 153"/>
                  <a:gd name="T40" fmla="*/ 2 w 154"/>
                  <a:gd name="T41" fmla="*/ 59 h 153"/>
                  <a:gd name="T42" fmla="*/ 0 w 154"/>
                  <a:gd name="T43" fmla="*/ 76 h 153"/>
                  <a:gd name="T44" fmla="*/ 2 w 154"/>
                  <a:gd name="T45" fmla="*/ 91 h 153"/>
                  <a:gd name="T46" fmla="*/ 5 w 154"/>
                  <a:gd name="T47" fmla="*/ 105 h 153"/>
                  <a:gd name="T48" fmla="*/ 11 w 154"/>
                  <a:gd name="T49" fmla="*/ 118 h 153"/>
                  <a:gd name="T50" fmla="*/ 22 w 154"/>
                  <a:gd name="T51" fmla="*/ 130 h 153"/>
                  <a:gd name="T52" fmla="*/ 33 w 154"/>
                  <a:gd name="T53" fmla="*/ 138 h 153"/>
                  <a:gd name="T54" fmla="*/ 46 w 154"/>
                  <a:gd name="T55" fmla="*/ 147 h 153"/>
                  <a:gd name="T56" fmla="*/ 60 w 154"/>
                  <a:gd name="T57" fmla="*/ 150 h 153"/>
                  <a:gd name="T58" fmla="*/ 77 w 154"/>
                  <a:gd name="T59" fmla="*/ 153 h 153"/>
                  <a:gd name="T60" fmla="*/ 91 w 154"/>
                  <a:gd name="T61" fmla="*/ 150 h 153"/>
                  <a:gd name="T62" fmla="*/ 106 w 154"/>
                  <a:gd name="T63" fmla="*/ 147 h 153"/>
                  <a:gd name="T64" fmla="*/ 112 w 154"/>
                  <a:gd name="T65" fmla="*/ 142 h 153"/>
                  <a:gd name="T66" fmla="*/ 119 w 154"/>
                  <a:gd name="T67" fmla="*/ 138 h 153"/>
                  <a:gd name="T68" fmla="*/ 131 w 154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3">
                    <a:moveTo>
                      <a:pt x="131" y="130"/>
                    </a:moveTo>
                    <a:lnTo>
                      <a:pt x="139" y="118"/>
                    </a:lnTo>
                    <a:lnTo>
                      <a:pt x="143" y="111"/>
                    </a:lnTo>
                    <a:lnTo>
                      <a:pt x="148" y="105"/>
                    </a:lnTo>
                    <a:lnTo>
                      <a:pt x="151" y="91"/>
                    </a:lnTo>
                    <a:lnTo>
                      <a:pt x="154" y="76"/>
                    </a:lnTo>
                    <a:lnTo>
                      <a:pt x="151" y="59"/>
                    </a:lnTo>
                    <a:lnTo>
                      <a:pt x="148" y="45"/>
                    </a:lnTo>
                    <a:lnTo>
                      <a:pt x="139" y="32"/>
                    </a:lnTo>
                    <a:lnTo>
                      <a:pt x="131" y="21"/>
                    </a:lnTo>
                    <a:lnTo>
                      <a:pt x="119" y="10"/>
                    </a:lnTo>
                    <a:lnTo>
                      <a:pt x="106" y="4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6" y="4"/>
                    </a:lnTo>
                    <a:lnTo>
                      <a:pt x="33" y="10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2" y="59"/>
                    </a:lnTo>
                    <a:lnTo>
                      <a:pt x="0" y="76"/>
                    </a:lnTo>
                    <a:lnTo>
                      <a:pt x="2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2" y="130"/>
                    </a:lnTo>
                    <a:lnTo>
                      <a:pt x="33" y="138"/>
                    </a:lnTo>
                    <a:lnTo>
                      <a:pt x="46" y="147"/>
                    </a:lnTo>
                    <a:lnTo>
                      <a:pt x="60" y="150"/>
                    </a:lnTo>
                    <a:lnTo>
                      <a:pt x="77" y="153"/>
                    </a:lnTo>
                    <a:lnTo>
                      <a:pt x="91" y="150"/>
                    </a:lnTo>
                    <a:lnTo>
                      <a:pt x="106" y="147"/>
                    </a:lnTo>
                    <a:lnTo>
                      <a:pt x="112" y="142"/>
                    </a:lnTo>
                    <a:lnTo>
                      <a:pt x="119" y="138"/>
                    </a:lnTo>
                    <a:lnTo>
                      <a:pt x="131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6" name="Line 136">
                <a:extLst>
                  <a:ext uri="{FF2B5EF4-FFF2-40B4-BE49-F238E27FC236}">
                    <a16:creationId xmlns:a16="http://schemas.microsoft.com/office/drawing/2014/main" id="{6A62A7F8-E7B8-A431-13F7-9C9C12C18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56150" y="5210176"/>
                <a:ext cx="342900" cy="14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7" name="Line 137">
                <a:extLst>
                  <a:ext uri="{FF2B5EF4-FFF2-40B4-BE49-F238E27FC236}">
                    <a16:creationId xmlns:a16="http://schemas.microsoft.com/office/drawing/2014/main" id="{3066DC02-8816-29FB-5EC5-36E8CCC39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56150" y="4911726"/>
                <a:ext cx="174625" cy="3127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8" name="Line 138">
                <a:extLst>
                  <a:ext uri="{FF2B5EF4-FFF2-40B4-BE49-F238E27FC236}">
                    <a16:creationId xmlns:a16="http://schemas.microsoft.com/office/drawing/2014/main" id="{2A8211DD-0CA3-1B66-D2B7-33BC7953F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30775" y="4911726"/>
                <a:ext cx="166688" cy="412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9" name="Freeform 139">
                <a:extLst>
                  <a:ext uri="{FF2B5EF4-FFF2-40B4-BE49-F238E27FC236}">
                    <a16:creationId xmlns:a16="http://schemas.microsoft.com/office/drawing/2014/main" id="{3E9A5B50-8F05-B19B-A201-4BB719507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7025" y="5224463"/>
                <a:ext cx="619125" cy="530225"/>
              </a:xfrm>
              <a:custGeom>
                <a:avLst/>
                <a:gdLst>
                  <a:gd name="T0" fmla="*/ 1171 w 1171"/>
                  <a:gd name="T1" fmla="*/ 0 h 1000"/>
                  <a:gd name="T2" fmla="*/ 608 w 1171"/>
                  <a:gd name="T3" fmla="*/ 24 h 1000"/>
                  <a:gd name="T4" fmla="*/ 0 w 1171"/>
                  <a:gd name="T5" fmla="*/ 10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1" h="1000">
                    <a:moveTo>
                      <a:pt x="1171" y="0"/>
                    </a:moveTo>
                    <a:lnTo>
                      <a:pt x="608" y="24"/>
                    </a:lnTo>
                    <a:lnTo>
                      <a:pt x="0" y="100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0" name="Freeform 140">
                <a:extLst>
                  <a:ext uri="{FF2B5EF4-FFF2-40B4-BE49-F238E27FC236}">
                    <a16:creationId xmlns:a16="http://schemas.microsoft.com/office/drawing/2014/main" id="{6D243E5B-E8DE-1AD7-A20B-41949A816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4038" y="4570413"/>
                <a:ext cx="735013" cy="350838"/>
              </a:xfrm>
              <a:custGeom>
                <a:avLst/>
                <a:gdLst>
                  <a:gd name="T0" fmla="*/ 1073 w 1391"/>
                  <a:gd name="T1" fmla="*/ 646 h 662"/>
                  <a:gd name="T2" fmla="*/ 1391 w 1391"/>
                  <a:gd name="T3" fmla="*/ 81 h 662"/>
                  <a:gd name="T4" fmla="*/ 179 w 1391"/>
                  <a:gd name="T5" fmla="*/ 0 h 662"/>
                  <a:gd name="T6" fmla="*/ 0 w 1391"/>
                  <a:gd name="T7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1" h="662">
                    <a:moveTo>
                      <a:pt x="1073" y="646"/>
                    </a:moveTo>
                    <a:lnTo>
                      <a:pt x="1391" y="81"/>
                    </a:lnTo>
                    <a:lnTo>
                      <a:pt x="179" y="0"/>
                    </a:lnTo>
                    <a:lnTo>
                      <a:pt x="0" y="662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1" name="Freeform 141">
                <a:extLst>
                  <a:ext uri="{FF2B5EF4-FFF2-40B4-BE49-F238E27FC236}">
                    <a16:creationId xmlns:a16="http://schemas.microsoft.com/office/drawing/2014/main" id="{D60A6D95-4149-5F3E-CCF3-53BC998EE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4038" y="4794251"/>
                <a:ext cx="566738" cy="127000"/>
              </a:xfrm>
              <a:custGeom>
                <a:avLst/>
                <a:gdLst>
                  <a:gd name="T0" fmla="*/ 1073 w 1073"/>
                  <a:gd name="T1" fmla="*/ 223 h 239"/>
                  <a:gd name="T2" fmla="*/ 175 w 1073"/>
                  <a:gd name="T3" fmla="*/ 0 h 239"/>
                  <a:gd name="T4" fmla="*/ 0 w 1073"/>
                  <a:gd name="T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3" h="239">
                    <a:moveTo>
                      <a:pt x="1073" y="223"/>
                    </a:moveTo>
                    <a:lnTo>
                      <a:pt x="175" y="0"/>
                    </a:lnTo>
                    <a:lnTo>
                      <a:pt x="0" y="239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2" name="Freeform 142">
                <a:extLst>
                  <a:ext uri="{FF2B5EF4-FFF2-40B4-BE49-F238E27FC236}">
                    <a16:creationId xmlns:a16="http://schemas.microsoft.com/office/drawing/2014/main" id="{62150C41-90DD-6161-EFFA-5F4F6663F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7025" y="5591176"/>
                <a:ext cx="414338" cy="163513"/>
              </a:xfrm>
              <a:custGeom>
                <a:avLst/>
                <a:gdLst>
                  <a:gd name="T0" fmla="*/ 0 w 783"/>
                  <a:gd name="T1" fmla="*/ 309 h 309"/>
                  <a:gd name="T2" fmla="*/ 615 w 783"/>
                  <a:gd name="T3" fmla="*/ 32 h 309"/>
                  <a:gd name="T4" fmla="*/ 783 w 783"/>
                  <a:gd name="T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3" h="309">
                    <a:moveTo>
                      <a:pt x="0" y="309"/>
                    </a:moveTo>
                    <a:lnTo>
                      <a:pt x="615" y="32"/>
                    </a:lnTo>
                    <a:lnTo>
                      <a:pt x="783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3" name="Line 143">
                <a:extLst>
                  <a:ext uri="{FF2B5EF4-FFF2-40B4-BE49-F238E27FC236}">
                    <a16:creationId xmlns:a16="http://schemas.microsoft.com/office/drawing/2014/main" id="{53552F79-1D4F-799D-21F0-31B4FAFCD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57700" y="5591176"/>
                <a:ext cx="93663" cy="1635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4" name="Line 144">
                <a:extLst>
                  <a:ext uri="{FF2B5EF4-FFF2-40B4-BE49-F238E27FC236}">
                    <a16:creationId xmlns:a16="http://schemas.microsoft.com/office/drawing/2014/main" id="{BF7B150E-6857-5498-B103-17D4E9AE0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51363" y="5481638"/>
                <a:ext cx="544513" cy="1095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5" name="Line 145">
                <a:extLst>
                  <a:ext uri="{FF2B5EF4-FFF2-40B4-BE49-F238E27FC236}">
                    <a16:creationId xmlns:a16="http://schemas.microsoft.com/office/drawing/2014/main" id="{F4005867-F705-CE96-411A-FD34FE171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51363" y="5224463"/>
                <a:ext cx="204788" cy="3667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6" name="Line 146">
                <a:extLst>
                  <a:ext uri="{FF2B5EF4-FFF2-40B4-BE49-F238E27FC236}">
                    <a16:creationId xmlns:a16="http://schemas.microsoft.com/office/drawing/2014/main" id="{B0E99A2B-3575-502A-9D18-09C8708F0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51088" y="5648326"/>
                <a:ext cx="287338" cy="1111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7" name="Line 147">
                <a:extLst>
                  <a:ext uri="{FF2B5EF4-FFF2-40B4-BE49-F238E27FC236}">
                    <a16:creationId xmlns:a16="http://schemas.microsoft.com/office/drawing/2014/main" id="{755C1D83-A975-65E4-B39A-358932F4E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43150" y="5759451"/>
                <a:ext cx="2952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8" name="Line 148">
                <a:extLst>
                  <a:ext uri="{FF2B5EF4-FFF2-40B4-BE49-F238E27FC236}">
                    <a16:creationId xmlns:a16="http://schemas.microsoft.com/office/drawing/2014/main" id="{7FAD19AA-3C34-DD62-4A5B-527DDBEE2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2038" y="5746751"/>
                <a:ext cx="11113" cy="12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9" name="Line 149">
                <a:extLst>
                  <a:ext uri="{FF2B5EF4-FFF2-40B4-BE49-F238E27FC236}">
                    <a16:creationId xmlns:a16="http://schemas.microsoft.com/office/drawing/2014/main" id="{34F85071-C994-05B9-FFC4-52842CC7D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38425" y="5759451"/>
                <a:ext cx="10445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0" name="Freeform 150">
                <a:extLst>
                  <a:ext uri="{FF2B5EF4-FFF2-40B4-BE49-F238E27FC236}">
                    <a16:creationId xmlns:a16="http://schemas.microsoft.com/office/drawing/2014/main" id="{AB7B10A0-87E0-24DD-C9A5-45F5E6C3A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4763" y="4921251"/>
                <a:ext cx="549275" cy="833438"/>
              </a:xfrm>
              <a:custGeom>
                <a:avLst/>
                <a:gdLst>
                  <a:gd name="T0" fmla="*/ 1036 w 1036"/>
                  <a:gd name="T1" fmla="*/ 0 h 1575"/>
                  <a:gd name="T2" fmla="*/ 618 w 1036"/>
                  <a:gd name="T3" fmla="*/ 569 h 1575"/>
                  <a:gd name="T4" fmla="*/ 0 w 1036"/>
                  <a:gd name="T5" fmla="*/ 1575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6" h="1575">
                    <a:moveTo>
                      <a:pt x="1036" y="0"/>
                    </a:moveTo>
                    <a:lnTo>
                      <a:pt x="618" y="569"/>
                    </a:lnTo>
                    <a:lnTo>
                      <a:pt x="0" y="1575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1" name="Freeform 151">
                <a:extLst>
                  <a:ext uri="{FF2B5EF4-FFF2-40B4-BE49-F238E27FC236}">
                    <a16:creationId xmlns:a16="http://schemas.microsoft.com/office/drawing/2014/main" id="{FD9CD1F6-EF45-E733-5FBD-83A1B5A41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3638" y="4735513"/>
                <a:ext cx="1179513" cy="1023938"/>
              </a:xfrm>
              <a:custGeom>
                <a:avLst/>
                <a:gdLst>
                  <a:gd name="T0" fmla="*/ 2230 w 2230"/>
                  <a:gd name="T1" fmla="*/ 1934 h 1934"/>
                  <a:gd name="T2" fmla="*/ 833 w 2230"/>
                  <a:gd name="T3" fmla="*/ 0 h 1934"/>
                  <a:gd name="T4" fmla="*/ 0 w 2230"/>
                  <a:gd name="T5" fmla="*/ 1934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0" h="1934">
                    <a:moveTo>
                      <a:pt x="2230" y="1934"/>
                    </a:moveTo>
                    <a:lnTo>
                      <a:pt x="833" y="0"/>
                    </a:lnTo>
                    <a:lnTo>
                      <a:pt x="0" y="1934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2" name="Line 152">
                <a:extLst>
                  <a:ext uri="{FF2B5EF4-FFF2-40B4-BE49-F238E27FC236}">
                    <a16:creationId xmlns:a16="http://schemas.microsoft.com/office/drawing/2014/main" id="{F576279B-01BA-9334-ACCC-D24232C5E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309725" y="4581526"/>
                <a:ext cx="741363" cy="10668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3" name="Line 153">
                <a:extLst>
                  <a:ext uri="{FF2B5EF4-FFF2-40B4-BE49-F238E27FC236}">
                    <a16:creationId xmlns:a16="http://schemas.microsoft.com/office/drawing/2014/main" id="{2D4E497D-6525-AAA6-3EE0-A8DDAD0B1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6550" y="4511676"/>
                <a:ext cx="744538" cy="11366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4" name="Freeform 154">
                <a:extLst>
                  <a:ext uri="{FF2B5EF4-FFF2-40B4-BE49-F238E27FC236}">
                    <a16:creationId xmlns:a16="http://schemas.microsoft.com/office/drawing/2014/main" id="{2508A1D7-3B7B-2498-C1A8-F0154EFB6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3638" y="5203826"/>
                <a:ext cx="1179513" cy="555625"/>
              </a:xfrm>
              <a:custGeom>
                <a:avLst/>
                <a:gdLst>
                  <a:gd name="T0" fmla="*/ 2230 w 2230"/>
                  <a:gd name="T1" fmla="*/ 1050 h 1050"/>
                  <a:gd name="T2" fmla="*/ 844 w 2230"/>
                  <a:gd name="T3" fmla="*/ 0 h 1050"/>
                  <a:gd name="T4" fmla="*/ 0 w 2230"/>
                  <a:gd name="T5" fmla="*/ 105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0" h="1050">
                    <a:moveTo>
                      <a:pt x="2230" y="1050"/>
                    </a:moveTo>
                    <a:lnTo>
                      <a:pt x="844" y="0"/>
                    </a:lnTo>
                    <a:lnTo>
                      <a:pt x="0" y="105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5" name="Line 155">
                <a:extLst>
                  <a:ext uri="{FF2B5EF4-FFF2-40B4-BE49-F238E27FC236}">
                    <a16:creationId xmlns:a16="http://schemas.microsoft.com/office/drawing/2014/main" id="{BCCDB6AB-C34A-1923-893F-3B0F9E3DE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9725" y="4865688"/>
                <a:ext cx="722313" cy="88106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6" name="Freeform 156">
                <a:extLst>
                  <a:ext uri="{FF2B5EF4-FFF2-40B4-BE49-F238E27FC236}">
                    <a16:creationId xmlns:a16="http://schemas.microsoft.com/office/drawing/2014/main" id="{8848A131-68E8-7142-CCA6-3F14F5523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3638" y="4900613"/>
                <a:ext cx="1168400" cy="858838"/>
              </a:xfrm>
              <a:custGeom>
                <a:avLst/>
                <a:gdLst>
                  <a:gd name="T0" fmla="*/ 2209 w 2209"/>
                  <a:gd name="T1" fmla="*/ 1599 h 1622"/>
                  <a:gd name="T2" fmla="*/ 843 w 2209"/>
                  <a:gd name="T3" fmla="*/ 0 h 1622"/>
                  <a:gd name="T4" fmla="*/ 0 w 2209"/>
                  <a:gd name="T5" fmla="*/ 1622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9" h="1622">
                    <a:moveTo>
                      <a:pt x="2209" y="1599"/>
                    </a:moveTo>
                    <a:lnTo>
                      <a:pt x="843" y="0"/>
                    </a:lnTo>
                    <a:lnTo>
                      <a:pt x="0" y="1622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7" name="Line 157">
                <a:extLst>
                  <a:ext uri="{FF2B5EF4-FFF2-40B4-BE49-F238E27FC236}">
                    <a16:creationId xmlns:a16="http://schemas.microsoft.com/office/drawing/2014/main" id="{7D568E98-2260-017D-CB4D-FBD269465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3638" y="5759451"/>
                <a:ext cx="117951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8" name="Line 158">
                <a:extLst>
                  <a:ext uri="{FF2B5EF4-FFF2-40B4-BE49-F238E27FC236}">
                    <a16:creationId xmlns:a16="http://schemas.microsoft.com/office/drawing/2014/main" id="{88318053-DA46-9565-E6FE-D6119F003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33850" y="5643563"/>
                <a:ext cx="322263" cy="1238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9" name="Line 159">
                <a:extLst>
                  <a:ext uri="{FF2B5EF4-FFF2-40B4-BE49-F238E27FC236}">
                    <a16:creationId xmlns:a16="http://schemas.microsoft.com/office/drawing/2014/main" id="{C69ACE54-285E-E379-5CC6-2373A4B51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37025" y="4921251"/>
                <a:ext cx="227013" cy="8334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2151" name="ZoneTexte 2150">
              <a:extLst>
                <a:ext uri="{FF2B5EF4-FFF2-40B4-BE49-F238E27FC236}">
                  <a16:creationId xmlns:a16="http://schemas.microsoft.com/office/drawing/2014/main" id="{3302C0B3-4A3B-7BFB-585A-C0200FE6AE16}"/>
                </a:ext>
              </a:extLst>
            </p:cNvPr>
            <p:cNvSpPr txBox="1"/>
            <p:nvPr/>
          </p:nvSpPr>
          <p:spPr>
            <a:xfrm>
              <a:off x="6790971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0</a:t>
              </a:r>
            </a:p>
          </p:txBody>
        </p:sp>
        <p:sp>
          <p:nvSpPr>
            <p:cNvPr id="2152" name="ZoneTexte 2151">
              <a:extLst>
                <a:ext uri="{FF2B5EF4-FFF2-40B4-BE49-F238E27FC236}">
                  <a16:creationId xmlns:a16="http://schemas.microsoft.com/office/drawing/2014/main" id="{5A2EF62C-7C28-56CA-2E8E-52FFC15160B9}"/>
                </a:ext>
              </a:extLst>
            </p:cNvPr>
            <p:cNvSpPr txBox="1"/>
            <p:nvPr/>
          </p:nvSpPr>
          <p:spPr>
            <a:xfrm>
              <a:off x="6998394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</a:t>
              </a:r>
            </a:p>
          </p:txBody>
        </p:sp>
        <p:sp>
          <p:nvSpPr>
            <p:cNvPr id="2153" name="ZoneTexte 2152">
              <a:extLst>
                <a:ext uri="{FF2B5EF4-FFF2-40B4-BE49-F238E27FC236}">
                  <a16:creationId xmlns:a16="http://schemas.microsoft.com/office/drawing/2014/main" id="{84791431-0409-6F8B-C587-7BA453FD1D62}"/>
                </a:ext>
              </a:extLst>
            </p:cNvPr>
            <p:cNvSpPr txBox="1"/>
            <p:nvPr/>
          </p:nvSpPr>
          <p:spPr>
            <a:xfrm>
              <a:off x="7209564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4</a:t>
              </a:r>
            </a:p>
          </p:txBody>
        </p:sp>
        <p:sp>
          <p:nvSpPr>
            <p:cNvPr id="2154" name="ZoneTexte 2153">
              <a:extLst>
                <a:ext uri="{FF2B5EF4-FFF2-40B4-BE49-F238E27FC236}">
                  <a16:creationId xmlns:a16="http://schemas.microsoft.com/office/drawing/2014/main" id="{AFFB83B0-8868-426A-0B4D-04D95FA3B204}"/>
                </a:ext>
              </a:extLst>
            </p:cNvPr>
            <p:cNvSpPr txBox="1"/>
            <p:nvPr/>
          </p:nvSpPr>
          <p:spPr>
            <a:xfrm>
              <a:off x="7416987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6</a:t>
              </a:r>
            </a:p>
          </p:txBody>
        </p:sp>
        <p:sp>
          <p:nvSpPr>
            <p:cNvPr id="2155" name="ZoneTexte 2154">
              <a:extLst>
                <a:ext uri="{FF2B5EF4-FFF2-40B4-BE49-F238E27FC236}">
                  <a16:creationId xmlns:a16="http://schemas.microsoft.com/office/drawing/2014/main" id="{76C7BE8D-BB63-8492-89D0-992439E66FFC}"/>
                </a:ext>
              </a:extLst>
            </p:cNvPr>
            <p:cNvSpPr txBox="1"/>
            <p:nvPr/>
          </p:nvSpPr>
          <p:spPr>
            <a:xfrm>
              <a:off x="7622855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8</a:t>
              </a:r>
            </a:p>
          </p:txBody>
        </p:sp>
        <p:sp>
          <p:nvSpPr>
            <p:cNvPr id="2156" name="ZoneTexte 2155">
              <a:extLst>
                <a:ext uri="{FF2B5EF4-FFF2-40B4-BE49-F238E27FC236}">
                  <a16:creationId xmlns:a16="http://schemas.microsoft.com/office/drawing/2014/main" id="{261912E0-E5F1-AF98-7661-D15B2B66619E}"/>
                </a:ext>
              </a:extLst>
            </p:cNvPr>
            <p:cNvSpPr txBox="1"/>
            <p:nvPr/>
          </p:nvSpPr>
          <p:spPr>
            <a:xfrm>
              <a:off x="7790910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10</a:t>
              </a:r>
            </a:p>
          </p:txBody>
        </p:sp>
        <p:sp>
          <p:nvSpPr>
            <p:cNvPr id="2157" name="ZoneTexte 2156">
              <a:extLst>
                <a:ext uri="{FF2B5EF4-FFF2-40B4-BE49-F238E27FC236}">
                  <a16:creationId xmlns:a16="http://schemas.microsoft.com/office/drawing/2014/main" id="{01F712E2-0641-11A8-A7FC-6A55FA4519E8}"/>
                </a:ext>
              </a:extLst>
            </p:cNvPr>
            <p:cNvSpPr txBox="1"/>
            <p:nvPr/>
          </p:nvSpPr>
          <p:spPr>
            <a:xfrm>
              <a:off x="7998068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12</a:t>
              </a:r>
            </a:p>
          </p:txBody>
        </p:sp>
        <p:sp>
          <p:nvSpPr>
            <p:cNvPr id="2158" name="ZoneTexte 2157">
              <a:extLst>
                <a:ext uri="{FF2B5EF4-FFF2-40B4-BE49-F238E27FC236}">
                  <a16:creationId xmlns:a16="http://schemas.microsoft.com/office/drawing/2014/main" id="{0086ED37-2387-E500-CB54-80584B068A8C}"/>
                </a:ext>
              </a:extLst>
            </p:cNvPr>
            <p:cNvSpPr txBox="1"/>
            <p:nvPr/>
          </p:nvSpPr>
          <p:spPr>
            <a:xfrm>
              <a:off x="8205491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14</a:t>
              </a:r>
            </a:p>
          </p:txBody>
        </p:sp>
        <p:sp>
          <p:nvSpPr>
            <p:cNvPr id="2159" name="ZoneTexte 2158">
              <a:extLst>
                <a:ext uri="{FF2B5EF4-FFF2-40B4-BE49-F238E27FC236}">
                  <a16:creationId xmlns:a16="http://schemas.microsoft.com/office/drawing/2014/main" id="{04462A39-0386-F426-B09B-0A44D9356485}"/>
                </a:ext>
              </a:extLst>
            </p:cNvPr>
            <p:cNvSpPr txBox="1"/>
            <p:nvPr/>
          </p:nvSpPr>
          <p:spPr>
            <a:xfrm>
              <a:off x="8411741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16</a:t>
              </a:r>
            </a:p>
          </p:txBody>
        </p:sp>
        <p:sp>
          <p:nvSpPr>
            <p:cNvPr id="2160" name="ZoneTexte 2159">
              <a:extLst>
                <a:ext uri="{FF2B5EF4-FFF2-40B4-BE49-F238E27FC236}">
                  <a16:creationId xmlns:a16="http://schemas.microsoft.com/office/drawing/2014/main" id="{9FD21199-5E39-050C-0BA6-75AF921A1C43}"/>
                </a:ext>
              </a:extLst>
            </p:cNvPr>
            <p:cNvSpPr txBox="1"/>
            <p:nvPr/>
          </p:nvSpPr>
          <p:spPr>
            <a:xfrm>
              <a:off x="8633453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18</a:t>
              </a:r>
            </a:p>
          </p:txBody>
        </p:sp>
        <p:sp>
          <p:nvSpPr>
            <p:cNvPr id="2161" name="ZoneTexte 2160">
              <a:extLst>
                <a:ext uri="{FF2B5EF4-FFF2-40B4-BE49-F238E27FC236}">
                  <a16:creationId xmlns:a16="http://schemas.microsoft.com/office/drawing/2014/main" id="{1A0B2C50-7584-5F45-4989-49B34BAF3C64}"/>
                </a:ext>
              </a:extLst>
            </p:cNvPr>
            <p:cNvSpPr txBox="1"/>
            <p:nvPr/>
          </p:nvSpPr>
          <p:spPr>
            <a:xfrm>
              <a:off x="9077169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19</a:t>
              </a:r>
            </a:p>
          </p:txBody>
        </p:sp>
        <p:sp>
          <p:nvSpPr>
            <p:cNvPr id="2162" name="ZoneTexte 2161">
              <a:extLst>
                <a:ext uri="{FF2B5EF4-FFF2-40B4-BE49-F238E27FC236}">
                  <a16:creationId xmlns:a16="http://schemas.microsoft.com/office/drawing/2014/main" id="{E8073561-521F-AB41-C4C6-38DAD51131F9}"/>
                </a:ext>
              </a:extLst>
            </p:cNvPr>
            <p:cNvSpPr txBox="1"/>
            <p:nvPr/>
          </p:nvSpPr>
          <p:spPr>
            <a:xfrm>
              <a:off x="9535039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20</a:t>
              </a:r>
            </a:p>
          </p:txBody>
        </p:sp>
        <p:sp>
          <p:nvSpPr>
            <p:cNvPr id="2163" name="ZoneTexte 2162">
              <a:extLst>
                <a:ext uri="{FF2B5EF4-FFF2-40B4-BE49-F238E27FC236}">
                  <a16:creationId xmlns:a16="http://schemas.microsoft.com/office/drawing/2014/main" id="{CEA86F35-5687-4F46-21E3-F9DFAF068639}"/>
                </a:ext>
              </a:extLst>
            </p:cNvPr>
            <p:cNvSpPr txBox="1"/>
            <p:nvPr/>
          </p:nvSpPr>
          <p:spPr>
            <a:xfrm>
              <a:off x="9987425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21</a:t>
              </a:r>
            </a:p>
          </p:txBody>
        </p:sp>
        <p:sp>
          <p:nvSpPr>
            <p:cNvPr id="2164" name="ZoneTexte 2163">
              <a:extLst>
                <a:ext uri="{FF2B5EF4-FFF2-40B4-BE49-F238E27FC236}">
                  <a16:creationId xmlns:a16="http://schemas.microsoft.com/office/drawing/2014/main" id="{A4E2D2DC-4E9F-B0EE-5AE9-74F17F474840}"/>
                </a:ext>
              </a:extLst>
            </p:cNvPr>
            <p:cNvSpPr txBox="1"/>
            <p:nvPr/>
          </p:nvSpPr>
          <p:spPr>
            <a:xfrm>
              <a:off x="10435450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22</a:t>
              </a:r>
            </a:p>
          </p:txBody>
        </p:sp>
        <p:sp>
          <p:nvSpPr>
            <p:cNvPr id="2165" name="ZoneTexte 2164">
              <a:extLst>
                <a:ext uri="{FF2B5EF4-FFF2-40B4-BE49-F238E27FC236}">
                  <a16:creationId xmlns:a16="http://schemas.microsoft.com/office/drawing/2014/main" id="{90DD2FDB-B754-5A89-D8C2-118D2885F73B}"/>
                </a:ext>
              </a:extLst>
            </p:cNvPr>
            <p:cNvSpPr txBox="1"/>
            <p:nvPr/>
          </p:nvSpPr>
          <p:spPr>
            <a:xfrm>
              <a:off x="10565435" y="4866040"/>
              <a:ext cx="418165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LOD</a:t>
              </a:r>
            </a:p>
          </p:txBody>
        </p:sp>
        <p:sp>
          <p:nvSpPr>
            <p:cNvPr id="2166" name="ZoneTexte 2165">
              <a:extLst>
                <a:ext uri="{FF2B5EF4-FFF2-40B4-BE49-F238E27FC236}">
                  <a16:creationId xmlns:a16="http://schemas.microsoft.com/office/drawing/2014/main" id="{0037EB63-9421-45CA-F2BB-13D23348E27A}"/>
                </a:ext>
              </a:extLst>
            </p:cNvPr>
            <p:cNvSpPr txBox="1"/>
            <p:nvPr/>
          </p:nvSpPr>
          <p:spPr>
            <a:xfrm>
              <a:off x="7976021" y="5289098"/>
              <a:ext cx="1509496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b="1" dirty="0"/>
                <a:t>Weeks post-infection</a:t>
              </a:r>
            </a:p>
          </p:txBody>
        </p:sp>
        <p:sp>
          <p:nvSpPr>
            <p:cNvPr id="2167" name="ZoneTexte 2166">
              <a:extLst>
                <a:ext uri="{FF2B5EF4-FFF2-40B4-BE49-F238E27FC236}">
                  <a16:creationId xmlns:a16="http://schemas.microsoft.com/office/drawing/2014/main" id="{785C7728-A416-56EB-C425-98B63D11DA9C}"/>
                </a:ext>
              </a:extLst>
            </p:cNvPr>
            <p:cNvSpPr txBox="1"/>
            <p:nvPr/>
          </p:nvSpPr>
          <p:spPr>
            <a:xfrm rot="16200000">
              <a:off x="5747946" y="4336166"/>
              <a:ext cx="1448647" cy="333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b="1" dirty="0"/>
                <a:t>log</a:t>
              </a:r>
              <a:r>
                <a:rPr lang="en-US" sz="1400" b="1" baseline="-25000" dirty="0"/>
                <a:t>10</a:t>
              </a:r>
              <a:r>
                <a:rPr lang="en-US" sz="1400" b="1" dirty="0"/>
                <a:t> HIV RNA copies</a:t>
              </a:r>
              <a:br>
                <a:rPr lang="en-US" sz="1400" b="1" dirty="0"/>
              </a:br>
              <a:r>
                <a:rPr lang="en-US" sz="1400" b="1" dirty="0"/>
                <a:t>mL</a:t>
              </a:r>
              <a:r>
                <a:rPr lang="en-US" sz="1400" b="1" baseline="30000" dirty="0"/>
                <a:t>-1</a:t>
              </a:r>
              <a:r>
                <a:rPr lang="en-US" sz="1400" b="1" dirty="0"/>
                <a:t> blood</a:t>
              </a:r>
            </a:p>
          </p:txBody>
        </p:sp>
        <p:sp>
          <p:nvSpPr>
            <p:cNvPr id="2168" name="ZoneTexte 2167">
              <a:extLst>
                <a:ext uri="{FF2B5EF4-FFF2-40B4-BE49-F238E27FC236}">
                  <a16:creationId xmlns:a16="http://schemas.microsoft.com/office/drawing/2014/main" id="{8752A87B-D8C7-8515-147C-2204DA32EBC1}"/>
                </a:ext>
              </a:extLst>
            </p:cNvPr>
            <p:cNvSpPr txBox="1"/>
            <p:nvPr/>
          </p:nvSpPr>
          <p:spPr>
            <a:xfrm>
              <a:off x="6643998" y="4955825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2</a:t>
              </a:r>
            </a:p>
          </p:txBody>
        </p:sp>
        <p:sp>
          <p:nvSpPr>
            <p:cNvPr id="2169" name="ZoneTexte 2168">
              <a:extLst>
                <a:ext uri="{FF2B5EF4-FFF2-40B4-BE49-F238E27FC236}">
                  <a16:creationId xmlns:a16="http://schemas.microsoft.com/office/drawing/2014/main" id="{301AAA18-9F52-B706-B693-1E6B5F410460}"/>
                </a:ext>
              </a:extLst>
            </p:cNvPr>
            <p:cNvSpPr txBox="1"/>
            <p:nvPr/>
          </p:nvSpPr>
          <p:spPr>
            <a:xfrm>
              <a:off x="6643998" y="4627940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3</a:t>
              </a:r>
            </a:p>
          </p:txBody>
        </p:sp>
        <p:sp>
          <p:nvSpPr>
            <p:cNvPr id="2170" name="ZoneTexte 2169">
              <a:extLst>
                <a:ext uri="{FF2B5EF4-FFF2-40B4-BE49-F238E27FC236}">
                  <a16:creationId xmlns:a16="http://schemas.microsoft.com/office/drawing/2014/main" id="{8A01E2F3-3C1F-A763-545B-1907053C6CE3}"/>
                </a:ext>
              </a:extLst>
            </p:cNvPr>
            <p:cNvSpPr txBox="1"/>
            <p:nvPr/>
          </p:nvSpPr>
          <p:spPr>
            <a:xfrm>
              <a:off x="6643998" y="4318234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4</a:t>
              </a:r>
            </a:p>
          </p:txBody>
        </p:sp>
        <p:sp>
          <p:nvSpPr>
            <p:cNvPr id="2171" name="ZoneTexte 2170">
              <a:extLst>
                <a:ext uri="{FF2B5EF4-FFF2-40B4-BE49-F238E27FC236}">
                  <a16:creationId xmlns:a16="http://schemas.microsoft.com/office/drawing/2014/main" id="{6EC40547-1306-D20C-35BC-C2C65018C667}"/>
                </a:ext>
              </a:extLst>
            </p:cNvPr>
            <p:cNvSpPr txBox="1"/>
            <p:nvPr/>
          </p:nvSpPr>
          <p:spPr>
            <a:xfrm>
              <a:off x="6643998" y="399352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5</a:t>
              </a:r>
            </a:p>
          </p:txBody>
        </p:sp>
        <p:sp>
          <p:nvSpPr>
            <p:cNvPr id="2172" name="ZoneTexte 2171">
              <a:extLst>
                <a:ext uri="{FF2B5EF4-FFF2-40B4-BE49-F238E27FC236}">
                  <a16:creationId xmlns:a16="http://schemas.microsoft.com/office/drawing/2014/main" id="{D3025837-7F58-D51D-FC26-80A1255764C3}"/>
                </a:ext>
              </a:extLst>
            </p:cNvPr>
            <p:cNvSpPr txBox="1"/>
            <p:nvPr/>
          </p:nvSpPr>
          <p:spPr>
            <a:xfrm>
              <a:off x="6643998" y="3678615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6</a:t>
              </a:r>
            </a:p>
          </p:txBody>
        </p:sp>
        <p:sp>
          <p:nvSpPr>
            <p:cNvPr id="2173" name="ZoneTexte 2172">
              <a:extLst>
                <a:ext uri="{FF2B5EF4-FFF2-40B4-BE49-F238E27FC236}">
                  <a16:creationId xmlns:a16="http://schemas.microsoft.com/office/drawing/2014/main" id="{704D39C6-C0F2-FF1F-BF32-6F0EE86B8E78}"/>
                </a:ext>
              </a:extLst>
            </p:cNvPr>
            <p:cNvSpPr txBox="1"/>
            <p:nvPr/>
          </p:nvSpPr>
          <p:spPr>
            <a:xfrm>
              <a:off x="10328731" y="3564315"/>
              <a:ext cx="622220" cy="20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b="1" dirty="0"/>
                <a:t>Vehicle</a:t>
              </a:r>
            </a:p>
          </p:txBody>
        </p:sp>
        <p:sp>
          <p:nvSpPr>
            <p:cNvPr id="2174" name="ZoneTexte 2173">
              <a:extLst>
                <a:ext uri="{FF2B5EF4-FFF2-40B4-BE49-F238E27FC236}">
                  <a16:creationId xmlns:a16="http://schemas.microsoft.com/office/drawing/2014/main" id="{94371F12-9257-2121-C4DA-EEADE06601E8}"/>
                </a:ext>
              </a:extLst>
            </p:cNvPr>
            <p:cNvSpPr txBox="1"/>
            <p:nvPr/>
          </p:nvSpPr>
          <p:spPr>
            <a:xfrm>
              <a:off x="10328731" y="3755108"/>
              <a:ext cx="862743" cy="20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b="1" dirty="0" err="1"/>
                <a:t>Venetoclax</a:t>
              </a:r>
              <a:endParaRPr lang="en-US" sz="1400" b="1" dirty="0"/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4DEE05F8-01BC-7EAD-590E-6FD2DD03E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476" y="3325986"/>
              <a:ext cx="2543574" cy="24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fr-FR" sz="14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Viral rebound delayed with </a:t>
              </a:r>
              <a:r>
                <a:rPr lang="en-US" altLang="fr-FR" sz="1400" b="1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venetoclax</a:t>
              </a:r>
              <a:endParaRPr kumimoji="0" lang="en-US" altLang="fr-FR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2BA550A-8234-1459-B15D-35B8C4AC11EB}"/>
              </a:ext>
            </a:extLst>
          </p:cNvPr>
          <p:cNvGrpSpPr/>
          <p:nvPr/>
        </p:nvGrpSpPr>
        <p:grpSpPr>
          <a:xfrm>
            <a:off x="559135" y="3053582"/>
            <a:ext cx="4524342" cy="3041579"/>
            <a:chOff x="559135" y="3053582"/>
            <a:chExt cx="4524342" cy="3041579"/>
          </a:xfrm>
        </p:grpSpPr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3EA3EEFC-3804-61CF-7AD2-22F3AD51238F}"/>
                </a:ext>
              </a:extLst>
            </p:cNvPr>
            <p:cNvGrpSpPr/>
            <p:nvPr/>
          </p:nvGrpSpPr>
          <p:grpSpPr>
            <a:xfrm>
              <a:off x="683782" y="3512817"/>
              <a:ext cx="4399695" cy="2582344"/>
              <a:chOff x="685368" y="3512817"/>
              <a:chExt cx="4022531" cy="1630280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957E143-A456-4445-2285-C451625FA152}"/>
                  </a:ext>
                </a:extLst>
              </p:cNvPr>
              <p:cNvSpPr txBox="1"/>
              <p:nvPr/>
            </p:nvSpPr>
            <p:spPr>
              <a:xfrm>
                <a:off x="3022074" y="3534896"/>
                <a:ext cx="915347" cy="19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C00000"/>
                    </a:solidFill>
                  </a:rPr>
                  <a:t>Venetoclax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2FCDAB9D-655D-F3E6-4C57-469F68E72D7E}"/>
                  </a:ext>
                </a:extLst>
              </p:cNvPr>
              <p:cNvCxnSpPr/>
              <p:nvPr/>
            </p:nvCxnSpPr>
            <p:spPr>
              <a:xfrm>
                <a:off x="3837416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29799D17-C7CC-2039-33AE-EB9CC4FC34EA}"/>
                  </a:ext>
                </a:extLst>
              </p:cNvPr>
              <p:cNvCxnSpPr/>
              <p:nvPr/>
            </p:nvCxnSpPr>
            <p:spPr>
              <a:xfrm>
                <a:off x="3698163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52747698-5771-089F-1AD2-AB429355AE33}"/>
                  </a:ext>
                </a:extLst>
              </p:cNvPr>
              <p:cNvCxnSpPr/>
              <p:nvPr/>
            </p:nvCxnSpPr>
            <p:spPr>
              <a:xfrm>
                <a:off x="3554147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8A8D1772-ADC2-C7C0-4870-E457A4C91320}"/>
                  </a:ext>
                </a:extLst>
              </p:cNvPr>
              <p:cNvCxnSpPr/>
              <p:nvPr/>
            </p:nvCxnSpPr>
            <p:spPr>
              <a:xfrm>
                <a:off x="3352412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869ADA31-019B-98C1-DCA0-CD1A5F2EAE8D}"/>
                  </a:ext>
                </a:extLst>
              </p:cNvPr>
              <p:cNvCxnSpPr/>
              <p:nvPr/>
            </p:nvCxnSpPr>
            <p:spPr>
              <a:xfrm>
                <a:off x="3213159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71C43CAF-3CE7-6AA1-3C28-5D2AAF71FE84}"/>
                  </a:ext>
                </a:extLst>
              </p:cNvPr>
              <p:cNvCxnSpPr/>
              <p:nvPr/>
            </p:nvCxnSpPr>
            <p:spPr>
              <a:xfrm>
                <a:off x="3068424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EDC5FBF-3219-1FEE-4E0E-29542C27A8FA}"/>
                  </a:ext>
                </a:extLst>
              </p:cNvPr>
              <p:cNvSpPr txBox="1"/>
              <p:nvPr/>
            </p:nvSpPr>
            <p:spPr>
              <a:xfrm>
                <a:off x="685368" y="3958758"/>
                <a:ext cx="611207" cy="19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Weeks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F29945D-C1E1-B94E-50CF-EE599BD589B6}"/>
                  </a:ext>
                </a:extLst>
              </p:cNvPr>
              <p:cNvSpPr txBox="1"/>
              <p:nvPr/>
            </p:nvSpPr>
            <p:spPr>
              <a:xfrm>
                <a:off x="955927" y="4339759"/>
                <a:ext cx="755891" cy="2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HIV</a:t>
                </a:r>
                <a:br>
                  <a:rPr lang="en-US" sz="1400" dirty="0"/>
                </a:br>
                <a:r>
                  <a:rPr lang="en-US" sz="1400" dirty="0"/>
                  <a:t>infection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74DF5F2-3B8A-67D0-1C34-BBEB4065C234}"/>
                  </a:ext>
                </a:extLst>
              </p:cNvPr>
              <p:cNvSpPr txBox="1"/>
              <p:nvPr/>
            </p:nvSpPr>
            <p:spPr>
              <a:xfrm>
                <a:off x="1629383" y="4300211"/>
                <a:ext cx="842887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Begin ART</a:t>
                </a: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BE1FD6F4-D6A5-80E1-5F88-ADE30E0F63E0}"/>
                  </a:ext>
                </a:extLst>
              </p:cNvPr>
              <p:cNvCxnSpPr/>
              <p:nvPr/>
            </p:nvCxnSpPr>
            <p:spPr>
              <a:xfrm>
                <a:off x="1333872" y="4094326"/>
                <a:ext cx="32331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EAC43A78-5762-6BE7-C234-FCBCAAEECB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32255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F148959E-221C-2B2E-811C-71E19366517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06458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A0148989-BF3F-5271-7128-ED2377ADFC3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881229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DE029EFC-2033-31E2-852B-7A45DAA710A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351883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685F4541-5A1E-3A46-835C-8C24B17E34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817333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E023681-2405-8288-3F01-04C3A2FAEE7B}"/>
                  </a:ext>
                </a:extLst>
              </p:cNvPr>
              <p:cNvSpPr txBox="1"/>
              <p:nvPr/>
            </p:nvSpPr>
            <p:spPr>
              <a:xfrm>
                <a:off x="1202921" y="4197118"/>
                <a:ext cx="252375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0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15309C7-621D-4CC9-7B93-E8CDFAAABAFD}"/>
                  </a:ext>
                </a:extLst>
              </p:cNvPr>
              <p:cNvSpPr txBox="1"/>
              <p:nvPr/>
            </p:nvSpPr>
            <p:spPr>
              <a:xfrm>
                <a:off x="1883007" y="4197118"/>
                <a:ext cx="252375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3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57D8A9D-9E13-CB00-86C9-E895C9C83ABE}"/>
                  </a:ext>
                </a:extLst>
              </p:cNvPr>
              <p:cNvSpPr txBox="1"/>
              <p:nvPr/>
            </p:nvSpPr>
            <p:spPr>
              <a:xfrm>
                <a:off x="2809240" y="4197118"/>
                <a:ext cx="335913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10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7FCA0C5-292C-0324-6C5D-50046F4949DF}"/>
                  </a:ext>
                </a:extLst>
              </p:cNvPr>
              <p:cNvSpPr txBox="1"/>
              <p:nvPr/>
            </p:nvSpPr>
            <p:spPr>
              <a:xfrm>
                <a:off x="3280339" y="4197118"/>
                <a:ext cx="335913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14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16886A8-4D52-2F07-CDF9-8D973BC7A829}"/>
                  </a:ext>
                </a:extLst>
              </p:cNvPr>
              <p:cNvSpPr txBox="1"/>
              <p:nvPr/>
            </p:nvSpPr>
            <p:spPr>
              <a:xfrm>
                <a:off x="3743401" y="4197118"/>
                <a:ext cx="335913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17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9E5B9C1-41A2-865F-820E-13A625824915}"/>
                  </a:ext>
                </a:extLst>
              </p:cNvPr>
              <p:cNvSpPr txBox="1"/>
              <p:nvPr/>
            </p:nvSpPr>
            <p:spPr>
              <a:xfrm>
                <a:off x="3836109" y="4899083"/>
                <a:ext cx="871790" cy="2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Plasma for</a:t>
                </a:r>
                <a:br>
                  <a:rPr lang="en-US" sz="1400" dirty="0"/>
                </a:br>
                <a:r>
                  <a:rPr lang="en-US" sz="1400" dirty="0"/>
                  <a:t>rebound</a:t>
                </a:r>
              </a:p>
            </p:txBody>
          </p:sp>
          <p:grpSp>
            <p:nvGrpSpPr>
              <p:cNvPr id="139" name="Groupe 138">
                <a:extLst>
                  <a:ext uri="{FF2B5EF4-FFF2-40B4-BE49-F238E27FC236}">
                    <a16:creationId xmlns:a16="http://schemas.microsoft.com/office/drawing/2014/main" id="{CB0C481B-4EE2-9137-06C1-08A9753F501A}"/>
                  </a:ext>
                </a:extLst>
              </p:cNvPr>
              <p:cNvGrpSpPr/>
              <p:nvPr/>
            </p:nvGrpSpPr>
            <p:grpSpPr>
              <a:xfrm>
                <a:off x="4041766" y="4303237"/>
                <a:ext cx="100056" cy="565923"/>
                <a:chOff x="9559551" y="5214333"/>
                <a:chExt cx="214480" cy="1102825"/>
              </a:xfrm>
            </p:grpSpPr>
            <p:sp>
              <p:nvSpPr>
                <p:cNvPr id="140" name="Freeform 488">
                  <a:extLst>
                    <a:ext uri="{FF2B5EF4-FFF2-40B4-BE49-F238E27FC236}">
                      <a16:creationId xmlns:a16="http://schemas.microsoft.com/office/drawing/2014/main" id="{90376738-4C33-A7F4-A507-C4C3C43A6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040401"/>
                </a:xfrm>
                <a:custGeom>
                  <a:avLst/>
                  <a:gdLst>
                    <a:gd name="T0" fmla="*/ 36 w 73"/>
                    <a:gd name="T1" fmla="*/ 0 h 600"/>
                    <a:gd name="T2" fmla="*/ 0 w 73"/>
                    <a:gd name="T3" fmla="*/ 4 h 600"/>
                    <a:gd name="T4" fmla="*/ 0 w 73"/>
                    <a:gd name="T5" fmla="*/ 37 h 600"/>
                    <a:gd name="T6" fmla="*/ 0 w 73"/>
                    <a:gd name="T7" fmla="*/ 37 h 600"/>
                    <a:gd name="T8" fmla="*/ 2 w 73"/>
                    <a:gd name="T9" fmla="*/ 38 h 600"/>
                    <a:gd name="T10" fmla="*/ 2 w 73"/>
                    <a:gd name="T11" fmla="*/ 574 h 600"/>
                    <a:gd name="T12" fmla="*/ 36 w 73"/>
                    <a:gd name="T13" fmla="*/ 600 h 600"/>
                    <a:gd name="T14" fmla="*/ 71 w 73"/>
                    <a:gd name="T15" fmla="*/ 574 h 600"/>
                    <a:gd name="T16" fmla="*/ 71 w 73"/>
                    <a:gd name="T17" fmla="*/ 38 h 600"/>
                    <a:gd name="T18" fmla="*/ 73 w 73"/>
                    <a:gd name="T19" fmla="*/ 37 h 600"/>
                    <a:gd name="T20" fmla="*/ 73 w 73"/>
                    <a:gd name="T21" fmla="*/ 4 h 600"/>
                    <a:gd name="T22" fmla="*/ 36 w 73"/>
                    <a:gd name="T23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600">
                      <a:moveTo>
                        <a:pt x="36" y="0"/>
                      </a:move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2" y="38"/>
                      </a:cubicBezTo>
                      <a:cubicBezTo>
                        <a:pt x="2" y="574"/>
                        <a:pt x="2" y="574"/>
                        <a:pt x="2" y="574"/>
                      </a:cubicBezTo>
                      <a:cubicBezTo>
                        <a:pt x="2" y="593"/>
                        <a:pt x="17" y="600"/>
                        <a:pt x="36" y="600"/>
                      </a:cubicBezTo>
                      <a:cubicBezTo>
                        <a:pt x="55" y="600"/>
                        <a:pt x="71" y="593"/>
                        <a:pt x="71" y="574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2" y="37"/>
                        <a:pt x="73" y="37"/>
                        <a:pt x="73" y="37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1" name="Freeform 489">
                  <a:extLst>
                    <a:ext uri="{FF2B5EF4-FFF2-40B4-BE49-F238E27FC236}">
                      <a16:creationId xmlns:a16="http://schemas.microsoft.com/office/drawing/2014/main" id="{47359B73-5E2D-09DC-013B-68276673B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solidFill>
                  <a:srgbClr val="E2EF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2" name="Freeform 491">
                  <a:extLst>
                    <a:ext uri="{FF2B5EF4-FFF2-40B4-BE49-F238E27FC236}">
                      <a16:creationId xmlns:a16="http://schemas.microsoft.com/office/drawing/2014/main" id="{F7761E56-BFDB-173D-1FC6-BCF46F616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661248"/>
                  <a:ext cx="196067" cy="594329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B003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3" name="Freeform 507">
                  <a:extLst>
                    <a:ext uri="{FF2B5EF4-FFF2-40B4-BE49-F238E27FC236}">
                      <a16:creationId xmlns:a16="http://schemas.microsoft.com/office/drawing/2014/main" id="{7B21C138-5B9F-81AC-8CD6-77D9B646F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4" name="Freeform 508">
                  <a:extLst>
                    <a:ext uri="{FF2B5EF4-FFF2-40B4-BE49-F238E27FC236}">
                      <a16:creationId xmlns:a16="http://schemas.microsoft.com/office/drawing/2014/main" id="{F1AA1987-E86E-33BF-B936-C3ACB06F1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solidFill>
                  <a:srgbClr val="ECA5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5" name="Freeform 509">
                  <a:extLst>
                    <a:ext uri="{FF2B5EF4-FFF2-40B4-BE49-F238E27FC236}">
                      <a16:creationId xmlns:a16="http://schemas.microsoft.com/office/drawing/2014/main" id="{699C559D-C11D-E35A-74F3-EFA05B7EF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85861"/>
                  <a:ext cx="94277" cy="26010"/>
                </a:xfrm>
                <a:custGeom>
                  <a:avLst/>
                  <a:gdLst>
                    <a:gd name="T0" fmla="*/ 0 w 32"/>
                    <a:gd name="T1" fmla="*/ 15 h 15"/>
                    <a:gd name="T2" fmla="*/ 0 w 32"/>
                    <a:gd name="T3" fmla="*/ 0 h 15"/>
                    <a:gd name="T4" fmla="*/ 32 w 32"/>
                    <a:gd name="T5" fmla="*/ 2 h 15"/>
                    <a:gd name="T6" fmla="*/ 5 w 32"/>
                    <a:gd name="T7" fmla="*/ 5 h 15"/>
                    <a:gd name="T8" fmla="*/ 0 w 3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"/>
                        <a:pt x="24" y="2"/>
                        <a:pt x="32" y="2"/>
                      </a:cubicBezTo>
                      <a:cubicBezTo>
                        <a:pt x="27" y="4"/>
                        <a:pt x="8" y="5"/>
                        <a:pt x="5" y="5"/>
                      </a:cubicBezTo>
                      <a:cubicBezTo>
                        <a:pt x="1" y="5"/>
                        <a:pt x="1" y="9"/>
                        <a:pt x="0" y="15"/>
                      </a:cubicBezTo>
                      <a:close/>
                    </a:path>
                  </a:pathLst>
                </a:custGeom>
                <a:solidFill>
                  <a:srgbClr val="E37C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6" name="Freeform 510">
                  <a:extLst>
                    <a:ext uri="{FF2B5EF4-FFF2-40B4-BE49-F238E27FC236}">
                      <a16:creationId xmlns:a16="http://schemas.microsoft.com/office/drawing/2014/main" id="{6D6CD710-89F9-04CD-DCCC-B93BE2E7F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8788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7" name="Freeform 514">
                  <a:extLst>
                    <a:ext uri="{FF2B5EF4-FFF2-40B4-BE49-F238E27FC236}">
                      <a16:creationId xmlns:a16="http://schemas.microsoft.com/office/drawing/2014/main" id="{4439FB9A-DFB4-B06D-0D92-172F7D94C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9585" y="5306669"/>
                  <a:ext cx="74243" cy="1010489"/>
                </a:xfrm>
                <a:custGeom>
                  <a:avLst/>
                  <a:gdLst>
                    <a:gd name="T0" fmla="*/ 7 w 25"/>
                    <a:gd name="T1" fmla="*/ 515 h 583"/>
                    <a:gd name="T2" fmla="*/ 25 w 25"/>
                    <a:gd name="T3" fmla="*/ 535 h 583"/>
                    <a:gd name="T4" fmla="*/ 2 w 25"/>
                    <a:gd name="T5" fmla="*/ 441 h 583"/>
                    <a:gd name="T6" fmla="*/ 2 w 25"/>
                    <a:gd name="T7" fmla="*/ 0 h 583"/>
                    <a:gd name="T8" fmla="*/ 7 w 25"/>
                    <a:gd name="T9" fmla="*/ 515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83">
                      <a:moveTo>
                        <a:pt x="7" y="515"/>
                      </a:moveTo>
                      <a:cubicBezTo>
                        <a:pt x="7" y="531"/>
                        <a:pt x="18" y="534"/>
                        <a:pt x="25" y="535"/>
                      </a:cubicBezTo>
                      <a:cubicBezTo>
                        <a:pt x="0" y="536"/>
                        <a:pt x="2" y="533"/>
                        <a:pt x="2" y="44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6" y="583"/>
                        <a:pt x="7" y="421"/>
                        <a:pt x="7" y="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8" name="Freeform 516">
                  <a:extLst>
                    <a:ext uri="{FF2B5EF4-FFF2-40B4-BE49-F238E27FC236}">
                      <a16:creationId xmlns:a16="http://schemas.microsoft.com/office/drawing/2014/main" id="{380B1116-1452-0D67-0C76-D0E5D8AEF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solidFill>
                  <a:srgbClr val="E483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9" name="Freeform 517">
                  <a:extLst>
                    <a:ext uri="{FF2B5EF4-FFF2-40B4-BE49-F238E27FC236}">
                      <a16:creationId xmlns:a16="http://schemas.microsoft.com/office/drawing/2014/main" id="{436E03F1-2BEB-0149-47C0-2BFE084B4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solidFill>
                  <a:srgbClr val="F2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0" name="Freeform 518">
                  <a:extLst>
                    <a:ext uri="{FF2B5EF4-FFF2-40B4-BE49-F238E27FC236}">
                      <a16:creationId xmlns:a16="http://schemas.microsoft.com/office/drawing/2014/main" id="{3E32E995-C2CF-3FE4-E8EE-3818240DA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1" name="Freeform 519">
                  <a:extLst>
                    <a:ext uri="{FF2B5EF4-FFF2-40B4-BE49-F238E27FC236}">
                      <a16:creationId xmlns:a16="http://schemas.microsoft.com/office/drawing/2014/main" id="{C6D93D4A-C222-5133-ABDF-FBC9DC0B7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2" name="Freeform 525">
                  <a:extLst>
                    <a:ext uri="{FF2B5EF4-FFF2-40B4-BE49-F238E27FC236}">
                      <a16:creationId xmlns:a16="http://schemas.microsoft.com/office/drawing/2014/main" id="{7E2701B7-417F-EF8A-CA59-ACD48E677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1908" y="5226688"/>
                  <a:ext cx="190911" cy="55271"/>
                </a:xfrm>
                <a:custGeom>
                  <a:avLst/>
                  <a:gdLst>
                    <a:gd name="T0" fmla="*/ 5 w 65"/>
                    <a:gd name="T1" fmla="*/ 2 h 32"/>
                    <a:gd name="T2" fmla="*/ 31 w 65"/>
                    <a:gd name="T3" fmla="*/ 3 h 32"/>
                    <a:gd name="T4" fmla="*/ 62 w 65"/>
                    <a:gd name="T5" fmla="*/ 2 h 32"/>
                    <a:gd name="T6" fmla="*/ 64 w 65"/>
                    <a:gd name="T7" fmla="*/ 3 h 32"/>
                    <a:gd name="T8" fmla="*/ 34 w 65"/>
                    <a:gd name="T9" fmla="*/ 14 h 32"/>
                    <a:gd name="T10" fmla="*/ 29 w 65"/>
                    <a:gd name="T11" fmla="*/ 19 h 32"/>
                    <a:gd name="T12" fmla="*/ 28 w 65"/>
                    <a:gd name="T13" fmla="*/ 29 h 32"/>
                    <a:gd name="T14" fmla="*/ 16 w 65"/>
                    <a:gd name="T15" fmla="*/ 30 h 32"/>
                    <a:gd name="T16" fmla="*/ 2 w 65"/>
                    <a:gd name="T17" fmla="*/ 26 h 32"/>
                    <a:gd name="T18" fmla="*/ 1 w 65"/>
                    <a:gd name="T19" fmla="*/ 3 h 32"/>
                    <a:gd name="T20" fmla="*/ 5 w 65"/>
                    <a:gd name="T2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32">
                      <a:moveTo>
                        <a:pt x="5" y="2"/>
                      </a:moveTo>
                      <a:cubicBezTo>
                        <a:pt x="13" y="3"/>
                        <a:pt x="23" y="3"/>
                        <a:pt x="31" y="3"/>
                      </a:cubicBezTo>
                      <a:cubicBezTo>
                        <a:pt x="40" y="3"/>
                        <a:pt x="53" y="1"/>
                        <a:pt x="62" y="2"/>
                      </a:cubicBezTo>
                      <a:cubicBezTo>
                        <a:pt x="65" y="1"/>
                        <a:pt x="64" y="3"/>
                        <a:pt x="64" y="3"/>
                      </a:cubicBezTo>
                      <a:cubicBezTo>
                        <a:pt x="60" y="11"/>
                        <a:pt x="40" y="11"/>
                        <a:pt x="34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8" y="21"/>
                        <a:pt x="29" y="27"/>
                        <a:pt x="28" y="29"/>
                      </a:cubicBezTo>
                      <a:cubicBezTo>
                        <a:pt x="26" y="32"/>
                        <a:pt x="19" y="30"/>
                        <a:pt x="16" y="30"/>
                      </a:cubicBezTo>
                      <a:cubicBezTo>
                        <a:pt x="9" y="30"/>
                        <a:pt x="3" y="29"/>
                        <a:pt x="2" y="26"/>
                      </a:cubicBezTo>
                      <a:cubicBezTo>
                        <a:pt x="0" y="21"/>
                        <a:pt x="0" y="9"/>
                        <a:pt x="1" y="3"/>
                      </a:cubicBezTo>
                      <a:cubicBezTo>
                        <a:pt x="1" y="2"/>
                        <a:pt x="2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EB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3" name="Freeform 526">
                  <a:extLst>
                    <a:ext uri="{FF2B5EF4-FFF2-40B4-BE49-F238E27FC236}">
                      <a16:creationId xmlns:a16="http://schemas.microsoft.com/office/drawing/2014/main" id="{38FD54E9-AF50-59B4-445F-75D8FE706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5613" y="5233841"/>
                  <a:ext cx="102526" cy="46818"/>
                </a:xfrm>
                <a:custGeom>
                  <a:avLst/>
                  <a:gdLst>
                    <a:gd name="T0" fmla="*/ 6 w 35"/>
                    <a:gd name="T1" fmla="*/ 26 h 27"/>
                    <a:gd name="T2" fmla="*/ 22 w 35"/>
                    <a:gd name="T3" fmla="*/ 25 h 27"/>
                    <a:gd name="T4" fmla="*/ 32 w 35"/>
                    <a:gd name="T5" fmla="*/ 24 h 27"/>
                    <a:gd name="T6" fmla="*/ 34 w 35"/>
                    <a:gd name="T7" fmla="*/ 16 h 27"/>
                    <a:gd name="T8" fmla="*/ 33 w 35"/>
                    <a:gd name="T9" fmla="*/ 8 h 27"/>
                    <a:gd name="T10" fmla="*/ 33 w 35"/>
                    <a:gd name="T11" fmla="*/ 4 h 27"/>
                    <a:gd name="T12" fmla="*/ 33 w 35"/>
                    <a:gd name="T13" fmla="*/ 0 h 27"/>
                    <a:gd name="T14" fmla="*/ 31 w 35"/>
                    <a:gd name="T15" fmla="*/ 9 h 27"/>
                    <a:gd name="T16" fmla="*/ 22 w 35"/>
                    <a:gd name="T17" fmla="*/ 16 h 27"/>
                    <a:gd name="T18" fmla="*/ 6 w 35"/>
                    <a:gd name="T19" fmla="*/ 24 h 27"/>
                    <a:gd name="T20" fmla="*/ 0 w 35"/>
                    <a:gd name="T21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7">
                      <a:moveTo>
                        <a:pt x="6" y="26"/>
                      </a:moveTo>
                      <a:cubicBezTo>
                        <a:pt x="11" y="27"/>
                        <a:pt x="17" y="26"/>
                        <a:pt x="22" y="25"/>
                      </a:cubicBezTo>
                      <a:cubicBezTo>
                        <a:pt x="25" y="25"/>
                        <a:pt x="29" y="25"/>
                        <a:pt x="32" y="24"/>
                      </a:cubicBezTo>
                      <a:cubicBezTo>
                        <a:pt x="35" y="22"/>
                        <a:pt x="34" y="19"/>
                        <a:pt x="34" y="16"/>
                      </a:cubicBezTo>
                      <a:cubicBezTo>
                        <a:pt x="34" y="14"/>
                        <a:pt x="33" y="11"/>
                        <a:pt x="33" y="8"/>
                      </a:cubicBezTo>
                      <a:cubicBezTo>
                        <a:pt x="33" y="7"/>
                        <a:pt x="33" y="5"/>
                        <a:pt x="33" y="4"/>
                      </a:cubicBezTo>
                      <a:cubicBezTo>
                        <a:pt x="33" y="3"/>
                        <a:pt x="33" y="1"/>
                        <a:pt x="33" y="0"/>
                      </a:cubicBezTo>
                      <a:cubicBezTo>
                        <a:pt x="32" y="3"/>
                        <a:pt x="32" y="6"/>
                        <a:pt x="31" y="9"/>
                      </a:cubicBezTo>
                      <a:cubicBezTo>
                        <a:pt x="29" y="14"/>
                        <a:pt x="26" y="14"/>
                        <a:pt x="22" y="16"/>
                      </a:cubicBezTo>
                      <a:cubicBezTo>
                        <a:pt x="16" y="18"/>
                        <a:pt x="12" y="22"/>
                        <a:pt x="6" y="24"/>
                      </a:cubicBezTo>
                      <a:cubicBezTo>
                        <a:pt x="5" y="25"/>
                        <a:pt x="1" y="27"/>
                        <a:pt x="0" y="26"/>
                      </a:cubicBezTo>
                    </a:path>
                  </a:pathLst>
                </a:custGeom>
                <a:solidFill>
                  <a:srgbClr val="CF5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4" name="Freeform 527">
                  <a:extLst>
                    <a:ext uri="{FF2B5EF4-FFF2-40B4-BE49-F238E27FC236}">
                      <a16:creationId xmlns:a16="http://schemas.microsoft.com/office/drawing/2014/main" id="{2B63CCDD-9F5A-AD00-A1CC-80296C7A8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35141"/>
                  <a:ext cx="88385" cy="36414"/>
                </a:xfrm>
                <a:custGeom>
                  <a:avLst/>
                  <a:gdLst>
                    <a:gd name="T0" fmla="*/ 2 w 30"/>
                    <a:gd name="T1" fmla="*/ 3 h 21"/>
                    <a:gd name="T2" fmla="*/ 1 w 30"/>
                    <a:gd name="T3" fmla="*/ 14 h 21"/>
                    <a:gd name="T4" fmla="*/ 4 w 30"/>
                    <a:gd name="T5" fmla="*/ 19 h 21"/>
                    <a:gd name="T6" fmla="*/ 12 w 30"/>
                    <a:gd name="T7" fmla="*/ 19 h 21"/>
                    <a:gd name="T8" fmla="*/ 11 w 30"/>
                    <a:gd name="T9" fmla="*/ 14 h 21"/>
                    <a:gd name="T10" fmla="*/ 16 w 30"/>
                    <a:gd name="T11" fmla="*/ 8 h 21"/>
                    <a:gd name="T12" fmla="*/ 30 w 30"/>
                    <a:gd name="T13" fmla="*/ 2 h 21"/>
                    <a:gd name="T14" fmla="*/ 19 w 30"/>
                    <a:gd name="T15" fmla="*/ 1 h 21"/>
                    <a:gd name="T16" fmla="*/ 3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" y="3"/>
                      </a:move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10" y="21"/>
                        <a:pt x="12" y="19"/>
                      </a:cubicBezTo>
                      <a:cubicBezTo>
                        <a:pt x="13" y="18"/>
                        <a:pt x="11" y="15"/>
                        <a:pt x="11" y="14"/>
                      </a:cubicBezTo>
                      <a:cubicBezTo>
                        <a:pt x="12" y="12"/>
                        <a:pt x="14" y="9"/>
                        <a:pt x="16" y="8"/>
                      </a:cubicBezTo>
                      <a:cubicBezTo>
                        <a:pt x="20" y="5"/>
                        <a:pt x="26" y="6"/>
                        <a:pt x="30" y="2"/>
                      </a:cubicBezTo>
                      <a:cubicBezTo>
                        <a:pt x="28" y="0"/>
                        <a:pt x="21" y="1"/>
                        <a:pt x="19" y="1"/>
                      </a:cubicBezTo>
                      <a:cubicBezTo>
                        <a:pt x="14" y="1"/>
                        <a:pt x="6" y="0"/>
                        <a:pt x="3" y="2"/>
                      </a:cubicBezTo>
                    </a:path>
                  </a:pathLst>
                </a:custGeom>
                <a:solidFill>
                  <a:srgbClr val="F4CB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5" name="Freeform 528">
                  <a:extLst>
                    <a:ext uri="{FF2B5EF4-FFF2-40B4-BE49-F238E27FC236}">
                      <a16:creationId xmlns:a16="http://schemas.microsoft.com/office/drawing/2014/main" id="{590998EC-339C-6827-37F9-DBB29836C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37092"/>
                  <a:ext cx="29462" cy="20808"/>
                </a:xfrm>
                <a:custGeom>
                  <a:avLst/>
                  <a:gdLst>
                    <a:gd name="T0" fmla="*/ 1 w 10"/>
                    <a:gd name="T1" fmla="*/ 3 h 12"/>
                    <a:gd name="T2" fmla="*/ 0 w 10"/>
                    <a:gd name="T3" fmla="*/ 8 h 12"/>
                    <a:gd name="T4" fmla="*/ 3 w 10"/>
                    <a:gd name="T5" fmla="*/ 10 h 12"/>
                    <a:gd name="T6" fmla="*/ 4 w 10"/>
                    <a:gd name="T7" fmla="*/ 4 h 12"/>
                    <a:gd name="T8" fmla="*/ 10 w 10"/>
                    <a:gd name="T9" fmla="*/ 2 h 12"/>
                    <a:gd name="T10" fmla="*/ 2 w 10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10"/>
                        <a:pt x="2" y="12"/>
                        <a:pt x="3" y="10"/>
                      </a:cubicBezTo>
                      <a:cubicBezTo>
                        <a:pt x="4" y="7"/>
                        <a:pt x="2" y="6"/>
                        <a:pt x="4" y="4"/>
                      </a:cubicBezTo>
                      <a:cubicBezTo>
                        <a:pt x="6" y="2"/>
                        <a:pt x="9" y="3"/>
                        <a:pt x="10" y="2"/>
                      </a:cubicBezTo>
                      <a:cubicBezTo>
                        <a:pt x="9" y="0"/>
                        <a:pt x="4" y="2"/>
                        <a:pt x="2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6" name="Freeform 529">
                  <a:extLst>
                    <a:ext uri="{FF2B5EF4-FFF2-40B4-BE49-F238E27FC236}">
                      <a16:creationId xmlns:a16="http://schemas.microsoft.com/office/drawing/2014/main" id="{D941F5E3-02B6-5710-D9DC-72AF04D32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1000" y="5255949"/>
                  <a:ext cx="43603" cy="20808"/>
                </a:xfrm>
                <a:custGeom>
                  <a:avLst/>
                  <a:gdLst>
                    <a:gd name="T0" fmla="*/ 0 w 15"/>
                    <a:gd name="T1" fmla="*/ 12 h 12"/>
                    <a:gd name="T2" fmla="*/ 11 w 15"/>
                    <a:gd name="T3" fmla="*/ 11 h 12"/>
                    <a:gd name="T4" fmla="*/ 12 w 15"/>
                    <a:gd name="T5" fmla="*/ 0 h 12"/>
                    <a:gd name="T6" fmla="*/ 4 w 15"/>
                    <a:gd name="T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12"/>
                      </a:moveTo>
                      <a:cubicBezTo>
                        <a:pt x="3" y="11"/>
                        <a:pt x="7" y="12"/>
                        <a:pt x="11" y="11"/>
                      </a:cubicBezTo>
                      <a:cubicBezTo>
                        <a:pt x="15" y="9"/>
                        <a:pt x="15" y="3"/>
                        <a:pt x="12" y="0"/>
                      </a:cubicBezTo>
                      <a:cubicBezTo>
                        <a:pt x="12" y="7"/>
                        <a:pt x="11" y="9"/>
                        <a:pt x="4" y="10"/>
                      </a:cubicBezTo>
                    </a:path>
                  </a:pathLst>
                </a:custGeom>
                <a:solidFill>
                  <a:srgbClr val="B75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7" name="Freeform 491">
                  <a:extLst>
                    <a:ext uri="{FF2B5EF4-FFF2-40B4-BE49-F238E27FC236}">
                      <a16:creationId xmlns:a16="http://schemas.microsoft.com/office/drawing/2014/main" id="{61241596-7990-A42F-80A8-E98736BED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427616"/>
                  <a:ext cx="196067" cy="217210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</p:grpSp>
          <p:grpSp>
            <p:nvGrpSpPr>
              <p:cNvPr id="158" name="Groupe 157">
                <a:extLst>
                  <a:ext uri="{FF2B5EF4-FFF2-40B4-BE49-F238E27FC236}">
                    <a16:creationId xmlns:a16="http://schemas.microsoft.com/office/drawing/2014/main" id="{EF896332-D991-23C5-6182-5703D5F058A6}"/>
                  </a:ext>
                </a:extLst>
              </p:cNvPr>
              <p:cNvGrpSpPr/>
              <p:nvPr/>
            </p:nvGrpSpPr>
            <p:grpSpPr>
              <a:xfrm>
                <a:off x="4245341" y="4303237"/>
                <a:ext cx="100056" cy="565923"/>
                <a:chOff x="9559551" y="5214333"/>
                <a:chExt cx="214480" cy="1102825"/>
              </a:xfrm>
            </p:grpSpPr>
            <p:sp>
              <p:nvSpPr>
                <p:cNvPr id="159" name="Freeform 488">
                  <a:extLst>
                    <a:ext uri="{FF2B5EF4-FFF2-40B4-BE49-F238E27FC236}">
                      <a16:creationId xmlns:a16="http://schemas.microsoft.com/office/drawing/2014/main" id="{12C05BEF-5BAE-63C0-9E3B-12BBB90DA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040401"/>
                </a:xfrm>
                <a:custGeom>
                  <a:avLst/>
                  <a:gdLst>
                    <a:gd name="T0" fmla="*/ 36 w 73"/>
                    <a:gd name="T1" fmla="*/ 0 h 600"/>
                    <a:gd name="T2" fmla="*/ 0 w 73"/>
                    <a:gd name="T3" fmla="*/ 4 h 600"/>
                    <a:gd name="T4" fmla="*/ 0 w 73"/>
                    <a:gd name="T5" fmla="*/ 37 h 600"/>
                    <a:gd name="T6" fmla="*/ 0 w 73"/>
                    <a:gd name="T7" fmla="*/ 37 h 600"/>
                    <a:gd name="T8" fmla="*/ 2 w 73"/>
                    <a:gd name="T9" fmla="*/ 38 h 600"/>
                    <a:gd name="T10" fmla="*/ 2 w 73"/>
                    <a:gd name="T11" fmla="*/ 574 h 600"/>
                    <a:gd name="T12" fmla="*/ 36 w 73"/>
                    <a:gd name="T13" fmla="*/ 600 h 600"/>
                    <a:gd name="T14" fmla="*/ 71 w 73"/>
                    <a:gd name="T15" fmla="*/ 574 h 600"/>
                    <a:gd name="T16" fmla="*/ 71 w 73"/>
                    <a:gd name="T17" fmla="*/ 38 h 600"/>
                    <a:gd name="T18" fmla="*/ 73 w 73"/>
                    <a:gd name="T19" fmla="*/ 37 h 600"/>
                    <a:gd name="T20" fmla="*/ 73 w 73"/>
                    <a:gd name="T21" fmla="*/ 4 h 600"/>
                    <a:gd name="T22" fmla="*/ 36 w 73"/>
                    <a:gd name="T23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600">
                      <a:moveTo>
                        <a:pt x="36" y="0"/>
                      </a:move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2" y="38"/>
                      </a:cubicBezTo>
                      <a:cubicBezTo>
                        <a:pt x="2" y="574"/>
                        <a:pt x="2" y="574"/>
                        <a:pt x="2" y="574"/>
                      </a:cubicBezTo>
                      <a:cubicBezTo>
                        <a:pt x="2" y="593"/>
                        <a:pt x="17" y="600"/>
                        <a:pt x="36" y="600"/>
                      </a:cubicBezTo>
                      <a:cubicBezTo>
                        <a:pt x="55" y="600"/>
                        <a:pt x="71" y="593"/>
                        <a:pt x="71" y="574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2" y="37"/>
                        <a:pt x="73" y="37"/>
                        <a:pt x="73" y="37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0" name="Freeform 489">
                  <a:extLst>
                    <a:ext uri="{FF2B5EF4-FFF2-40B4-BE49-F238E27FC236}">
                      <a16:creationId xmlns:a16="http://schemas.microsoft.com/office/drawing/2014/main" id="{3E70EB2C-39BE-CAC6-B2D9-A19E08B23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solidFill>
                  <a:srgbClr val="E2EF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1" name="Freeform 491">
                  <a:extLst>
                    <a:ext uri="{FF2B5EF4-FFF2-40B4-BE49-F238E27FC236}">
                      <a16:creationId xmlns:a16="http://schemas.microsoft.com/office/drawing/2014/main" id="{99A1217F-FEAE-E083-71F9-89A0E135E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661248"/>
                  <a:ext cx="196067" cy="594329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B003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2" name="Freeform 507">
                  <a:extLst>
                    <a:ext uri="{FF2B5EF4-FFF2-40B4-BE49-F238E27FC236}">
                      <a16:creationId xmlns:a16="http://schemas.microsoft.com/office/drawing/2014/main" id="{5F8450C4-C3D2-8667-9AB6-587A26E41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3" name="Freeform 508">
                  <a:extLst>
                    <a:ext uri="{FF2B5EF4-FFF2-40B4-BE49-F238E27FC236}">
                      <a16:creationId xmlns:a16="http://schemas.microsoft.com/office/drawing/2014/main" id="{F9BD92E1-C6E3-10E0-842C-7302A4B3F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solidFill>
                  <a:srgbClr val="ECA5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4" name="Freeform 509">
                  <a:extLst>
                    <a:ext uri="{FF2B5EF4-FFF2-40B4-BE49-F238E27FC236}">
                      <a16:creationId xmlns:a16="http://schemas.microsoft.com/office/drawing/2014/main" id="{F9BC0606-7665-1CE3-9838-D58AF4DB9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85861"/>
                  <a:ext cx="94277" cy="26010"/>
                </a:xfrm>
                <a:custGeom>
                  <a:avLst/>
                  <a:gdLst>
                    <a:gd name="T0" fmla="*/ 0 w 32"/>
                    <a:gd name="T1" fmla="*/ 15 h 15"/>
                    <a:gd name="T2" fmla="*/ 0 w 32"/>
                    <a:gd name="T3" fmla="*/ 0 h 15"/>
                    <a:gd name="T4" fmla="*/ 32 w 32"/>
                    <a:gd name="T5" fmla="*/ 2 h 15"/>
                    <a:gd name="T6" fmla="*/ 5 w 32"/>
                    <a:gd name="T7" fmla="*/ 5 h 15"/>
                    <a:gd name="T8" fmla="*/ 0 w 3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"/>
                        <a:pt x="24" y="2"/>
                        <a:pt x="32" y="2"/>
                      </a:cubicBezTo>
                      <a:cubicBezTo>
                        <a:pt x="27" y="4"/>
                        <a:pt x="8" y="5"/>
                        <a:pt x="5" y="5"/>
                      </a:cubicBezTo>
                      <a:cubicBezTo>
                        <a:pt x="1" y="5"/>
                        <a:pt x="1" y="9"/>
                        <a:pt x="0" y="15"/>
                      </a:cubicBezTo>
                      <a:close/>
                    </a:path>
                  </a:pathLst>
                </a:custGeom>
                <a:solidFill>
                  <a:srgbClr val="E37C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5" name="Freeform 510">
                  <a:extLst>
                    <a:ext uri="{FF2B5EF4-FFF2-40B4-BE49-F238E27FC236}">
                      <a16:creationId xmlns:a16="http://schemas.microsoft.com/office/drawing/2014/main" id="{4C5E7CF7-110F-AFED-0246-60FB1E21E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8788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6" name="Freeform 514">
                  <a:extLst>
                    <a:ext uri="{FF2B5EF4-FFF2-40B4-BE49-F238E27FC236}">
                      <a16:creationId xmlns:a16="http://schemas.microsoft.com/office/drawing/2014/main" id="{5FE1A565-0700-FC1F-6360-CEEAF3FE1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9585" y="5306669"/>
                  <a:ext cx="74243" cy="1010489"/>
                </a:xfrm>
                <a:custGeom>
                  <a:avLst/>
                  <a:gdLst>
                    <a:gd name="T0" fmla="*/ 7 w 25"/>
                    <a:gd name="T1" fmla="*/ 515 h 583"/>
                    <a:gd name="T2" fmla="*/ 25 w 25"/>
                    <a:gd name="T3" fmla="*/ 535 h 583"/>
                    <a:gd name="T4" fmla="*/ 2 w 25"/>
                    <a:gd name="T5" fmla="*/ 441 h 583"/>
                    <a:gd name="T6" fmla="*/ 2 w 25"/>
                    <a:gd name="T7" fmla="*/ 0 h 583"/>
                    <a:gd name="T8" fmla="*/ 7 w 25"/>
                    <a:gd name="T9" fmla="*/ 515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83">
                      <a:moveTo>
                        <a:pt x="7" y="515"/>
                      </a:moveTo>
                      <a:cubicBezTo>
                        <a:pt x="7" y="531"/>
                        <a:pt x="18" y="534"/>
                        <a:pt x="25" y="535"/>
                      </a:cubicBezTo>
                      <a:cubicBezTo>
                        <a:pt x="0" y="536"/>
                        <a:pt x="2" y="533"/>
                        <a:pt x="2" y="44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6" y="583"/>
                        <a:pt x="7" y="421"/>
                        <a:pt x="7" y="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7" name="Freeform 516">
                  <a:extLst>
                    <a:ext uri="{FF2B5EF4-FFF2-40B4-BE49-F238E27FC236}">
                      <a16:creationId xmlns:a16="http://schemas.microsoft.com/office/drawing/2014/main" id="{B4E801F1-8937-A159-9587-C239D808A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solidFill>
                  <a:srgbClr val="E483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8" name="Freeform 517">
                  <a:extLst>
                    <a:ext uri="{FF2B5EF4-FFF2-40B4-BE49-F238E27FC236}">
                      <a16:creationId xmlns:a16="http://schemas.microsoft.com/office/drawing/2014/main" id="{791BB59F-CF03-D4B1-93B6-EEE5E11D2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solidFill>
                  <a:srgbClr val="F2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9" name="Freeform 518">
                  <a:extLst>
                    <a:ext uri="{FF2B5EF4-FFF2-40B4-BE49-F238E27FC236}">
                      <a16:creationId xmlns:a16="http://schemas.microsoft.com/office/drawing/2014/main" id="{7ED98142-85F3-DD5B-6EF2-2BC5E8463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0" name="Freeform 519">
                  <a:extLst>
                    <a:ext uri="{FF2B5EF4-FFF2-40B4-BE49-F238E27FC236}">
                      <a16:creationId xmlns:a16="http://schemas.microsoft.com/office/drawing/2014/main" id="{AB42C4B4-9C48-C82F-9E08-1F8F58B49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1" name="Freeform 525">
                  <a:extLst>
                    <a:ext uri="{FF2B5EF4-FFF2-40B4-BE49-F238E27FC236}">
                      <a16:creationId xmlns:a16="http://schemas.microsoft.com/office/drawing/2014/main" id="{24E803C2-7C84-CAEE-C17A-D3AE9FB22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1908" y="5226688"/>
                  <a:ext cx="190911" cy="55271"/>
                </a:xfrm>
                <a:custGeom>
                  <a:avLst/>
                  <a:gdLst>
                    <a:gd name="T0" fmla="*/ 5 w 65"/>
                    <a:gd name="T1" fmla="*/ 2 h 32"/>
                    <a:gd name="T2" fmla="*/ 31 w 65"/>
                    <a:gd name="T3" fmla="*/ 3 h 32"/>
                    <a:gd name="T4" fmla="*/ 62 w 65"/>
                    <a:gd name="T5" fmla="*/ 2 h 32"/>
                    <a:gd name="T6" fmla="*/ 64 w 65"/>
                    <a:gd name="T7" fmla="*/ 3 h 32"/>
                    <a:gd name="T8" fmla="*/ 34 w 65"/>
                    <a:gd name="T9" fmla="*/ 14 h 32"/>
                    <a:gd name="T10" fmla="*/ 29 w 65"/>
                    <a:gd name="T11" fmla="*/ 19 h 32"/>
                    <a:gd name="T12" fmla="*/ 28 w 65"/>
                    <a:gd name="T13" fmla="*/ 29 h 32"/>
                    <a:gd name="T14" fmla="*/ 16 w 65"/>
                    <a:gd name="T15" fmla="*/ 30 h 32"/>
                    <a:gd name="T16" fmla="*/ 2 w 65"/>
                    <a:gd name="T17" fmla="*/ 26 h 32"/>
                    <a:gd name="T18" fmla="*/ 1 w 65"/>
                    <a:gd name="T19" fmla="*/ 3 h 32"/>
                    <a:gd name="T20" fmla="*/ 5 w 65"/>
                    <a:gd name="T2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32">
                      <a:moveTo>
                        <a:pt x="5" y="2"/>
                      </a:moveTo>
                      <a:cubicBezTo>
                        <a:pt x="13" y="3"/>
                        <a:pt x="23" y="3"/>
                        <a:pt x="31" y="3"/>
                      </a:cubicBezTo>
                      <a:cubicBezTo>
                        <a:pt x="40" y="3"/>
                        <a:pt x="53" y="1"/>
                        <a:pt x="62" y="2"/>
                      </a:cubicBezTo>
                      <a:cubicBezTo>
                        <a:pt x="65" y="1"/>
                        <a:pt x="64" y="3"/>
                        <a:pt x="64" y="3"/>
                      </a:cubicBezTo>
                      <a:cubicBezTo>
                        <a:pt x="60" y="11"/>
                        <a:pt x="40" y="11"/>
                        <a:pt x="34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8" y="21"/>
                        <a:pt x="29" y="27"/>
                        <a:pt x="28" y="29"/>
                      </a:cubicBezTo>
                      <a:cubicBezTo>
                        <a:pt x="26" y="32"/>
                        <a:pt x="19" y="30"/>
                        <a:pt x="16" y="30"/>
                      </a:cubicBezTo>
                      <a:cubicBezTo>
                        <a:pt x="9" y="30"/>
                        <a:pt x="3" y="29"/>
                        <a:pt x="2" y="26"/>
                      </a:cubicBezTo>
                      <a:cubicBezTo>
                        <a:pt x="0" y="21"/>
                        <a:pt x="0" y="9"/>
                        <a:pt x="1" y="3"/>
                      </a:cubicBezTo>
                      <a:cubicBezTo>
                        <a:pt x="1" y="2"/>
                        <a:pt x="2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EB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2" name="Freeform 526">
                  <a:extLst>
                    <a:ext uri="{FF2B5EF4-FFF2-40B4-BE49-F238E27FC236}">
                      <a16:creationId xmlns:a16="http://schemas.microsoft.com/office/drawing/2014/main" id="{EF51E5AC-1797-F1C2-521E-0597F602D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5613" y="5233841"/>
                  <a:ext cx="102526" cy="46818"/>
                </a:xfrm>
                <a:custGeom>
                  <a:avLst/>
                  <a:gdLst>
                    <a:gd name="T0" fmla="*/ 6 w 35"/>
                    <a:gd name="T1" fmla="*/ 26 h 27"/>
                    <a:gd name="T2" fmla="*/ 22 w 35"/>
                    <a:gd name="T3" fmla="*/ 25 h 27"/>
                    <a:gd name="T4" fmla="*/ 32 w 35"/>
                    <a:gd name="T5" fmla="*/ 24 h 27"/>
                    <a:gd name="T6" fmla="*/ 34 w 35"/>
                    <a:gd name="T7" fmla="*/ 16 h 27"/>
                    <a:gd name="T8" fmla="*/ 33 w 35"/>
                    <a:gd name="T9" fmla="*/ 8 h 27"/>
                    <a:gd name="T10" fmla="*/ 33 w 35"/>
                    <a:gd name="T11" fmla="*/ 4 h 27"/>
                    <a:gd name="T12" fmla="*/ 33 w 35"/>
                    <a:gd name="T13" fmla="*/ 0 h 27"/>
                    <a:gd name="T14" fmla="*/ 31 w 35"/>
                    <a:gd name="T15" fmla="*/ 9 h 27"/>
                    <a:gd name="T16" fmla="*/ 22 w 35"/>
                    <a:gd name="T17" fmla="*/ 16 h 27"/>
                    <a:gd name="T18" fmla="*/ 6 w 35"/>
                    <a:gd name="T19" fmla="*/ 24 h 27"/>
                    <a:gd name="T20" fmla="*/ 0 w 35"/>
                    <a:gd name="T21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7">
                      <a:moveTo>
                        <a:pt x="6" y="26"/>
                      </a:moveTo>
                      <a:cubicBezTo>
                        <a:pt x="11" y="27"/>
                        <a:pt x="17" y="26"/>
                        <a:pt x="22" y="25"/>
                      </a:cubicBezTo>
                      <a:cubicBezTo>
                        <a:pt x="25" y="25"/>
                        <a:pt x="29" y="25"/>
                        <a:pt x="32" y="24"/>
                      </a:cubicBezTo>
                      <a:cubicBezTo>
                        <a:pt x="35" y="22"/>
                        <a:pt x="34" y="19"/>
                        <a:pt x="34" y="16"/>
                      </a:cubicBezTo>
                      <a:cubicBezTo>
                        <a:pt x="34" y="14"/>
                        <a:pt x="33" y="11"/>
                        <a:pt x="33" y="8"/>
                      </a:cubicBezTo>
                      <a:cubicBezTo>
                        <a:pt x="33" y="7"/>
                        <a:pt x="33" y="5"/>
                        <a:pt x="33" y="4"/>
                      </a:cubicBezTo>
                      <a:cubicBezTo>
                        <a:pt x="33" y="3"/>
                        <a:pt x="33" y="1"/>
                        <a:pt x="33" y="0"/>
                      </a:cubicBezTo>
                      <a:cubicBezTo>
                        <a:pt x="32" y="3"/>
                        <a:pt x="32" y="6"/>
                        <a:pt x="31" y="9"/>
                      </a:cubicBezTo>
                      <a:cubicBezTo>
                        <a:pt x="29" y="14"/>
                        <a:pt x="26" y="14"/>
                        <a:pt x="22" y="16"/>
                      </a:cubicBezTo>
                      <a:cubicBezTo>
                        <a:pt x="16" y="18"/>
                        <a:pt x="12" y="22"/>
                        <a:pt x="6" y="24"/>
                      </a:cubicBezTo>
                      <a:cubicBezTo>
                        <a:pt x="5" y="25"/>
                        <a:pt x="1" y="27"/>
                        <a:pt x="0" y="26"/>
                      </a:cubicBezTo>
                    </a:path>
                  </a:pathLst>
                </a:custGeom>
                <a:solidFill>
                  <a:srgbClr val="CF5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3" name="Freeform 527">
                  <a:extLst>
                    <a:ext uri="{FF2B5EF4-FFF2-40B4-BE49-F238E27FC236}">
                      <a16:creationId xmlns:a16="http://schemas.microsoft.com/office/drawing/2014/main" id="{06FE3EC7-23D0-C651-7D1A-8AAAA4AB0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35141"/>
                  <a:ext cx="88385" cy="36414"/>
                </a:xfrm>
                <a:custGeom>
                  <a:avLst/>
                  <a:gdLst>
                    <a:gd name="T0" fmla="*/ 2 w 30"/>
                    <a:gd name="T1" fmla="*/ 3 h 21"/>
                    <a:gd name="T2" fmla="*/ 1 w 30"/>
                    <a:gd name="T3" fmla="*/ 14 h 21"/>
                    <a:gd name="T4" fmla="*/ 4 w 30"/>
                    <a:gd name="T5" fmla="*/ 19 h 21"/>
                    <a:gd name="T6" fmla="*/ 12 w 30"/>
                    <a:gd name="T7" fmla="*/ 19 h 21"/>
                    <a:gd name="T8" fmla="*/ 11 w 30"/>
                    <a:gd name="T9" fmla="*/ 14 h 21"/>
                    <a:gd name="T10" fmla="*/ 16 w 30"/>
                    <a:gd name="T11" fmla="*/ 8 h 21"/>
                    <a:gd name="T12" fmla="*/ 30 w 30"/>
                    <a:gd name="T13" fmla="*/ 2 h 21"/>
                    <a:gd name="T14" fmla="*/ 19 w 30"/>
                    <a:gd name="T15" fmla="*/ 1 h 21"/>
                    <a:gd name="T16" fmla="*/ 3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" y="3"/>
                      </a:move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10" y="21"/>
                        <a:pt x="12" y="19"/>
                      </a:cubicBezTo>
                      <a:cubicBezTo>
                        <a:pt x="13" y="18"/>
                        <a:pt x="11" y="15"/>
                        <a:pt x="11" y="14"/>
                      </a:cubicBezTo>
                      <a:cubicBezTo>
                        <a:pt x="12" y="12"/>
                        <a:pt x="14" y="9"/>
                        <a:pt x="16" y="8"/>
                      </a:cubicBezTo>
                      <a:cubicBezTo>
                        <a:pt x="20" y="5"/>
                        <a:pt x="26" y="6"/>
                        <a:pt x="30" y="2"/>
                      </a:cubicBezTo>
                      <a:cubicBezTo>
                        <a:pt x="28" y="0"/>
                        <a:pt x="21" y="1"/>
                        <a:pt x="19" y="1"/>
                      </a:cubicBezTo>
                      <a:cubicBezTo>
                        <a:pt x="14" y="1"/>
                        <a:pt x="6" y="0"/>
                        <a:pt x="3" y="2"/>
                      </a:cubicBezTo>
                    </a:path>
                  </a:pathLst>
                </a:custGeom>
                <a:solidFill>
                  <a:srgbClr val="F4CB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4" name="Freeform 528">
                  <a:extLst>
                    <a:ext uri="{FF2B5EF4-FFF2-40B4-BE49-F238E27FC236}">
                      <a16:creationId xmlns:a16="http://schemas.microsoft.com/office/drawing/2014/main" id="{CE9E7EBD-D346-4257-F586-CD56223D9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37092"/>
                  <a:ext cx="29462" cy="20808"/>
                </a:xfrm>
                <a:custGeom>
                  <a:avLst/>
                  <a:gdLst>
                    <a:gd name="T0" fmla="*/ 1 w 10"/>
                    <a:gd name="T1" fmla="*/ 3 h 12"/>
                    <a:gd name="T2" fmla="*/ 0 w 10"/>
                    <a:gd name="T3" fmla="*/ 8 h 12"/>
                    <a:gd name="T4" fmla="*/ 3 w 10"/>
                    <a:gd name="T5" fmla="*/ 10 h 12"/>
                    <a:gd name="T6" fmla="*/ 4 w 10"/>
                    <a:gd name="T7" fmla="*/ 4 h 12"/>
                    <a:gd name="T8" fmla="*/ 10 w 10"/>
                    <a:gd name="T9" fmla="*/ 2 h 12"/>
                    <a:gd name="T10" fmla="*/ 2 w 10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10"/>
                        <a:pt x="2" y="12"/>
                        <a:pt x="3" y="10"/>
                      </a:cubicBezTo>
                      <a:cubicBezTo>
                        <a:pt x="4" y="7"/>
                        <a:pt x="2" y="6"/>
                        <a:pt x="4" y="4"/>
                      </a:cubicBezTo>
                      <a:cubicBezTo>
                        <a:pt x="6" y="2"/>
                        <a:pt x="9" y="3"/>
                        <a:pt x="10" y="2"/>
                      </a:cubicBezTo>
                      <a:cubicBezTo>
                        <a:pt x="9" y="0"/>
                        <a:pt x="4" y="2"/>
                        <a:pt x="2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5" name="Freeform 529">
                  <a:extLst>
                    <a:ext uri="{FF2B5EF4-FFF2-40B4-BE49-F238E27FC236}">
                      <a16:creationId xmlns:a16="http://schemas.microsoft.com/office/drawing/2014/main" id="{40975911-7C83-920E-2F06-78F039475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1000" y="5255949"/>
                  <a:ext cx="43603" cy="20808"/>
                </a:xfrm>
                <a:custGeom>
                  <a:avLst/>
                  <a:gdLst>
                    <a:gd name="T0" fmla="*/ 0 w 15"/>
                    <a:gd name="T1" fmla="*/ 12 h 12"/>
                    <a:gd name="T2" fmla="*/ 11 w 15"/>
                    <a:gd name="T3" fmla="*/ 11 h 12"/>
                    <a:gd name="T4" fmla="*/ 12 w 15"/>
                    <a:gd name="T5" fmla="*/ 0 h 12"/>
                    <a:gd name="T6" fmla="*/ 4 w 15"/>
                    <a:gd name="T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12"/>
                      </a:moveTo>
                      <a:cubicBezTo>
                        <a:pt x="3" y="11"/>
                        <a:pt x="7" y="12"/>
                        <a:pt x="11" y="11"/>
                      </a:cubicBezTo>
                      <a:cubicBezTo>
                        <a:pt x="15" y="9"/>
                        <a:pt x="15" y="3"/>
                        <a:pt x="12" y="0"/>
                      </a:cubicBezTo>
                      <a:cubicBezTo>
                        <a:pt x="12" y="7"/>
                        <a:pt x="11" y="9"/>
                        <a:pt x="4" y="10"/>
                      </a:cubicBezTo>
                    </a:path>
                  </a:pathLst>
                </a:custGeom>
                <a:solidFill>
                  <a:srgbClr val="B75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6" name="Freeform 491">
                  <a:extLst>
                    <a:ext uri="{FF2B5EF4-FFF2-40B4-BE49-F238E27FC236}">
                      <a16:creationId xmlns:a16="http://schemas.microsoft.com/office/drawing/2014/main" id="{866C6ACC-BF7B-2D32-F5D2-ABED3AAB8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427616"/>
                  <a:ext cx="196067" cy="217210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</p:grpSp>
          <p:grpSp>
            <p:nvGrpSpPr>
              <p:cNvPr id="177" name="Groupe 176">
                <a:extLst>
                  <a:ext uri="{FF2B5EF4-FFF2-40B4-BE49-F238E27FC236}">
                    <a16:creationId xmlns:a16="http://schemas.microsoft.com/office/drawing/2014/main" id="{EC671320-9F83-105C-3BE4-CB6EFA6F5043}"/>
                  </a:ext>
                </a:extLst>
              </p:cNvPr>
              <p:cNvGrpSpPr/>
              <p:nvPr/>
            </p:nvGrpSpPr>
            <p:grpSpPr>
              <a:xfrm>
                <a:off x="4464885" y="4303237"/>
                <a:ext cx="100056" cy="565923"/>
                <a:chOff x="9559551" y="5214333"/>
                <a:chExt cx="214480" cy="1102825"/>
              </a:xfrm>
            </p:grpSpPr>
            <p:sp>
              <p:nvSpPr>
                <p:cNvPr id="178" name="Freeform 488">
                  <a:extLst>
                    <a:ext uri="{FF2B5EF4-FFF2-40B4-BE49-F238E27FC236}">
                      <a16:creationId xmlns:a16="http://schemas.microsoft.com/office/drawing/2014/main" id="{5530D44F-32A7-ABAF-458C-9E386E745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040401"/>
                </a:xfrm>
                <a:custGeom>
                  <a:avLst/>
                  <a:gdLst>
                    <a:gd name="T0" fmla="*/ 36 w 73"/>
                    <a:gd name="T1" fmla="*/ 0 h 600"/>
                    <a:gd name="T2" fmla="*/ 0 w 73"/>
                    <a:gd name="T3" fmla="*/ 4 h 600"/>
                    <a:gd name="T4" fmla="*/ 0 w 73"/>
                    <a:gd name="T5" fmla="*/ 37 h 600"/>
                    <a:gd name="T6" fmla="*/ 0 w 73"/>
                    <a:gd name="T7" fmla="*/ 37 h 600"/>
                    <a:gd name="T8" fmla="*/ 2 w 73"/>
                    <a:gd name="T9" fmla="*/ 38 h 600"/>
                    <a:gd name="T10" fmla="*/ 2 w 73"/>
                    <a:gd name="T11" fmla="*/ 574 h 600"/>
                    <a:gd name="T12" fmla="*/ 36 w 73"/>
                    <a:gd name="T13" fmla="*/ 600 h 600"/>
                    <a:gd name="T14" fmla="*/ 71 w 73"/>
                    <a:gd name="T15" fmla="*/ 574 h 600"/>
                    <a:gd name="T16" fmla="*/ 71 w 73"/>
                    <a:gd name="T17" fmla="*/ 38 h 600"/>
                    <a:gd name="T18" fmla="*/ 73 w 73"/>
                    <a:gd name="T19" fmla="*/ 37 h 600"/>
                    <a:gd name="T20" fmla="*/ 73 w 73"/>
                    <a:gd name="T21" fmla="*/ 4 h 600"/>
                    <a:gd name="T22" fmla="*/ 36 w 73"/>
                    <a:gd name="T23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600">
                      <a:moveTo>
                        <a:pt x="36" y="0"/>
                      </a:move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2" y="38"/>
                      </a:cubicBezTo>
                      <a:cubicBezTo>
                        <a:pt x="2" y="574"/>
                        <a:pt x="2" y="574"/>
                        <a:pt x="2" y="574"/>
                      </a:cubicBezTo>
                      <a:cubicBezTo>
                        <a:pt x="2" y="593"/>
                        <a:pt x="17" y="600"/>
                        <a:pt x="36" y="600"/>
                      </a:cubicBezTo>
                      <a:cubicBezTo>
                        <a:pt x="55" y="600"/>
                        <a:pt x="71" y="593"/>
                        <a:pt x="71" y="574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2" y="37"/>
                        <a:pt x="73" y="37"/>
                        <a:pt x="73" y="37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9" name="Freeform 489">
                  <a:extLst>
                    <a:ext uri="{FF2B5EF4-FFF2-40B4-BE49-F238E27FC236}">
                      <a16:creationId xmlns:a16="http://schemas.microsoft.com/office/drawing/2014/main" id="{3D0F8B08-EB00-FFD8-258B-0D83BECA3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solidFill>
                  <a:srgbClr val="E2EF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0" name="Freeform 491">
                  <a:extLst>
                    <a:ext uri="{FF2B5EF4-FFF2-40B4-BE49-F238E27FC236}">
                      <a16:creationId xmlns:a16="http://schemas.microsoft.com/office/drawing/2014/main" id="{915776A8-81F2-E8B0-2B48-073B276EC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661248"/>
                  <a:ext cx="196067" cy="594329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B003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1" name="Freeform 507">
                  <a:extLst>
                    <a:ext uri="{FF2B5EF4-FFF2-40B4-BE49-F238E27FC236}">
                      <a16:creationId xmlns:a16="http://schemas.microsoft.com/office/drawing/2014/main" id="{35AB1E93-158F-58CD-D14F-CE386056C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2" name="Freeform 508">
                  <a:extLst>
                    <a:ext uri="{FF2B5EF4-FFF2-40B4-BE49-F238E27FC236}">
                      <a16:creationId xmlns:a16="http://schemas.microsoft.com/office/drawing/2014/main" id="{900069C8-D2C8-7559-4E42-4254EF7C0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solidFill>
                  <a:srgbClr val="ECA5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3" name="Freeform 509">
                  <a:extLst>
                    <a:ext uri="{FF2B5EF4-FFF2-40B4-BE49-F238E27FC236}">
                      <a16:creationId xmlns:a16="http://schemas.microsoft.com/office/drawing/2014/main" id="{45134AE0-9A84-B373-07D3-790D8DF59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85861"/>
                  <a:ext cx="94277" cy="26010"/>
                </a:xfrm>
                <a:custGeom>
                  <a:avLst/>
                  <a:gdLst>
                    <a:gd name="T0" fmla="*/ 0 w 32"/>
                    <a:gd name="T1" fmla="*/ 15 h 15"/>
                    <a:gd name="T2" fmla="*/ 0 w 32"/>
                    <a:gd name="T3" fmla="*/ 0 h 15"/>
                    <a:gd name="T4" fmla="*/ 32 w 32"/>
                    <a:gd name="T5" fmla="*/ 2 h 15"/>
                    <a:gd name="T6" fmla="*/ 5 w 32"/>
                    <a:gd name="T7" fmla="*/ 5 h 15"/>
                    <a:gd name="T8" fmla="*/ 0 w 3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"/>
                        <a:pt x="24" y="2"/>
                        <a:pt x="32" y="2"/>
                      </a:cubicBezTo>
                      <a:cubicBezTo>
                        <a:pt x="27" y="4"/>
                        <a:pt x="8" y="5"/>
                        <a:pt x="5" y="5"/>
                      </a:cubicBezTo>
                      <a:cubicBezTo>
                        <a:pt x="1" y="5"/>
                        <a:pt x="1" y="9"/>
                        <a:pt x="0" y="15"/>
                      </a:cubicBezTo>
                      <a:close/>
                    </a:path>
                  </a:pathLst>
                </a:custGeom>
                <a:solidFill>
                  <a:srgbClr val="E37C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4" name="Freeform 510">
                  <a:extLst>
                    <a:ext uri="{FF2B5EF4-FFF2-40B4-BE49-F238E27FC236}">
                      <a16:creationId xmlns:a16="http://schemas.microsoft.com/office/drawing/2014/main" id="{52AB2BA6-2698-4B02-382B-BF61848E7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8788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5" name="Freeform 514">
                  <a:extLst>
                    <a:ext uri="{FF2B5EF4-FFF2-40B4-BE49-F238E27FC236}">
                      <a16:creationId xmlns:a16="http://schemas.microsoft.com/office/drawing/2014/main" id="{AC6F179B-E5CB-B818-9F05-630DD9969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9585" y="5306669"/>
                  <a:ext cx="74243" cy="1010489"/>
                </a:xfrm>
                <a:custGeom>
                  <a:avLst/>
                  <a:gdLst>
                    <a:gd name="T0" fmla="*/ 7 w 25"/>
                    <a:gd name="T1" fmla="*/ 515 h 583"/>
                    <a:gd name="T2" fmla="*/ 25 w 25"/>
                    <a:gd name="T3" fmla="*/ 535 h 583"/>
                    <a:gd name="T4" fmla="*/ 2 w 25"/>
                    <a:gd name="T5" fmla="*/ 441 h 583"/>
                    <a:gd name="T6" fmla="*/ 2 w 25"/>
                    <a:gd name="T7" fmla="*/ 0 h 583"/>
                    <a:gd name="T8" fmla="*/ 7 w 25"/>
                    <a:gd name="T9" fmla="*/ 515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83">
                      <a:moveTo>
                        <a:pt x="7" y="515"/>
                      </a:moveTo>
                      <a:cubicBezTo>
                        <a:pt x="7" y="531"/>
                        <a:pt x="18" y="534"/>
                        <a:pt x="25" y="535"/>
                      </a:cubicBezTo>
                      <a:cubicBezTo>
                        <a:pt x="0" y="536"/>
                        <a:pt x="2" y="533"/>
                        <a:pt x="2" y="44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6" y="583"/>
                        <a:pt x="7" y="421"/>
                        <a:pt x="7" y="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6" name="Freeform 516">
                  <a:extLst>
                    <a:ext uri="{FF2B5EF4-FFF2-40B4-BE49-F238E27FC236}">
                      <a16:creationId xmlns:a16="http://schemas.microsoft.com/office/drawing/2014/main" id="{332943B0-6795-36A7-2397-0F38C8F19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solidFill>
                  <a:srgbClr val="E483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7" name="Freeform 517">
                  <a:extLst>
                    <a:ext uri="{FF2B5EF4-FFF2-40B4-BE49-F238E27FC236}">
                      <a16:creationId xmlns:a16="http://schemas.microsoft.com/office/drawing/2014/main" id="{0DD3B3F8-8B2F-EE1B-B6F0-DC1370CA7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solidFill>
                  <a:srgbClr val="F2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8" name="Freeform 518">
                  <a:extLst>
                    <a:ext uri="{FF2B5EF4-FFF2-40B4-BE49-F238E27FC236}">
                      <a16:creationId xmlns:a16="http://schemas.microsoft.com/office/drawing/2014/main" id="{75210CB1-81E8-305C-065B-11B92E410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9" name="Freeform 519">
                  <a:extLst>
                    <a:ext uri="{FF2B5EF4-FFF2-40B4-BE49-F238E27FC236}">
                      <a16:creationId xmlns:a16="http://schemas.microsoft.com/office/drawing/2014/main" id="{070627B0-EDC1-4150-02B2-DDF8F0405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0" name="Freeform 525">
                  <a:extLst>
                    <a:ext uri="{FF2B5EF4-FFF2-40B4-BE49-F238E27FC236}">
                      <a16:creationId xmlns:a16="http://schemas.microsoft.com/office/drawing/2014/main" id="{D1F714E6-75F3-728D-B25E-673A89777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1908" y="5226688"/>
                  <a:ext cx="190911" cy="55271"/>
                </a:xfrm>
                <a:custGeom>
                  <a:avLst/>
                  <a:gdLst>
                    <a:gd name="T0" fmla="*/ 5 w 65"/>
                    <a:gd name="T1" fmla="*/ 2 h 32"/>
                    <a:gd name="T2" fmla="*/ 31 w 65"/>
                    <a:gd name="T3" fmla="*/ 3 h 32"/>
                    <a:gd name="T4" fmla="*/ 62 w 65"/>
                    <a:gd name="T5" fmla="*/ 2 h 32"/>
                    <a:gd name="T6" fmla="*/ 64 w 65"/>
                    <a:gd name="T7" fmla="*/ 3 h 32"/>
                    <a:gd name="T8" fmla="*/ 34 w 65"/>
                    <a:gd name="T9" fmla="*/ 14 h 32"/>
                    <a:gd name="T10" fmla="*/ 29 w 65"/>
                    <a:gd name="T11" fmla="*/ 19 h 32"/>
                    <a:gd name="T12" fmla="*/ 28 w 65"/>
                    <a:gd name="T13" fmla="*/ 29 h 32"/>
                    <a:gd name="T14" fmla="*/ 16 w 65"/>
                    <a:gd name="T15" fmla="*/ 30 h 32"/>
                    <a:gd name="T16" fmla="*/ 2 w 65"/>
                    <a:gd name="T17" fmla="*/ 26 h 32"/>
                    <a:gd name="T18" fmla="*/ 1 w 65"/>
                    <a:gd name="T19" fmla="*/ 3 h 32"/>
                    <a:gd name="T20" fmla="*/ 5 w 65"/>
                    <a:gd name="T2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32">
                      <a:moveTo>
                        <a:pt x="5" y="2"/>
                      </a:moveTo>
                      <a:cubicBezTo>
                        <a:pt x="13" y="3"/>
                        <a:pt x="23" y="3"/>
                        <a:pt x="31" y="3"/>
                      </a:cubicBezTo>
                      <a:cubicBezTo>
                        <a:pt x="40" y="3"/>
                        <a:pt x="53" y="1"/>
                        <a:pt x="62" y="2"/>
                      </a:cubicBezTo>
                      <a:cubicBezTo>
                        <a:pt x="65" y="1"/>
                        <a:pt x="64" y="3"/>
                        <a:pt x="64" y="3"/>
                      </a:cubicBezTo>
                      <a:cubicBezTo>
                        <a:pt x="60" y="11"/>
                        <a:pt x="40" y="11"/>
                        <a:pt x="34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8" y="21"/>
                        <a:pt x="29" y="27"/>
                        <a:pt x="28" y="29"/>
                      </a:cubicBezTo>
                      <a:cubicBezTo>
                        <a:pt x="26" y="32"/>
                        <a:pt x="19" y="30"/>
                        <a:pt x="16" y="30"/>
                      </a:cubicBezTo>
                      <a:cubicBezTo>
                        <a:pt x="9" y="30"/>
                        <a:pt x="3" y="29"/>
                        <a:pt x="2" y="26"/>
                      </a:cubicBezTo>
                      <a:cubicBezTo>
                        <a:pt x="0" y="21"/>
                        <a:pt x="0" y="9"/>
                        <a:pt x="1" y="3"/>
                      </a:cubicBezTo>
                      <a:cubicBezTo>
                        <a:pt x="1" y="2"/>
                        <a:pt x="2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EB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1" name="Freeform 526">
                  <a:extLst>
                    <a:ext uri="{FF2B5EF4-FFF2-40B4-BE49-F238E27FC236}">
                      <a16:creationId xmlns:a16="http://schemas.microsoft.com/office/drawing/2014/main" id="{B65D30AF-2D88-112F-3FBC-62D9BE27A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5613" y="5233841"/>
                  <a:ext cx="102526" cy="46818"/>
                </a:xfrm>
                <a:custGeom>
                  <a:avLst/>
                  <a:gdLst>
                    <a:gd name="T0" fmla="*/ 6 w 35"/>
                    <a:gd name="T1" fmla="*/ 26 h 27"/>
                    <a:gd name="T2" fmla="*/ 22 w 35"/>
                    <a:gd name="T3" fmla="*/ 25 h 27"/>
                    <a:gd name="T4" fmla="*/ 32 w 35"/>
                    <a:gd name="T5" fmla="*/ 24 h 27"/>
                    <a:gd name="T6" fmla="*/ 34 w 35"/>
                    <a:gd name="T7" fmla="*/ 16 h 27"/>
                    <a:gd name="T8" fmla="*/ 33 w 35"/>
                    <a:gd name="T9" fmla="*/ 8 h 27"/>
                    <a:gd name="T10" fmla="*/ 33 w 35"/>
                    <a:gd name="T11" fmla="*/ 4 h 27"/>
                    <a:gd name="T12" fmla="*/ 33 w 35"/>
                    <a:gd name="T13" fmla="*/ 0 h 27"/>
                    <a:gd name="T14" fmla="*/ 31 w 35"/>
                    <a:gd name="T15" fmla="*/ 9 h 27"/>
                    <a:gd name="T16" fmla="*/ 22 w 35"/>
                    <a:gd name="T17" fmla="*/ 16 h 27"/>
                    <a:gd name="T18" fmla="*/ 6 w 35"/>
                    <a:gd name="T19" fmla="*/ 24 h 27"/>
                    <a:gd name="T20" fmla="*/ 0 w 35"/>
                    <a:gd name="T21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7">
                      <a:moveTo>
                        <a:pt x="6" y="26"/>
                      </a:moveTo>
                      <a:cubicBezTo>
                        <a:pt x="11" y="27"/>
                        <a:pt x="17" y="26"/>
                        <a:pt x="22" y="25"/>
                      </a:cubicBezTo>
                      <a:cubicBezTo>
                        <a:pt x="25" y="25"/>
                        <a:pt x="29" y="25"/>
                        <a:pt x="32" y="24"/>
                      </a:cubicBezTo>
                      <a:cubicBezTo>
                        <a:pt x="35" y="22"/>
                        <a:pt x="34" y="19"/>
                        <a:pt x="34" y="16"/>
                      </a:cubicBezTo>
                      <a:cubicBezTo>
                        <a:pt x="34" y="14"/>
                        <a:pt x="33" y="11"/>
                        <a:pt x="33" y="8"/>
                      </a:cubicBezTo>
                      <a:cubicBezTo>
                        <a:pt x="33" y="7"/>
                        <a:pt x="33" y="5"/>
                        <a:pt x="33" y="4"/>
                      </a:cubicBezTo>
                      <a:cubicBezTo>
                        <a:pt x="33" y="3"/>
                        <a:pt x="33" y="1"/>
                        <a:pt x="33" y="0"/>
                      </a:cubicBezTo>
                      <a:cubicBezTo>
                        <a:pt x="32" y="3"/>
                        <a:pt x="32" y="6"/>
                        <a:pt x="31" y="9"/>
                      </a:cubicBezTo>
                      <a:cubicBezTo>
                        <a:pt x="29" y="14"/>
                        <a:pt x="26" y="14"/>
                        <a:pt x="22" y="16"/>
                      </a:cubicBezTo>
                      <a:cubicBezTo>
                        <a:pt x="16" y="18"/>
                        <a:pt x="12" y="22"/>
                        <a:pt x="6" y="24"/>
                      </a:cubicBezTo>
                      <a:cubicBezTo>
                        <a:pt x="5" y="25"/>
                        <a:pt x="1" y="27"/>
                        <a:pt x="0" y="26"/>
                      </a:cubicBezTo>
                    </a:path>
                  </a:pathLst>
                </a:custGeom>
                <a:solidFill>
                  <a:srgbClr val="CF5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2" name="Freeform 527">
                  <a:extLst>
                    <a:ext uri="{FF2B5EF4-FFF2-40B4-BE49-F238E27FC236}">
                      <a16:creationId xmlns:a16="http://schemas.microsoft.com/office/drawing/2014/main" id="{E9EF33E1-E6F8-815D-ECB3-981BFC841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35141"/>
                  <a:ext cx="88385" cy="36414"/>
                </a:xfrm>
                <a:custGeom>
                  <a:avLst/>
                  <a:gdLst>
                    <a:gd name="T0" fmla="*/ 2 w 30"/>
                    <a:gd name="T1" fmla="*/ 3 h 21"/>
                    <a:gd name="T2" fmla="*/ 1 w 30"/>
                    <a:gd name="T3" fmla="*/ 14 h 21"/>
                    <a:gd name="T4" fmla="*/ 4 w 30"/>
                    <a:gd name="T5" fmla="*/ 19 h 21"/>
                    <a:gd name="T6" fmla="*/ 12 w 30"/>
                    <a:gd name="T7" fmla="*/ 19 h 21"/>
                    <a:gd name="T8" fmla="*/ 11 w 30"/>
                    <a:gd name="T9" fmla="*/ 14 h 21"/>
                    <a:gd name="T10" fmla="*/ 16 w 30"/>
                    <a:gd name="T11" fmla="*/ 8 h 21"/>
                    <a:gd name="T12" fmla="*/ 30 w 30"/>
                    <a:gd name="T13" fmla="*/ 2 h 21"/>
                    <a:gd name="T14" fmla="*/ 19 w 30"/>
                    <a:gd name="T15" fmla="*/ 1 h 21"/>
                    <a:gd name="T16" fmla="*/ 3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" y="3"/>
                      </a:move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10" y="21"/>
                        <a:pt x="12" y="19"/>
                      </a:cubicBezTo>
                      <a:cubicBezTo>
                        <a:pt x="13" y="18"/>
                        <a:pt x="11" y="15"/>
                        <a:pt x="11" y="14"/>
                      </a:cubicBezTo>
                      <a:cubicBezTo>
                        <a:pt x="12" y="12"/>
                        <a:pt x="14" y="9"/>
                        <a:pt x="16" y="8"/>
                      </a:cubicBezTo>
                      <a:cubicBezTo>
                        <a:pt x="20" y="5"/>
                        <a:pt x="26" y="6"/>
                        <a:pt x="30" y="2"/>
                      </a:cubicBezTo>
                      <a:cubicBezTo>
                        <a:pt x="28" y="0"/>
                        <a:pt x="21" y="1"/>
                        <a:pt x="19" y="1"/>
                      </a:cubicBezTo>
                      <a:cubicBezTo>
                        <a:pt x="14" y="1"/>
                        <a:pt x="6" y="0"/>
                        <a:pt x="3" y="2"/>
                      </a:cubicBezTo>
                    </a:path>
                  </a:pathLst>
                </a:custGeom>
                <a:solidFill>
                  <a:srgbClr val="F4CB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3" name="Freeform 528">
                  <a:extLst>
                    <a:ext uri="{FF2B5EF4-FFF2-40B4-BE49-F238E27FC236}">
                      <a16:creationId xmlns:a16="http://schemas.microsoft.com/office/drawing/2014/main" id="{DE622121-163C-8B2A-E653-A6220240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37092"/>
                  <a:ext cx="29462" cy="20808"/>
                </a:xfrm>
                <a:custGeom>
                  <a:avLst/>
                  <a:gdLst>
                    <a:gd name="T0" fmla="*/ 1 w 10"/>
                    <a:gd name="T1" fmla="*/ 3 h 12"/>
                    <a:gd name="T2" fmla="*/ 0 w 10"/>
                    <a:gd name="T3" fmla="*/ 8 h 12"/>
                    <a:gd name="T4" fmla="*/ 3 w 10"/>
                    <a:gd name="T5" fmla="*/ 10 h 12"/>
                    <a:gd name="T6" fmla="*/ 4 w 10"/>
                    <a:gd name="T7" fmla="*/ 4 h 12"/>
                    <a:gd name="T8" fmla="*/ 10 w 10"/>
                    <a:gd name="T9" fmla="*/ 2 h 12"/>
                    <a:gd name="T10" fmla="*/ 2 w 10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10"/>
                        <a:pt x="2" y="12"/>
                        <a:pt x="3" y="10"/>
                      </a:cubicBezTo>
                      <a:cubicBezTo>
                        <a:pt x="4" y="7"/>
                        <a:pt x="2" y="6"/>
                        <a:pt x="4" y="4"/>
                      </a:cubicBezTo>
                      <a:cubicBezTo>
                        <a:pt x="6" y="2"/>
                        <a:pt x="9" y="3"/>
                        <a:pt x="10" y="2"/>
                      </a:cubicBezTo>
                      <a:cubicBezTo>
                        <a:pt x="9" y="0"/>
                        <a:pt x="4" y="2"/>
                        <a:pt x="2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4" name="Freeform 529">
                  <a:extLst>
                    <a:ext uri="{FF2B5EF4-FFF2-40B4-BE49-F238E27FC236}">
                      <a16:creationId xmlns:a16="http://schemas.microsoft.com/office/drawing/2014/main" id="{9B3959E6-FDFA-8F3B-E54F-596570A06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1000" y="5255949"/>
                  <a:ext cx="43603" cy="20808"/>
                </a:xfrm>
                <a:custGeom>
                  <a:avLst/>
                  <a:gdLst>
                    <a:gd name="T0" fmla="*/ 0 w 15"/>
                    <a:gd name="T1" fmla="*/ 12 h 12"/>
                    <a:gd name="T2" fmla="*/ 11 w 15"/>
                    <a:gd name="T3" fmla="*/ 11 h 12"/>
                    <a:gd name="T4" fmla="*/ 12 w 15"/>
                    <a:gd name="T5" fmla="*/ 0 h 12"/>
                    <a:gd name="T6" fmla="*/ 4 w 15"/>
                    <a:gd name="T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12"/>
                      </a:moveTo>
                      <a:cubicBezTo>
                        <a:pt x="3" y="11"/>
                        <a:pt x="7" y="12"/>
                        <a:pt x="11" y="11"/>
                      </a:cubicBezTo>
                      <a:cubicBezTo>
                        <a:pt x="15" y="9"/>
                        <a:pt x="15" y="3"/>
                        <a:pt x="12" y="0"/>
                      </a:cubicBezTo>
                      <a:cubicBezTo>
                        <a:pt x="12" y="7"/>
                        <a:pt x="11" y="9"/>
                        <a:pt x="4" y="10"/>
                      </a:cubicBezTo>
                    </a:path>
                  </a:pathLst>
                </a:custGeom>
                <a:solidFill>
                  <a:srgbClr val="B75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5" name="Freeform 491">
                  <a:extLst>
                    <a:ext uri="{FF2B5EF4-FFF2-40B4-BE49-F238E27FC236}">
                      <a16:creationId xmlns:a16="http://schemas.microsoft.com/office/drawing/2014/main" id="{A0002BF4-55B9-1BD2-3A5D-6C3CF29EC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427616"/>
                  <a:ext cx="196067" cy="217210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</p:grpSp>
          <p:grpSp>
            <p:nvGrpSpPr>
              <p:cNvPr id="196" name="Group 67">
                <a:extLst>
                  <a:ext uri="{FF2B5EF4-FFF2-40B4-BE49-F238E27FC236}">
                    <a16:creationId xmlns:a16="http://schemas.microsoft.com/office/drawing/2014/main" id="{4428B543-D943-A2AF-2A77-A0B262E926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7097" y="3512817"/>
                <a:ext cx="523022" cy="496441"/>
                <a:chOff x="2189" y="1681"/>
                <a:chExt cx="1338" cy="1270"/>
              </a:xfrm>
            </p:grpSpPr>
            <p:sp>
              <p:nvSpPr>
                <p:cNvPr id="197" name="Freeform 68">
                  <a:extLst>
                    <a:ext uri="{FF2B5EF4-FFF2-40B4-BE49-F238E27FC236}">
                      <a16:creationId xmlns:a16="http://schemas.microsoft.com/office/drawing/2014/main" id="{B8C43B27-8272-5D36-C7CA-14BEACCAE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1681"/>
                  <a:ext cx="1313" cy="1270"/>
                </a:xfrm>
                <a:custGeom>
                  <a:avLst/>
                  <a:gdLst>
                    <a:gd name="T0" fmla="*/ 3096 w 525"/>
                    <a:gd name="T1" fmla="*/ 6897 h 476"/>
                    <a:gd name="T2" fmla="*/ 2471 w 525"/>
                    <a:gd name="T3" fmla="*/ 11659 h 476"/>
                    <a:gd name="T4" fmla="*/ 313 w 525"/>
                    <a:gd name="T5" fmla="*/ 16374 h 476"/>
                    <a:gd name="T6" fmla="*/ 4897 w 525"/>
                    <a:gd name="T7" fmla="*/ 21027 h 476"/>
                    <a:gd name="T8" fmla="*/ 13060 w 525"/>
                    <a:gd name="T9" fmla="*/ 21542 h 476"/>
                    <a:gd name="T10" fmla="*/ 20540 w 525"/>
                    <a:gd name="T11" fmla="*/ 24117 h 476"/>
                    <a:gd name="T12" fmla="*/ 13498 w 525"/>
                    <a:gd name="T13" fmla="*/ 21027 h 476"/>
                    <a:gd name="T14" fmla="*/ 5630 w 525"/>
                    <a:gd name="T15" fmla="*/ 20267 h 476"/>
                    <a:gd name="T16" fmla="*/ 1376 w 525"/>
                    <a:gd name="T17" fmla="*/ 16465 h 476"/>
                    <a:gd name="T18" fmla="*/ 2864 w 525"/>
                    <a:gd name="T19" fmla="*/ 14037 h 476"/>
                    <a:gd name="T20" fmla="*/ 4034 w 525"/>
                    <a:gd name="T21" fmla="*/ 13882 h 476"/>
                    <a:gd name="T22" fmla="*/ 6535 w 525"/>
                    <a:gd name="T23" fmla="*/ 14893 h 476"/>
                    <a:gd name="T24" fmla="*/ 9231 w 525"/>
                    <a:gd name="T25" fmla="*/ 14792 h 476"/>
                    <a:gd name="T26" fmla="*/ 11622 w 525"/>
                    <a:gd name="T27" fmla="*/ 14701 h 476"/>
                    <a:gd name="T28" fmla="*/ 12797 w 525"/>
                    <a:gd name="T29" fmla="*/ 15859 h 476"/>
                    <a:gd name="T30" fmla="*/ 13968 w 525"/>
                    <a:gd name="T31" fmla="*/ 16865 h 476"/>
                    <a:gd name="T32" fmla="*/ 14280 w 525"/>
                    <a:gd name="T33" fmla="*/ 17377 h 476"/>
                    <a:gd name="T34" fmla="*/ 14468 w 525"/>
                    <a:gd name="T35" fmla="*/ 17591 h 476"/>
                    <a:gd name="T36" fmla="*/ 14435 w 525"/>
                    <a:gd name="T37" fmla="*/ 17318 h 476"/>
                    <a:gd name="T38" fmla="*/ 14393 w 525"/>
                    <a:gd name="T39" fmla="*/ 16828 h 476"/>
                    <a:gd name="T40" fmla="*/ 14781 w 525"/>
                    <a:gd name="T41" fmla="*/ 17020 h 476"/>
                    <a:gd name="T42" fmla="*/ 15018 w 525"/>
                    <a:gd name="T43" fmla="*/ 17134 h 476"/>
                    <a:gd name="T44" fmla="*/ 15093 w 525"/>
                    <a:gd name="T45" fmla="*/ 17228 h 476"/>
                    <a:gd name="T46" fmla="*/ 15018 w 525"/>
                    <a:gd name="T47" fmla="*/ 16771 h 476"/>
                    <a:gd name="T48" fmla="*/ 15093 w 525"/>
                    <a:gd name="T49" fmla="*/ 16828 h 476"/>
                    <a:gd name="T50" fmla="*/ 15218 w 525"/>
                    <a:gd name="T51" fmla="*/ 16865 h 476"/>
                    <a:gd name="T52" fmla="*/ 15143 w 525"/>
                    <a:gd name="T53" fmla="*/ 16566 h 476"/>
                    <a:gd name="T54" fmla="*/ 15018 w 525"/>
                    <a:gd name="T55" fmla="*/ 16225 h 476"/>
                    <a:gd name="T56" fmla="*/ 14706 w 525"/>
                    <a:gd name="T57" fmla="*/ 16067 h 476"/>
                    <a:gd name="T58" fmla="*/ 14623 w 525"/>
                    <a:gd name="T59" fmla="*/ 15918 h 476"/>
                    <a:gd name="T60" fmla="*/ 14080 w 525"/>
                    <a:gd name="T61" fmla="*/ 15859 h 476"/>
                    <a:gd name="T62" fmla="*/ 13455 w 525"/>
                    <a:gd name="T63" fmla="*/ 15099 h 476"/>
                    <a:gd name="T64" fmla="*/ 13580 w 525"/>
                    <a:gd name="T65" fmla="*/ 14736 h 476"/>
                    <a:gd name="T66" fmla="*/ 13998 w 525"/>
                    <a:gd name="T67" fmla="*/ 15043 h 476"/>
                    <a:gd name="T68" fmla="*/ 14310 w 525"/>
                    <a:gd name="T69" fmla="*/ 15461 h 476"/>
                    <a:gd name="T70" fmla="*/ 14435 w 525"/>
                    <a:gd name="T71" fmla="*/ 15611 h 476"/>
                    <a:gd name="T72" fmla="*/ 14435 w 525"/>
                    <a:gd name="T73" fmla="*/ 15304 h 476"/>
                    <a:gd name="T74" fmla="*/ 14623 w 525"/>
                    <a:gd name="T75" fmla="*/ 15304 h 476"/>
                    <a:gd name="T76" fmla="*/ 14861 w 525"/>
                    <a:gd name="T77" fmla="*/ 15461 h 476"/>
                    <a:gd name="T78" fmla="*/ 14936 w 525"/>
                    <a:gd name="T79" fmla="*/ 15611 h 476"/>
                    <a:gd name="T80" fmla="*/ 14781 w 525"/>
                    <a:gd name="T81" fmla="*/ 14893 h 476"/>
                    <a:gd name="T82" fmla="*/ 15018 w 525"/>
                    <a:gd name="T83" fmla="*/ 15005 h 476"/>
                    <a:gd name="T84" fmla="*/ 14706 w 525"/>
                    <a:gd name="T85" fmla="*/ 14336 h 476"/>
                    <a:gd name="T86" fmla="*/ 14235 w 525"/>
                    <a:gd name="T87" fmla="*/ 14130 h 476"/>
                    <a:gd name="T88" fmla="*/ 13810 w 525"/>
                    <a:gd name="T89" fmla="*/ 13882 h 476"/>
                    <a:gd name="T90" fmla="*/ 13580 w 525"/>
                    <a:gd name="T91" fmla="*/ 13482 h 476"/>
                    <a:gd name="T92" fmla="*/ 13655 w 525"/>
                    <a:gd name="T93" fmla="*/ 13183 h 476"/>
                    <a:gd name="T94" fmla="*/ 13580 w 525"/>
                    <a:gd name="T95" fmla="*/ 13276 h 476"/>
                    <a:gd name="T96" fmla="*/ 15061 w 525"/>
                    <a:gd name="T97" fmla="*/ 12273 h 476"/>
                    <a:gd name="T98" fmla="*/ 15769 w 525"/>
                    <a:gd name="T99" fmla="*/ 12273 h 476"/>
                    <a:gd name="T100" fmla="*/ 17102 w 525"/>
                    <a:gd name="T101" fmla="*/ 12820 h 476"/>
                    <a:gd name="T102" fmla="*/ 18194 w 525"/>
                    <a:gd name="T103" fmla="*/ 12572 h 476"/>
                    <a:gd name="T104" fmla="*/ 18852 w 525"/>
                    <a:gd name="T105" fmla="*/ 12001 h 476"/>
                    <a:gd name="T106" fmla="*/ 18457 w 525"/>
                    <a:gd name="T107" fmla="*/ 10387 h 476"/>
                    <a:gd name="T108" fmla="*/ 17882 w 525"/>
                    <a:gd name="T109" fmla="*/ 8778 h 476"/>
                    <a:gd name="T110" fmla="*/ 17444 w 525"/>
                    <a:gd name="T111" fmla="*/ 7503 h 476"/>
                    <a:gd name="T112" fmla="*/ 16739 w 525"/>
                    <a:gd name="T113" fmla="*/ 6230 h 476"/>
                    <a:gd name="T114" fmla="*/ 15999 w 525"/>
                    <a:gd name="T115" fmla="*/ 4771 h 476"/>
                    <a:gd name="T116" fmla="*/ 15143 w 525"/>
                    <a:gd name="T117" fmla="*/ 2185 h 476"/>
                    <a:gd name="T118" fmla="*/ 14123 w 525"/>
                    <a:gd name="T119" fmla="*/ 2377 h 476"/>
                    <a:gd name="T120" fmla="*/ 14280 w 525"/>
                    <a:gd name="T121" fmla="*/ 3858 h 476"/>
                    <a:gd name="T122" fmla="*/ 13685 w 525"/>
                    <a:gd name="T123" fmla="*/ 3701 h 476"/>
                    <a:gd name="T124" fmla="*/ 3096 w 525"/>
                    <a:gd name="T125" fmla="*/ 6897 h 4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25" h="476">
                      <a:moveTo>
                        <a:pt x="79" y="136"/>
                      </a:moveTo>
                      <a:cubicBezTo>
                        <a:pt x="63" y="190"/>
                        <a:pt x="69" y="212"/>
                        <a:pt x="63" y="230"/>
                      </a:cubicBezTo>
                      <a:cubicBezTo>
                        <a:pt x="56" y="247"/>
                        <a:pt x="19" y="271"/>
                        <a:pt x="8" y="323"/>
                      </a:cubicBezTo>
                      <a:cubicBezTo>
                        <a:pt x="0" y="357"/>
                        <a:pt x="24" y="394"/>
                        <a:pt x="125" y="415"/>
                      </a:cubicBezTo>
                      <a:cubicBezTo>
                        <a:pt x="227" y="436"/>
                        <a:pt x="284" y="423"/>
                        <a:pt x="334" y="425"/>
                      </a:cubicBezTo>
                      <a:cubicBezTo>
                        <a:pt x="385" y="427"/>
                        <a:pt x="490" y="426"/>
                        <a:pt x="525" y="476"/>
                      </a:cubicBezTo>
                      <a:cubicBezTo>
                        <a:pt x="490" y="426"/>
                        <a:pt x="396" y="417"/>
                        <a:pt x="345" y="415"/>
                      </a:cubicBezTo>
                      <a:cubicBezTo>
                        <a:pt x="295" y="412"/>
                        <a:pt x="246" y="421"/>
                        <a:pt x="144" y="400"/>
                      </a:cubicBezTo>
                      <a:cubicBezTo>
                        <a:pt x="60" y="379"/>
                        <a:pt x="28" y="359"/>
                        <a:pt x="35" y="325"/>
                      </a:cubicBezTo>
                      <a:cubicBezTo>
                        <a:pt x="40" y="303"/>
                        <a:pt x="68" y="280"/>
                        <a:pt x="73" y="277"/>
                      </a:cubicBezTo>
                      <a:cubicBezTo>
                        <a:pt x="82" y="270"/>
                        <a:pt x="92" y="269"/>
                        <a:pt x="103" y="274"/>
                      </a:cubicBezTo>
                      <a:cubicBezTo>
                        <a:pt x="121" y="283"/>
                        <a:pt x="156" y="294"/>
                        <a:pt x="167" y="294"/>
                      </a:cubicBezTo>
                      <a:cubicBezTo>
                        <a:pt x="179" y="294"/>
                        <a:pt x="214" y="296"/>
                        <a:pt x="236" y="292"/>
                      </a:cubicBezTo>
                      <a:cubicBezTo>
                        <a:pt x="259" y="287"/>
                        <a:pt x="277" y="274"/>
                        <a:pt x="297" y="290"/>
                      </a:cubicBezTo>
                      <a:cubicBezTo>
                        <a:pt x="305" y="297"/>
                        <a:pt x="318" y="307"/>
                        <a:pt x="327" y="313"/>
                      </a:cubicBezTo>
                      <a:cubicBezTo>
                        <a:pt x="335" y="319"/>
                        <a:pt x="354" y="329"/>
                        <a:pt x="357" y="333"/>
                      </a:cubicBezTo>
                      <a:cubicBezTo>
                        <a:pt x="359" y="337"/>
                        <a:pt x="364" y="341"/>
                        <a:pt x="365" y="343"/>
                      </a:cubicBezTo>
                      <a:cubicBezTo>
                        <a:pt x="367" y="344"/>
                        <a:pt x="367" y="347"/>
                        <a:pt x="370" y="347"/>
                      </a:cubicBezTo>
                      <a:cubicBezTo>
                        <a:pt x="372" y="346"/>
                        <a:pt x="369" y="344"/>
                        <a:pt x="369" y="342"/>
                      </a:cubicBezTo>
                      <a:cubicBezTo>
                        <a:pt x="369" y="340"/>
                        <a:pt x="370" y="335"/>
                        <a:pt x="368" y="332"/>
                      </a:cubicBezTo>
                      <a:cubicBezTo>
                        <a:pt x="370" y="333"/>
                        <a:pt x="375" y="336"/>
                        <a:pt x="378" y="336"/>
                      </a:cubicBezTo>
                      <a:cubicBezTo>
                        <a:pt x="381" y="337"/>
                        <a:pt x="382" y="337"/>
                        <a:pt x="384" y="338"/>
                      </a:cubicBezTo>
                      <a:cubicBezTo>
                        <a:pt x="385" y="339"/>
                        <a:pt x="385" y="341"/>
                        <a:pt x="386" y="340"/>
                      </a:cubicBezTo>
                      <a:cubicBezTo>
                        <a:pt x="388" y="338"/>
                        <a:pt x="387" y="336"/>
                        <a:pt x="384" y="331"/>
                      </a:cubicBezTo>
                      <a:cubicBezTo>
                        <a:pt x="384" y="331"/>
                        <a:pt x="385" y="331"/>
                        <a:pt x="386" y="332"/>
                      </a:cubicBezTo>
                      <a:cubicBezTo>
                        <a:pt x="387" y="334"/>
                        <a:pt x="389" y="333"/>
                        <a:pt x="389" y="333"/>
                      </a:cubicBezTo>
                      <a:cubicBezTo>
                        <a:pt x="389" y="333"/>
                        <a:pt x="388" y="330"/>
                        <a:pt x="387" y="327"/>
                      </a:cubicBezTo>
                      <a:cubicBezTo>
                        <a:pt x="386" y="324"/>
                        <a:pt x="385" y="322"/>
                        <a:pt x="384" y="320"/>
                      </a:cubicBezTo>
                      <a:cubicBezTo>
                        <a:pt x="382" y="318"/>
                        <a:pt x="376" y="317"/>
                        <a:pt x="376" y="317"/>
                      </a:cubicBezTo>
                      <a:cubicBezTo>
                        <a:pt x="376" y="317"/>
                        <a:pt x="375" y="316"/>
                        <a:pt x="374" y="314"/>
                      </a:cubicBezTo>
                      <a:cubicBezTo>
                        <a:pt x="372" y="313"/>
                        <a:pt x="361" y="314"/>
                        <a:pt x="360" y="313"/>
                      </a:cubicBezTo>
                      <a:cubicBezTo>
                        <a:pt x="359" y="313"/>
                        <a:pt x="345" y="301"/>
                        <a:pt x="344" y="298"/>
                      </a:cubicBezTo>
                      <a:cubicBezTo>
                        <a:pt x="342" y="296"/>
                        <a:pt x="345" y="290"/>
                        <a:pt x="347" y="291"/>
                      </a:cubicBezTo>
                      <a:cubicBezTo>
                        <a:pt x="349" y="292"/>
                        <a:pt x="355" y="293"/>
                        <a:pt x="358" y="297"/>
                      </a:cubicBezTo>
                      <a:cubicBezTo>
                        <a:pt x="360" y="299"/>
                        <a:pt x="364" y="303"/>
                        <a:pt x="366" y="305"/>
                      </a:cubicBezTo>
                      <a:cubicBezTo>
                        <a:pt x="369" y="307"/>
                        <a:pt x="367" y="308"/>
                        <a:pt x="369" y="308"/>
                      </a:cubicBezTo>
                      <a:cubicBezTo>
                        <a:pt x="370" y="307"/>
                        <a:pt x="371" y="305"/>
                        <a:pt x="369" y="302"/>
                      </a:cubicBezTo>
                      <a:cubicBezTo>
                        <a:pt x="369" y="302"/>
                        <a:pt x="371" y="302"/>
                        <a:pt x="374" y="302"/>
                      </a:cubicBezTo>
                      <a:cubicBezTo>
                        <a:pt x="376" y="303"/>
                        <a:pt x="379" y="303"/>
                        <a:pt x="380" y="305"/>
                      </a:cubicBezTo>
                      <a:cubicBezTo>
                        <a:pt x="381" y="307"/>
                        <a:pt x="381" y="309"/>
                        <a:pt x="382" y="308"/>
                      </a:cubicBezTo>
                      <a:cubicBezTo>
                        <a:pt x="383" y="306"/>
                        <a:pt x="383" y="301"/>
                        <a:pt x="378" y="294"/>
                      </a:cubicBezTo>
                      <a:cubicBezTo>
                        <a:pt x="378" y="294"/>
                        <a:pt x="382" y="294"/>
                        <a:pt x="384" y="296"/>
                      </a:cubicBezTo>
                      <a:cubicBezTo>
                        <a:pt x="385" y="294"/>
                        <a:pt x="380" y="286"/>
                        <a:pt x="376" y="283"/>
                      </a:cubicBezTo>
                      <a:cubicBezTo>
                        <a:pt x="373" y="281"/>
                        <a:pt x="366" y="280"/>
                        <a:pt x="364" y="279"/>
                      </a:cubicBezTo>
                      <a:cubicBezTo>
                        <a:pt x="361" y="277"/>
                        <a:pt x="358" y="275"/>
                        <a:pt x="353" y="274"/>
                      </a:cubicBezTo>
                      <a:cubicBezTo>
                        <a:pt x="348" y="272"/>
                        <a:pt x="350" y="272"/>
                        <a:pt x="347" y="266"/>
                      </a:cubicBezTo>
                      <a:cubicBezTo>
                        <a:pt x="347" y="264"/>
                        <a:pt x="347" y="262"/>
                        <a:pt x="349" y="260"/>
                      </a:cubicBezTo>
                      <a:cubicBezTo>
                        <a:pt x="347" y="262"/>
                        <a:pt x="347" y="262"/>
                        <a:pt x="347" y="262"/>
                      </a:cubicBezTo>
                      <a:cubicBezTo>
                        <a:pt x="350" y="255"/>
                        <a:pt x="362" y="241"/>
                        <a:pt x="385" y="242"/>
                      </a:cubicBezTo>
                      <a:cubicBezTo>
                        <a:pt x="385" y="242"/>
                        <a:pt x="391" y="244"/>
                        <a:pt x="403" y="242"/>
                      </a:cubicBezTo>
                      <a:cubicBezTo>
                        <a:pt x="416" y="240"/>
                        <a:pt x="430" y="250"/>
                        <a:pt x="437" y="253"/>
                      </a:cubicBezTo>
                      <a:cubicBezTo>
                        <a:pt x="445" y="256"/>
                        <a:pt x="459" y="249"/>
                        <a:pt x="465" y="248"/>
                      </a:cubicBezTo>
                      <a:cubicBezTo>
                        <a:pt x="470" y="246"/>
                        <a:pt x="478" y="244"/>
                        <a:pt x="482" y="237"/>
                      </a:cubicBezTo>
                      <a:cubicBezTo>
                        <a:pt x="487" y="229"/>
                        <a:pt x="478" y="218"/>
                        <a:pt x="472" y="205"/>
                      </a:cubicBezTo>
                      <a:cubicBezTo>
                        <a:pt x="467" y="192"/>
                        <a:pt x="459" y="182"/>
                        <a:pt x="457" y="173"/>
                      </a:cubicBezTo>
                      <a:cubicBezTo>
                        <a:pt x="458" y="151"/>
                        <a:pt x="446" y="148"/>
                        <a:pt x="446" y="148"/>
                      </a:cubicBezTo>
                      <a:cubicBezTo>
                        <a:pt x="446" y="148"/>
                        <a:pt x="434" y="137"/>
                        <a:pt x="428" y="123"/>
                      </a:cubicBezTo>
                      <a:cubicBezTo>
                        <a:pt x="421" y="109"/>
                        <a:pt x="417" y="104"/>
                        <a:pt x="409" y="94"/>
                      </a:cubicBezTo>
                      <a:cubicBezTo>
                        <a:pt x="409" y="94"/>
                        <a:pt x="411" y="63"/>
                        <a:pt x="387" y="43"/>
                      </a:cubicBezTo>
                      <a:cubicBezTo>
                        <a:pt x="363" y="23"/>
                        <a:pt x="357" y="32"/>
                        <a:pt x="361" y="47"/>
                      </a:cubicBezTo>
                      <a:cubicBezTo>
                        <a:pt x="364" y="63"/>
                        <a:pt x="365" y="76"/>
                        <a:pt x="365" y="76"/>
                      </a:cubicBezTo>
                      <a:cubicBezTo>
                        <a:pt x="365" y="76"/>
                        <a:pt x="361" y="79"/>
                        <a:pt x="350" y="73"/>
                      </a:cubicBezTo>
                      <a:cubicBezTo>
                        <a:pt x="183" y="0"/>
                        <a:pt x="92" y="92"/>
                        <a:pt x="79" y="136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Freeform 69">
                  <a:extLst>
                    <a:ext uri="{FF2B5EF4-FFF2-40B4-BE49-F238E27FC236}">
                      <a16:creationId xmlns:a16="http://schemas.microsoft.com/office/drawing/2014/main" id="{D227FFD4-8B9F-5A72-F6CA-8D234CBA3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017"/>
                  <a:ext cx="498" cy="406"/>
                </a:xfrm>
                <a:custGeom>
                  <a:avLst/>
                  <a:gdLst>
                    <a:gd name="T0" fmla="*/ 0 w 199"/>
                    <a:gd name="T1" fmla="*/ 6728 h 152"/>
                    <a:gd name="T2" fmla="*/ 2192 w 199"/>
                    <a:gd name="T3" fmla="*/ 6763 h 152"/>
                    <a:gd name="T4" fmla="*/ 4902 w 199"/>
                    <a:gd name="T5" fmla="*/ 4573 h 152"/>
                    <a:gd name="T6" fmla="*/ 6031 w 199"/>
                    <a:gd name="T7" fmla="*/ 0 h 152"/>
                    <a:gd name="T8" fmla="*/ 6582 w 199"/>
                    <a:gd name="T9" fmla="*/ 857 h 152"/>
                    <a:gd name="T10" fmla="*/ 7490 w 199"/>
                    <a:gd name="T11" fmla="*/ 2348 h 152"/>
                    <a:gd name="T12" fmla="*/ 6507 w 199"/>
                    <a:gd name="T13" fmla="*/ 5601 h 152"/>
                    <a:gd name="T14" fmla="*/ 4702 w 199"/>
                    <a:gd name="T15" fmla="*/ 7070 h 152"/>
                    <a:gd name="T16" fmla="*/ 2663 w 199"/>
                    <a:gd name="T17" fmla="*/ 7583 h 152"/>
                    <a:gd name="T18" fmla="*/ 313 w 199"/>
                    <a:gd name="T19" fmla="*/ 7220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99" h="152">
                      <a:moveTo>
                        <a:pt x="0" y="132"/>
                      </a:moveTo>
                      <a:cubicBezTo>
                        <a:pt x="9" y="138"/>
                        <a:pt x="46" y="135"/>
                        <a:pt x="56" y="133"/>
                      </a:cubicBezTo>
                      <a:cubicBezTo>
                        <a:pt x="83" y="126"/>
                        <a:pt x="107" y="111"/>
                        <a:pt x="125" y="90"/>
                      </a:cubicBezTo>
                      <a:cubicBezTo>
                        <a:pt x="144" y="66"/>
                        <a:pt x="155" y="31"/>
                        <a:pt x="154" y="0"/>
                      </a:cubicBezTo>
                      <a:cubicBezTo>
                        <a:pt x="155" y="6"/>
                        <a:pt x="164" y="13"/>
                        <a:pt x="168" y="17"/>
                      </a:cubicBezTo>
                      <a:cubicBezTo>
                        <a:pt x="177" y="26"/>
                        <a:pt x="186" y="33"/>
                        <a:pt x="191" y="46"/>
                      </a:cubicBezTo>
                      <a:cubicBezTo>
                        <a:pt x="199" y="66"/>
                        <a:pt x="180" y="96"/>
                        <a:pt x="166" y="110"/>
                      </a:cubicBezTo>
                      <a:cubicBezTo>
                        <a:pt x="153" y="123"/>
                        <a:pt x="138" y="133"/>
                        <a:pt x="120" y="139"/>
                      </a:cubicBezTo>
                      <a:cubicBezTo>
                        <a:pt x="104" y="143"/>
                        <a:pt x="85" y="147"/>
                        <a:pt x="68" y="149"/>
                      </a:cubicBezTo>
                      <a:cubicBezTo>
                        <a:pt x="46" y="152"/>
                        <a:pt x="29" y="146"/>
                        <a:pt x="8" y="142"/>
                      </a:cubicBezTo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70">
                  <a:extLst>
                    <a:ext uri="{FF2B5EF4-FFF2-40B4-BE49-F238E27FC236}">
                      <a16:creationId xmlns:a16="http://schemas.microsoft.com/office/drawing/2014/main" id="{80CF1CC2-4E19-3007-9CD7-D6704EA82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4" y="2441"/>
                  <a:ext cx="238" cy="110"/>
                </a:xfrm>
                <a:custGeom>
                  <a:avLst/>
                  <a:gdLst>
                    <a:gd name="T0" fmla="*/ 0 w 95"/>
                    <a:gd name="T1" fmla="*/ 0 h 41"/>
                    <a:gd name="T2" fmla="*/ 208 w 95"/>
                    <a:gd name="T3" fmla="*/ 215 h 41"/>
                    <a:gd name="T4" fmla="*/ 1180 w 95"/>
                    <a:gd name="T5" fmla="*/ 735 h 41"/>
                    <a:gd name="T6" fmla="*/ 1576 w 95"/>
                    <a:gd name="T7" fmla="*/ 1505 h 41"/>
                    <a:gd name="T8" fmla="*/ 1651 w 95"/>
                    <a:gd name="T9" fmla="*/ 1604 h 41"/>
                    <a:gd name="T10" fmla="*/ 1701 w 95"/>
                    <a:gd name="T11" fmla="*/ 1757 h 41"/>
                    <a:gd name="T12" fmla="*/ 1731 w 95"/>
                    <a:gd name="T13" fmla="*/ 1663 h 41"/>
                    <a:gd name="T14" fmla="*/ 1776 w 95"/>
                    <a:gd name="T15" fmla="*/ 1446 h 41"/>
                    <a:gd name="T16" fmla="*/ 1701 w 95"/>
                    <a:gd name="T17" fmla="*/ 987 h 41"/>
                    <a:gd name="T18" fmla="*/ 2277 w 95"/>
                    <a:gd name="T19" fmla="*/ 1138 h 41"/>
                    <a:gd name="T20" fmla="*/ 2673 w 95"/>
                    <a:gd name="T21" fmla="*/ 1757 h 41"/>
                    <a:gd name="T22" fmla="*/ 2874 w 95"/>
                    <a:gd name="T23" fmla="*/ 1972 h 41"/>
                    <a:gd name="T24" fmla="*/ 2956 w 95"/>
                    <a:gd name="T25" fmla="*/ 2122 h 41"/>
                    <a:gd name="T26" fmla="*/ 2956 w 95"/>
                    <a:gd name="T27" fmla="*/ 1972 h 41"/>
                    <a:gd name="T28" fmla="*/ 2906 w 95"/>
                    <a:gd name="T29" fmla="*/ 1390 h 41"/>
                    <a:gd name="T30" fmla="*/ 3194 w 95"/>
                    <a:gd name="T31" fmla="*/ 1505 h 41"/>
                    <a:gd name="T32" fmla="*/ 3427 w 95"/>
                    <a:gd name="T33" fmla="*/ 1604 h 41"/>
                    <a:gd name="T34" fmla="*/ 3507 w 95"/>
                    <a:gd name="T35" fmla="*/ 1663 h 41"/>
                    <a:gd name="T36" fmla="*/ 3507 w 95"/>
                    <a:gd name="T37" fmla="*/ 1505 h 41"/>
                    <a:gd name="T38" fmla="*/ 3427 w 95"/>
                    <a:gd name="T39" fmla="*/ 1296 h 41"/>
                    <a:gd name="T40" fmla="*/ 3615 w 95"/>
                    <a:gd name="T41" fmla="*/ 1296 h 41"/>
                    <a:gd name="T42" fmla="*/ 3740 w 95"/>
                    <a:gd name="T43" fmla="*/ 1296 h 41"/>
                    <a:gd name="T44" fmla="*/ 3665 w 95"/>
                    <a:gd name="T45" fmla="*/ 1194 h 41"/>
                    <a:gd name="T46" fmla="*/ 3352 w 95"/>
                    <a:gd name="T47" fmla="*/ 770 h 41"/>
                    <a:gd name="T48" fmla="*/ 2831 w 95"/>
                    <a:gd name="T49" fmla="*/ 518 h 41"/>
                    <a:gd name="T50" fmla="*/ 1380 w 95"/>
                    <a:gd name="T51" fmla="*/ 461 h 41"/>
                    <a:gd name="T52" fmla="*/ 0 w 95"/>
                    <a:gd name="T53" fmla="*/ 0 h 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5" h="41">
                      <a:moveTo>
                        <a:pt x="0" y="0"/>
                      </a:moveTo>
                      <a:cubicBezTo>
                        <a:pt x="1" y="2"/>
                        <a:pt x="3" y="3"/>
                        <a:pt x="5" y="4"/>
                      </a:cubicBezTo>
                      <a:cubicBezTo>
                        <a:pt x="10" y="6"/>
                        <a:pt x="26" y="12"/>
                        <a:pt x="30" y="14"/>
                      </a:cubicBezTo>
                      <a:cubicBezTo>
                        <a:pt x="33" y="16"/>
                        <a:pt x="37" y="24"/>
                        <a:pt x="40" y="29"/>
                      </a:cubicBezTo>
                      <a:cubicBezTo>
                        <a:pt x="40" y="30"/>
                        <a:pt x="41" y="31"/>
                        <a:pt x="42" y="31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4" y="34"/>
                        <a:pt x="44" y="33"/>
                        <a:pt x="44" y="32"/>
                      </a:cubicBezTo>
                      <a:cubicBezTo>
                        <a:pt x="44" y="31"/>
                        <a:pt x="45" y="29"/>
                        <a:pt x="45" y="28"/>
                      </a:cubicBezTo>
                      <a:cubicBezTo>
                        <a:pt x="44" y="23"/>
                        <a:pt x="43" y="19"/>
                        <a:pt x="43" y="19"/>
                      </a:cubicBezTo>
                      <a:cubicBezTo>
                        <a:pt x="43" y="19"/>
                        <a:pt x="55" y="19"/>
                        <a:pt x="58" y="22"/>
                      </a:cubicBezTo>
                      <a:cubicBezTo>
                        <a:pt x="61" y="25"/>
                        <a:pt x="67" y="32"/>
                        <a:pt x="68" y="34"/>
                      </a:cubicBezTo>
                      <a:cubicBezTo>
                        <a:pt x="69" y="36"/>
                        <a:pt x="71" y="37"/>
                        <a:pt x="73" y="38"/>
                      </a:cubicBezTo>
                      <a:cubicBezTo>
                        <a:pt x="74" y="39"/>
                        <a:pt x="74" y="41"/>
                        <a:pt x="75" y="41"/>
                      </a:cubicBezTo>
                      <a:cubicBezTo>
                        <a:pt x="76" y="41"/>
                        <a:pt x="75" y="39"/>
                        <a:pt x="75" y="38"/>
                      </a:cubicBezTo>
                      <a:cubicBezTo>
                        <a:pt x="75" y="35"/>
                        <a:pt x="74" y="27"/>
                        <a:pt x="74" y="27"/>
                      </a:cubicBezTo>
                      <a:cubicBezTo>
                        <a:pt x="74" y="27"/>
                        <a:pt x="78" y="28"/>
                        <a:pt x="81" y="29"/>
                      </a:cubicBezTo>
                      <a:cubicBezTo>
                        <a:pt x="83" y="29"/>
                        <a:pt x="86" y="31"/>
                        <a:pt x="87" y="31"/>
                      </a:cubicBezTo>
                      <a:cubicBezTo>
                        <a:pt x="88" y="31"/>
                        <a:pt x="88" y="32"/>
                        <a:pt x="89" y="32"/>
                      </a:cubicBezTo>
                      <a:cubicBezTo>
                        <a:pt x="90" y="31"/>
                        <a:pt x="90" y="31"/>
                        <a:pt x="89" y="29"/>
                      </a:cubicBezTo>
                      <a:cubicBezTo>
                        <a:pt x="88" y="28"/>
                        <a:pt x="88" y="25"/>
                        <a:pt x="87" y="25"/>
                      </a:cubicBezTo>
                      <a:cubicBezTo>
                        <a:pt x="87" y="24"/>
                        <a:pt x="90" y="24"/>
                        <a:pt x="92" y="25"/>
                      </a:cubicBezTo>
                      <a:cubicBezTo>
                        <a:pt x="93" y="26"/>
                        <a:pt x="94" y="27"/>
                        <a:pt x="95" y="25"/>
                      </a:cubicBezTo>
                      <a:cubicBezTo>
                        <a:pt x="95" y="25"/>
                        <a:pt x="94" y="24"/>
                        <a:pt x="93" y="23"/>
                      </a:cubicBezTo>
                      <a:cubicBezTo>
                        <a:pt x="91" y="20"/>
                        <a:pt x="87" y="16"/>
                        <a:pt x="85" y="15"/>
                      </a:cubicBezTo>
                      <a:cubicBezTo>
                        <a:pt x="82" y="13"/>
                        <a:pt x="78" y="11"/>
                        <a:pt x="72" y="10"/>
                      </a:cubicBezTo>
                      <a:cubicBezTo>
                        <a:pt x="57" y="10"/>
                        <a:pt x="42" y="9"/>
                        <a:pt x="35" y="9"/>
                      </a:cubicBezTo>
                      <a:cubicBezTo>
                        <a:pt x="29" y="9"/>
                        <a:pt x="1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71">
                  <a:extLst>
                    <a:ext uri="{FF2B5EF4-FFF2-40B4-BE49-F238E27FC236}">
                      <a16:creationId xmlns:a16="http://schemas.microsoft.com/office/drawing/2014/main" id="{6D70E60D-D9DA-B6C3-8590-F77277A85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2217"/>
                  <a:ext cx="1116" cy="390"/>
                </a:xfrm>
                <a:custGeom>
                  <a:avLst/>
                  <a:gdLst>
                    <a:gd name="T0" fmla="*/ 0 w 446"/>
                    <a:gd name="T1" fmla="*/ 5393 h 146"/>
                    <a:gd name="T2" fmla="*/ 1021 w 446"/>
                    <a:gd name="T3" fmla="*/ 4116 h 146"/>
                    <a:gd name="T4" fmla="*/ 1301 w 446"/>
                    <a:gd name="T5" fmla="*/ 3868 h 146"/>
                    <a:gd name="T6" fmla="*/ 2472 w 446"/>
                    <a:gd name="T7" fmla="*/ 3718 h 146"/>
                    <a:gd name="T8" fmla="*/ 4984 w 446"/>
                    <a:gd name="T9" fmla="*/ 4723 h 146"/>
                    <a:gd name="T10" fmla="*/ 7677 w 446"/>
                    <a:gd name="T11" fmla="*/ 4632 h 146"/>
                    <a:gd name="T12" fmla="*/ 10074 w 446"/>
                    <a:gd name="T13" fmla="*/ 4538 h 146"/>
                    <a:gd name="T14" fmla="*/ 11253 w 446"/>
                    <a:gd name="T15" fmla="*/ 5700 h 146"/>
                    <a:gd name="T16" fmla="*/ 12421 w 446"/>
                    <a:gd name="T17" fmla="*/ 6729 h 146"/>
                    <a:gd name="T18" fmla="*/ 12736 w 446"/>
                    <a:gd name="T19" fmla="*/ 7220 h 146"/>
                    <a:gd name="T20" fmla="*/ 12942 w 446"/>
                    <a:gd name="T21" fmla="*/ 7434 h 146"/>
                    <a:gd name="T22" fmla="*/ 12892 w 446"/>
                    <a:gd name="T23" fmla="*/ 7186 h 146"/>
                    <a:gd name="T24" fmla="*/ 12862 w 446"/>
                    <a:gd name="T25" fmla="*/ 6673 h 146"/>
                    <a:gd name="T26" fmla="*/ 13254 w 446"/>
                    <a:gd name="T27" fmla="*/ 6878 h 146"/>
                    <a:gd name="T28" fmla="*/ 13487 w 446"/>
                    <a:gd name="T29" fmla="*/ 6977 h 146"/>
                    <a:gd name="T30" fmla="*/ 13567 w 446"/>
                    <a:gd name="T31" fmla="*/ 7071 h 146"/>
                    <a:gd name="T32" fmla="*/ 13487 w 446"/>
                    <a:gd name="T33" fmla="*/ 6614 h 146"/>
                    <a:gd name="T34" fmla="*/ 13567 w 446"/>
                    <a:gd name="T35" fmla="*/ 6673 h 146"/>
                    <a:gd name="T36" fmla="*/ 13675 w 446"/>
                    <a:gd name="T37" fmla="*/ 6729 h 146"/>
                    <a:gd name="T38" fmla="*/ 13600 w 446"/>
                    <a:gd name="T39" fmla="*/ 6422 h 146"/>
                    <a:gd name="T40" fmla="*/ 13487 w 446"/>
                    <a:gd name="T41" fmla="*/ 6058 h 146"/>
                    <a:gd name="T42" fmla="*/ 13174 w 446"/>
                    <a:gd name="T43" fmla="*/ 5909 h 146"/>
                    <a:gd name="T44" fmla="*/ 13099 w 446"/>
                    <a:gd name="T45" fmla="*/ 5759 h 146"/>
                    <a:gd name="T46" fmla="*/ 12546 w 446"/>
                    <a:gd name="T47" fmla="*/ 5700 h 146"/>
                    <a:gd name="T48" fmla="*/ 11921 w 446"/>
                    <a:gd name="T49" fmla="*/ 4936 h 146"/>
                    <a:gd name="T50" fmla="*/ 12033 w 446"/>
                    <a:gd name="T51" fmla="*/ 4573 h 146"/>
                    <a:gd name="T52" fmla="*/ 12471 w 446"/>
                    <a:gd name="T53" fmla="*/ 4880 h 146"/>
                    <a:gd name="T54" fmla="*/ 12786 w 446"/>
                    <a:gd name="T55" fmla="*/ 5302 h 146"/>
                    <a:gd name="T56" fmla="*/ 12892 w 446"/>
                    <a:gd name="T57" fmla="*/ 5452 h 146"/>
                    <a:gd name="T58" fmla="*/ 12892 w 446"/>
                    <a:gd name="T59" fmla="*/ 5145 h 146"/>
                    <a:gd name="T60" fmla="*/ 13099 w 446"/>
                    <a:gd name="T61" fmla="*/ 5145 h 146"/>
                    <a:gd name="T62" fmla="*/ 13329 w 446"/>
                    <a:gd name="T63" fmla="*/ 5302 h 146"/>
                    <a:gd name="T64" fmla="*/ 13412 w 446"/>
                    <a:gd name="T65" fmla="*/ 5452 h 146"/>
                    <a:gd name="T66" fmla="*/ 13362 w 446"/>
                    <a:gd name="T67" fmla="*/ 5030 h 146"/>
                    <a:gd name="T68" fmla="*/ 12736 w 446"/>
                    <a:gd name="T69" fmla="*/ 4424 h 146"/>
                    <a:gd name="T70" fmla="*/ 12786 w 446"/>
                    <a:gd name="T71" fmla="*/ 4026 h 146"/>
                    <a:gd name="T72" fmla="*/ 12704 w 446"/>
                    <a:gd name="T73" fmla="*/ 3967 h 146"/>
                    <a:gd name="T74" fmla="*/ 12266 w 446"/>
                    <a:gd name="T75" fmla="*/ 3718 h 146"/>
                    <a:gd name="T76" fmla="*/ 12033 w 446"/>
                    <a:gd name="T77" fmla="*/ 3318 h 146"/>
                    <a:gd name="T78" fmla="*/ 12108 w 446"/>
                    <a:gd name="T79" fmla="*/ 3010 h 146"/>
                    <a:gd name="T80" fmla="*/ 12033 w 446"/>
                    <a:gd name="T81" fmla="*/ 3104 h 146"/>
                    <a:gd name="T82" fmla="*/ 13517 w 446"/>
                    <a:gd name="T83" fmla="*/ 2097 h 146"/>
                    <a:gd name="T84" fmla="*/ 14225 w 446"/>
                    <a:gd name="T85" fmla="*/ 2097 h 146"/>
                    <a:gd name="T86" fmla="*/ 14508 w 446"/>
                    <a:gd name="T87" fmla="*/ 2097 h 146"/>
                    <a:gd name="T88" fmla="*/ 15008 w 446"/>
                    <a:gd name="T89" fmla="*/ 2097 h 146"/>
                    <a:gd name="T90" fmla="*/ 15717 w 446"/>
                    <a:gd name="T91" fmla="*/ 2498 h 146"/>
                    <a:gd name="T92" fmla="*/ 16467 w 446"/>
                    <a:gd name="T93" fmla="*/ 2348 h 146"/>
                    <a:gd name="T94" fmla="*/ 17093 w 446"/>
                    <a:gd name="T95" fmla="*/ 914 h 146"/>
                    <a:gd name="T96" fmla="*/ 16185 w 446"/>
                    <a:gd name="T97" fmla="*/ 1528 h 146"/>
                    <a:gd name="T98" fmla="*/ 15559 w 446"/>
                    <a:gd name="T99" fmla="*/ 1277 h 146"/>
                    <a:gd name="T100" fmla="*/ 14933 w 446"/>
                    <a:gd name="T101" fmla="*/ 857 h 146"/>
                    <a:gd name="T102" fmla="*/ 14038 w 446"/>
                    <a:gd name="T103" fmla="*/ 857 h 146"/>
                    <a:gd name="T104" fmla="*/ 13412 w 446"/>
                    <a:gd name="T105" fmla="*/ 820 h 146"/>
                    <a:gd name="T106" fmla="*/ 12786 w 446"/>
                    <a:gd name="T107" fmla="*/ 705 h 146"/>
                    <a:gd name="T108" fmla="*/ 12191 w 446"/>
                    <a:gd name="T109" fmla="*/ 248 h 146"/>
                    <a:gd name="T110" fmla="*/ 10857 w 446"/>
                    <a:gd name="T111" fmla="*/ 1277 h 146"/>
                    <a:gd name="T112" fmla="*/ 9761 w 446"/>
                    <a:gd name="T113" fmla="*/ 2097 h 146"/>
                    <a:gd name="T114" fmla="*/ 8428 w 446"/>
                    <a:gd name="T115" fmla="*/ 2898 h 146"/>
                    <a:gd name="T116" fmla="*/ 4827 w 446"/>
                    <a:gd name="T117" fmla="*/ 3203 h 146"/>
                    <a:gd name="T118" fmla="*/ 2117 w 446"/>
                    <a:gd name="T119" fmla="*/ 2591 h 146"/>
                    <a:gd name="T120" fmla="*/ 988 w 446"/>
                    <a:gd name="T121" fmla="*/ 3660 h 146"/>
                    <a:gd name="T122" fmla="*/ 0 w 446"/>
                    <a:gd name="T123" fmla="*/ 5393 h 1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46" h="146">
                      <a:moveTo>
                        <a:pt x="0" y="106"/>
                      </a:moveTo>
                      <a:cubicBezTo>
                        <a:pt x="4" y="97"/>
                        <a:pt x="17" y="85"/>
                        <a:pt x="26" y="81"/>
                      </a:cubicBezTo>
                      <a:cubicBezTo>
                        <a:pt x="29" y="79"/>
                        <a:pt x="32" y="76"/>
                        <a:pt x="33" y="76"/>
                      </a:cubicBezTo>
                      <a:cubicBezTo>
                        <a:pt x="42" y="69"/>
                        <a:pt x="52" y="68"/>
                        <a:pt x="63" y="73"/>
                      </a:cubicBezTo>
                      <a:cubicBezTo>
                        <a:pt x="81" y="82"/>
                        <a:pt x="116" y="93"/>
                        <a:pt x="127" y="93"/>
                      </a:cubicBezTo>
                      <a:cubicBezTo>
                        <a:pt x="139" y="93"/>
                        <a:pt x="174" y="95"/>
                        <a:pt x="196" y="91"/>
                      </a:cubicBezTo>
                      <a:cubicBezTo>
                        <a:pt x="219" y="86"/>
                        <a:pt x="237" y="73"/>
                        <a:pt x="257" y="89"/>
                      </a:cubicBezTo>
                      <a:cubicBezTo>
                        <a:pt x="265" y="96"/>
                        <a:pt x="278" y="106"/>
                        <a:pt x="287" y="112"/>
                      </a:cubicBezTo>
                      <a:cubicBezTo>
                        <a:pt x="295" y="118"/>
                        <a:pt x="314" y="128"/>
                        <a:pt x="317" y="132"/>
                      </a:cubicBezTo>
                      <a:cubicBezTo>
                        <a:pt x="319" y="136"/>
                        <a:pt x="324" y="140"/>
                        <a:pt x="325" y="142"/>
                      </a:cubicBezTo>
                      <a:cubicBezTo>
                        <a:pt x="327" y="143"/>
                        <a:pt x="327" y="146"/>
                        <a:pt x="330" y="146"/>
                      </a:cubicBezTo>
                      <a:cubicBezTo>
                        <a:pt x="332" y="145"/>
                        <a:pt x="329" y="143"/>
                        <a:pt x="329" y="141"/>
                      </a:cubicBezTo>
                      <a:cubicBezTo>
                        <a:pt x="329" y="139"/>
                        <a:pt x="330" y="134"/>
                        <a:pt x="328" y="131"/>
                      </a:cubicBezTo>
                      <a:cubicBezTo>
                        <a:pt x="330" y="132"/>
                        <a:pt x="335" y="135"/>
                        <a:pt x="338" y="135"/>
                      </a:cubicBezTo>
                      <a:cubicBezTo>
                        <a:pt x="341" y="136"/>
                        <a:pt x="342" y="136"/>
                        <a:pt x="344" y="137"/>
                      </a:cubicBezTo>
                      <a:cubicBezTo>
                        <a:pt x="345" y="138"/>
                        <a:pt x="345" y="140"/>
                        <a:pt x="346" y="139"/>
                      </a:cubicBezTo>
                      <a:cubicBezTo>
                        <a:pt x="348" y="137"/>
                        <a:pt x="347" y="135"/>
                        <a:pt x="344" y="130"/>
                      </a:cubicBezTo>
                      <a:cubicBezTo>
                        <a:pt x="344" y="130"/>
                        <a:pt x="345" y="130"/>
                        <a:pt x="346" y="131"/>
                      </a:cubicBezTo>
                      <a:cubicBezTo>
                        <a:pt x="347" y="133"/>
                        <a:pt x="349" y="132"/>
                        <a:pt x="349" y="132"/>
                      </a:cubicBezTo>
                      <a:cubicBezTo>
                        <a:pt x="349" y="132"/>
                        <a:pt x="348" y="129"/>
                        <a:pt x="347" y="126"/>
                      </a:cubicBezTo>
                      <a:cubicBezTo>
                        <a:pt x="346" y="123"/>
                        <a:pt x="345" y="121"/>
                        <a:pt x="344" y="119"/>
                      </a:cubicBezTo>
                      <a:cubicBezTo>
                        <a:pt x="342" y="117"/>
                        <a:pt x="336" y="116"/>
                        <a:pt x="336" y="116"/>
                      </a:cubicBezTo>
                      <a:cubicBezTo>
                        <a:pt x="336" y="116"/>
                        <a:pt x="335" y="115"/>
                        <a:pt x="334" y="113"/>
                      </a:cubicBezTo>
                      <a:cubicBezTo>
                        <a:pt x="332" y="112"/>
                        <a:pt x="321" y="113"/>
                        <a:pt x="320" y="112"/>
                      </a:cubicBezTo>
                      <a:cubicBezTo>
                        <a:pt x="319" y="112"/>
                        <a:pt x="305" y="100"/>
                        <a:pt x="304" y="97"/>
                      </a:cubicBezTo>
                      <a:cubicBezTo>
                        <a:pt x="302" y="95"/>
                        <a:pt x="305" y="89"/>
                        <a:pt x="307" y="90"/>
                      </a:cubicBezTo>
                      <a:cubicBezTo>
                        <a:pt x="309" y="91"/>
                        <a:pt x="315" y="92"/>
                        <a:pt x="318" y="96"/>
                      </a:cubicBezTo>
                      <a:cubicBezTo>
                        <a:pt x="320" y="98"/>
                        <a:pt x="324" y="102"/>
                        <a:pt x="326" y="104"/>
                      </a:cubicBezTo>
                      <a:cubicBezTo>
                        <a:pt x="329" y="106"/>
                        <a:pt x="327" y="107"/>
                        <a:pt x="329" y="107"/>
                      </a:cubicBezTo>
                      <a:cubicBezTo>
                        <a:pt x="330" y="106"/>
                        <a:pt x="331" y="104"/>
                        <a:pt x="329" y="101"/>
                      </a:cubicBezTo>
                      <a:cubicBezTo>
                        <a:pt x="329" y="101"/>
                        <a:pt x="331" y="101"/>
                        <a:pt x="334" y="101"/>
                      </a:cubicBezTo>
                      <a:cubicBezTo>
                        <a:pt x="336" y="102"/>
                        <a:pt x="339" y="102"/>
                        <a:pt x="340" y="104"/>
                      </a:cubicBezTo>
                      <a:cubicBezTo>
                        <a:pt x="341" y="106"/>
                        <a:pt x="341" y="108"/>
                        <a:pt x="342" y="107"/>
                      </a:cubicBezTo>
                      <a:cubicBezTo>
                        <a:pt x="343" y="106"/>
                        <a:pt x="343" y="103"/>
                        <a:pt x="341" y="99"/>
                      </a:cubicBezTo>
                      <a:cubicBezTo>
                        <a:pt x="335" y="96"/>
                        <a:pt x="327" y="92"/>
                        <a:pt x="325" y="87"/>
                      </a:cubicBezTo>
                      <a:cubicBezTo>
                        <a:pt x="323" y="85"/>
                        <a:pt x="325" y="82"/>
                        <a:pt x="326" y="79"/>
                      </a:cubicBezTo>
                      <a:cubicBezTo>
                        <a:pt x="325" y="78"/>
                        <a:pt x="324" y="78"/>
                        <a:pt x="324" y="78"/>
                      </a:cubicBezTo>
                      <a:cubicBezTo>
                        <a:pt x="321" y="76"/>
                        <a:pt x="318" y="74"/>
                        <a:pt x="313" y="73"/>
                      </a:cubicBezTo>
                      <a:cubicBezTo>
                        <a:pt x="308" y="71"/>
                        <a:pt x="310" y="71"/>
                        <a:pt x="307" y="65"/>
                      </a:cubicBezTo>
                      <a:cubicBezTo>
                        <a:pt x="307" y="63"/>
                        <a:pt x="307" y="61"/>
                        <a:pt x="309" y="59"/>
                      </a:cubicBezTo>
                      <a:cubicBezTo>
                        <a:pt x="307" y="61"/>
                        <a:pt x="307" y="61"/>
                        <a:pt x="307" y="61"/>
                      </a:cubicBezTo>
                      <a:cubicBezTo>
                        <a:pt x="310" y="54"/>
                        <a:pt x="322" y="40"/>
                        <a:pt x="345" y="41"/>
                      </a:cubicBezTo>
                      <a:cubicBezTo>
                        <a:pt x="345" y="41"/>
                        <a:pt x="351" y="43"/>
                        <a:pt x="363" y="41"/>
                      </a:cubicBezTo>
                      <a:cubicBezTo>
                        <a:pt x="365" y="41"/>
                        <a:pt x="368" y="41"/>
                        <a:pt x="370" y="41"/>
                      </a:cubicBezTo>
                      <a:cubicBezTo>
                        <a:pt x="375" y="40"/>
                        <a:pt x="379" y="39"/>
                        <a:pt x="383" y="41"/>
                      </a:cubicBezTo>
                      <a:cubicBezTo>
                        <a:pt x="390" y="44"/>
                        <a:pt x="393" y="48"/>
                        <a:pt x="401" y="49"/>
                      </a:cubicBezTo>
                      <a:cubicBezTo>
                        <a:pt x="408" y="49"/>
                        <a:pt x="414" y="48"/>
                        <a:pt x="420" y="46"/>
                      </a:cubicBezTo>
                      <a:cubicBezTo>
                        <a:pt x="433" y="41"/>
                        <a:pt x="446" y="33"/>
                        <a:pt x="436" y="18"/>
                      </a:cubicBezTo>
                      <a:cubicBezTo>
                        <a:pt x="438" y="34"/>
                        <a:pt x="425" y="33"/>
                        <a:pt x="413" y="30"/>
                      </a:cubicBezTo>
                      <a:cubicBezTo>
                        <a:pt x="408" y="29"/>
                        <a:pt x="402" y="27"/>
                        <a:pt x="397" y="25"/>
                      </a:cubicBezTo>
                      <a:cubicBezTo>
                        <a:pt x="390" y="23"/>
                        <a:pt x="389" y="17"/>
                        <a:pt x="381" y="17"/>
                      </a:cubicBezTo>
                      <a:cubicBezTo>
                        <a:pt x="373" y="16"/>
                        <a:pt x="366" y="17"/>
                        <a:pt x="358" y="17"/>
                      </a:cubicBezTo>
                      <a:cubicBezTo>
                        <a:pt x="352" y="16"/>
                        <a:pt x="347" y="16"/>
                        <a:pt x="342" y="16"/>
                      </a:cubicBezTo>
                      <a:cubicBezTo>
                        <a:pt x="337" y="16"/>
                        <a:pt x="331" y="15"/>
                        <a:pt x="326" y="14"/>
                      </a:cubicBezTo>
                      <a:cubicBezTo>
                        <a:pt x="320" y="13"/>
                        <a:pt x="317" y="6"/>
                        <a:pt x="311" y="5"/>
                      </a:cubicBezTo>
                      <a:cubicBezTo>
                        <a:pt x="293" y="0"/>
                        <a:pt x="290" y="20"/>
                        <a:pt x="277" y="25"/>
                      </a:cubicBezTo>
                      <a:cubicBezTo>
                        <a:pt x="267" y="30"/>
                        <a:pt x="258" y="34"/>
                        <a:pt x="249" y="41"/>
                      </a:cubicBezTo>
                      <a:cubicBezTo>
                        <a:pt x="239" y="48"/>
                        <a:pt x="227" y="54"/>
                        <a:pt x="215" y="57"/>
                      </a:cubicBezTo>
                      <a:cubicBezTo>
                        <a:pt x="186" y="66"/>
                        <a:pt x="153" y="66"/>
                        <a:pt x="123" y="63"/>
                      </a:cubicBezTo>
                      <a:cubicBezTo>
                        <a:pt x="100" y="60"/>
                        <a:pt x="77" y="44"/>
                        <a:pt x="54" y="51"/>
                      </a:cubicBezTo>
                      <a:cubicBezTo>
                        <a:pt x="42" y="54"/>
                        <a:pt x="35" y="64"/>
                        <a:pt x="25" y="72"/>
                      </a:cubicBezTo>
                      <a:cubicBezTo>
                        <a:pt x="15" y="80"/>
                        <a:pt x="1" y="92"/>
                        <a:pt x="0" y="106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72">
                  <a:extLst>
                    <a:ext uri="{FF2B5EF4-FFF2-40B4-BE49-F238E27FC236}">
                      <a16:creationId xmlns:a16="http://schemas.microsoft.com/office/drawing/2014/main" id="{0497A77A-E6EF-64D3-6805-D228132F5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2092"/>
                  <a:ext cx="355" cy="291"/>
                </a:xfrm>
                <a:custGeom>
                  <a:avLst/>
                  <a:gdLst>
                    <a:gd name="T0" fmla="*/ 0 w 142"/>
                    <a:gd name="T1" fmla="*/ 5537 h 109"/>
                    <a:gd name="T2" fmla="*/ 2500 w 142"/>
                    <a:gd name="T3" fmla="*/ 3043 h 109"/>
                    <a:gd name="T4" fmla="*/ 2863 w 142"/>
                    <a:gd name="T5" fmla="*/ 1004 h 109"/>
                    <a:gd name="T6" fmla="*/ 3208 w 142"/>
                    <a:gd name="T7" fmla="*/ 93 h 109"/>
                    <a:gd name="T8" fmla="*/ 3875 w 142"/>
                    <a:gd name="T9" fmla="*/ 550 h 109"/>
                    <a:gd name="T10" fmla="*/ 4270 w 142"/>
                    <a:gd name="T11" fmla="*/ 1276 h 109"/>
                    <a:gd name="T12" fmla="*/ 4500 w 142"/>
                    <a:gd name="T13" fmla="*/ 1733 h 109"/>
                    <a:gd name="T14" fmla="*/ 4533 w 142"/>
                    <a:gd name="T15" fmla="*/ 2280 h 109"/>
                    <a:gd name="T16" fmla="*/ 5158 w 142"/>
                    <a:gd name="T17" fmla="*/ 3158 h 109"/>
                    <a:gd name="T18" fmla="*/ 4613 w 142"/>
                    <a:gd name="T19" fmla="*/ 3863 h 109"/>
                    <a:gd name="T20" fmla="*/ 3095 w 142"/>
                    <a:gd name="T21" fmla="*/ 4261 h 109"/>
                    <a:gd name="T22" fmla="*/ 2083 w 142"/>
                    <a:gd name="T23" fmla="*/ 4776 h 1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2" h="109">
                      <a:moveTo>
                        <a:pt x="0" y="109"/>
                      </a:moveTo>
                      <a:cubicBezTo>
                        <a:pt x="26" y="101"/>
                        <a:pt x="49" y="83"/>
                        <a:pt x="64" y="60"/>
                      </a:cubicBezTo>
                      <a:cubicBezTo>
                        <a:pt x="72" y="48"/>
                        <a:pt x="78" y="35"/>
                        <a:pt x="73" y="20"/>
                      </a:cubicBezTo>
                      <a:cubicBezTo>
                        <a:pt x="69" y="11"/>
                        <a:pt x="76" y="0"/>
                        <a:pt x="82" y="2"/>
                      </a:cubicBezTo>
                      <a:cubicBezTo>
                        <a:pt x="88" y="4"/>
                        <a:pt x="94" y="7"/>
                        <a:pt x="99" y="11"/>
                      </a:cubicBezTo>
                      <a:cubicBezTo>
                        <a:pt x="104" y="15"/>
                        <a:pt x="105" y="20"/>
                        <a:pt x="109" y="25"/>
                      </a:cubicBezTo>
                      <a:cubicBezTo>
                        <a:pt x="113" y="28"/>
                        <a:pt x="115" y="28"/>
                        <a:pt x="115" y="34"/>
                      </a:cubicBezTo>
                      <a:cubicBezTo>
                        <a:pt x="116" y="38"/>
                        <a:pt x="114" y="40"/>
                        <a:pt x="116" y="45"/>
                      </a:cubicBezTo>
                      <a:cubicBezTo>
                        <a:pt x="119" y="52"/>
                        <a:pt x="126" y="57"/>
                        <a:pt x="132" y="62"/>
                      </a:cubicBezTo>
                      <a:cubicBezTo>
                        <a:pt x="142" y="71"/>
                        <a:pt x="127" y="74"/>
                        <a:pt x="118" y="76"/>
                      </a:cubicBezTo>
                      <a:cubicBezTo>
                        <a:pt x="105" y="78"/>
                        <a:pt x="92" y="80"/>
                        <a:pt x="79" y="84"/>
                      </a:cubicBezTo>
                      <a:cubicBezTo>
                        <a:pt x="73" y="86"/>
                        <a:pt x="60" y="95"/>
                        <a:pt x="53" y="94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73">
                  <a:extLst>
                    <a:ext uri="{FF2B5EF4-FFF2-40B4-BE49-F238E27FC236}">
                      <a16:creationId xmlns:a16="http://schemas.microsoft.com/office/drawing/2014/main" id="{7C6C20E3-0A47-B470-A23D-BA0431F97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7" y="1775"/>
                  <a:ext cx="110" cy="154"/>
                </a:xfrm>
                <a:custGeom>
                  <a:avLst/>
                  <a:gdLst>
                    <a:gd name="T0" fmla="*/ 158 w 44"/>
                    <a:gd name="T1" fmla="*/ 149 h 58"/>
                    <a:gd name="T2" fmla="*/ 1250 w 44"/>
                    <a:gd name="T3" fmla="*/ 1346 h 58"/>
                    <a:gd name="T4" fmla="*/ 1488 w 44"/>
                    <a:gd name="T5" fmla="*/ 2884 h 58"/>
                    <a:gd name="T6" fmla="*/ 938 w 44"/>
                    <a:gd name="T7" fmla="*/ 1649 h 58"/>
                    <a:gd name="T8" fmla="*/ 0 w 4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58">
                      <a:moveTo>
                        <a:pt x="4" y="3"/>
                      </a:moveTo>
                      <a:cubicBezTo>
                        <a:pt x="14" y="1"/>
                        <a:pt x="27" y="20"/>
                        <a:pt x="32" y="27"/>
                      </a:cubicBezTo>
                      <a:cubicBezTo>
                        <a:pt x="37" y="35"/>
                        <a:pt x="44" y="49"/>
                        <a:pt x="38" y="58"/>
                      </a:cubicBezTo>
                      <a:cubicBezTo>
                        <a:pt x="28" y="56"/>
                        <a:pt x="28" y="40"/>
                        <a:pt x="24" y="33"/>
                      </a:cubicBezTo>
                      <a:cubicBezTo>
                        <a:pt x="18" y="22"/>
                        <a:pt x="10" y="7"/>
                        <a:pt x="0" y="0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74">
                  <a:extLst>
                    <a:ext uri="{FF2B5EF4-FFF2-40B4-BE49-F238E27FC236}">
                      <a16:creationId xmlns:a16="http://schemas.microsoft.com/office/drawing/2014/main" id="{BE588E48-F8A3-E521-3186-E99D09ADA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1993"/>
                  <a:ext cx="40" cy="88"/>
                </a:xfrm>
                <a:custGeom>
                  <a:avLst/>
                  <a:gdLst>
                    <a:gd name="T0" fmla="*/ 550 w 16"/>
                    <a:gd name="T1" fmla="*/ 205 h 33"/>
                    <a:gd name="T2" fmla="*/ 238 w 16"/>
                    <a:gd name="T3" fmla="*/ 909 h 33"/>
                    <a:gd name="T4" fmla="*/ 395 w 16"/>
                    <a:gd name="T5" fmla="*/ 1421 h 33"/>
                    <a:gd name="T6" fmla="*/ 395 w 16"/>
                    <a:gd name="T7" fmla="*/ 853 h 33"/>
                    <a:gd name="T8" fmla="*/ 625 w 16"/>
                    <a:gd name="T9" fmla="*/ 45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4" y="4"/>
                      </a:moveTo>
                      <a:cubicBezTo>
                        <a:pt x="0" y="0"/>
                        <a:pt x="6" y="10"/>
                        <a:pt x="6" y="18"/>
                      </a:cubicBezTo>
                      <a:cubicBezTo>
                        <a:pt x="6" y="20"/>
                        <a:pt x="2" y="33"/>
                        <a:pt x="10" y="28"/>
                      </a:cubicBezTo>
                      <a:cubicBezTo>
                        <a:pt x="12" y="26"/>
                        <a:pt x="9" y="20"/>
                        <a:pt x="10" y="17"/>
                      </a:cubicBezTo>
                      <a:cubicBezTo>
                        <a:pt x="11" y="13"/>
                        <a:pt x="13" y="12"/>
                        <a:pt x="16" y="9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75">
                  <a:extLst>
                    <a:ext uri="{FF2B5EF4-FFF2-40B4-BE49-F238E27FC236}">
                      <a16:creationId xmlns:a16="http://schemas.microsoft.com/office/drawing/2014/main" id="{769D3877-B9C7-1F4B-ABA7-BC24997F7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1911"/>
                  <a:ext cx="143" cy="85"/>
                </a:xfrm>
                <a:custGeom>
                  <a:avLst/>
                  <a:gdLst>
                    <a:gd name="T0" fmla="*/ 2102 w 57"/>
                    <a:gd name="T1" fmla="*/ 1052 h 32"/>
                    <a:gd name="T2" fmla="*/ 993 w 57"/>
                    <a:gd name="T3" fmla="*/ 56 h 32"/>
                    <a:gd name="T4" fmla="*/ 0 w 57"/>
                    <a:gd name="T5" fmla="*/ 805 h 32"/>
                    <a:gd name="T6" fmla="*/ 868 w 57"/>
                    <a:gd name="T7" fmla="*/ 396 h 32"/>
                    <a:gd name="T8" fmla="*/ 1581 w 57"/>
                    <a:gd name="T9" fmla="*/ 691 h 32"/>
                    <a:gd name="T10" fmla="*/ 1864 w 57"/>
                    <a:gd name="T11" fmla="*/ 1235 h 32"/>
                    <a:gd name="T12" fmla="*/ 2260 w 57"/>
                    <a:gd name="T13" fmla="*/ 1389 h 32"/>
                    <a:gd name="T14" fmla="*/ 2178 w 57"/>
                    <a:gd name="T15" fmla="*/ 1086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32">
                      <a:moveTo>
                        <a:pt x="53" y="21"/>
                      </a:moveTo>
                      <a:cubicBezTo>
                        <a:pt x="47" y="8"/>
                        <a:pt x="39" y="3"/>
                        <a:pt x="25" y="1"/>
                      </a:cubicBezTo>
                      <a:cubicBezTo>
                        <a:pt x="13" y="0"/>
                        <a:pt x="0" y="0"/>
                        <a:pt x="0" y="16"/>
                      </a:cubicBezTo>
                      <a:cubicBezTo>
                        <a:pt x="7" y="14"/>
                        <a:pt x="14" y="8"/>
                        <a:pt x="22" y="8"/>
                      </a:cubicBezTo>
                      <a:cubicBezTo>
                        <a:pt x="27" y="8"/>
                        <a:pt x="35" y="12"/>
                        <a:pt x="40" y="14"/>
                      </a:cubicBezTo>
                      <a:cubicBezTo>
                        <a:pt x="47" y="17"/>
                        <a:pt x="44" y="20"/>
                        <a:pt x="47" y="25"/>
                      </a:cubicBezTo>
                      <a:cubicBezTo>
                        <a:pt x="49" y="32"/>
                        <a:pt x="51" y="27"/>
                        <a:pt x="57" y="28"/>
                      </a:cubicBezTo>
                      <a:cubicBezTo>
                        <a:pt x="56" y="26"/>
                        <a:pt x="56" y="24"/>
                        <a:pt x="55" y="22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76">
                  <a:extLst>
                    <a:ext uri="{FF2B5EF4-FFF2-40B4-BE49-F238E27FC236}">
                      <a16:creationId xmlns:a16="http://schemas.microsoft.com/office/drawing/2014/main" id="{316407EA-DB09-E570-96D3-2255508CC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41"/>
                  <a:ext cx="42" cy="38"/>
                </a:xfrm>
                <a:custGeom>
                  <a:avLst/>
                  <a:gdLst>
                    <a:gd name="T0" fmla="*/ 0 w 17"/>
                    <a:gd name="T1" fmla="*/ 0 h 14"/>
                    <a:gd name="T2" fmla="*/ 410 w 17"/>
                    <a:gd name="T3" fmla="*/ 280 h 14"/>
                    <a:gd name="T4" fmla="*/ 635 w 17"/>
                    <a:gd name="T5" fmla="*/ 760 h 14"/>
                    <a:gd name="T6" fmla="*/ 183 w 17"/>
                    <a:gd name="T7" fmla="*/ 537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cubicBezTo>
                        <a:pt x="6" y="2"/>
                        <a:pt x="6" y="0"/>
                        <a:pt x="11" y="5"/>
                      </a:cubicBezTo>
                      <a:cubicBezTo>
                        <a:pt x="13" y="7"/>
                        <a:pt x="17" y="10"/>
                        <a:pt x="17" y="14"/>
                      </a:cubicBezTo>
                      <a:cubicBezTo>
                        <a:pt x="13" y="12"/>
                        <a:pt x="9" y="11"/>
                        <a:pt x="5" y="10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77">
                  <a:extLst>
                    <a:ext uri="{FF2B5EF4-FFF2-40B4-BE49-F238E27FC236}">
                      <a16:creationId xmlns:a16="http://schemas.microsoft.com/office/drawing/2014/main" id="{67858B9B-769F-4061-A8B6-A0F12628C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2143"/>
                  <a:ext cx="68" cy="69"/>
                </a:xfrm>
                <a:custGeom>
                  <a:avLst/>
                  <a:gdLst>
                    <a:gd name="T0" fmla="*/ 1007 w 27"/>
                    <a:gd name="T1" fmla="*/ 1085 h 26"/>
                    <a:gd name="T2" fmla="*/ 685 w 27"/>
                    <a:gd name="T3" fmla="*/ 295 h 26"/>
                    <a:gd name="T4" fmla="*/ 50 w 27"/>
                    <a:gd name="T5" fmla="*/ 507 h 26"/>
                    <a:gd name="T6" fmla="*/ 368 w 27"/>
                    <a:gd name="T7" fmla="*/ 1197 h 26"/>
                    <a:gd name="T8" fmla="*/ 881 w 27"/>
                    <a:gd name="T9" fmla="*/ 1085 h 26"/>
                    <a:gd name="T10" fmla="*/ 1007 w 27"/>
                    <a:gd name="T11" fmla="*/ 1085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5" y="22"/>
                      </a:moveTo>
                      <a:cubicBezTo>
                        <a:pt x="23" y="20"/>
                        <a:pt x="27" y="11"/>
                        <a:pt x="17" y="6"/>
                      </a:cubicBezTo>
                      <a:cubicBezTo>
                        <a:pt x="8" y="0"/>
                        <a:pt x="1" y="10"/>
                        <a:pt x="1" y="10"/>
                      </a:cubicBezTo>
                      <a:cubicBezTo>
                        <a:pt x="0" y="17"/>
                        <a:pt x="4" y="22"/>
                        <a:pt x="9" y="24"/>
                      </a:cubicBezTo>
                      <a:cubicBezTo>
                        <a:pt x="13" y="26"/>
                        <a:pt x="22" y="22"/>
                        <a:pt x="22" y="22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78">
                  <a:extLst>
                    <a:ext uri="{FF2B5EF4-FFF2-40B4-BE49-F238E27FC236}">
                      <a16:creationId xmlns:a16="http://schemas.microsoft.com/office/drawing/2014/main" id="{DEDC05C0-7831-5EF5-3C35-63FA6C42D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" y="2153"/>
                  <a:ext cx="55" cy="56"/>
                </a:xfrm>
                <a:custGeom>
                  <a:avLst/>
                  <a:gdLst>
                    <a:gd name="T0" fmla="*/ 125 w 22"/>
                    <a:gd name="T1" fmla="*/ 248 h 21"/>
                    <a:gd name="T2" fmla="*/ 625 w 22"/>
                    <a:gd name="T3" fmla="*/ 149 h 21"/>
                    <a:gd name="T4" fmla="*/ 708 w 22"/>
                    <a:gd name="T5" fmla="*/ 819 h 21"/>
                    <a:gd name="T6" fmla="*/ 208 w 22"/>
                    <a:gd name="T7" fmla="*/ 909 h 21"/>
                    <a:gd name="T8" fmla="*/ 125 w 22"/>
                    <a:gd name="T9" fmla="*/ 248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3" y="5"/>
                      </a:move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21" y="6"/>
                        <a:pt x="22" y="12"/>
                        <a:pt x="18" y="16"/>
                      </a:cubicBezTo>
                      <a:cubicBezTo>
                        <a:pt x="15" y="20"/>
                        <a:pt x="9" y="21"/>
                        <a:pt x="5" y="18"/>
                      </a:cubicBezTo>
                      <a:cubicBezTo>
                        <a:pt x="1" y="15"/>
                        <a:pt x="0" y="9"/>
                        <a:pt x="3" y="5"/>
                      </a:cubicBez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3794F611-1828-5C66-C209-23759EC08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2169"/>
                  <a:ext cx="23" cy="24"/>
                </a:xfrm>
                <a:custGeom>
                  <a:avLst/>
                  <a:gdLst>
                    <a:gd name="T0" fmla="*/ 84 w 9"/>
                    <a:gd name="T1" fmla="*/ 93 h 9"/>
                    <a:gd name="T2" fmla="*/ 302 w 9"/>
                    <a:gd name="T3" fmla="*/ 56 h 9"/>
                    <a:gd name="T4" fmla="*/ 332 w 9"/>
                    <a:gd name="T5" fmla="*/ 363 h 9"/>
                    <a:gd name="T6" fmla="*/ 130 w 9"/>
                    <a:gd name="T7" fmla="*/ 363 h 9"/>
                    <a:gd name="T8" fmla="*/ 84 w 9"/>
                    <a:gd name="T9" fmla="*/ 9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2"/>
                      </a:move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9" y="3"/>
                        <a:pt x="9" y="5"/>
                        <a:pt x="8" y="7"/>
                      </a:cubicBezTo>
                      <a:cubicBezTo>
                        <a:pt x="7" y="8"/>
                        <a:pt x="4" y="9"/>
                        <a:pt x="3" y="7"/>
                      </a:cubicBezTo>
                      <a:cubicBezTo>
                        <a:pt x="1" y="6"/>
                        <a:pt x="0" y="4"/>
                        <a:pt x="2" y="2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52ED2B62-A81B-AAD8-AFAB-573831080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7" y="2073"/>
                  <a:ext cx="33" cy="75"/>
                </a:xfrm>
                <a:custGeom>
                  <a:avLst/>
                  <a:gdLst>
                    <a:gd name="T0" fmla="*/ 373 w 13"/>
                    <a:gd name="T1" fmla="*/ 927 h 28"/>
                    <a:gd name="T2" fmla="*/ 541 w 13"/>
                    <a:gd name="T3" fmla="*/ 1441 h 28"/>
                    <a:gd name="T4" fmla="*/ 490 w 13"/>
                    <a:gd name="T5" fmla="*/ 1350 h 28"/>
                    <a:gd name="T6" fmla="*/ 51 w 13"/>
                    <a:gd name="T7" fmla="*/ 56 h 28"/>
                    <a:gd name="T8" fmla="*/ 0 w 13"/>
                    <a:gd name="T9" fmla="*/ 0 h 28"/>
                    <a:gd name="T10" fmla="*/ 0 w 13"/>
                    <a:gd name="T11" fmla="*/ 0 h 28"/>
                    <a:gd name="T12" fmla="*/ 160 w 13"/>
                    <a:gd name="T13" fmla="*/ 402 h 28"/>
                    <a:gd name="T14" fmla="*/ 373 w 13"/>
                    <a:gd name="T15" fmla="*/ 927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" h="28">
                      <a:moveTo>
                        <a:pt x="9" y="18"/>
                      </a:moveTo>
                      <a:cubicBezTo>
                        <a:pt x="10" y="20"/>
                        <a:pt x="10" y="26"/>
                        <a:pt x="13" y="28"/>
                      </a:cubicBezTo>
                      <a:cubicBezTo>
                        <a:pt x="12" y="27"/>
                        <a:pt x="12" y="27"/>
                        <a:pt x="12" y="26"/>
                      </a:cubicBezTo>
                      <a:cubicBezTo>
                        <a:pt x="13" y="4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2" y="6"/>
                        <a:pt x="4" y="8"/>
                      </a:cubicBezTo>
                      <a:cubicBezTo>
                        <a:pt x="6" y="11"/>
                        <a:pt x="8" y="14"/>
                        <a:pt x="9" y="18"/>
                      </a:cubicBez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537796D5-D090-55FA-6205-9DFD13AC4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2335"/>
                  <a:ext cx="208" cy="128"/>
                </a:xfrm>
                <a:custGeom>
                  <a:avLst/>
                  <a:gdLst>
                    <a:gd name="T0" fmla="*/ 0 w 83"/>
                    <a:gd name="T1" fmla="*/ 2275 h 48"/>
                    <a:gd name="T2" fmla="*/ 1418 w 83"/>
                    <a:gd name="T3" fmla="*/ 1672 h 48"/>
                    <a:gd name="T4" fmla="*/ 2015 w 83"/>
                    <a:gd name="T5" fmla="*/ 1421 h 48"/>
                    <a:gd name="T6" fmla="*/ 2727 w 83"/>
                    <a:gd name="T7" fmla="*/ 605 h 48"/>
                    <a:gd name="T8" fmla="*/ 3198 w 83"/>
                    <a:gd name="T9" fmla="*/ 307 h 48"/>
                    <a:gd name="T10" fmla="*/ 3040 w 83"/>
                    <a:gd name="T11" fmla="*/ 1003 h 48"/>
                    <a:gd name="T12" fmla="*/ 3040 w 83"/>
                    <a:gd name="T13" fmla="*/ 1877 h 48"/>
                    <a:gd name="T14" fmla="*/ 3273 w 83"/>
                    <a:gd name="T15" fmla="*/ 2424 h 48"/>
                    <a:gd name="T16" fmla="*/ 2802 w 83"/>
                    <a:gd name="T17" fmla="*/ 1912 h 48"/>
                    <a:gd name="T18" fmla="*/ 2331 w 83"/>
                    <a:gd name="T19" fmla="*/ 1672 h 48"/>
                    <a:gd name="T20" fmla="*/ 1100 w 83"/>
                    <a:gd name="T21" fmla="*/ 1912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48">
                      <a:moveTo>
                        <a:pt x="0" y="45"/>
                      </a:moveTo>
                      <a:cubicBezTo>
                        <a:pt x="12" y="43"/>
                        <a:pt x="25" y="38"/>
                        <a:pt x="36" y="33"/>
                      </a:cubicBezTo>
                      <a:cubicBezTo>
                        <a:pt x="41" y="31"/>
                        <a:pt x="46" y="31"/>
                        <a:pt x="51" y="28"/>
                      </a:cubicBezTo>
                      <a:cubicBezTo>
                        <a:pt x="59" y="25"/>
                        <a:pt x="64" y="19"/>
                        <a:pt x="69" y="12"/>
                      </a:cubicBezTo>
                      <a:cubicBezTo>
                        <a:pt x="72" y="10"/>
                        <a:pt x="79" y="0"/>
                        <a:pt x="81" y="6"/>
                      </a:cubicBezTo>
                      <a:cubicBezTo>
                        <a:pt x="83" y="10"/>
                        <a:pt x="78" y="16"/>
                        <a:pt x="77" y="20"/>
                      </a:cubicBezTo>
                      <a:cubicBezTo>
                        <a:pt x="75" y="25"/>
                        <a:pt x="75" y="32"/>
                        <a:pt x="77" y="37"/>
                      </a:cubicBezTo>
                      <a:cubicBezTo>
                        <a:pt x="78" y="41"/>
                        <a:pt x="81" y="44"/>
                        <a:pt x="83" y="48"/>
                      </a:cubicBezTo>
                      <a:cubicBezTo>
                        <a:pt x="78" y="47"/>
                        <a:pt x="75" y="41"/>
                        <a:pt x="71" y="38"/>
                      </a:cubicBezTo>
                      <a:cubicBezTo>
                        <a:pt x="67" y="36"/>
                        <a:pt x="63" y="34"/>
                        <a:pt x="59" y="33"/>
                      </a:cubicBezTo>
                      <a:cubicBezTo>
                        <a:pt x="49" y="31"/>
                        <a:pt x="38" y="36"/>
                        <a:pt x="28" y="38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72945495-854B-FB9B-B3AA-46A73948A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" y="2401"/>
                  <a:ext cx="38" cy="64"/>
                </a:xfrm>
                <a:custGeom>
                  <a:avLst/>
                  <a:gdLst>
                    <a:gd name="T0" fmla="*/ 213 w 15"/>
                    <a:gd name="T1" fmla="*/ 56 h 24"/>
                    <a:gd name="T2" fmla="*/ 0 w 15"/>
                    <a:gd name="T3" fmla="*/ 1216 h 24"/>
                    <a:gd name="T4" fmla="*/ 616 w 15"/>
                    <a:gd name="T5" fmla="*/ 1059 h 24"/>
                    <a:gd name="T6" fmla="*/ 327 w 15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4">
                      <a:moveTo>
                        <a:pt x="5" y="1"/>
                      </a:moveTo>
                      <a:cubicBezTo>
                        <a:pt x="0" y="5"/>
                        <a:pt x="0" y="18"/>
                        <a:pt x="0" y="24"/>
                      </a:cubicBezTo>
                      <a:cubicBezTo>
                        <a:pt x="5" y="17"/>
                        <a:pt x="9" y="19"/>
                        <a:pt x="15" y="21"/>
                      </a:cubicBezTo>
                      <a:cubicBezTo>
                        <a:pt x="12" y="17"/>
                        <a:pt x="5" y="6"/>
                        <a:pt x="8" y="0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83">
                  <a:extLst>
                    <a:ext uri="{FF2B5EF4-FFF2-40B4-BE49-F238E27FC236}">
                      <a16:creationId xmlns:a16="http://schemas.microsoft.com/office/drawing/2014/main" id="{A6FEBE92-BE0A-FE5C-8F9D-30C3C15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2463"/>
                  <a:ext cx="115" cy="32"/>
                </a:xfrm>
                <a:custGeom>
                  <a:avLst/>
                  <a:gdLst>
                    <a:gd name="T0" fmla="*/ 0 w 46"/>
                    <a:gd name="T1" fmla="*/ 93 h 12"/>
                    <a:gd name="T2" fmla="*/ 550 w 46"/>
                    <a:gd name="T3" fmla="*/ 605 h 12"/>
                    <a:gd name="T4" fmla="*/ 1800 w 46"/>
                    <a:gd name="T5" fmla="*/ 0 h 12"/>
                    <a:gd name="T6" fmla="*/ 313 w 46"/>
                    <a:gd name="T7" fmla="*/ 93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12">
                      <a:moveTo>
                        <a:pt x="0" y="2"/>
                      </a:moveTo>
                      <a:cubicBezTo>
                        <a:pt x="6" y="4"/>
                        <a:pt x="10" y="8"/>
                        <a:pt x="14" y="12"/>
                      </a:cubicBezTo>
                      <a:cubicBezTo>
                        <a:pt x="19" y="2"/>
                        <a:pt x="41" y="12"/>
                        <a:pt x="46" y="0"/>
                      </a:cubicBezTo>
                      <a:cubicBezTo>
                        <a:pt x="34" y="5"/>
                        <a:pt x="19" y="0"/>
                        <a:pt x="8" y="2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84">
                  <a:extLst>
                    <a:ext uri="{FF2B5EF4-FFF2-40B4-BE49-F238E27FC236}">
                      <a16:creationId xmlns:a16="http://schemas.microsoft.com/office/drawing/2014/main" id="{D1E88DC7-0188-C116-F1A0-64363B2A6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4" y="2377"/>
                  <a:ext cx="85" cy="35"/>
                </a:xfrm>
                <a:custGeom>
                  <a:avLst/>
                  <a:gdLst>
                    <a:gd name="T0" fmla="*/ 0 w 34"/>
                    <a:gd name="T1" fmla="*/ 369 h 13"/>
                    <a:gd name="T2" fmla="*/ 1333 w 34"/>
                    <a:gd name="T3" fmla="*/ 681 h 13"/>
                    <a:gd name="T4" fmla="*/ 750 w 34"/>
                    <a:gd name="T5" fmla="*/ 59 h 13"/>
                    <a:gd name="T6" fmla="*/ 83 w 34"/>
                    <a:gd name="T7" fmla="*/ 312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" h="13">
                      <a:moveTo>
                        <a:pt x="0" y="7"/>
                      </a:moveTo>
                      <a:cubicBezTo>
                        <a:pt x="12" y="1"/>
                        <a:pt x="22" y="10"/>
                        <a:pt x="34" y="13"/>
                      </a:cubicBezTo>
                      <a:cubicBezTo>
                        <a:pt x="27" y="11"/>
                        <a:pt x="25" y="3"/>
                        <a:pt x="19" y="1"/>
                      </a:cubicBezTo>
                      <a:cubicBezTo>
                        <a:pt x="14" y="0"/>
                        <a:pt x="6" y="2"/>
                        <a:pt x="2" y="6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85">
                  <a:extLst>
                    <a:ext uri="{FF2B5EF4-FFF2-40B4-BE49-F238E27FC236}">
                      <a16:creationId xmlns:a16="http://schemas.microsoft.com/office/drawing/2014/main" id="{5321FE6B-7039-42E4-0CF0-A0CE4310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2295"/>
                  <a:ext cx="40" cy="42"/>
                </a:xfrm>
                <a:custGeom>
                  <a:avLst/>
                  <a:gdLst>
                    <a:gd name="T0" fmla="*/ 0 w 16"/>
                    <a:gd name="T1" fmla="*/ 89 h 16"/>
                    <a:gd name="T2" fmla="*/ 238 w 16"/>
                    <a:gd name="T3" fmla="*/ 669 h 16"/>
                    <a:gd name="T4" fmla="*/ 625 w 16"/>
                    <a:gd name="T5" fmla="*/ 614 h 16"/>
                    <a:gd name="T6" fmla="*/ 0 w 16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6">
                      <a:moveTo>
                        <a:pt x="0" y="2"/>
                      </a:moveTo>
                      <a:cubicBezTo>
                        <a:pt x="0" y="7"/>
                        <a:pt x="2" y="12"/>
                        <a:pt x="6" y="14"/>
                      </a:cubicBezTo>
                      <a:cubicBezTo>
                        <a:pt x="9" y="15"/>
                        <a:pt x="16" y="16"/>
                        <a:pt x="16" y="13"/>
                      </a:cubicBezTo>
                      <a:cubicBezTo>
                        <a:pt x="8" y="13"/>
                        <a:pt x="10" y="0"/>
                        <a:pt x="0" y="0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Freeform 86">
                  <a:extLst>
                    <a:ext uri="{FF2B5EF4-FFF2-40B4-BE49-F238E27FC236}">
                      <a16:creationId xmlns:a16="http://schemas.microsoft.com/office/drawing/2014/main" id="{9B0A6D12-B3BC-CBC1-512E-DC544EF46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300"/>
                  <a:ext cx="40" cy="24"/>
                </a:xfrm>
                <a:custGeom>
                  <a:avLst/>
                  <a:gdLst>
                    <a:gd name="T0" fmla="*/ 0 w 16"/>
                    <a:gd name="T1" fmla="*/ 149 h 9"/>
                    <a:gd name="T2" fmla="*/ 313 w 16"/>
                    <a:gd name="T3" fmla="*/ 397 h 9"/>
                    <a:gd name="T4" fmla="*/ 625 w 16"/>
                    <a:gd name="T5" fmla="*/ 0 h 9"/>
                    <a:gd name="T6" fmla="*/ 313 w 16"/>
                    <a:gd name="T7" fmla="*/ 149 h 9"/>
                    <a:gd name="T8" fmla="*/ 0 w 16"/>
                    <a:gd name="T9" fmla="*/ 14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5" y="4"/>
                        <a:pt x="1" y="9"/>
                        <a:pt x="8" y="8"/>
                      </a:cubicBezTo>
                      <a:cubicBezTo>
                        <a:pt x="12" y="7"/>
                        <a:pt x="14" y="4"/>
                        <a:pt x="16" y="0"/>
                      </a:cubicBezTo>
                      <a:cubicBezTo>
                        <a:pt x="13" y="1"/>
                        <a:pt x="12" y="3"/>
                        <a:pt x="8" y="3"/>
                      </a:cubicBezTo>
                      <a:cubicBezTo>
                        <a:pt x="5" y="3"/>
                        <a:pt x="2" y="2"/>
                        <a:pt x="0" y="3"/>
                      </a:cubicBezTo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87">
                  <a:extLst>
                    <a:ext uri="{FF2B5EF4-FFF2-40B4-BE49-F238E27FC236}">
                      <a16:creationId xmlns:a16="http://schemas.microsoft.com/office/drawing/2014/main" id="{99F7E6A9-D5B4-E0A8-A18E-84187DD09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0" y="2004"/>
                  <a:ext cx="27" cy="29"/>
                </a:xfrm>
                <a:custGeom>
                  <a:avLst/>
                  <a:gdLst>
                    <a:gd name="T0" fmla="*/ 253 w 11"/>
                    <a:gd name="T1" fmla="*/ 0 h 11"/>
                    <a:gd name="T2" fmla="*/ 223 w 11"/>
                    <a:gd name="T3" fmla="*/ 527 h 11"/>
                    <a:gd name="T4" fmla="*/ 398 w 11"/>
                    <a:gd name="T5" fmla="*/ 55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7" y="0"/>
                      </a:moveTo>
                      <a:cubicBezTo>
                        <a:pt x="0" y="1"/>
                        <a:pt x="3" y="7"/>
                        <a:pt x="6" y="11"/>
                      </a:cubicBezTo>
                      <a:cubicBezTo>
                        <a:pt x="7" y="7"/>
                        <a:pt x="8" y="4"/>
                        <a:pt x="11" y="1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88">
                  <a:extLst>
                    <a:ext uri="{FF2B5EF4-FFF2-40B4-BE49-F238E27FC236}">
                      <a16:creationId xmlns:a16="http://schemas.microsoft.com/office/drawing/2014/main" id="{D7CAD179-D23B-38D2-6C65-0B982A615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" y="1916"/>
                  <a:ext cx="107" cy="32"/>
                </a:xfrm>
                <a:custGeom>
                  <a:avLst/>
                  <a:gdLst>
                    <a:gd name="T0" fmla="*/ 105 w 43"/>
                    <a:gd name="T1" fmla="*/ 149 h 12"/>
                    <a:gd name="T2" fmla="*/ 537 w 43"/>
                    <a:gd name="T3" fmla="*/ 56 h 12"/>
                    <a:gd name="T4" fmla="*/ 953 w 43"/>
                    <a:gd name="T5" fmla="*/ 56 h 12"/>
                    <a:gd name="T6" fmla="*/ 1647 w 43"/>
                    <a:gd name="T7" fmla="*/ 605 h 12"/>
                    <a:gd name="T8" fmla="*/ 799 w 43"/>
                    <a:gd name="T9" fmla="*/ 149 h 12"/>
                    <a:gd name="T10" fmla="*/ 341 w 43"/>
                    <a:gd name="T11" fmla="*/ 149 h 12"/>
                    <a:gd name="T12" fmla="*/ 0 w 43"/>
                    <a:gd name="T13" fmla="*/ 205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2">
                      <a:moveTo>
                        <a:pt x="3" y="3"/>
                      </a:moveTo>
                      <a:cubicBezTo>
                        <a:pt x="6" y="0"/>
                        <a:pt x="9" y="0"/>
                        <a:pt x="14" y="1"/>
                      </a:cubicBezTo>
                      <a:cubicBezTo>
                        <a:pt x="18" y="1"/>
                        <a:pt x="21" y="1"/>
                        <a:pt x="25" y="1"/>
                      </a:cubicBezTo>
                      <a:cubicBezTo>
                        <a:pt x="33" y="1"/>
                        <a:pt x="41" y="4"/>
                        <a:pt x="43" y="12"/>
                      </a:cubicBezTo>
                      <a:cubicBezTo>
                        <a:pt x="39" y="3"/>
                        <a:pt x="28" y="4"/>
                        <a:pt x="21" y="3"/>
                      </a:cubicBezTo>
                      <a:cubicBezTo>
                        <a:pt x="17" y="3"/>
                        <a:pt x="13" y="4"/>
                        <a:pt x="9" y="3"/>
                      </a:cubicBezTo>
                      <a:cubicBezTo>
                        <a:pt x="6" y="3"/>
                        <a:pt x="3" y="1"/>
                        <a:pt x="0" y="4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Freeform 89">
                  <a:extLst>
                    <a:ext uri="{FF2B5EF4-FFF2-40B4-BE49-F238E27FC236}">
                      <a16:creationId xmlns:a16="http://schemas.microsoft.com/office/drawing/2014/main" id="{08AFD424-B91B-EEAA-6205-3F5913D92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1889"/>
                  <a:ext cx="20" cy="14"/>
                </a:xfrm>
                <a:custGeom>
                  <a:avLst/>
                  <a:gdLst>
                    <a:gd name="T0" fmla="*/ 0 w 8"/>
                    <a:gd name="T1" fmla="*/ 0 h 5"/>
                    <a:gd name="T2" fmla="*/ 313 w 8"/>
                    <a:gd name="T3" fmla="*/ 0 h 5"/>
                    <a:gd name="T4" fmla="*/ 283 w 8"/>
                    <a:gd name="T5" fmla="*/ 30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5" y="1"/>
                        <a:pt x="8" y="0"/>
                      </a:cubicBezTo>
                      <a:cubicBezTo>
                        <a:pt x="7" y="1"/>
                        <a:pt x="7" y="3"/>
                        <a:pt x="7" y="5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90">
                  <a:extLst>
                    <a:ext uri="{FF2B5EF4-FFF2-40B4-BE49-F238E27FC236}">
                      <a16:creationId xmlns:a16="http://schemas.microsoft.com/office/drawing/2014/main" id="{B2B361F0-DA81-BAE9-FBB5-DA9DC4113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1991"/>
                  <a:ext cx="42" cy="170"/>
                </a:xfrm>
                <a:custGeom>
                  <a:avLst/>
                  <a:gdLst>
                    <a:gd name="T0" fmla="*/ 635 w 17"/>
                    <a:gd name="T1" fmla="*/ 0 h 64"/>
                    <a:gd name="T2" fmla="*/ 452 w 17"/>
                    <a:gd name="T3" fmla="*/ 3190 h 64"/>
                    <a:gd name="T4" fmla="*/ 378 w 17"/>
                    <a:gd name="T5" fmla="*/ 1835 h 64"/>
                    <a:gd name="T6" fmla="*/ 410 w 17"/>
                    <a:gd name="T7" fmla="*/ 1052 h 64"/>
                    <a:gd name="T8" fmla="*/ 635 w 17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64">
                      <a:moveTo>
                        <a:pt x="17" y="0"/>
                      </a:moveTo>
                      <a:cubicBezTo>
                        <a:pt x="3" y="12"/>
                        <a:pt x="0" y="51"/>
                        <a:pt x="12" y="64"/>
                      </a:cubicBezTo>
                      <a:cubicBezTo>
                        <a:pt x="9" y="56"/>
                        <a:pt x="10" y="46"/>
                        <a:pt x="10" y="37"/>
                      </a:cubicBezTo>
                      <a:cubicBezTo>
                        <a:pt x="11" y="32"/>
                        <a:pt x="9" y="29"/>
                        <a:pt x="11" y="21"/>
                      </a:cubicBezTo>
                      <a:cubicBezTo>
                        <a:pt x="12" y="15"/>
                        <a:pt x="13" y="6"/>
                        <a:pt x="1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91">
                  <a:extLst>
                    <a:ext uri="{FF2B5EF4-FFF2-40B4-BE49-F238E27FC236}">
                      <a16:creationId xmlns:a16="http://schemas.microsoft.com/office/drawing/2014/main" id="{4F3A05AD-ABF0-FEB6-D933-EBBC565F2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1977"/>
                  <a:ext cx="88" cy="99"/>
                </a:xfrm>
                <a:custGeom>
                  <a:avLst/>
                  <a:gdLst>
                    <a:gd name="T0" fmla="*/ 0 w 35"/>
                    <a:gd name="T1" fmla="*/ 0 h 37"/>
                    <a:gd name="T2" fmla="*/ 475 w 35"/>
                    <a:gd name="T3" fmla="*/ 1188 h 37"/>
                    <a:gd name="T4" fmla="*/ 1398 w 35"/>
                    <a:gd name="T5" fmla="*/ 1897 h 37"/>
                    <a:gd name="T6" fmla="*/ 606 w 35"/>
                    <a:gd name="T7" fmla="*/ 974 h 37"/>
                    <a:gd name="T8" fmla="*/ 0 w 35"/>
                    <a:gd name="T9" fmla="*/ 5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7">
                      <a:moveTo>
                        <a:pt x="0" y="0"/>
                      </a:moveTo>
                      <a:cubicBezTo>
                        <a:pt x="0" y="6"/>
                        <a:pt x="8" y="19"/>
                        <a:pt x="12" y="23"/>
                      </a:cubicBezTo>
                      <a:cubicBezTo>
                        <a:pt x="18" y="31"/>
                        <a:pt x="27" y="33"/>
                        <a:pt x="35" y="37"/>
                      </a:cubicBezTo>
                      <a:cubicBezTo>
                        <a:pt x="27" y="31"/>
                        <a:pt x="20" y="26"/>
                        <a:pt x="15" y="19"/>
                      </a:cubicBezTo>
                      <a:cubicBezTo>
                        <a:pt x="11" y="13"/>
                        <a:pt x="3" y="7"/>
                        <a:pt x="0" y="1"/>
                      </a:cubicBezTo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92">
                  <a:extLst>
                    <a:ext uri="{FF2B5EF4-FFF2-40B4-BE49-F238E27FC236}">
                      <a16:creationId xmlns:a16="http://schemas.microsoft.com/office/drawing/2014/main" id="{8AA5B675-4EC4-934A-ADE8-7D2B2B164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" y="1956"/>
                  <a:ext cx="123" cy="211"/>
                </a:xfrm>
                <a:custGeom>
                  <a:avLst/>
                  <a:gdLst>
                    <a:gd name="T0" fmla="*/ 238 w 49"/>
                    <a:gd name="T1" fmla="*/ 0 h 79"/>
                    <a:gd name="T2" fmla="*/ 522 w 49"/>
                    <a:gd name="T3" fmla="*/ 2134 h 79"/>
                    <a:gd name="T4" fmla="*/ 1027 w 49"/>
                    <a:gd name="T5" fmla="*/ 3045 h 79"/>
                    <a:gd name="T6" fmla="*/ 1343 w 49"/>
                    <a:gd name="T7" fmla="*/ 4022 h 79"/>
                    <a:gd name="T8" fmla="*/ 1632 w 49"/>
                    <a:gd name="T9" fmla="*/ 3411 h 79"/>
                    <a:gd name="T10" fmla="*/ 1898 w 49"/>
                    <a:gd name="T11" fmla="*/ 2954 h 79"/>
                    <a:gd name="T12" fmla="*/ 1185 w 49"/>
                    <a:gd name="T13" fmla="*/ 2246 h 79"/>
                    <a:gd name="T14" fmla="*/ 238 w 49"/>
                    <a:gd name="T15" fmla="*/ 662 h 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79">
                      <a:moveTo>
                        <a:pt x="6" y="0"/>
                      </a:moveTo>
                      <a:cubicBezTo>
                        <a:pt x="0" y="10"/>
                        <a:pt x="7" y="33"/>
                        <a:pt x="13" y="42"/>
                      </a:cubicBezTo>
                      <a:cubicBezTo>
                        <a:pt x="18" y="48"/>
                        <a:pt x="23" y="53"/>
                        <a:pt x="26" y="60"/>
                      </a:cubicBezTo>
                      <a:cubicBezTo>
                        <a:pt x="29" y="65"/>
                        <a:pt x="30" y="74"/>
                        <a:pt x="34" y="79"/>
                      </a:cubicBezTo>
                      <a:cubicBezTo>
                        <a:pt x="38" y="76"/>
                        <a:pt x="38" y="71"/>
                        <a:pt x="41" y="67"/>
                      </a:cubicBezTo>
                      <a:cubicBezTo>
                        <a:pt x="43" y="64"/>
                        <a:pt x="47" y="62"/>
                        <a:pt x="48" y="58"/>
                      </a:cubicBezTo>
                      <a:cubicBezTo>
                        <a:pt x="49" y="50"/>
                        <a:pt x="35" y="47"/>
                        <a:pt x="30" y="44"/>
                      </a:cubicBezTo>
                      <a:cubicBezTo>
                        <a:pt x="20" y="36"/>
                        <a:pt x="8" y="27"/>
                        <a:pt x="6" y="13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93">
                  <a:extLst>
                    <a:ext uri="{FF2B5EF4-FFF2-40B4-BE49-F238E27FC236}">
                      <a16:creationId xmlns:a16="http://schemas.microsoft.com/office/drawing/2014/main" id="{B0E30166-07C8-BC73-FA82-B8A2E07E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092"/>
                  <a:ext cx="52" cy="77"/>
                </a:xfrm>
                <a:custGeom>
                  <a:avLst/>
                  <a:gdLst>
                    <a:gd name="T0" fmla="*/ 0 w 21"/>
                    <a:gd name="T1" fmla="*/ 0 h 29"/>
                    <a:gd name="T2" fmla="*/ 565 w 21"/>
                    <a:gd name="T3" fmla="*/ 451 h 29"/>
                    <a:gd name="T4" fmla="*/ 485 w 21"/>
                    <a:gd name="T5" fmla="*/ 143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29">
                      <a:moveTo>
                        <a:pt x="0" y="0"/>
                      </a:moveTo>
                      <a:cubicBezTo>
                        <a:pt x="6" y="3"/>
                        <a:pt x="10" y="3"/>
                        <a:pt x="15" y="9"/>
                      </a:cubicBezTo>
                      <a:cubicBezTo>
                        <a:pt x="18" y="14"/>
                        <a:pt x="21" y="25"/>
                        <a:pt x="13" y="29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94">
                  <a:extLst>
                    <a:ext uri="{FF2B5EF4-FFF2-40B4-BE49-F238E27FC236}">
                      <a16:creationId xmlns:a16="http://schemas.microsoft.com/office/drawing/2014/main" id="{D18AD044-7BAC-551B-77B7-E8EF5A2B7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844"/>
                  <a:ext cx="142" cy="120"/>
                </a:xfrm>
                <a:custGeom>
                  <a:avLst/>
                  <a:gdLst>
                    <a:gd name="T0" fmla="*/ 725 w 57"/>
                    <a:gd name="T1" fmla="*/ 456 h 45"/>
                    <a:gd name="T2" fmla="*/ 1702 w 57"/>
                    <a:gd name="T3" fmla="*/ 1515 h 45"/>
                    <a:gd name="T4" fmla="*/ 1931 w 57"/>
                    <a:gd name="T5" fmla="*/ 2125 h 45"/>
                    <a:gd name="T6" fmla="*/ 2043 w 57"/>
                    <a:gd name="T7" fmla="*/ 1421 h 45"/>
                    <a:gd name="T8" fmla="*/ 1806 w 57"/>
                    <a:gd name="T9" fmla="*/ 968 h 45"/>
                    <a:gd name="T10" fmla="*/ 1111 w 57"/>
                    <a:gd name="T11" fmla="*/ 547 h 45"/>
                    <a:gd name="T12" fmla="*/ 0 w 57"/>
                    <a:gd name="T13" fmla="*/ 0 h 45"/>
                    <a:gd name="T14" fmla="*/ 924 w 57"/>
                    <a:gd name="T15" fmla="*/ 704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45">
                      <a:moveTo>
                        <a:pt x="19" y="9"/>
                      </a:moveTo>
                      <a:cubicBezTo>
                        <a:pt x="26" y="17"/>
                        <a:pt x="37" y="21"/>
                        <a:pt x="44" y="30"/>
                      </a:cubicBezTo>
                      <a:cubicBezTo>
                        <a:pt x="46" y="32"/>
                        <a:pt x="49" y="42"/>
                        <a:pt x="50" y="42"/>
                      </a:cubicBezTo>
                      <a:cubicBezTo>
                        <a:pt x="57" y="45"/>
                        <a:pt x="54" y="31"/>
                        <a:pt x="53" y="28"/>
                      </a:cubicBezTo>
                      <a:cubicBezTo>
                        <a:pt x="52" y="21"/>
                        <a:pt x="52" y="21"/>
                        <a:pt x="47" y="19"/>
                      </a:cubicBezTo>
                      <a:cubicBezTo>
                        <a:pt x="41" y="16"/>
                        <a:pt x="35" y="13"/>
                        <a:pt x="29" y="11"/>
                      </a:cubicBezTo>
                      <a:cubicBezTo>
                        <a:pt x="19" y="7"/>
                        <a:pt x="10" y="2"/>
                        <a:pt x="0" y="0"/>
                      </a:cubicBezTo>
                      <a:cubicBezTo>
                        <a:pt x="4" y="5"/>
                        <a:pt x="18" y="11"/>
                        <a:pt x="24" y="14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95">
                  <a:extLst>
                    <a:ext uri="{FF2B5EF4-FFF2-40B4-BE49-F238E27FC236}">
                      <a16:creationId xmlns:a16="http://schemas.microsoft.com/office/drawing/2014/main" id="{5C5B6568-B048-A273-FF28-6B3B5F9A8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1812"/>
                  <a:ext cx="365" cy="312"/>
                </a:xfrm>
                <a:custGeom>
                  <a:avLst/>
                  <a:gdLst>
                    <a:gd name="T0" fmla="*/ 0 w 146"/>
                    <a:gd name="T1" fmla="*/ 5917 h 117"/>
                    <a:gd name="T2" fmla="*/ 3208 w 146"/>
                    <a:gd name="T3" fmla="*/ 909 h 117"/>
                    <a:gd name="T4" fmla="*/ 5708 w 146"/>
                    <a:gd name="T5" fmla="*/ 307 h 117"/>
                    <a:gd name="T6" fmla="*/ 0 w 146"/>
                    <a:gd name="T7" fmla="*/ 5917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6" h="117">
                      <a:moveTo>
                        <a:pt x="0" y="117"/>
                      </a:moveTo>
                      <a:cubicBezTo>
                        <a:pt x="10" y="73"/>
                        <a:pt x="30" y="36"/>
                        <a:pt x="82" y="18"/>
                      </a:cubicBezTo>
                      <a:cubicBezTo>
                        <a:pt x="135" y="0"/>
                        <a:pt x="146" y="6"/>
                        <a:pt x="146" y="6"/>
                      </a:cubicBezTo>
                      <a:cubicBezTo>
                        <a:pt x="121" y="11"/>
                        <a:pt x="33" y="18"/>
                        <a:pt x="0" y="1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96">
                  <a:extLst>
                    <a:ext uri="{FF2B5EF4-FFF2-40B4-BE49-F238E27FC236}">
                      <a16:creationId xmlns:a16="http://schemas.microsoft.com/office/drawing/2014/main" id="{8D701823-FDA8-58E3-41E3-DD3DC080B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9" y="2452"/>
                  <a:ext cx="143" cy="248"/>
                </a:xfrm>
                <a:custGeom>
                  <a:avLst/>
                  <a:gdLst>
                    <a:gd name="T0" fmla="*/ 1422 w 57"/>
                    <a:gd name="T1" fmla="*/ 0 h 93"/>
                    <a:gd name="T2" fmla="*/ 2260 w 57"/>
                    <a:gd name="T3" fmla="*/ 4701 h 93"/>
                    <a:gd name="T4" fmla="*/ 1422 w 57"/>
                    <a:gd name="T5" fmla="*/ 0 h 9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93">
                      <a:moveTo>
                        <a:pt x="36" y="0"/>
                      </a:moveTo>
                      <a:cubicBezTo>
                        <a:pt x="29" y="15"/>
                        <a:pt x="0" y="61"/>
                        <a:pt x="57" y="93"/>
                      </a:cubicBezTo>
                      <a:cubicBezTo>
                        <a:pt x="42" y="84"/>
                        <a:pt x="16" y="5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Freeform 97">
                  <a:extLst>
                    <a:ext uri="{FF2B5EF4-FFF2-40B4-BE49-F238E27FC236}">
                      <a16:creationId xmlns:a16="http://schemas.microsoft.com/office/drawing/2014/main" id="{E0EA8DFC-E250-3B98-5CAF-5571B3465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7" y="2297"/>
                  <a:ext cx="188" cy="131"/>
                </a:xfrm>
                <a:custGeom>
                  <a:avLst/>
                  <a:gdLst>
                    <a:gd name="T0" fmla="*/ 283 w 75"/>
                    <a:gd name="T1" fmla="*/ 1436 h 49"/>
                    <a:gd name="T2" fmla="*/ 1547 w 75"/>
                    <a:gd name="T3" fmla="*/ 401 h 49"/>
                    <a:gd name="T4" fmla="*/ 2248 w 75"/>
                    <a:gd name="T5" fmla="*/ 401 h 49"/>
                    <a:gd name="T6" fmla="*/ 2960 w 75"/>
                    <a:gd name="T7" fmla="*/ 457 h 49"/>
                    <a:gd name="T8" fmla="*/ 867 w 75"/>
                    <a:gd name="T9" fmla="*/ 307 h 49"/>
                    <a:gd name="T10" fmla="*/ 238 w 75"/>
                    <a:gd name="T11" fmla="*/ 914 h 49"/>
                    <a:gd name="T12" fmla="*/ 0 w 75"/>
                    <a:gd name="T13" fmla="*/ 2502 h 49"/>
                    <a:gd name="T14" fmla="*/ 125 w 75"/>
                    <a:gd name="T15" fmla="*/ 2101 h 49"/>
                    <a:gd name="T16" fmla="*/ 396 w 75"/>
                    <a:gd name="T17" fmla="*/ 1436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49">
                      <a:moveTo>
                        <a:pt x="7" y="28"/>
                      </a:moveTo>
                      <a:cubicBezTo>
                        <a:pt x="14" y="17"/>
                        <a:pt x="26" y="7"/>
                        <a:pt x="39" y="8"/>
                      </a:cubicBezTo>
                      <a:cubicBezTo>
                        <a:pt x="45" y="8"/>
                        <a:pt x="51" y="9"/>
                        <a:pt x="57" y="8"/>
                      </a:cubicBezTo>
                      <a:cubicBezTo>
                        <a:pt x="63" y="8"/>
                        <a:pt x="69" y="10"/>
                        <a:pt x="75" y="9"/>
                      </a:cubicBezTo>
                      <a:cubicBezTo>
                        <a:pt x="58" y="7"/>
                        <a:pt x="40" y="0"/>
                        <a:pt x="22" y="6"/>
                      </a:cubicBezTo>
                      <a:cubicBezTo>
                        <a:pt x="16" y="8"/>
                        <a:pt x="9" y="12"/>
                        <a:pt x="6" y="18"/>
                      </a:cubicBezTo>
                      <a:cubicBezTo>
                        <a:pt x="2" y="27"/>
                        <a:pt x="1" y="39"/>
                        <a:pt x="0" y="49"/>
                      </a:cubicBezTo>
                      <a:cubicBezTo>
                        <a:pt x="1" y="46"/>
                        <a:pt x="2" y="43"/>
                        <a:pt x="3" y="41"/>
                      </a:cubicBezTo>
                      <a:cubicBezTo>
                        <a:pt x="4" y="36"/>
                        <a:pt x="7" y="32"/>
                        <a:pt x="10" y="28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Freeform 98">
                  <a:extLst>
                    <a:ext uri="{FF2B5EF4-FFF2-40B4-BE49-F238E27FC236}">
                      <a16:creationId xmlns:a16="http://schemas.microsoft.com/office/drawing/2014/main" id="{7CA61CDC-C602-18AD-A00E-2628ACD5F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1681"/>
                  <a:ext cx="1313" cy="1270"/>
                </a:xfrm>
                <a:custGeom>
                  <a:avLst/>
                  <a:gdLst>
                    <a:gd name="T0" fmla="*/ 3096 w 525"/>
                    <a:gd name="T1" fmla="*/ 6897 h 476"/>
                    <a:gd name="T2" fmla="*/ 2471 w 525"/>
                    <a:gd name="T3" fmla="*/ 11659 h 476"/>
                    <a:gd name="T4" fmla="*/ 313 w 525"/>
                    <a:gd name="T5" fmla="*/ 16374 h 476"/>
                    <a:gd name="T6" fmla="*/ 4897 w 525"/>
                    <a:gd name="T7" fmla="*/ 21027 h 476"/>
                    <a:gd name="T8" fmla="*/ 13060 w 525"/>
                    <a:gd name="T9" fmla="*/ 21542 h 476"/>
                    <a:gd name="T10" fmla="*/ 20540 w 525"/>
                    <a:gd name="T11" fmla="*/ 24117 h 476"/>
                    <a:gd name="T12" fmla="*/ 13498 w 525"/>
                    <a:gd name="T13" fmla="*/ 21027 h 476"/>
                    <a:gd name="T14" fmla="*/ 5630 w 525"/>
                    <a:gd name="T15" fmla="*/ 20267 h 476"/>
                    <a:gd name="T16" fmla="*/ 1376 w 525"/>
                    <a:gd name="T17" fmla="*/ 16465 h 476"/>
                    <a:gd name="T18" fmla="*/ 2864 w 525"/>
                    <a:gd name="T19" fmla="*/ 14037 h 476"/>
                    <a:gd name="T20" fmla="*/ 4034 w 525"/>
                    <a:gd name="T21" fmla="*/ 13882 h 476"/>
                    <a:gd name="T22" fmla="*/ 6535 w 525"/>
                    <a:gd name="T23" fmla="*/ 14893 h 476"/>
                    <a:gd name="T24" fmla="*/ 9231 w 525"/>
                    <a:gd name="T25" fmla="*/ 14792 h 476"/>
                    <a:gd name="T26" fmla="*/ 11622 w 525"/>
                    <a:gd name="T27" fmla="*/ 14701 h 476"/>
                    <a:gd name="T28" fmla="*/ 12797 w 525"/>
                    <a:gd name="T29" fmla="*/ 15859 h 476"/>
                    <a:gd name="T30" fmla="*/ 13968 w 525"/>
                    <a:gd name="T31" fmla="*/ 16865 h 476"/>
                    <a:gd name="T32" fmla="*/ 14280 w 525"/>
                    <a:gd name="T33" fmla="*/ 17377 h 476"/>
                    <a:gd name="T34" fmla="*/ 14468 w 525"/>
                    <a:gd name="T35" fmla="*/ 17591 h 476"/>
                    <a:gd name="T36" fmla="*/ 14435 w 525"/>
                    <a:gd name="T37" fmla="*/ 17318 h 476"/>
                    <a:gd name="T38" fmla="*/ 14393 w 525"/>
                    <a:gd name="T39" fmla="*/ 16828 h 476"/>
                    <a:gd name="T40" fmla="*/ 14781 w 525"/>
                    <a:gd name="T41" fmla="*/ 17020 h 476"/>
                    <a:gd name="T42" fmla="*/ 15018 w 525"/>
                    <a:gd name="T43" fmla="*/ 17134 h 476"/>
                    <a:gd name="T44" fmla="*/ 15093 w 525"/>
                    <a:gd name="T45" fmla="*/ 17228 h 476"/>
                    <a:gd name="T46" fmla="*/ 15018 w 525"/>
                    <a:gd name="T47" fmla="*/ 16771 h 476"/>
                    <a:gd name="T48" fmla="*/ 15093 w 525"/>
                    <a:gd name="T49" fmla="*/ 16828 h 476"/>
                    <a:gd name="T50" fmla="*/ 15218 w 525"/>
                    <a:gd name="T51" fmla="*/ 16865 h 476"/>
                    <a:gd name="T52" fmla="*/ 15143 w 525"/>
                    <a:gd name="T53" fmla="*/ 16566 h 476"/>
                    <a:gd name="T54" fmla="*/ 15018 w 525"/>
                    <a:gd name="T55" fmla="*/ 16225 h 476"/>
                    <a:gd name="T56" fmla="*/ 14706 w 525"/>
                    <a:gd name="T57" fmla="*/ 16067 h 476"/>
                    <a:gd name="T58" fmla="*/ 14623 w 525"/>
                    <a:gd name="T59" fmla="*/ 15918 h 476"/>
                    <a:gd name="T60" fmla="*/ 14080 w 525"/>
                    <a:gd name="T61" fmla="*/ 15859 h 476"/>
                    <a:gd name="T62" fmla="*/ 13455 w 525"/>
                    <a:gd name="T63" fmla="*/ 15099 h 476"/>
                    <a:gd name="T64" fmla="*/ 13580 w 525"/>
                    <a:gd name="T65" fmla="*/ 14736 h 476"/>
                    <a:gd name="T66" fmla="*/ 13998 w 525"/>
                    <a:gd name="T67" fmla="*/ 15043 h 476"/>
                    <a:gd name="T68" fmla="*/ 14310 w 525"/>
                    <a:gd name="T69" fmla="*/ 15461 h 476"/>
                    <a:gd name="T70" fmla="*/ 14435 w 525"/>
                    <a:gd name="T71" fmla="*/ 15611 h 476"/>
                    <a:gd name="T72" fmla="*/ 14435 w 525"/>
                    <a:gd name="T73" fmla="*/ 15304 h 476"/>
                    <a:gd name="T74" fmla="*/ 14623 w 525"/>
                    <a:gd name="T75" fmla="*/ 15304 h 476"/>
                    <a:gd name="T76" fmla="*/ 14861 w 525"/>
                    <a:gd name="T77" fmla="*/ 15461 h 476"/>
                    <a:gd name="T78" fmla="*/ 14936 w 525"/>
                    <a:gd name="T79" fmla="*/ 15611 h 476"/>
                    <a:gd name="T80" fmla="*/ 14781 w 525"/>
                    <a:gd name="T81" fmla="*/ 14893 h 476"/>
                    <a:gd name="T82" fmla="*/ 15018 w 525"/>
                    <a:gd name="T83" fmla="*/ 15005 h 476"/>
                    <a:gd name="T84" fmla="*/ 14706 w 525"/>
                    <a:gd name="T85" fmla="*/ 14336 h 476"/>
                    <a:gd name="T86" fmla="*/ 14235 w 525"/>
                    <a:gd name="T87" fmla="*/ 14130 h 476"/>
                    <a:gd name="T88" fmla="*/ 13810 w 525"/>
                    <a:gd name="T89" fmla="*/ 13882 h 476"/>
                    <a:gd name="T90" fmla="*/ 13580 w 525"/>
                    <a:gd name="T91" fmla="*/ 13482 h 476"/>
                    <a:gd name="T92" fmla="*/ 13655 w 525"/>
                    <a:gd name="T93" fmla="*/ 13183 h 476"/>
                    <a:gd name="T94" fmla="*/ 13580 w 525"/>
                    <a:gd name="T95" fmla="*/ 13276 h 476"/>
                    <a:gd name="T96" fmla="*/ 15061 w 525"/>
                    <a:gd name="T97" fmla="*/ 12273 h 476"/>
                    <a:gd name="T98" fmla="*/ 15769 w 525"/>
                    <a:gd name="T99" fmla="*/ 12273 h 476"/>
                    <a:gd name="T100" fmla="*/ 17102 w 525"/>
                    <a:gd name="T101" fmla="*/ 12820 h 476"/>
                    <a:gd name="T102" fmla="*/ 18194 w 525"/>
                    <a:gd name="T103" fmla="*/ 12572 h 476"/>
                    <a:gd name="T104" fmla="*/ 18852 w 525"/>
                    <a:gd name="T105" fmla="*/ 12001 h 476"/>
                    <a:gd name="T106" fmla="*/ 18457 w 525"/>
                    <a:gd name="T107" fmla="*/ 10387 h 476"/>
                    <a:gd name="T108" fmla="*/ 17882 w 525"/>
                    <a:gd name="T109" fmla="*/ 8778 h 476"/>
                    <a:gd name="T110" fmla="*/ 17444 w 525"/>
                    <a:gd name="T111" fmla="*/ 7503 h 476"/>
                    <a:gd name="T112" fmla="*/ 16739 w 525"/>
                    <a:gd name="T113" fmla="*/ 6230 h 476"/>
                    <a:gd name="T114" fmla="*/ 15999 w 525"/>
                    <a:gd name="T115" fmla="*/ 4771 h 476"/>
                    <a:gd name="T116" fmla="*/ 15143 w 525"/>
                    <a:gd name="T117" fmla="*/ 2185 h 476"/>
                    <a:gd name="T118" fmla="*/ 14123 w 525"/>
                    <a:gd name="T119" fmla="*/ 2377 h 476"/>
                    <a:gd name="T120" fmla="*/ 14280 w 525"/>
                    <a:gd name="T121" fmla="*/ 3858 h 476"/>
                    <a:gd name="T122" fmla="*/ 13685 w 525"/>
                    <a:gd name="T123" fmla="*/ 3701 h 476"/>
                    <a:gd name="T124" fmla="*/ 3096 w 525"/>
                    <a:gd name="T125" fmla="*/ 6897 h 4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25" h="476">
                      <a:moveTo>
                        <a:pt x="79" y="136"/>
                      </a:moveTo>
                      <a:cubicBezTo>
                        <a:pt x="63" y="190"/>
                        <a:pt x="69" y="212"/>
                        <a:pt x="63" y="230"/>
                      </a:cubicBezTo>
                      <a:cubicBezTo>
                        <a:pt x="56" y="247"/>
                        <a:pt x="19" y="271"/>
                        <a:pt x="8" y="323"/>
                      </a:cubicBezTo>
                      <a:cubicBezTo>
                        <a:pt x="0" y="357"/>
                        <a:pt x="24" y="394"/>
                        <a:pt x="125" y="415"/>
                      </a:cubicBezTo>
                      <a:cubicBezTo>
                        <a:pt x="227" y="436"/>
                        <a:pt x="284" y="423"/>
                        <a:pt x="334" y="425"/>
                      </a:cubicBezTo>
                      <a:cubicBezTo>
                        <a:pt x="385" y="427"/>
                        <a:pt x="490" y="426"/>
                        <a:pt x="525" y="476"/>
                      </a:cubicBezTo>
                      <a:cubicBezTo>
                        <a:pt x="490" y="426"/>
                        <a:pt x="396" y="417"/>
                        <a:pt x="345" y="415"/>
                      </a:cubicBezTo>
                      <a:cubicBezTo>
                        <a:pt x="295" y="412"/>
                        <a:pt x="246" y="421"/>
                        <a:pt x="144" y="400"/>
                      </a:cubicBezTo>
                      <a:cubicBezTo>
                        <a:pt x="60" y="379"/>
                        <a:pt x="28" y="359"/>
                        <a:pt x="35" y="325"/>
                      </a:cubicBezTo>
                      <a:cubicBezTo>
                        <a:pt x="40" y="303"/>
                        <a:pt x="68" y="280"/>
                        <a:pt x="73" y="277"/>
                      </a:cubicBezTo>
                      <a:cubicBezTo>
                        <a:pt x="82" y="270"/>
                        <a:pt x="92" y="269"/>
                        <a:pt x="103" y="274"/>
                      </a:cubicBezTo>
                      <a:cubicBezTo>
                        <a:pt x="121" y="283"/>
                        <a:pt x="156" y="294"/>
                        <a:pt x="167" y="294"/>
                      </a:cubicBezTo>
                      <a:cubicBezTo>
                        <a:pt x="179" y="294"/>
                        <a:pt x="214" y="296"/>
                        <a:pt x="236" y="292"/>
                      </a:cubicBezTo>
                      <a:cubicBezTo>
                        <a:pt x="259" y="287"/>
                        <a:pt x="277" y="274"/>
                        <a:pt x="297" y="290"/>
                      </a:cubicBezTo>
                      <a:cubicBezTo>
                        <a:pt x="305" y="297"/>
                        <a:pt x="318" y="307"/>
                        <a:pt x="327" y="313"/>
                      </a:cubicBezTo>
                      <a:cubicBezTo>
                        <a:pt x="335" y="319"/>
                        <a:pt x="354" y="329"/>
                        <a:pt x="357" y="333"/>
                      </a:cubicBezTo>
                      <a:cubicBezTo>
                        <a:pt x="359" y="337"/>
                        <a:pt x="364" y="341"/>
                        <a:pt x="365" y="343"/>
                      </a:cubicBezTo>
                      <a:cubicBezTo>
                        <a:pt x="367" y="344"/>
                        <a:pt x="367" y="347"/>
                        <a:pt x="370" y="347"/>
                      </a:cubicBezTo>
                      <a:cubicBezTo>
                        <a:pt x="372" y="346"/>
                        <a:pt x="369" y="344"/>
                        <a:pt x="369" y="342"/>
                      </a:cubicBezTo>
                      <a:cubicBezTo>
                        <a:pt x="369" y="340"/>
                        <a:pt x="370" y="335"/>
                        <a:pt x="368" y="332"/>
                      </a:cubicBezTo>
                      <a:cubicBezTo>
                        <a:pt x="370" y="333"/>
                        <a:pt x="375" y="336"/>
                        <a:pt x="378" y="336"/>
                      </a:cubicBezTo>
                      <a:cubicBezTo>
                        <a:pt x="381" y="337"/>
                        <a:pt x="382" y="337"/>
                        <a:pt x="384" y="338"/>
                      </a:cubicBezTo>
                      <a:cubicBezTo>
                        <a:pt x="385" y="339"/>
                        <a:pt x="385" y="341"/>
                        <a:pt x="386" y="340"/>
                      </a:cubicBezTo>
                      <a:cubicBezTo>
                        <a:pt x="388" y="338"/>
                        <a:pt x="387" y="336"/>
                        <a:pt x="384" y="331"/>
                      </a:cubicBezTo>
                      <a:cubicBezTo>
                        <a:pt x="384" y="331"/>
                        <a:pt x="385" y="331"/>
                        <a:pt x="386" y="332"/>
                      </a:cubicBezTo>
                      <a:cubicBezTo>
                        <a:pt x="387" y="334"/>
                        <a:pt x="389" y="333"/>
                        <a:pt x="389" y="333"/>
                      </a:cubicBezTo>
                      <a:cubicBezTo>
                        <a:pt x="389" y="333"/>
                        <a:pt x="388" y="330"/>
                        <a:pt x="387" y="327"/>
                      </a:cubicBezTo>
                      <a:cubicBezTo>
                        <a:pt x="386" y="324"/>
                        <a:pt x="385" y="322"/>
                        <a:pt x="384" y="320"/>
                      </a:cubicBezTo>
                      <a:cubicBezTo>
                        <a:pt x="382" y="318"/>
                        <a:pt x="376" y="317"/>
                        <a:pt x="376" y="317"/>
                      </a:cubicBezTo>
                      <a:cubicBezTo>
                        <a:pt x="376" y="317"/>
                        <a:pt x="375" y="316"/>
                        <a:pt x="374" y="314"/>
                      </a:cubicBezTo>
                      <a:cubicBezTo>
                        <a:pt x="372" y="313"/>
                        <a:pt x="361" y="314"/>
                        <a:pt x="360" y="313"/>
                      </a:cubicBezTo>
                      <a:cubicBezTo>
                        <a:pt x="359" y="313"/>
                        <a:pt x="345" y="301"/>
                        <a:pt x="344" y="298"/>
                      </a:cubicBezTo>
                      <a:cubicBezTo>
                        <a:pt x="342" y="296"/>
                        <a:pt x="345" y="290"/>
                        <a:pt x="347" y="291"/>
                      </a:cubicBezTo>
                      <a:cubicBezTo>
                        <a:pt x="349" y="292"/>
                        <a:pt x="355" y="293"/>
                        <a:pt x="358" y="297"/>
                      </a:cubicBezTo>
                      <a:cubicBezTo>
                        <a:pt x="360" y="299"/>
                        <a:pt x="364" y="303"/>
                        <a:pt x="366" y="305"/>
                      </a:cubicBezTo>
                      <a:cubicBezTo>
                        <a:pt x="369" y="307"/>
                        <a:pt x="367" y="308"/>
                        <a:pt x="369" y="308"/>
                      </a:cubicBezTo>
                      <a:cubicBezTo>
                        <a:pt x="370" y="307"/>
                        <a:pt x="371" y="305"/>
                        <a:pt x="369" y="302"/>
                      </a:cubicBezTo>
                      <a:cubicBezTo>
                        <a:pt x="369" y="302"/>
                        <a:pt x="371" y="302"/>
                        <a:pt x="374" y="302"/>
                      </a:cubicBezTo>
                      <a:cubicBezTo>
                        <a:pt x="376" y="303"/>
                        <a:pt x="379" y="303"/>
                        <a:pt x="380" y="305"/>
                      </a:cubicBezTo>
                      <a:cubicBezTo>
                        <a:pt x="381" y="307"/>
                        <a:pt x="381" y="309"/>
                        <a:pt x="382" y="308"/>
                      </a:cubicBezTo>
                      <a:cubicBezTo>
                        <a:pt x="383" y="306"/>
                        <a:pt x="383" y="301"/>
                        <a:pt x="378" y="294"/>
                      </a:cubicBezTo>
                      <a:cubicBezTo>
                        <a:pt x="378" y="294"/>
                        <a:pt x="382" y="294"/>
                        <a:pt x="384" y="296"/>
                      </a:cubicBezTo>
                      <a:cubicBezTo>
                        <a:pt x="385" y="294"/>
                        <a:pt x="380" y="286"/>
                        <a:pt x="376" y="283"/>
                      </a:cubicBezTo>
                      <a:cubicBezTo>
                        <a:pt x="373" y="281"/>
                        <a:pt x="366" y="280"/>
                        <a:pt x="364" y="279"/>
                      </a:cubicBezTo>
                      <a:cubicBezTo>
                        <a:pt x="361" y="277"/>
                        <a:pt x="358" y="275"/>
                        <a:pt x="353" y="274"/>
                      </a:cubicBezTo>
                      <a:cubicBezTo>
                        <a:pt x="348" y="272"/>
                        <a:pt x="350" y="272"/>
                        <a:pt x="347" y="266"/>
                      </a:cubicBezTo>
                      <a:cubicBezTo>
                        <a:pt x="347" y="264"/>
                        <a:pt x="347" y="262"/>
                        <a:pt x="349" y="260"/>
                      </a:cubicBezTo>
                      <a:cubicBezTo>
                        <a:pt x="347" y="262"/>
                        <a:pt x="347" y="262"/>
                        <a:pt x="347" y="262"/>
                      </a:cubicBezTo>
                      <a:cubicBezTo>
                        <a:pt x="350" y="255"/>
                        <a:pt x="362" y="241"/>
                        <a:pt x="385" y="242"/>
                      </a:cubicBezTo>
                      <a:cubicBezTo>
                        <a:pt x="385" y="242"/>
                        <a:pt x="391" y="244"/>
                        <a:pt x="403" y="242"/>
                      </a:cubicBezTo>
                      <a:cubicBezTo>
                        <a:pt x="416" y="240"/>
                        <a:pt x="430" y="250"/>
                        <a:pt x="437" y="253"/>
                      </a:cubicBezTo>
                      <a:cubicBezTo>
                        <a:pt x="445" y="256"/>
                        <a:pt x="459" y="249"/>
                        <a:pt x="465" y="248"/>
                      </a:cubicBezTo>
                      <a:cubicBezTo>
                        <a:pt x="470" y="246"/>
                        <a:pt x="478" y="244"/>
                        <a:pt x="482" y="237"/>
                      </a:cubicBezTo>
                      <a:cubicBezTo>
                        <a:pt x="487" y="229"/>
                        <a:pt x="478" y="218"/>
                        <a:pt x="472" y="205"/>
                      </a:cubicBezTo>
                      <a:cubicBezTo>
                        <a:pt x="467" y="192"/>
                        <a:pt x="459" y="182"/>
                        <a:pt x="457" y="173"/>
                      </a:cubicBezTo>
                      <a:cubicBezTo>
                        <a:pt x="458" y="151"/>
                        <a:pt x="446" y="148"/>
                        <a:pt x="446" y="148"/>
                      </a:cubicBezTo>
                      <a:cubicBezTo>
                        <a:pt x="446" y="148"/>
                        <a:pt x="434" y="137"/>
                        <a:pt x="428" y="123"/>
                      </a:cubicBezTo>
                      <a:cubicBezTo>
                        <a:pt x="421" y="109"/>
                        <a:pt x="417" y="104"/>
                        <a:pt x="409" y="94"/>
                      </a:cubicBezTo>
                      <a:cubicBezTo>
                        <a:pt x="409" y="94"/>
                        <a:pt x="411" y="63"/>
                        <a:pt x="387" y="43"/>
                      </a:cubicBezTo>
                      <a:cubicBezTo>
                        <a:pt x="363" y="23"/>
                        <a:pt x="357" y="32"/>
                        <a:pt x="361" y="47"/>
                      </a:cubicBezTo>
                      <a:cubicBezTo>
                        <a:pt x="364" y="63"/>
                        <a:pt x="365" y="76"/>
                        <a:pt x="365" y="76"/>
                      </a:cubicBezTo>
                      <a:cubicBezTo>
                        <a:pt x="365" y="76"/>
                        <a:pt x="361" y="79"/>
                        <a:pt x="350" y="73"/>
                      </a:cubicBezTo>
                      <a:cubicBezTo>
                        <a:pt x="183" y="0"/>
                        <a:pt x="92" y="92"/>
                        <a:pt x="79" y="13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99">
                  <a:extLst>
                    <a:ext uri="{FF2B5EF4-FFF2-40B4-BE49-F238E27FC236}">
                      <a16:creationId xmlns:a16="http://schemas.microsoft.com/office/drawing/2014/main" id="{060BEBD0-E40C-B677-73B3-9C9EFEB35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" y="1839"/>
                  <a:ext cx="236" cy="290"/>
                </a:xfrm>
                <a:custGeom>
                  <a:avLst/>
                  <a:gdLst>
                    <a:gd name="T0" fmla="*/ 3738 w 94"/>
                    <a:gd name="T1" fmla="*/ 2711 h 109"/>
                    <a:gd name="T2" fmla="*/ 1152 w 94"/>
                    <a:gd name="T3" fmla="*/ 1203 h 109"/>
                    <a:gd name="T4" fmla="*/ 1948 w 94"/>
                    <a:gd name="T5" fmla="*/ 4558 h 109"/>
                    <a:gd name="T6" fmla="*/ 2975 w 94"/>
                    <a:gd name="T7" fmla="*/ 5465 h 10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09">
                      <a:moveTo>
                        <a:pt x="94" y="54"/>
                      </a:moveTo>
                      <a:cubicBezTo>
                        <a:pt x="88" y="34"/>
                        <a:pt x="57" y="0"/>
                        <a:pt x="29" y="24"/>
                      </a:cubicBezTo>
                      <a:cubicBezTo>
                        <a:pt x="0" y="48"/>
                        <a:pt x="38" y="87"/>
                        <a:pt x="49" y="91"/>
                      </a:cubicBezTo>
                      <a:cubicBezTo>
                        <a:pt x="60" y="96"/>
                        <a:pt x="72" y="101"/>
                        <a:pt x="75" y="109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100">
                  <a:extLst>
                    <a:ext uri="{FF2B5EF4-FFF2-40B4-BE49-F238E27FC236}">
                      <a16:creationId xmlns:a16="http://schemas.microsoft.com/office/drawing/2014/main" id="{4BC2F6F2-19A6-87B4-D4A4-CC08987F5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" y="2004"/>
                  <a:ext cx="33" cy="72"/>
                </a:xfrm>
                <a:custGeom>
                  <a:avLst/>
                  <a:gdLst>
                    <a:gd name="T0" fmla="*/ 541 w 13"/>
                    <a:gd name="T1" fmla="*/ 0 h 27"/>
                    <a:gd name="T2" fmla="*/ 160 w 13"/>
                    <a:gd name="T3" fmla="*/ 456 h 27"/>
                    <a:gd name="T4" fmla="*/ 327 w 13"/>
                    <a:gd name="T5" fmla="*/ 1365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7">
                      <a:moveTo>
                        <a:pt x="13" y="0"/>
                      </a:moveTo>
                      <a:cubicBezTo>
                        <a:pt x="2" y="0"/>
                        <a:pt x="0" y="3"/>
                        <a:pt x="4" y="9"/>
                      </a:cubicBezTo>
                      <a:cubicBezTo>
                        <a:pt x="9" y="16"/>
                        <a:pt x="1" y="23"/>
                        <a:pt x="8" y="27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101">
                  <a:extLst>
                    <a:ext uri="{FF2B5EF4-FFF2-40B4-BE49-F238E27FC236}">
                      <a16:creationId xmlns:a16="http://schemas.microsoft.com/office/drawing/2014/main" id="{07131F6C-857F-63A7-88F1-E44A3A0B6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321"/>
                  <a:ext cx="65" cy="155"/>
                </a:xfrm>
                <a:custGeom>
                  <a:avLst/>
                  <a:gdLst>
                    <a:gd name="T0" fmla="*/ 1020 w 26"/>
                    <a:gd name="T1" fmla="*/ 0 h 58"/>
                    <a:gd name="T2" fmla="*/ 238 w 26"/>
                    <a:gd name="T3" fmla="*/ 2956 h 5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58">
                      <a:moveTo>
                        <a:pt x="26" y="0"/>
                      </a:moveTo>
                      <a:cubicBezTo>
                        <a:pt x="19" y="8"/>
                        <a:pt x="0" y="39"/>
                        <a:pt x="6" y="58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102">
                  <a:extLst>
                    <a:ext uri="{FF2B5EF4-FFF2-40B4-BE49-F238E27FC236}">
                      <a16:creationId xmlns:a16="http://schemas.microsoft.com/office/drawing/2014/main" id="{1F4312A8-4C87-E7C8-C360-7786E35AA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2" y="2319"/>
                  <a:ext cx="75" cy="141"/>
                </a:xfrm>
                <a:custGeom>
                  <a:avLst/>
                  <a:gdLst>
                    <a:gd name="T0" fmla="*/ 1175 w 30"/>
                    <a:gd name="T1" fmla="*/ 0 h 53"/>
                    <a:gd name="T2" fmla="*/ 0 w 30"/>
                    <a:gd name="T3" fmla="*/ 2655 h 5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53">
                      <a:moveTo>
                        <a:pt x="30" y="0"/>
                      </a:moveTo>
                      <a:cubicBezTo>
                        <a:pt x="24" y="5"/>
                        <a:pt x="1" y="44"/>
                        <a:pt x="0" y="53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103">
                  <a:extLst>
                    <a:ext uri="{FF2B5EF4-FFF2-40B4-BE49-F238E27FC236}">
                      <a16:creationId xmlns:a16="http://schemas.microsoft.com/office/drawing/2014/main" id="{E797A54F-9B52-0908-4F74-DFA9F585B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5" y="2313"/>
                  <a:ext cx="97" cy="115"/>
                </a:xfrm>
                <a:custGeom>
                  <a:avLst/>
                  <a:gdLst>
                    <a:gd name="T0" fmla="*/ 1490 w 39"/>
                    <a:gd name="T1" fmla="*/ 0 h 43"/>
                    <a:gd name="T2" fmla="*/ 0 w 39"/>
                    <a:gd name="T3" fmla="*/ 2204 h 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9" h="43">
                      <a:moveTo>
                        <a:pt x="39" y="0"/>
                      </a:moveTo>
                      <a:cubicBezTo>
                        <a:pt x="29" y="7"/>
                        <a:pt x="5" y="37"/>
                        <a:pt x="0" y="43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104">
                  <a:extLst>
                    <a:ext uri="{FF2B5EF4-FFF2-40B4-BE49-F238E27FC236}">
                      <a16:creationId xmlns:a16="http://schemas.microsoft.com/office/drawing/2014/main" id="{91FD4224-ACA5-EE4A-0338-9EC19EB65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7" y="2233"/>
                  <a:ext cx="43" cy="19"/>
                </a:xfrm>
                <a:custGeom>
                  <a:avLst/>
                  <a:gdLst>
                    <a:gd name="T0" fmla="*/ 698 w 17"/>
                    <a:gd name="T1" fmla="*/ 0 h 7"/>
                    <a:gd name="T2" fmla="*/ 0 w 17"/>
                    <a:gd name="T3" fmla="*/ 38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7">
                      <a:moveTo>
                        <a:pt x="17" y="0"/>
                      </a:moveTo>
                      <a:cubicBezTo>
                        <a:pt x="12" y="2"/>
                        <a:pt x="1" y="6"/>
                        <a:pt x="0" y="7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Freeform 105">
                  <a:extLst>
                    <a:ext uri="{FF2B5EF4-FFF2-40B4-BE49-F238E27FC236}">
                      <a16:creationId xmlns:a16="http://schemas.microsoft.com/office/drawing/2014/main" id="{A35C4A29-E310-26AE-1227-96C91E620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7" y="2223"/>
                  <a:ext cx="23" cy="21"/>
                </a:xfrm>
                <a:custGeom>
                  <a:avLst/>
                  <a:gdLst>
                    <a:gd name="T0" fmla="*/ 386 w 9"/>
                    <a:gd name="T1" fmla="*/ 0 h 8"/>
                    <a:gd name="T2" fmla="*/ 0 w 9"/>
                    <a:gd name="T3" fmla="*/ 378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8">
                      <a:moveTo>
                        <a:pt x="9" y="0"/>
                      </a:moveTo>
                      <a:cubicBezTo>
                        <a:pt x="6" y="1"/>
                        <a:pt x="1" y="7"/>
                        <a:pt x="0" y="8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106">
                  <a:extLst>
                    <a:ext uri="{FF2B5EF4-FFF2-40B4-BE49-F238E27FC236}">
                      <a16:creationId xmlns:a16="http://schemas.microsoft.com/office/drawing/2014/main" id="{86A5758E-2AE2-FC64-FD31-84AC85A29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2" y="2188"/>
                  <a:ext cx="33" cy="51"/>
                </a:xfrm>
                <a:custGeom>
                  <a:avLst/>
                  <a:gdLst>
                    <a:gd name="T0" fmla="*/ 541 w 13"/>
                    <a:gd name="T1" fmla="*/ 0 h 19"/>
                    <a:gd name="T2" fmla="*/ 0 w 13"/>
                    <a:gd name="T3" fmla="*/ 988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9">
                      <a:moveTo>
                        <a:pt x="13" y="0"/>
                      </a:moveTo>
                      <a:cubicBezTo>
                        <a:pt x="8" y="3"/>
                        <a:pt x="1" y="15"/>
                        <a:pt x="0" y="19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Freeform 107">
                  <a:extLst>
                    <a:ext uri="{FF2B5EF4-FFF2-40B4-BE49-F238E27FC236}">
                      <a16:creationId xmlns:a16="http://schemas.microsoft.com/office/drawing/2014/main" id="{F54DEF9B-7866-19B3-A197-01071BF75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5" y="2329"/>
                  <a:ext cx="35" cy="139"/>
                </a:xfrm>
                <a:custGeom>
                  <a:avLst/>
                  <a:gdLst>
                    <a:gd name="T0" fmla="*/ 550 w 14"/>
                    <a:gd name="T1" fmla="*/ 0 h 52"/>
                    <a:gd name="T2" fmla="*/ 83 w 14"/>
                    <a:gd name="T3" fmla="*/ 2657 h 5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10" y="5"/>
                        <a:pt x="0" y="36"/>
                        <a:pt x="2" y="5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Freeform 108">
                  <a:extLst>
                    <a:ext uri="{FF2B5EF4-FFF2-40B4-BE49-F238E27FC236}">
                      <a16:creationId xmlns:a16="http://schemas.microsoft.com/office/drawing/2014/main" id="{96C6DB93-2631-3A0A-5F30-769BC4B88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5" y="2305"/>
                  <a:ext cx="127" cy="78"/>
                </a:xfrm>
                <a:custGeom>
                  <a:avLst/>
                  <a:gdLst>
                    <a:gd name="T0" fmla="*/ 1960 w 51"/>
                    <a:gd name="T1" fmla="*/ 0 h 29"/>
                    <a:gd name="T2" fmla="*/ 0 w 51"/>
                    <a:gd name="T3" fmla="*/ 1520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1" h="29">
                      <a:moveTo>
                        <a:pt x="51" y="0"/>
                      </a:moveTo>
                      <a:cubicBezTo>
                        <a:pt x="47" y="2"/>
                        <a:pt x="14" y="24"/>
                        <a:pt x="0" y="29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Freeform 109">
                  <a:extLst>
                    <a:ext uri="{FF2B5EF4-FFF2-40B4-BE49-F238E27FC236}">
                      <a16:creationId xmlns:a16="http://schemas.microsoft.com/office/drawing/2014/main" id="{B0347549-16D8-0FFA-B777-0EC501736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0" y="2249"/>
                  <a:ext cx="27" cy="8"/>
                </a:xfrm>
                <a:custGeom>
                  <a:avLst/>
                  <a:gdLst>
                    <a:gd name="T0" fmla="*/ 0 w 11"/>
                    <a:gd name="T1" fmla="*/ 93 h 3"/>
                    <a:gd name="T2" fmla="*/ 398 w 11"/>
                    <a:gd name="T3" fmla="*/ 149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3">
                      <a:moveTo>
                        <a:pt x="0" y="2"/>
                      </a:moveTo>
                      <a:cubicBezTo>
                        <a:pt x="3" y="1"/>
                        <a:pt x="6" y="0"/>
                        <a:pt x="11" y="3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Freeform 110">
                  <a:extLst>
                    <a:ext uri="{FF2B5EF4-FFF2-40B4-BE49-F238E27FC236}">
                      <a16:creationId xmlns:a16="http://schemas.microsoft.com/office/drawing/2014/main" id="{E265072A-978D-B434-DAF9-E77039D31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2143"/>
                  <a:ext cx="68" cy="69"/>
                </a:xfrm>
                <a:custGeom>
                  <a:avLst/>
                  <a:gdLst>
                    <a:gd name="T0" fmla="*/ 1007 w 27"/>
                    <a:gd name="T1" fmla="*/ 1085 h 26"/>
                    <a:gd name="T2" fmla="*/ 685 w 27"/>
                    <a:gd name="T3" fmla="*/ 295 h 26"/>
                    <a:gd name="T4" fmla="*/ 50 w 27"/>
                    <a:gd name="T5" fmla="*/ 507 h 26"/>
                    <a:gd name="T6" fmla="*/ 368 w 27"/>
                    <a:gd name="T7" fmla="*/ 1197 h 26"/>
                    <a:gd name="T8" fmla="*/ 881 w 27"/>
                    <a:gd name="T9" fmla="*/ 1085 h 26"/>
                    <a:gd name="T10" fmla="*/ 1007 w 27"/>
                    <a:gd name="T11" fmla="*/ 1085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5" y="22"/>
                      </a:moveTo>
                      <a:cubicBezTo>
                        <a:pt x="23" y="20"/>
                        <a:pt x="27" y="11"/>
                        <a:pt x="17" y="6"/>
                      </a:cubicBezTo>
                      <a:cubicBezTo>
                        <a:pt x="8" y="0"/>
                        <a:pt x="1" y="10"/>
                        <a:pt x="1" y="10"/>
                      </a:cubicBezTo>
                      <a:cubicBezTo>
                        <a:pt x="0" y="17"/>
                        <a:pt x="4" y="22"/>
                        <a:pt x="9" y="24"/>
                      </a:cubicBezTo>
                      <a:cubicBezTo>
                        <a:pt x="13" y="26"/>
                        <a:pt x="22" y="22"/>
                        <a:pt x="22" y="22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Freeform 111">
                  <a:extLst>
                    <a:ext uri="{FF2B5EF4-FFF2-40B4-BE49-F238E27FC236}">
                      <a16:creationId xmlns:a16="http://schemas.microsoft.com/office/drawing/2014/main" id="{BCD02F11-D946-2D4E-8D4F-5BA4D9E5D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" y="2153"/>
                  <a:ext cx="55" cy="56"/>
                </a:xfrm>
                <a:custGeom>
                  <a:avLst/>
                  <a:gdLst>
                    <a:gd name="T0" fmla="*/ 125 w 22"/>
                    <a:gd name="T1" fmla="*/ 248 h 21"/>
                    <a:gd name="T2" fmla="*/ 625 w 22"/>
                    <a:gd name="T3" fmla="*/ 149 h 21"/>
                    <a:gd name="T4" fmla="*/ 708 w 22"/>
                    <a:gd name="T5" fmla="*/ 819 h 21"/>
                    <a:gd name="T6" fmla="*/ 208 w 22"/>
                    <a:gd name="T7" fmla="*/ 909 h 21"/>
                    <a:gd name="T8" fmla="*/ 125 w 22"/>
                    <a:gd name="T9" fmla="*/ 248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3" y="5"/>
                      </a:move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21" y="6"/>
                        <a:pt x="22" y="12"/>
                        <a:pt x="18" y="16"/>
                      </a:cubicBezTo>
                      <a:cubicBezTo>
                        <a:pt x="15" y="20"/>
                        <a:pt x="9" y="21"/>
                        <a:pt x="5" y="18"/>
                      </a:cubicBezTo>
                      <a:cubicBezTo>
                        <a:pt x="1" y="15"/>
                        <a:pt x="0" y="9"/>
                        <a:pt x="3" y="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Freeform 112">
                  <a:extLst>
                    <a:ext uri="{FF2B5EF4-FFF2-40B4-BE49-F238E27FC236}">
                      <a16:creationId xmlns:a16="http://schemas.microsoft.com/office/drawing/2014/main" id="{9C3C8BD0-0F10-4020-9944-A3C2636BE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2169"/>
                  <a:ext cx="23" cy="24"/>
                </a:xfrm>
                <a:custGeom>
                  <a:avLst/>
                  <a:gdLst>
                    <a:gd name="T0" fmla="*/ 84 w 9"/>
                    <a:gd name="T1" fmla="*/ 93 h 9"/>
                    <a:gd name="T2" fmla="*/ 302 w 9"/>
                    <a:gd name="T3" fmla="*/ 56 h 9"/>
                    <a:gd name="T4" fmla="*/ 332 w 9"/>
                    <a:gd name="T5" fmla="*/ 363 h 9"/>
                    <a:gd name="T6" fmla="*/ 130 w 9"/>
                    <a:gd name="T7" fmla="*/ 363 h 9"/>
                    <a:gd name="T8" fmla="*/ 84 w 9"/>
                    <a:gd name="T9" fmla="*/ 9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2"/>
                      </a:move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9" y="3"/>
                        <a:pt x="9" y="5"/>
                        <a:pt x="8" y="7"/>
                      </a:cubicBezTo>
                      <a:cubicBezTo>
                        <a:pt x="7" y="8"/>
                        <a:pt x="4" y="9"/>
                        <a:pt x="3" y="7"/>
                      </a:cubicBezTo>
                      <a:cubicBezTo>
                        <a:pt x="1" y="6"/>
                        <a:pt x="0" y="4"/>
                        <a:pt x="2" y="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Freeform 113">
                  <a:extLst>
                    <a:ext uri="{FF2B5EF4-FFF2-40B4-BE49-F238E27FC236}">
                      <a16:creationId xmlns:a16="http://schemas.microsoft.com/office/drawing/2014/main" id="{49BE292C-A34D-3431-0563-3F024F52B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" y="2468"/>
                  <a:ext cx="80" cy="40"/>
                </a:xfrm>
                <a:custGeom>
                  <a:avLst/>
                  <a:gdLst>
                    <a:gd name="T0" fmla="*/ 1250 w 32"/>
                    <a:gd name="T1" fmla="*/ 760 h 15"/>
                    <a:gd name="T2" fmla="*/ 708 w 32"/>
                    <a:gd name="T3" fmla="*/ 307 h 15"/>
                    <a:gd name="T4" fmla="*/ 0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32" y="15"/>
                      </a:moveTo>
                      <a:cubicBezTo>
                        <a:pt x="27" y="10"/>
                        <a:pt x="23" y="7"/>
                        <a:pt x="18" y="6"/>
                      </a:cubicBezTo>
                      <a:cubicBezTo>
                        <a:pt x="14" y="5"/>
                        <a:pt x="1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Freeform 114">
                  <a:extLst>
                    <a:ext uri="{FF2B5EF4-FFF2-40B4-BE49-F238E27FC236}">
                      <a16:creationId xmlns:a16="http://schemas.microsoft.com/office/drawing/2014/main" id="{FFB293F8-FE5C-8143-9635-DE25A4925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2473"/>
                  <a:ext cx="70" cy="40"/>
                </a:xfrm>
                <a:custGeom>
                  <a:avLst/>
                  <a:gdLst>
                    <a:gd name="T0" fmla="*/ 1095 w 28"/>
                    <a:gd name="T1" fmla="*/ 760 h 15"/>
                    <a:gd name="T2" fmla="*/ 863 w 28"/>
                    <a:gd name="T3" fmla="*/ 363 h 15"/>
                    <a:gd name="T4" fmla="*/ 0 w 28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5">
                      <a:moveTo>
                        <a:pt x="28" y="15"/>
                      </a:moveTo>
                      <a:cubicBezTo>
                        <a:pt x="26" y="12"/>
                        <a:pt x="24" y="8"/>
                        <a:pt x="22" y="7"/>
                      </a:cubicBezTo>
                      <a:cubicBezTo>
                        <a:pt x="20" y="6"/>
                        <a:pt x="2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Freeform 115">
                  <a:extLst>
                    <a:ext uri="{FF2B5EF4-FFF2-40B4-BE49-F238E27FC236}">
                      <a16:creationId xmlns:a16="http://schemas.microsoft.com/office/drawing/2014/main" id="{4C90B009-9DA8-6365-CD18-87F8B2695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4" y="2473"/>
                  <a:ext cx="8" cy="19"/>
                </a:xfrm>
                <a:custGeom>
                  <a:avLst/>
                  <a:gdLst>
                    <a:gd name="T0" fmla="*/ 149 w 3"/>
                    <a:gd name="T1" fmla="*/ 383 h 7"/>
                    <a:gd name="T2" fmla="*/ 0 w 3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">
                      <a:moveTo>
                        <a:pt x="3" y="7"/>
                      </a:moveTo>
                      <a:cubicBezTo>
                        <a:pt x="3" y="4"/>
                        <a:pt x="0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Freeform 116">
                  <a:extLst>
                    <a:ext uri="{FF2B5EF4-FFF2-40B4-BE49-F238E27FC236}">
                      <a16:creationId xmlns:a16="http://schemas.microsoft.com/office/drawing/2014/main" id="{10122EEA-BC47-2AA1-3C73-160A70FCC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4" y="2441"/>
                  <a:ext cx="238" cy="110"/>
                </a:xfrm>
                <a:custGeom>
                  <a:avLst/>
                  <a:gdLst>
                    <a:gd name="T0" fmla="*/ 0 w 95"/>
                    <a:gd name="T1" fmla="*/ 0 h 41"/>
                    <a:gd name="T2" fmla="*/ 208 w 95"/>
                    <a:gd name="T3" fmla="*/ 215 h 41"/>
                    <a:gd name="T4" fmla="*/ 1180 w 95"/>
                    <a:gd name="T5" fmla="*/ 735 h 41"/>
                    <a:gd name="T6" fmla="*/ 1576 w 95"/>
                    <a:gd name="T7" fmla="*/ 1505 h 41"/>
                    <a:gd name="T8" fmla="*/ 1651 w 95"/>
                    <a:gd name="T9" fmla="*/ 1604 h 41"/>
                    <a:gd name="T10" fmla="*/ 1701 w 95"/>
                    <a:gd name="T11" fmla="*/ 1757 h 41"/>
                    <a:gd name="T12" fmla="*/ 1731 w 95"/>
                    <a:gd name="T13" fmla="*/ 1663 h 41"/>
                    <a:gd name="T14" fmla="*/ 1776 w 95"/>
                    <a:gd name="T15" fmla="*/ 1446 h 41"/>
                    <a:gd name="T16" fmla="*/ 1701 w 95"/>
                    <a:gd name="T17" fmla="*/ 987 h 41"/>
                    <a:gd name="T18" fmla="*/ 2277 w 95"/>
                    <a:gd name="T19" fmla="*/ 1138 h 41"/>
                    <a:gd name="T20" fmla="*/ 2673 w 95"/>
                    <a:gd name="T21" fmla="*/ 1757 h 41"/>
                    <a:gd name="T22" fmla="*/ 2874 w 95"/>
                    <a:gd name="T23" fmla="*/ 1972 h 41"/>
                    <a:gd name="T24" fmla="*/ 2956 w 95"/>
                    <a:gd name="T25" fmla="*/ 2122 h 41"/>
                    <a:gd name="T26" fmla="*/ 2956 w 95"/>
                    <a:gd name="T27" fmla="*/ 1972 h 41"/>
                    <a:gd name="T28" fmla="*/ 2906 w 95"/>
                    <a:gd name="T29" fmla="*/ 1390 h 41"/>
                    <a:gd name="T30" fmla="*/ 3194 w 95"/>
                    <a:gd name="T31" fmla="*/ 1505 h 41"/>
                    <a:gd name="T32" fmla="*/ 3427 w 95"/>
                    <a:gd name="T33" fmla="*/ 1604 h 41"/>
                    <a:gd name="T34" fmla="*/ 3507 w 95"/>
                    <a:gd name="T35" fmla="*/ 1663 h 41"/>
                    <a:gd name="T36" fmla="*/ 3507 w 95"/>
                    <a:gd name="T37" fmla="*/ 1505 h 41"/>
                    <a:gd name="T38" fmla="*/ 3427 w 95"/>
                    <a:gd name="T39" fmla="*/ 1296 h 41"/>
                    <a:gd name="T40" fmla="*/ 3615 w 95"/>
                    <a:gd name="T41" fmla="*/ 1296 h 41"/>
                    <a:gd name="T42" fmla="*/ 3740 w 95"/>
                    <a:gd name="T43" fmla="*/ 1296 h 41"/>
                    <a:gd name="T44" fmla="*/ 3665 w 95"/>
                    <a:gd name="T45" fmla="*/ 1194 h 41"/>
                    <a:gd name="T46" fmla="*/ 3352 w 95"/>
                    <a:gd name="T47" fmla="*/ 770 h 41"/>
                    <a:gd name="T48" fmla="*/ 2831 w 95"/>
                    <a:gd name="T49" fmla="*/ 518 h 41"/>
                    <a:gd name="T50" fmla="*/ 1380 w 95"/>
                    <a:gd name="T51" fmla="*/ 461 h 41"/>
                    <a:gd name="T52" fmla="*/ 0 w 95"/>
                    <a:gd name="T53" fmla="*/ 0 h 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5" h="41">
                      <a:moveTo>
                        <a:pt x="0" y="0"/>
                      </a:moveTo>
                      <a:cubicBezTo>
                        <a:pt x="1" y="2"/>
                        <a:pt x="3" y="3"/>
                        <a:pt x="5" y="4"/>
                      </a:cubicBezTo>
                      <a:cubicBezTo>
                        <a:pt x="10" y="6"/>
                        <a:pt x="26" y="12"/>
                        <a:pt x="30" y="14"/>
                      </a:cubicBezTo>
                      <a:cubicBezTo>
                        <a:pt x="33" y="16"/>
                        <a:pt x="37" y="24"/>
                        <a:pt x="40" y="29"/>
                      </a:cubicBezTo>
                      <a:cubicBezTo>
                        <a:pt x="40" y="30"/>
                        <a:pt x="41" y="31"/>
                        <a:pt x="42" y="31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4" y="34"/>
                        <a:pt x="44" y="33"/>
                        <a:pt x="44" y="32"/>
                      </a:cubicBezTo>
                      <a:cubicBezTo>
                        <a:pt x="44" y="31"/>
                        <a:pt x="45" y="29"/>
                        <a:pt x="45" y="28"/>
                      </a:cubicBezTo>
                      <a:cubicBezTo>
                        <a:pt x="44" y="23"/>
                        <a:pt x="43" y="19"/>
                        <a:pt x="43" y="19"/>
                      </a:cubicBezTo>
                      <a:cubicBezTo>
                        <a:pt x="43" y="19"/>
                        <a:pt x="55" y="19"/>
                        <a:pt x="58" y="22"/>
                      </a:cubicBezTo>
                      <a:cubicBezTo>
                        <a:pt x="61" y="25"/>
                        <a:pt x="67" y="32"/>
                        <a:pt x="68" y="34"/>
                      </a:cubicBezTo>
                      <a:cubicBezTo>
                        <a:pt x="69" y="36"/>
                        <a:pt x="71" y="37"/>
                        <a:pt x="73" y="38"/>
                      </a:cubicBezTo>
                      <a:cubicBezTo>
                        <a:pt x="74" y="39"/>
                        <a:pt x="74" y="41"/>
                        <a:pt x="75" y="41"/>
                      </a:cubicBezTo>
                      <a:cubicBezTo>
                        <a:pt x="76" y="41"/>
                        <a:pt x="75" y="39"/>
                        <a:pt x="75" y="38"/>
                      </a:cubicBezTo>
                      <a:cubicBezTo>
                        <a:pt x="75" y="35"/>
                        <a:pt x="74" y="27"/>
                        <a:pt x="74" y="27"/>
                      </a:cubicBezTo>
                      <a:cubicBezTo>
                        <a:pt x="74" y="27"/>
                        <a:pt x="78" y="28"/>
                        <a:pt x="81" y="29"/>
                      </a:cubicBezTo>
                      <a:cubicBezTo>
                        <a:pt x="83" y="29"/>
                        <a:pt x="86" y="31"/>
                        <a:pt x="87" y="31"/>
                      </a:cubicBezTo>
                      <a:cubicBezTo>
                        <a:pt x="88" y="31"/>
                        <a:pt x="88" y="32"/>
                        <a:pt x="89" y="32"/>
                      </a:cubicBezTo>
                      <a:cubicBezTo>
                        <a:pt x="90" y="31"/>
                        <a:pt x="90" y="31"/>
                        <a:pt x="89" y="29"/>
                      </a:cubicBezTo>
                      <a:cubicBezTo>
                        <a:pt x="88" y="28"/>
                        <a:pt x="88" y="25"/>
                        <a:pt x="87" y="25"/>
                      </a:cubicBezTo>
                      <a:cubicBezTo>
                        <a:pt x="87" y="24"/>
                        <a:pt x="90" y="24"/>
                        <a:pt x="92" y="25"/>
                      </a:cubicBezTo>
                      <a:cubicBezTo>
                        <a:pt x="93" y="26"/>
                        <a:pt x="94" y="27"/>
                        <a:pt x="95" y="25"/>
                      </a:cubicBezTo>
                      <a:cubicBezTo>
                        <a:pt x="95" y="25"/>
                        <a:pt x="94" y="24"/>
                        <a:pt x="93" y="23"/>
                      </a:cubicBezTo>
                      <a:cubicBezTo>
                        <a:pt x="91" y="20"/>
                        <a:pt x="87" y="16"/>
                        <a:pt x="85" y="15"/>
                      </a:cubicBezTo>
                      <a:cubicBezTo>
                        <a:pt x="82" y="13"/>
                        <a:pt x="78" y="11"/>
                        <a:pt x="72" y="10"/>
                      </a:cubicBezTo>
                      <a:cubicBezTo>
                        <a:pt x="57" y="10"/>
                        <a:pt x="42" y="9"/>
                        <a:pt x="35" y="9"/>
                      </a:cubicBezTo>
                      <a:cubicBezTo>
                        <a:pt x="29" y="9"/>
                        <a:pt x="14" y="5"/>
                        <a:pt x="0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Freeform 117">
                  <a:extLst>
                    <a:ext uri="{FF2B5EF4-FFF2-40B4-BE49-F238E27FC236}">
                      <a16:creationId xmlns:a16="http://schemas.microsoft.com/office/drawing/2014/main" id="{7D3807EE-071F-7F5E-C216-A2466E65D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2529"/>
                  <a:ext cx="70" cy="35"/>
                </a:xfrm>
                <a:custGeom>
                  <a:avLst/>
                  <a:gdLst>
                    <a:gd name="T0" fmla="*/ 1095 w 28"/>
                    <a:gd name="T1" fmla="*/ 681 h 13"/>
                    <a:gd name="T2" fmla="*/ 675 w 28"/>
                    <a:gd name="T3" fmla="*/ 253 h 13"/>
                    <a:gd name="T4" fmla="*/ 0 w 28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3">
                      <a:moveTo>
                        <a:pt x="28" y="13"/>
                      </a:moveTo>
                      <a:cubicBezTo>
                        <a:pt x="25" y="9"/>
                        <a:pt x="20" y="6"/>
                        <a:pt x="17" y="5"/>
                      </a:cubicBezTo>
                      <a:cubicBezTo>
                        <a:pt x="14" y="5"/>
                        <a:pt x="0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Freeform 118">
                  <a:extLst>
                    <a:ext uri="{FF2B5EF4-FFF2-40B4-BE49-F238E27FC236}">
                      <a16:creationId xmlns:a16="http://schemas.microsoft.com/office/drawing/2014/main" id="{A949B455-7574-EBC6-F43A-FE175C8FD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2543"/>
                  <a:ext cx="30" cy="24"/>
                </a:xfrm>
                <a:custGeom>
                  <a:avLst/>
                  <a:gdLst>
                    <a:gd name="T0" fmla="*/ 470 w 12"/>
                    <a:gd name="T1" fmla="*/ 456 h 9"/>
                    <a:gd name="T2" fmla="*/ 0 w 12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9">
                      <a:moveTo>
                        <a:pt x="12" y="9"/>
                      </a:moveTo>
                      <a:cubicBezTo>
                        <a:pt x="10" y="7"/>
                        <a:pt x="2" y="1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Freeform 119">
                  <a:extLst>
                    <a:ext uri="{FF2B5EF4-FFF2-40B4-BE49-F238E27FC236}">
                      <a16:creationId xmlns:a16="http://schemas.microsoft.com/office/drawing/2014/main" id="{E7959D4D-1110-A5BB-B748-B2F8641AD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431"/>
                  <a:ext cx="40" cy="56"/>
                </a:xfrm>
                <a:custGeom>
                  <a:avLst/>
                  <a:gdLst>
                    <a:gd name="T0" fmla="*/ 625 w 16"/>
                    <a:gd name="T1" fmla="*/ 1059 h 21"/>
                    <a:gd name="T2" fmla="*/ 395 w 16"/>
                    <a:gd name="T3" fmla="*/ 363 h 21"/>
                    <a:gd name="T4" fmla="*/ 0 w 16"/>
                    <a:gd name="T5" fmla="*/ 0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21">
                      <a:moveTo>
                        <a:pt x="16" y="21"/>
                      </a:moveTo>
                      <a:cubicBezTo>
                        <a:pt x="14" y="16"/>
                        <a:pt x="13" y="11"/>
                        <a:pt x="10" y="7"/>
                      </a:cubicBezTo>
                      <a:cubicBezTo>
                        <a:pt x="6" y="3"/>
                        <a:pt x="1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120">
                  <a:extLst>
                    <a:ext uri="{FF2B5EF4-FFF2-40B4-BE49-F238E27FC236}">
                      <a16:creationId xmlns:a16="http://schemas.microsoft.com/office/drawing/2014/main" id="{C131926F-A424-9C89-FC25-96A6739E7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2" y="2439"/>
                  <a:ext cx="28" cy="26"/>
                </a:xfrm>
                <a:custGeom>
                  <a:avLst/>
                  <a:gdLst>
                    <a:gd name="T0" fmla="*/ 461 w 11"/>
                    <a:gd name="T1" fmla="*/ 460 h 10"/>
                    <a:gd name="T2" fmla="*/ 0 w 11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cubicBezTo>
                        <a:pt x="9" y="8"/>
                        <a:pt x="4" y="1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121">
                  <a:extLst>
                    <a:ext uri="{FF2B5EF4-FFF2-40B4-BE49-F238E27FC236}">
                      <a16:creationId xmlns:a16="http://schemas.microsoft.com/office/drawing/2014/main" id="{DC68D4E2-D62B-3EFA-D13A-7470FE14F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5" y="2380"/>
                  <a:ext cx="27" cy="99"/>
                </a:xfrm>
                <a:custGeom>
                  <a:avLst/>
                  <a:gdLst>
                    <a:gd name="T0" fmla="*/ 326 w 11"/>
                    <a:gd name="T1" fmla="*/ 1897 h 37"/>
                    <a:gd name="T2" fmla="*/ 398 w 11"/>
                    <a:gd name="T3" fmla="*/ 0 h 3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37">
                      <a:moveTo>
                        <a:pt x="9" y="37"/>
                      </a:moveTo>
                      <a:cubicBezTo>
                        <a:pt x="3" y="31"/>
                        <a:pt x="0" y="25"/>
                        <a:pt x="11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Freeform 122">
                  <a:extLst>
                    <a:ext uri="{FF2B5EF4-FFF2-40B4-BE49-F238E27FC236}">
                      <a16:creationId xmlns:a16="http://schemas.microsoft.com/office/drawing/2014/main" id="{AA4B0A65-90EB-0319-D4D2-B9344ECE8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2527"/>
                  <a:ext cx="25" cy="1"/>
                </a:xfrm>
                <a:custGeom>
                  <a:avLst/>
                  <a:gdLst>
                    <a:gd name="T0" fmla="*/ 395 w 10"/>
                    <a:gd name="T1" fmla="*/ 0 h 1"/>
                    <a:gd name="T2" fmla="*/ 0 w 10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">
                      <a:moveTo>
                        <a:pt x="10" y="0"/>
                      </a:moveTo>
                      <a:cubicBezTo>
                        <a:pt x="7" y="0"/>
                        <a:pt x="1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123">
                  <a:extLst>
                    <a:ext uri="{FF2B5EF4-FFF2-40B4-BE49-F238E27FC236}">
                      <a16:creationId xmlns:a16="http://schemas.microsoft.com/office/drawing/2014/main" id="{C67F6AA0-FFF2-954B-A789-5B6804120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1879"/>
                  <a:ext cx="2" cy="21"/>
                </a:xfrm>
                <a:custGeom>
                  <a:avLst/>
                  <a:gdLst>
                    <a:gd name="T0" fmla="*/ 16 w 1"/>
                    <a:gd name="T1" fmla="*/ 0 h 8"/>
                    <a:gd name="T2" fmla="*/ 0 w 1"/>
                    <a:gd name="T3" fmla="*/ 378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8">
                      <a:moveTo>
                        <a:pt x="1" y="0"/>
                      </a:moveTo>
                      <a:cubicBezTo>
                        <a:pt x="1" y="3"/>
                        <a:pt x="1" y="5"/>
                        <a:pt x="0" y="8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Oval 124">
                  <a:extLst>
                    <a:ext uri="{FF2B5EF4-FFF2-40B4-BE49-F238E27FC236}">
                      <a16:creationId xmlns:a16="http://schemas.microsoft.com/office/drawing/2014/main" id="{49C1EA5A-EC57-0C55-6FFC-F239EB09F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" y="2167"/>
                  <a:ext cx="12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fr-FR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Freeform 125">
                  <a:extLst>
                    <a:ext uri="{FF2B5EF4-FFF2-40B4-BE49-F238E27FC236}">
                      <a16:creationId xmlns:a16="http://schemas.microsoft.com/office/drawing/2014/main" id="{E083AAF2-D459-DFB3-62DD-CF34B99DB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0" y="1964"/>
                  <a:ext cx="22" cy="21"/>
                </a:xfrm>
                <a:custGeom>
                  <a:avLst/>
                  <a:gdLst>
                    <a:gd name="T0" fmla="*/ 71 w 9"/>
                    <a:gd name="T1" fmla="*/ 378 h 8"/>
                    <a:gd name="T2" fmla="*/ 323 w 9"/>
                    <a:gd name="T3" fmla="*/ 89 h 8"/>
                    <a:gd name="T4" fmla="*/ 0 w 9"/>
                    <a:gd name="T5" fmla="*/ 200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8">
                      <a:moveTo>
                        <a:pt x="2" y="8"/>
                      </a:moveTo>
                      <a:cubicBezTo>
                        <a:pt x="5" y="7"/>
                        <a:pt x="9" y="6"/>
                        <a:pt x="9" y="2"/>
                      </a:cubicBezTo>
                      <a:cubicBezTo>
                        <a:pt x="6" y="0"/>
                        <a:pt x="2" y="2"/>
                        <a:pt x="0" y="4"/>
                      </a:cubicBezTo>
                    </a:path>
                  </a:pathLst>
                </a:custGeom>
                <a:noFill/>
                <a:ln w="15875" cap="flat">
                  <a:solidFill>
                    <a:srgbClr val="E6E6E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126">
                  <a:extLst>
                    <a:ext uri="{FF2B5EF4-FFF2-40B4-BE49-F238E27FC236}">
                      <a16:creationId xmlns:a16="http://schemas.microsoft.com/office/drawing/2014/main" id="{3192F365-8E8A-E69A-9704-75A62792E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2113"/>
                  <a:ext cx="7" cy="11"/>
                </a:xfrm>
                <a:custGeom>
                  <a:avLst/>
                  <a:gdLst>
                    <a:gd name="T0" fmla="*/ 28 w 3"/>
                    <a:gd name="T1" fmla="*/ 228 h 4"/>
                    <a:gd name="T2" fmla="*/ 86 w 3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0" y="4"/>
                        <a:pt x="3" y="1"/>
                        <a:pt x="3" y="0"/>
                      </a:cubicBezTo>
                    </a:path>
                  </a:pathLst>
                </a:custGeom>
                <a:noFill/>
                <a:ln w="15875" cap="flat">
                  <a:solidFill>
                    <a:srgbClr val="E6E6E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127">
                  <a:extLst>
                    <a:ext uri="{FF2B5EF4-FFF2-40B4-BE49-F238E27FC236}">
                      <a16:creationId xmlns:a16="http://schemas.microsoft.com/office/drawing/2014/main" id="{365B17C8-3E96-2C26-8DEE-FC57C2326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" y="1996"/>
                  <a:ext cx="2" cy="11"/>
                </a:xfrm>
                <a:custGeom>
                  <a:avLst/>
                  <a:gdLst>
                    <a:gd name="T0" fmla="*/ 16 w 1"/>
                    <a:gd name="T1" fmla="*/ 228 h 4"/>
                    <a:gd name="T2" fmla="*/ 0 w 1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0" y="2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E6E6E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128">
                  <a:extLst>
                    <a:ext uri="{FF2B5EF4-FFF2-40B4-BE49-F238E27FC236}">
                      <a16:creationId xmlns:a16="http://schemas.microsoft.com/office/drawing/2014/main" id="{AECC5A70-6ACF-EE74-430C-0E633FECF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40"/>
                  <a:ext cx="8" cy="11"/>
                </a:xfrm>
                <a:custGeom>
                  <a:avLst/>
                  <a:gdLst>
                    <a:gd name="T0" fmla="*/ 149 w 3"/>
                    <a:gd name="T1" fmla="*/ 0 h 4"/>
                    <a:gd name="T2" fmla="*/ 0 w 3"/>
                    <a:gd name="T3" fmla="*/ 22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2"/>
                        <a:pt x="1" y="3"/>
                        <a:pt x="0" y="4"/>
                      </a:cubicBezTo>
                    </a:path>
                  </a:pathLst>
                </a:custGeom>
                <a:noFill/>
                <a:ln w="15875" cap="flat">
                  <a:solidFill>
                    <a:srgbClr val="CCCCC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129">
                  <a:extLst>
                    <a:ext uri="{FF2B5EF4-FFF2-40B4-BE49-F238E27FC236}">
                      <a16:creationId xmlns:a16="http://schemas.microsoft.com/office/drawing/2014/main" id="{0798511A-6F14-1B2E-7B81-341343F8C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0" y="2431"/>
                  <a:ext cx="7" cy="10"/>
                </a:xfrm>
                <a:custGeom>
                  <a:avLst/>
                  <a:gdLst>
                    <a:gd name="T0" fmla="*/ 0 w 3"/>
                    <a:gd name="T1" fmla="*/ 158 h 4"/>
                    <a:gd name="T2" fmla="*/ 86 w 3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cubicBezTo>
                        <a:pt x="2" y="3"/>
                        <a:pt x="3" y="2"/>
                        <a:pt x="3" y="0"/>
                      </a:cubicBezTo>
                    </a:path>
                  </a:pathLst>
                </a:custGeom>
                <a:noFill/>
                <a:ln w="15875" cap="flat">
                  <a:solidFill>
                    <a:srgbClr val="CCCCC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Freeform 130">
                  <a:extLst>
                    <a:ext uri="{FF2B5EF4-FFF2-40B4-BE49-F238E27FC236}">
                      <a16:creationId xmlns:a16="http://schemas.microsoft.com/office/drawing/2014/main" id="{EB52B627-16F9-3D16-F425-6627F0964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47"/>
                  <a:ext cx="10" cy="8"/>
                </a:xfrm>
                <a:custGeom>
                  <a:avLst/>
                  <a:gdLst>
                    <a:gd name="T0" fmla="*/ 0 w 4"/>
                    <a:gd name="T1" fmla="*/ 149 h 3"/>
                    <a:gd name="T2" fmla="*/ 158 w 4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2"/>
                        <a:pt x="3" y="1"/>
                        <a:pt x="4" y="0"/>
                      </a:cubicBezTo>
                    </a:path>
                  </a:pathLst>
                </a:custGeom>
                <a:noFill/>
                <a:ln w="15875" cap="flat">
                  <a:solidFill>
                    <a:srgbClr val="CCCCC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0" name="Forme 259">
                <a:extLst>
                  <a:ext uri="{FF2B5EF4-FFF2-40B4-BE49-F238E27FC236}">
                    <a16:creationId xmlns:a16="http://schemas.microsoft.com/office/drawing/2014/main" id="{54CCE18B-D295-A0DC-C069-DAE196824A19}"/>
                  </a:ext>
                </a:extLst>
              </p:cNvPr>
              <p:cNvSpPr/>
              <p:nvPr/>
            </p:nvSpPr>
            <p:spPr>
              <a:xfrm rot="20700000">
                <a:off x="1209751" y="3593814"/>
                <a:ext cx="230258" cy="230258"/>
              </a:xfrm>
              <a:prstGeom prst="gear6">
                <a:avLst/>
              </a:prstGeom>
              <a:solidFill>
                <a:srgbClr val="FF9900"/>
              </a:solidFill>
              <a:ln w="12700"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1" name="Flèche : pentagone 260">
                <a:extLst>
                  <a:ext uri="{FF2B5EF4-FFF2-40B4-BE49-F238E27FC236}">
                    <a16:creationId xmlns:a16="http://schemas.microsoft.com/office/drawing/2014/main" id="{046D5A12-BA07-40F3-E0D8-68286E1B6F77}"/>
                  </a:ext>
                </a:extLst>
              </p:cNvPr>
              <p:cNvSpPr/>
              <p:nvPr/>
            </p:nvSpPr>
            <p:spPr>
              <a:xfrm>
                <a:off x="2004687" y="4500592"/>
                <a:ext cx="2018027" cy="201109"/>
              </a:xfrm>
              <a:prstGeom prst="homePlat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62" name="ZoneTexte 261">
                <a:extLst>
                  <a:ext uri="{FF2B5EF4-FFF2-40B4-BE49-F238E27FC236}">
                    <a16:creationId xmlns:a16="http://schemas.microsoft.com/office/drawing/2014/main" id="{8DBA1F4F-2AB4-E1B7-8B7A-9A165EF3BDB0}"/>
                  </a:ext>
                </a:extLst>
              </p:cNvPr>
              <p:cNvSpPr txBox="1"/>
              <p:nvPr/>
            </p:nvSpPr>
            <p:spPr>
              <a:xfrm>
                <a:off x="2743868" y="4505274"/>
                <a:ext cx="439852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b="1" dirty="0"/>
                  <a:t>ART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6E2079DC-01B0-326C-3689-2953A3B2156D}"/>
                  </a:ext>
                </a:extLst>
              </p:cNvPr>
              <p:cNvSpPr txBox="1"/>
              <p:nvPr/>
            </p:nvSpPr>
            <p:spPr>
              <a:xfrm>
                <a:off x="1645066" y="3573016"/>
                <a:ext cx="754132" cy="33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TDF,FTC</a:t>
                </a:r>
                <a:br>
                  <a:rPr lang="en-US" sz="1400" dirty="0"/>
                </a:br>
                <a:r>
                  <a:rPr lang="en-US" sz="1400" dirty="0"/>
                  <a:t>RPV, RAL</a:t>
                </a:r>
              </a:p>
            </p:txBody>
          </p:sp>
        </p:grp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399CEC19-8955-6637-4982-FB6C739F224B}"/>
                </a:ext>
              </a:extLst>
            </p:cNvPr>
            <p:cNvSpPr txBox="1"/>
            <p:nvPr/>
          </p:nvSpPr>
          <p:spPr>
            <a:xfrm>
              <a:off x="559135" y="3053582"/>
              <a:ext cx="1539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Humanized mouse</a:t>
              </a:r>
            </a:p>
          </p:txBody>
        </p:sp>
      </p:grpSp>
      <p:sp>
        <p:nvSpPr>
          <p:cNvPr id="89" name="ZoneTexte 88">
            <a:extLst>
              <a:ext uri="{FF2B5EF4-FFF2-40B4-BE49-F238E27FC236}">
                <a16:creationId xmlns:a16="http://schemas.microsoft.com/office/drawing/2014/main" id="{8C571795-49D4-C3FD-D801-CD1F0E2A42E2}"/>
              </a:ext>
            </a:extLst>
          </p:cNvPr>
          <p:cNvSpPr txBox="1"/>
          <p:nvPr/>
        </p:nvSpPr>
        <p:spPr>
          <a:xfrm>
            <a:off x="5840447" y="5528765"/>
            <a:ext cx="619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Further delay of viral rebound by combination of </a:t>
            </a:r>
            <a:r>
              <a:rPr lang="en-US" sz="1600" dirty="0" err="1"/>
              <a:t>venetoclax</a:t>
            </a:r>
            <a:r>
              <a:rPr lang="en-US" sz="1600" dirty="0"/>
              <a:t> and S63845</a:t>
            </a:r>
          </a:p>
        </p:txBody>
      </p:sp>
    </p:spTree>
    <p:extLst>
      <p:ext uri="{BB962C8B-B14F-4D97-AF65-F5344CB8AC3E}">
        <p14:creationId xmlns:p14="http://schemas.microsoft.com/office/powerpoint/2010/main" val="293498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Venetoclax</a:t>
            </a:r>
            <a:r>
              <a:rPr lang="en-US" sz="2800" dirty="0"/>
              <a:t>, alone and in combination with the </a:t>
            </a:r>
            <a:br>
              <a:rPr lang="en-US" sz="2800" dirty="0"/>
            </a:br>
            <a:r>
              <a:rPr lang="en-US" sz="2800" dirty="0"/>
              <a:t>BH3-mimetic S63845, depletes HIV-1 latently infected cells and delays rebound in humanized mice (2)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094181" y="6574009"/>
            <a:ext cx="30949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Arandjelovic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P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OALBA0502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23" name="Rectangle 48">
            <a:extLst>
              <a:ext uri="{FF2B5EF4-FFF2-40B4-BE49-F238E27FC236}">
                <a16:creationId xmlns:a16="http://schemas.microsoft.com/office/drawing/2014/main" id="{784CDCE9-F907-421F-443D-18CDE2F8B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58" y="3064172"/>
            <a:ext cx="2860326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Total HIV DNA per 10</a:t>
            </a:r>
            <a:r>
              <a:rPr lang="en-US" altLang="fr-FR" sz="1600" b="1" kern="0" baseline="3000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6</a:t>
            </a: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CD4+ cells</a:t>
            </a:r>
            <a:endParaRPr kumimoji="0" lang="en-US" altLang="fr-FR" sz="16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423F125-CED1-3972-2FEF-3728B492CF19}"/>
              </a:ext>
            </a:extLst>
          </p:cNvPr>
          <p:cNvGrpSpPr/>
          <p:nvPr/>
        </p:nvGrpSpPr>
        <p:grpSpPr>
          <a:xfrm>
            <a:off x="2033198" y="3495651"/>
            <a:ext cx="2850832" cy="2394552"/>
            <a:chOff x="2942354" y="3554728"/>
            <a:chExt cx="2850832" cy="2394552"/>
          </a:xfrm>
        </p:grpSpPr>
        <p:sp>
          <p:nvSpPr>
            <p:cNvPr id="2190" name="Forme libre : forme 2189">
              <a:extLst>
                <a:ext uri="{FF2B5EF4-FFF2-40B4-BE49-F238E27FC236}">
                  <a16:creationId xmlns:a16="http://schemas.microsoft.com/office/drawing/2014/main" id="{57A30F70-0AF4-1C59-20E4-B652CF2B6DAA}"/>
                </a:ext>
              </a:extLst>
            </p:cNvPr>
            <p:cNvSpPr/>
            <p:nvPr/>
          </p:nvSpPr>
          <p:spPr>
            <a:xfrm>
              <a:off x="3329937" y="3689262"/>
              <a:ext cx="1943100" cy="1783080"/>
            </a:xfrm>
            <a:custGeom>
              <a:avLst/>
              <a:gdLst>
                <a:gd name="connsiteX0" fmla="*/ 0 w 1943100"/>
                <a:gd name="connsiteY0" fmla="*/ 0 h 1783080"/>
                <a:gd name="connsiteX1" fmla="*/ 0 w 1943100"/>
                <a:gd name="connsiteY1" fmla="*/ 1783080 h 1783080"/>
                <a:gd name="connsiteX2" fmla="*/ 1943100 w 1943100"/>
                <a:gd name="connsiteY2" fmla="*/ 178308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3100" h="1783080">
                  <a:moveTo>
                    <a:pt x="0" y="0"/>
                  </a:moveTo>
                  <a:lnTo>
                    <a:pt x="0" y="1783080"/>
                  </a:lnTo>
                  <a:lnTo>
                    <a:pt x="1943100" y="17830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92" name="Groupe 2191">
              <a:extLst>
                <a:ext uri="{FF2B5EF4-FFF2-40B4-BE49-F238E27FC236}">
                  <a16:creationId xmlns:a16="http://schemas.microsoft.com/office/drawing/2014/main" id="{0F48D221-0FFC-F0DB-6DD2-ADE27CA8DBAA}"/>
                </a:ext>
              </a:extLst>
            </p:cNvPr>
            <p:cNvGrpSpPr/>
            <p:nvPr/>
          </p:nvGrpSpPr>
          <p:grpSpPr>
            <a:xfrm>
              <a:off x="2942354" y="3554728"/>
              <a:ext cx="392828" cy="288147"/>
              <a:chOff x="1710542" y="1546878"/>
              <a:chExt cx="392828" cy="288147"/>
            </a:xfrm>
          </p:grpSpPr>
          <p:sp>
            <p:nvSpPr>
              <p:cNvPr id="2193" name="Line 17">
                <a:extLst>
                  <a:ext uri="{FF2B5EF4-FFF2-40B4-BE49-F238E27FC236}">
                    <a16:creationId xmlns:a16="http://schemas.microsoft.com/office/drawing/2014/main" id="{FF8252DC-5CBA-5FB0-0840-6D25DC55E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4" name="Rectangle 48">
                <a:extLst>
                  <a:ext uri="{FF2B5EF4-FFF2-40B4-BE49-F238E27FC236}">
                    <a16:creationId xmlns:a16="http://schemas.microsoft.com/office/drawing/2014/main" id="{22DAAFAC-95BD-C1F9-0120-E0BA1553D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2.0</a:t>
                </a:r>
              </a:p>
            </p:txBody>
          </p:sp>
        </p:grpSp>
        <p:grpSp>
          <p:nvGrpSpPr>
            <p:cNvPr id="2195" name="Groupe 2194">
              <a:extLst>
                <a:ext uri="{FF2B5EF4-FFF2-40B4-BE49-F238E27FC236}">
                  <a16:creationId xmlns:a16="http://schemas.microsoft.com/office/drawing/2014/main" id="{4F23768A-6028-9A0B-6F2B-B65302F46867}"/>
                </a:ext>
              </a:extLst>
            </p:cNvPr>
            <p:cNvGrpSpPr/>
            <p:nvPr/>
          </p:nvGrpSpPr>
          <p:grpSpPr>
            <a:xfrm>
              <a:off x="2942354" y="3987855"/>
              <a:ext cx="392828" cy="288147"/>
              <a:chOff x="1710542" y="1546878"/>
              <a:chExt cx="392828" cy="288147"/>
            </a:xfrm>
          </p:grpSpPr>
          <p:sp>
            <p:nvSpPr>
              <p:cNvPr id="2196" name="Line 17">
                <a:extLst>
                  <a:ext uri="{FF2B5EF4-FFF2-40B4-BE49-F238E27FC236}">
                    <a16:creationId xmlns:a16="http://schemas.microsoft.com/office/drawing/2014/main" id="{CF2EBF7F-96C0-BB75-0468-2A9B1837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7" name="Rectangle 48">
                <a:extLst>
                  <a:ext uri="{FF2B5EF4-FFF2-40B4-BE49-F238E27FC236}">
                    <a16:creationId xmlns:a16="http://schemas.microsoft.com/office/drawing/2014/main" id="{E5ABCC56-3CD4-454E-8F92-46A55E86E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1.5</a:t>
                </a:r>
              </a:p>
            </p:txBody>
          </p:sp>
        </p:grpSp>
        <p:grpSp>
          <p:nvGrpSpPr>
            <p:cNvPr id="2198" name="Groupe 2197">
              <a:extLst>
                <a:ext uri="{FF2B5EF4-FFF2-40B4-BE49-F238E27FC236}">
                  <a16:creationId xmlns:a16="http://schemas.microsoft.com/office/drawing/2014/main" id="{35BF18DB-7080-5E06-B179-10B3E7A0C2E0}"/>
                </a:ext>
              </a:extLst>
            </p:cNvPr>
            <p:cNvGrpSpPr/>
            <p:nvPr/>
          </p:nvGrpSpPr>
          <p:grpSpPr>
            <a:xfrm>
              <a:off x="2942354" y="4436728"/>
              <a:ext cx="392828" cy="288147"/>
              <a:chOff x="1710542" y="1546878"/>
              <a:chExt cx="392828" cy="288147"/>
            </a:xfrm>
          </p:grpSpPr>
          <p:sp>
            <p:nvSpPr>
              <p:cNvPr id="2199" name="Line 17">
                <a:extLst>
                  <a:ext uri="{FF2B5EF4-FFF2-40B4-BE49-F238E27FC236}">
                    <a16:creationId xmlns:a16="http://schemas.microsoft.com/office/drawing/2014/main" id="{0C021404-09CC-10B0-F98D-05C03ED9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0" name="Rectangle 48">
                <a:extLst>
                  <a:ext uri="{FF2B5EF4-FFF2-40B4-BE49-F238E27FC236}">
                    <a16:creationId xmlns:a16="http://schemas.microsoft.com/office/drawing/2014/main" id="{C4389498-D39D-4207-EB21-A7E151793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1.0</a:t>
                </a:r>
              </a:p>
            </p:txBody>
          </p:sp>
        </p:grpSp>
        <p:grpSp>
          <p:nvGrpSpPr>
            <p:cNvPr id="2201" name="Groupe 2200">
              <a:extLst>
                <a:ext uri="{FF2B5EF4-FFF2-40B4-BE49-F238E27FC236}">
                  <a16:creationId xmlns:a16="http://schemas.microsoft.com/office/drawing/2014/main" id="{3A9DE1EA-30B7-A493-60D9-5EFDF5E4B132}"/>
                </a:ext>
              </a:extLst>
            </p:cNvPr>
            <p:cNvGrpSpPr/>
            <p:nvPr/>
          </p:nvGrpSpPr>
          <p:grpSpPr>
            <a:xfrm>
              <a:off x="2942354" y="4882460"/>
              <a:ext cx="392828" cy="288147"/>
              <a:chOff x="1710542" y="1546878"/>
              <a:chExt cx="392828" cy="288147"/>
            </a:xfrm>
          </p:grpSpPr>
          <p:sp>
            <p:nvSpPr>
              <p:cNvPr id="2202" name="Line 17">
                <a:extLst>
                  <a:ext uri="{FF2B5EF4-FFF2-40B4-BE49-F238E27FC236}">
                    <a16:creationId xmlns:a16="http://schemas.microsoft.com/office/drawing/2014/main" id="{AF63E0B5-C9FD-8860-04D3-E666E51F1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3" name="Rectangle 48">
                <a:extLst>
                  <a:ext uri="{FF2B5EF4-FFF2-40B4-BE49-F238E27FC236}">
                    <a16:creationId xmlns:a16="http://schemas.microsoft.com/office/drawing/2014/main" id="{F4EB50DA-C261-4437-E0B1-46DD61680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0.5</a:t>
                </a:r>
              </a:p>
            </p:txBody>
          </p:sp>
        </p:grpSp>
        <p:grpSp>
          <p:nvGrpSpPr>
            <p:cNvPr id="2204" name="Groupe 2203">
              <a:extLst>
                <a:ext uri="{FF2B5EF4-FFF2-40B4-BE49-F238E27FC236}">
                  <a16:creationId xmlns:a16="http://schemas.microsoft.com/office/drawing/2014/main" id="{5CE58D83-72CB-DF29-30F6-9C08E9758652}"/>
                </a:ext>
              </a:extLst>
            </p:cNvPr>
            <p:cNvGrpSpPr/>
            <p:nvPr/>
          </p:nvGrpSpPr>
          <p:grpSpPr>
            <a:xfrm>
              <a:off x="2942354" y="5328743"/>
              <a:ext cx="392828" cy="288147"/>
              <a:chOff x="1710542" y="1546878"/>
              <a:chExt cx="392828" cy="288147"/>
            </a:xfrm>
          </p:grpSpPr>
          <p:sp>
            <p:nvSpPr>
              <p:cNvPr id="2205" name="Line 17">
                <a:extLst>
                  <a:ext uri="{FF2B5EF4-FFF2-40B4-BE49-F238E27FC236}">
                    <a16:creationId xmlns:a16="http://schemas.microsoft.com/office/drawing/2014/main" id="{7FB4B2CC-5B34-44A0-576D-ACA0BAE5C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6" name="Rectangle 48">
                <a:extLst>
                  <a:ext uri="{FF2B5EF4-FFF2-40B4-BE49-F238E27FC236}">
                    <a16:creationId xmlns:a16="http://schemas.microsoft.com/office/drawing/2014/main" id="{E09415EC-DF1B-83A2-3B53-14A3A019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grpSp>
          <p:nvGrpSpPr>
            <p:cNvPr id="2207" name="Groupe 2206">
              <a:extLst>
                <a:ext uri="{FF2B5EF4-FFF2-40B4-BE49-F238E27FC236}">
                  <a16:creationId xmlns:a16="http://schemas.microsoft.com/office/drawing/2014/main" id="{63C15E31-489F-AB80-BFB2-9AFC67BE5148}"/>
                </a:ext>
              </a:extLst>
            </p:cNvPr>
            <p:cNvGrpSpPr/>
            <p:nvPr/>
          </p:nvGrpSpPr>
          <p:grpSpPr>
            <a:xfrm>
              <a:off x="3458614" y="5467626"/>
              <a:ext cx="300331" cy="306689"/>
              <a:chOff x="2423592" y="3780696"/>
              <a:chExt cx="300331" cy="306689"/>
            </a:xfrm>
          </p:grpSpPr>
          <p:sp>
            <p:nvSpPr>
              <p:cNvPr id="2208" name="Line 17">
                <a:extLst>
                  <a:ext uri="{FF2B5EF4-FFF2-40B4-BE49-F238E27FC236}">
                    <a16:creationId xmlns:a16="http://schemas.microsoft.com/office/drawing/2014/main" id="{3C84BCE7-6599-1AC4-5523-7ACC8B86F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9" name="Rectangle 48">
                <a:extLst>
                  <a:ext uri="{FF2B5EF4-FFF2-40B4-BE49-F238E27FC236}">
                    <a16:creationId xmlns:a16="http://schemas.microsoft.com/office/drawing/2014/main" id="{092F8D4F-E76C-CE2C-7E2D-2E4D671BA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DMSO</a:t>
                </a:r>
              </a:p>
            </p:txBody>
          </p:sp>
        </p:grpSp>
        <p:sp>
          <p:nvSpPr>
            <p:cNvPr id="2210" name="Rectangle 48">
              <a:extLst>
                <a:ext uri="{FF2B5EF4-FFF2-40B4-BE49-F238E27FC236}">
                  <a16:creationId xmlns:a16="http://schemas.microsoft.com/office/drawing/2014/main" id="{A6B61367-710F-6423-0FB8-53D93477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87" y="5691911"/>
              <a:ext cx="69947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VNX (</a:t>
              </a:r>
              <a:r>
                <a:rPr lang="en-US" altLang="fr-FR" sz="1200" b="1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nM</a:t>
              </a: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)</a:t>
              </a:r>
              <a:endParaRPr kumimoji="0" lang="en-US" altLang="fr-FR" sz="12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211" name="Groupe 2210">
              <a:extLst>
                <a:ext uri="{FF2B5EF4-FFF2-40B4-BE49-F238E27FC236}">
                  <a16:creationId xmlns:a16="http://schemas.microsoft.com/office/drawing/2014/main" id="{180CFB74-259D-D43C-B241-52EFF663576B}"/>
                </a:ext>
              </a:extLst>
            </p:cNvPr>
            <p:cNvGrpSpPr/>
            <p:nvPr/>
          </p:nvGrpSpPr>
          <p:grpSpPr>
            <a:xfrm>
              <a:off x="3920806" y="5467626"/>
              <a:ext cx="300331" cy="306689"/>
              <a:chOff x="2423592" y="3780696"/>
              <a:chExt cx="300331" cy="306689"/>
            </a:xfrm>
          </p:grpSpPr>
          <p:sp>
            <p:nvSpPr>
              <p:cNvPr id="2212" name="Line 17">
                <a:extLst>
                  <a:ext uri="{FF2B5EF4-FFF2-40B4-BE49-F238E27FC236}">
                    <a16:creationId xmlns:a16="http://schemas.microsoft.com/office/drawing/2014/main" id="{2335924E-3EB5-4ECC-B0C9-C8B3910B8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3" name="Rectangle 48">
                <a:extLst>
                  <a:ext uri="{FF2B5EF4-FFF2-40B4-BE49-F238E27FC236}">
                    <a16:creationId xmlns:a16="http://schemas.microsoft.com/office/drawing/2014/main" id="{1C9FD0C4-5705-AE64-521E-98718245E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2214" name="Groupe 2213">
              <a:extLst>
                <a:ext uri="{FF2B5EF4-FFF2-40B4-BE49-F238E27FC236}">
                  <a16:creationId xmlns:a16="http://schemas.microsoft.com/office/drawing/2014/main" id="{5F8F2221-4557-5D89-11D8-F18497FC885F}"/>
                </a:ext>
              </a:extLst>
            </p:cNvPr>
            <p:cNvGrpSpPr/>
            <p:nvPr/>
          </p:nvGrpSpPr>
          <p:grpSpPr>
            <a:xfrm>
              <a:off x="4392110" y="5467626"/>
              <a:ext cx="300331" cy="306689"/>
              <a:chOff x="2423592" y="3780696"/>
              <a:chExt cx="300331" cy="306689"/>
            </a:xfrm>
          </p:grpSpPr>
          <p:sp>
            <p:nvSpPr>
              <p:cNvPr id="2215" name="Line 17">
                <a:extLst>
                  <a:ext uri="{FF2B5EF4-FFF2-40B4-BE49-F238E27FC236}">
                    <a16:creationId xmlns:a16="http://schemas.microsoft.com/office/drawing/2014/main" id="{6CD0F989-0E29-DD15-C54D-9C6B1E6D5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6" name="Rectangle 48">
                <a:extLst>
                  <a:ext uri="{FF2B5EF4-FFF2-40B4-BE49-F238E27FC236}">
                    <a16:creationId xmlns:a16="http://schemas.microsoft.com/office/drawing/2014/main" id="{240A0F9B-7732-A849-4273-C21FCC3A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2217" name="Groupe 2216">
              <a:extLst>
                <a:ext uri="{FF2B5EF4-FFF2-40B4-BE49-F238E27FC236}">
                  <a16:creationId xmlns:a16="http://schemas.microsoft.com/office/drawing/2014/main" id="{ADB7310E-F0C6-79CB-E091-371ED4BE44C6}"/>
                </a:ext>
              </a:extLst>
            </p:cNvPr>
            <p:cNvGrpSpPr/>
            <p:nvPr/>
          </p:nvGrpSpPr>
          <p:grpSpPr>
            <a:xfrm>
              <a:off x="4855273" y="5467626"/>
              <a:ext cx="300331" cy="306689"/>
              <a:chOff x="2423592" y="3780696"/>
              <a:chExt cx="300331" cy="306689"/>
            </a:xfrm>
          </p:grpSpPr>
          <p:sp>
            <p:nvSpPr>
              <p:cNvPr id="2218" name="Line 17">
                <a:extLst>
                  <a:ext uri="{FF2B5EF4-FFF2-40B4-BE49-F238E27FC236}">
                    <a16:creationId xmlns:a16="http://schemas.microsoft.com/office/drawing/2014/main" id="{5F564B1A-6211-65C7-E335-6C5184C1D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9" name="Rectangle 48">
                <a:extLst>
                  <a:ext uri="{FF2B5EF4-FFF2-40B4-BE49-F238E27FC236}">
                    <a16:creationId xmlns:a16="http://schemas.microsoft.com/office/drawing/2014/main" id="{29C821EF-92DC-FCAA-FD71-DB65BA8E9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2221" name="Rectangle 48">
              <a:extLst>
                <a:ext uri="{FF2B5EF4-FFF2-40B4-BE49-F238E27FC236}">
                  <a16:creationId xmlns:a16="http://schemas.microsoft.com/office/drawing/2014/main" id="{9DED7904-FF61-218F-5EB8-8898028DA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014" y="4278935"/>
              <a:ext cx="58887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p=0.031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22" name="Rectangle 48">
              <a:extLst>
                <a:ext uri="{FF2B5EF4-FFF2-40B4-BE49-F238E27FC236}">
                  <a16:creationId xmlns:a16="http://schemas.microsoft.com/office/drawing/2014/main" id="{A140ABC0-F20D-4F6F-F863-AB9D325E6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721" y="3862208"/>
              <a:ext cx="111946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400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MFC</a:t>
              </a:r>
              <a:r>
                <a:rPr lang="en-US" altLang="fr-FR" sz="1400" kern="0" baseline="-2500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total</a:t>
              </a:r>
              <a:r>
                <a:rPr lang="en-US" altLang="fr-FR" sz="14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=0.39x</a:t>
              </a:r>
              <a:endParaRPr kumimoji="0" lang="en-US" altLang="fr-FR" sz="14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24" name="Line 17">
              <a:extLst>
                <a:ext uri="{FF2B5EF4-FFF2-40B4-BE49-F238E27FC236}">
                  <a16:creationId xmlns:a16="http://schemas.microsoft.com/office/drawing/2014/main" id="{C51B97EB-D89F-0EBC-4193-7782DF65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498" y="4580876"/>
              <a:ext cx="1910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225" name="Groupe 2224">
              <a:extLst>
                <a:ext uri="{FF2B5EF4-FFF2-40B4-BE49-F238E27FC236}">
                  <a16:creationId xmlns:a16="http://schemas.microsoft.com/office/drawing/2014/main" id="{FA76BB79-534A-3CBD-1918-04CB5F6AE0B2}"/>
                </a:ext>
              </a:extLst>
            </p:cNvPr>
            <p:cNvGrpSpPr/>
            <p:nvPr/>
          </p:nvGrpSpPr>
          <p:grpSpPr>
            <a:xfrm>
              <a:off x="3975293" y="4110305"/>
              <a:ext cx="196583" cy="976591"/>
              <a:chOff x="2084388" y="2281238"/>
              <a:chExt cx="127000" cy="720725"/>
            </a:xfrm>
          </p:grpSpPr>
          <p:sp>
            <p:nvSpPr>
              <p:cNvPr id="2226" name="Line 113">
                <a:extLst>
                  <a:ext uri="{FF2B5EF4-FFF2-40B4-BE49-F238E27FC236}">
                    <a16:creationId xmlns:a16="http://schemas.microsoft.com/office/drawing/2014/main" id="{A4B47C80-9414-F30B-A595-99A100327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7" name="Line 120">
                <a:extLst>
                  <a:ext uri="{FF2B5EF4-FFF2-40B4-BE49-F238E27FC236}">
                    <a16:creationId xmlns:a16="http://schemas.microsoft.com/office/drawing/2014/main" id="{1735D931-21A6-0559-D088-4D891105C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8" name="Line 113">
                <a:extLst>
                  <a:ext uri="{FF2B5EF4-FFF2-40B4-BE49-F238E27FC236}">
                    <a16:creationId xmlns:a16="http://schemas.microsoft.com/office/drawing/2014/main" id="{382B1127-403E-199B-6511-A0436BC6E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29" name="Groupe 2228">
              <a:extLst>
                <a:ext uri="{FF2B5EF4-FFF2-40B4-BE49-F238E27FC236}">
                  <a16:creationId xmlns:a16="http://schemas.microsoft.com/office/drawing/2014/main" id="{FE8E9D5F-AF80-47C3-BE71-7BC2479680BF}"/>
                </a:ext>
              </a:extLst>
            </p:cNvPr>
            <p:cNvGrpSpPr/>
            <p:nvPr/>
          </p:nvGrpSpPr>
          <p:grpSpPr>
            <a:xfrm>
              <a:off x="4442018" y="4305847"/>
              <a:ext cx="196583" cy="933449"/>
              <a:chOff x="2084388" y="2281238"/>
              <a:chExt cx="127000" cy="720725"/>
            </a:xfrm>
          </p:grpSpPr>
          <p:sp>
            <p:nvSpPr>
              <p:cNvPr id="2230" name="Line 113">
                <a:extLst>
                  <a:ext uri="{FF2B5EF4-FFF2-40B4-BE49-F238E27FC236}">
                    <a16:creationId xmlns:a16="http://schemas.microsoft.com/office/drawing/2014/main" id="{FBBE2AB7-F1DC-98EC-CECD-23B3B039E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1" name="Line 120">
                <a:extLst>
                  <a:ext uri="{FF2B5EF4-FFF2-40B4-BE49-F238E27FC236}">
                    <a16:creationId xmlns:a16="http://schemas.microsoft.com/office/drawing/2014/main" id="{918D767D-2BB1-0AAF-74F2-40AAE3882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2" name="Line 113">
                <a:extLst>
                  <a:ext uri="{FF2B5EF4-FFF2-40B4-BE49-F238E27FC236}">
                    <a16:creationId xmlns:a16="http://schemas.microsoft.com/office/drawing/2014/main" id="{7CA9A982-6456-8506-682F-5E7491631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33" name="Groupe 2232">
              <a:extLst>
                <a:ext uri="{FF2B5EF4-FFF2-40B4-BE49-F238E27FC236}">
                  <a16:creationId xmlns:a16="http://schemas.microsoft.com/office/drawing/2014/main" id="{B89626E3-4358-4FF3-D17E-7D5DEA16E820}"/>
                </a:ext>
              </a:extLst>
            </p:cNvPr>
            <p:cNvGrpSpPr/>
            <p:nvPr/>
          </p:nvGrpSpPr>
          <p:grpSpPr>
            <a:xfrm>
              <a:off x="4907167" y="4620172"/>
              <a:ext cx="196583" cy="721221"/>
              <a:chOff x="2084388" y="2281238"/>
              <a:chExt cx="127000" cy="720725"/>
            </a:xfrm>
          </p:grpSpPr>
          <p:sp>
            <p:nvSpPr>
              <p:cNvPr id="2234" name="Line 113">
                <a:extLst>
                  <a:ext uri="{FF2B5EF4-FFF2-40B4-BE49-F238E27FC236}">
                    <a16:creationId xmlns:a16="http://schemas.microsoft.com/office/drawing/2014/main" id="{E3C01521-A772-537C-F450-572F79E80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5" name="Line 120">
                <a:extLst>
                  <a:ext uri="{FF2B5EF4-FFF2-40B4-BE49-F238E27FC236}">
                    <a16:creationId xmlns:a16="http://schemas.microsoft.com/office/drawing/2014/main" id="{14524D2B-62DF-B8CC-8A8E-30FE21BDB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6" name="Line 113">
                <a:extLst>
                  <a:ext uri="{FF2B5EF4-FFF2-40B4-BE49-F238E27FC236}">
                    <a16:creationId xmlns:a16="http://schemas.microsoft.com/office/drawing/2014/main" id="{559B6A61-34C5-310B-44F9-0C951CD0C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237" name="Ellipse 2236">
              <a:extLst>
                <a:ext uri="{FF2B5EF4-FFF2-40B4-BE49-F238E27FC236}">
                  <a16:creationId xmlns:a16="http://schemas.microsoft.com/office/drawing/2014/main" id="{F48EAEE4-A787-6426-4F81-243229116E0C}"/>
                </a:ext>
              </a:extLst>
            </p:cNvPr>
            <p:cNvSpPr/>
            <p:nvPr/>
          </p:nvSpPr>
          <p:spPr>
            <a:xfrm>
              <a:off x="4034968" y="449708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8" name="Ellipse 2237">
              <a:extLst>
                <a:ext uri="{FF2B5EF4-FFF2-40B4-BE49-F238E27FC236}">
                  <a16:creationId xmlns:a16="http://schemas.microsoft.com/office/drawing/2014/main" id="{D57F78C8-4268-EDF2-B4B5-EE4DD574BD0D}"/>
                </a:ext>
              </a:extLst>
            </p:cNvPr>
            <p:cNvSpPr/>
            <p:nvPr/>
          </p:nvSpPr>
          <p:spPr>
            <a:xfrm>
              <a:off x="3660318" y="454788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9" name="Ellipse 2238">
              <a:extLst>
                <a:ext uri="{FF2B5EF4-FFF2-40B4-BE49-F238E27FC236}">
                  <a16:creationId xmlns:a16="http://schemas.microsoft.com/office/drawing/2014/main" id="{7E320EE0-F67B-53FB-28F5-E9BDC08A94D7}"/>
                </a:ext>
              </a:extLst>
            </p:cNvPr>
            <p:cNvSpPr/>
            <p:nvPr/>
          </p:nvSpPr>
          <p:spPr>
            <a:xfrm>
              <a:off x="4574718" y="490983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0" name="Ellipse 2239">
              <a:extLst>
                <a:ext uri="{FF2B5EF4-FFF2-40B4-BE49-F238E27FC236}">
                  <a16:creationId xmlns:a16="http://schemas.microsoft.com/office/drawing/2014/main" id="{04951643-01C6-1ED8-DEA7-915EDBAF7834}"/>
                </a:ext>
              </a:extLst>
            </p:cNvPr>
            <p:cNvSpPr/>
            <p:nvPr/>
          </p:nvSpPr>
          <p:spPr>
            <a:xfrm>
              <a:off x="4962068" y="458598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2" name="Losange 2241">
              <a:extLst>
                <a:ext uri="{FF2B5EF4-FFF2-40B4-BE49-F238E27FC236}">
                  <a16:creationId xmlns:a16="http://schemas.microsoft.com/office/drawing/2014/main" id="{4EAD5E15-B2D8-92DC-10A7-926DFD1926BF}"/>
                </a:ext>
              </a:extLst>
            </p:cNvPr>
            <p:cNvSpPr/>
            <p:nvPr/>
          </p:nvSpPr>
          <p:spPr>
            <a:xfrm>
              <a:off x="3730168" y="454788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3" name="Losange 2242">
              <a:extLst>
                <a:ext uri="{FF2B5EF4-FFF2-40B4-BE49-F238E27FC236}">
                  <a16:creationId xmlns:a16="http://schemas.microsoft.com/office/drawing/2014/main" id="{27AA8F9B-A860-89EC-52EB-E75878875E2B}"/>
                </a:ext>
              </a:extLst>
            </p:cNvPr>
            <p:cNvSpPr/>
            <p:nvPr/>
          </p:nvSpPr>
          <p:spPr>
            <a:xfrm>
              <a:off x="4196893" y="501143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4" name="Losange 2243">
              <a:extLst>
                <a:ext uri="{FF2B5EF4-FFF2-40B4-BE49-F238E27FC236}">
                  <a16:creationId xmlns:a16="http://schemas.microsoft.com/office/drawing/2014/main" id="{EF751D66-C76A-7C54-0D48-64217937B77A}"/>
                </a:ext>
              </a:extLst>
            </p:cNvPr>
            <p:cNvSpPr/>
            <p:nvPr/>
          </p:nvSpPr>
          <p:spPr>
            <a:xfrm>
              <a:off x="4498518" y="499238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5" name="Losange 2244">
              <a:extLst>
                <a:ext uri="{FF2B5EF4-FFF2-40B4-BE49-F238E27FC236}">
                  <a16:creationId xmlns:a16="http://schemas.microsoft.com/office/drawing/2014/main" id="{E34288B1-E127-50FE-9FCB-2BDE3516B035}"/>
                </a:ext>
              </a:extLst>
            </p:cNvPr>
            <p:cNvSpPr/>
            <p:nvPr/>
          </p:nvSpPr>
          <p:spPr>
            <a:xfrm>
              <a:off x="4892218" y="515113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6" name="Rectangle 2245">
              <a:extLst>
                <a:ext uri="{FF2B5EF4-FFF2-40B4-BE49-F238E27FC236}">
                  <a16:creationId xmlns:a16="http://schemas.microsoft.com/office/drawing/2014/main" id="{1A78EDB9-1F5F-5CBD-D519-B0D5270B7D9C}"/>
                </a:ext>
              </a:extLst>
            </p:cNvPr>
            <p:cNvSpPr/>
            <p:nvPr/>
          </p:nvSpPr>
          <p:spPr>
            <a:xfrm>
              <a:off x="4501693" y="4830456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7" name="Rectangle 2246">
              <a:extLst>
                <a:ext uri="{FF2B5EF4-FFF2-40B4-BE49-F238E27FC236}">
                  <a16:creationId xmlns:a16="http://schemas.microsoft.com/office/drawing/2014/main" id="{09255D88-7DB3-34A6-850D-E56E3D69345E}"/>
                </a:ext>
              </a:extLst>
            </p:cNvPr>
            <p:cNvSpPr/>
            <p:nvPr/>
          </p:nvSpPr>
          <p:spPr>
            <a:xfrm>
              <a:off x="5038268" y="5201931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8" name="Rectangle 2247">
              <a:extLst>
                <a:ext uri="{FF2B5EF4-FFF2-40B4-BE49-F238E27FC236}">
                  <a16:creationId xmlns:a16="http://schemas.microsoft.com/office/drawing/2014/main" id="{D4BBD844-A1D1-77A0-8E68-8CED7B3A17F7}"/>
                </a:ext>
              </a:extLst>
            </p:cNvPr>
            <p:cNvSpPr/>
            <p:nvPr/>
          </p:nvSpPr>
          <p:spPr>
            <a:xfrm>
              <a:off x="4038143" y="4668531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9" name="Rectangle 2248">
              <a:extLst>
                <a:ext uri="{FF2B5EF4-FFF2-40B4-BE49-F238E27FC236}">
                  <a16:creationId xmlns:a16="http://schemas.microsoft.com/office/drawing/2014/main" id="{50D70571-864C-8816-2C0D-9C83BE670E76}"/>
                </a:ext>
              </a:extLst>
            </p:cNvPr>
            <p:cNvSpPr/>
            <p:nvPr/>
          </p:nvSpPr>
          <p:spPr>
            <a:xfrm>
              <a:off x="3409493" y="4547881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0" name="Triangle isocèle 2249">
              <a:extLst>
                <a:ext uri="{FF2B5EF4-FFF2-40B4-BE49-F238E27FC236}">
                  <a16:creationId xmlns:a16="http://schemas.microsoft.com/office/drawing/2014/main" id="{DEF0AF4F-6760-4965-4B5A-14EF867F2093}"/>
                </a:ext>
              </a:extLst>
            </p:cNvPr>
            <p:cNvSpPr/>
            <p:nvPr/>
          </p:nvSpPr>
          <p:spPr>
            <a:xfrm>
              <a:off x="3539668" y="454470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1" name="Triangle isocèle 2250">
              <a:extLst>
                <a:ext uri="{FF2B5EF4-FFF2-40B4-BE49-F238E27FC236}">
                  <a16:creationId xmlns:a16="http://schemas.microsoft.com/office/drawing/2014/main" id="{E9CF87F8-EDB0-32D9-DFA2-9AA74E9ED6B2}"/>
                </a:ext>
              </a:extLst>
            </p:cNvPr>
            <p:cNvSpPr/>
            <p:nvPr/>
          </p:nvSpPr>
          <p:spPr>
            <a:xfrm>
              <a:off x="4031793" y="4992381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2" name="Triangle isocèle 2251">
              <a:extLst>
                <a:ext uri="{FF2B5EF4-FFF2-40B4-BE49-F238E27FC236}">
                  <a16:creationId xmlns:a16="http://schemas.microsoft.com/office/drawing/2014/main" id="{6C81B90E-A510-3298-F9F4-7EA26F45BEB1}"/>
                </a:ext>
              </a:extLst>
            </p:cNvPr>
            <p:cNvSpPr/>
            <p:nvPr/>
          </p:nvSpPr>
          <p:spPr>
            <a:xfrm>
              <a:off x="4501693" y="519875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3" name="Triangle isocèle 2252">
              <a:extLst>
                <a:ext uri="{FF2B5EF4-FFF2-40B4-BE49-F238E27FC236}">
                  <a16:creationId xmlns:a16="http://schemas.microsoft.com/office/drawing/2014/main" id="{6E77474A-6E34-1CD1-5271-F698C0935889}"/>
                </a:ext>
              </a:extLst>
            </p:cNvPr>
            <p:cNvSpPr/>
            <p:nvPr/>
          </p:nvSpPr>
          <p:spPr>
            <a:xfrm>
              <a:off x="4968418" y="530670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4" name="Triangle isocèle 2253">
              <a:extLst>
                <a:ext uri="{FF2B5EF4-FFF2-40B4-BE49-F238E27FC236}">
                  <a16:creationId xmlns:a16="http://schemas.microsoft.com/office/drawing/2014/main" id="{8C7E2588-EF19-E497-5EEA-287ACC8D22AC}"/>
                </a:ext>
              </a:extLst>
            </p:cNvPr>
            <p:cNvSpPr/>
            <p:nvPr/>
          </p:nvSpPr>
          <p:spPr>
            <a:xfrm rot="10800000">
              <a:off x="4969455" y="5032032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5" name="Triangle isocèle 2254">
              <a:extLst>
                <a:ext uri="{FF2B5EF4-FFF2-40B4-BE49-F238E27FC236}">
                  <a16:creationId xmlns:a16="http://schemas.microsoft.com/office/drawing/2014/main" id="{30C8170D-680E-C8BA-B047-16485BDE3C76}"/>
                </a:ext>
              </a:extLst>
            </p:cNvPr>
            <p:cNvSpPr/>
            <p:nvPr/>
          </p:nvSpPr>
          <p:spPr>
            <a:xfrm rot="10800000">
              <a:off x="4429705" y="4914557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6" name="Triangle isocèle 2255">
              <a:extLst>
                <a:ext uri="{FF2B5EF4-FFF2-40B4-BE49-F238E27FC236}">
                  <a16:creationId xmlns:a16="http://schemas.microsoft.com/office/drawing/2014/main" id="{CD4237E6-1393-D096-339D-5890108CC5CD}"/>
                </a:ext>
              </a:extLst>
            </p:cNvPr>
            <p:cNvSpPr/>
            <p:nvPr/>
          </p:nvSpPr>
          <p:spPr>
            <a:xfrm rot="10800000">
              <a:off x="3880430" y="5047907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7" name="Triangle isocèle 2256">
              <a:extLst>
                <a:ext uri="{FF2B5EF4-FFF2-40B4-BE49-F238E27FC236}">
                  <a16:creationId xmlns:a16="http://schemas.microsoft.com/office/drawing/2014/main" id="{D7AF0945-79BB-FC02-3014-9F503D225946}"/>
                </a:ext>
              </a:extLst>
            </p:cNvPr>
            <p:cNvSpPr/>
            <p:nvPr/>
          </p:nvSpPr>
          <p:spPr>
            <a:xfrm rot="10800000">
              <a:off x="3474030" y="4555782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8" name="Hexagone 2257">
              <a:extLst>
                <a:ext uri="{FF2B5EF4-FFF2-40B4-BE49-F238E27FC236}">
                  <a16:creationId xmlns:a16="http://schemas.microsoft.com/office/drawing/2014/main" id="{69A74B4D-74A8-183C-17FC-1AE189EF84EF}"/>
                </a:ext>
              </a:extLst>
            </p:cNvPr>
            <p:cNvSpPr/>
            <p:nvPr/>
          </p:nvSpPr>
          <p:spPr>
            <a:xfrm rot="10800000">
              <a:off x="4038143" y="4075363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9" name="Hexagone 2258">
              <a:extLst>
                <a:ext uri="{FF2B5EF4-FFF2-40B4-BE49-F238E27FC236}">
                  <a16:creationId xmlns:a16="http://schemas.microsoft.com/office/drawing/2014/main" id="{1A0CCBBC-6C1C-1DB7-C098-3363BC48F97B}"/>
                </a:ext>
              </a:extLst>
            </p:cNvPr>
            <p:cNvSpPr/>
            <p:nvPr/>
          </p:nvSpPr>
          <p:spPr>
            <a:xfrm rot="10800000">
              <a:off x="3597855" y="4549432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0" name="Hexagone 2259">
              <a:extLst>
                <a:ext uri="{FF2B5EF4-FFF2-40B4-BE49-F238E27FC236}">
                  <a16:creationId xmlns:a16="http://schemas.microsoft.com/office/drawing/2014/main" id="{D5143C2D-B2E5-FCD4-1FAE-DEA54E557B2D}"/>
                </a:ext>
              </a:extLst>
            </p:cNvPr>
            <p:cNvSpPr/>
            <p:nvPr/>
          </p:nvSpPr>
          <p:spPr>
            <a:xfrm rot="10800000">
              <a:off x="4504868" y="4269038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1" name="Hexagone 2260">
              <a:extLst>
                <a:ext uri="{FF2B5EF4-FFF2-40B4-BE49-F238E27FC236}">
                  <a16:creationId xmlns:a16="http://schemas.microsoft.com/office/drawing/2014/main" id="{E7DA1817-99F1-4217-8BD3-62A08832B61F}"/>
                </a:ext>
              </a:extLst>
            </p:cNvPr>
            <p:cNvSpPr/>
            <p:nvPr/>
          </p:nvSpPr>
          <p:spPr>
            <a:xfrm rot="10800000">
              <a:off x="4965243" y="4888163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62" name="Connecteur droit 2261">
              <a:extLst>
                <a:ext uri="{FF2B5EF4-FFF2-40B4-BE49-F238E27FC236}">
                  <a16:creationId xmlns:a16="http://schemas.microsoft.com/office/drawing/2014/main" id="{737FA1C6-703E-63CA-DF43-C5E30F017395}"/>
                </a:ext>
              </a:extLst>
            </p:cNvPr>
            <p:cNvCxnSpPr/>
            <p:nvPr/>
          </p:nvCxnSpPr>
          <p:spPr>
            <a:xfrm>
              <a:off x="3880429" y="48664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3" name="Connecteur droit 2262">
              <a:extLst>
                <a:ext uri="{FF2B5EF4-FFF2-40B4-BE49-F238E27FC236}">
                  <a16:creationId xmlns:a16="http://schemas.microsoft.com/office/drawing/2014/main" id="{C2B1E214-24EE-D831-D0A5-761BD50A5276}"/>
                </a:ext>
              </a:extLst>
            </p:cNvPr>
            <p:cNvCxnSpPr/>
            <p:nvPr/>
          </p:nvCxnSpPr>
          <p:spPr>
            <a:xfrm>
              <a:off x="4350329" y="494901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4" name="Connecteur droit 2263">
              <a:extLst>
                <a:ext uri="{FF2B5EF4-FFF2-40B4-BE49-F238E27FC236}">
                  <a16:creationId xmlns:a16="http://schemas.microsoft.com/office/drawing/2014/main" id="{58A97D97-EA44-2DDC-F4A1-65D04ED06456}"/>
                </a:ext>
              </a:extLst>
            </p:cNvPr>
            <p:cNvCxnSpPr/>
            <p:nvPr/>
          </p:nvCxnSpPr>
          <p:spPr>
            <a:xfrm>
              <a:off x="4810704" y="5123635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9" name="Connecteur droit 2348">
              <a:extLst>
                <a:ext uri="{FF2B5EF4-FFF2-40B4-BE49-F238E27FC236}">
                  <a16:creationId xmlns:a16="http://schemas.microsoft.com/office/drawing/2014/main" id="{885F8D12-5FF7-20F3-FA47-ECC0B03F96C9}"/>
                </a:ext>
              </a:extLst>
            </p:cNvPr>
            <p:cNvCxnSpPr/>
            <p:nvPr/>
          </p:nvCxnSpPr>
          <p:spPr>
            <a:xfrm>
              <a:off x="4780190" y="4512222"/>
              <a:ext cx="43837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1" name="Rectangle 48">
            <a:extLst>
              <a:ext uri="{FF2B5EF4-FFF2-40B4-BE49-F238E27FC236}">
                <a16:creationId xmlns:a16="http://schemas.microsoft.com/office/drawing/2014/main" id="{79CB025E-2800-E8D3-256F-5850CA735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599" y="3064172"/>
            <a:ext cx="292124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Intact HIV DNA per 10</a:t>
            </a:r>
            <a:r>
              <a:rPr lang="en-US" altLang="fr-FR" sz="1600" b="1" kern="0" baseline="3000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6</a:t>
            </a: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CD4+ cells</a:t>
            </a:r>
            <a:endParaRPr kumimoji="0" lang="en-US" altLang="fr-FR" sz="16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F20A30-361F-86CC-487A-EA2132A58F02}"/>
              </a:ext>
            </a:extLst>
          </p:cNvPr>
          <p:cNvGrpSpPr/>
          <p:nvPr/>
        </p:nvGrpSpPr>
        <p:grpSpPr>
          <a:xfrm>
            <a:off x="5652250" y="3543281"/>
            <a:ext cx="2749351" cy="2318446"/>
            <a:chOff x="6561406" y="3602358"/>
            <a:chExt cx="2749351" cy="2318446"/>
          </a:xfrm>
        </p:grpSpPr>
        <p:cxnSp>
          <p:nvCxnSpPr>
            <p:cNvPr id="2176" name="Connecteur droit 2175">
              <a:extLst>
                <a:ext uri="{FF2B5EF4-FFF2-40B4-BE49-F238E27FC236}">
                  <a16:creationId xmlns:a16="http://schemas.microsoft.com/office/drawing/2014/main" id="{89AC2F41-7FF3-5BDB-55DF-BC679AEF54BC}"/>
                </a:ext>
              </a:extLst>
            </p:cNvPr>
            <p:cNvCxnSpPr/>
            <p:nvPr/>
          </p:nvCxnSpPr>
          <p:spPr>
            <a:xfrm>
              <a:off x="8292709" y="51712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7" name="Connecteur droit 2176">
              <a:extLst>
                <a:ext uri="{FF2B5EF4-FFF2-40B4-BE49-F238E27FC236}">
                  <a16:creationId xmlns:a16="http://schemas.microsoft.com/office/drawing/2014/main" id="{7033EEA6-D007-9684-3140-7DE547CDFA12}"/>
                </a:ext>
              </a:extLst>
            </p:cNvPr>
            <p:cNvCxnSpPr/>
            <p:nvPr/>
          </p:nvCxnSpPr>
          <p:spPr>
            <a:xfrm>
              <a:off x="7896356" y="50442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8" name="Groupe 2177">
              <a:extLst>
                <a:ext uri="{FF2B5EF4-FFF2-40B4-BE49-F238E27FC236}">
                  <a16:creationId xmlns:a16="http://schemas.microsoft.com/office/drawing/2014/main" id="{FD6F9A08-06D6-C002-6118-D1CCD5CAE206}"/>
                </a:ext>
              </a:extLst>
            </p:cNvPr>
            <p:cNvGrpSpPr/>
            <p:nvPr/>
          </p:nvGrpSpPr>
          <p:grpSpPr>
            <a:xfrm>
              <a:off x="8391832" y="4823371"/>
              <a:ext cx="196583" cy="426989"/>
              <a:chOff x="2084388" y="2281238"/>
              <a:chExt cx="127000" cy="720725"/>
            </a:xfrm>
          </p:grpSpPr>
          <p:sp>
            <p:nvSpPr>
              <p:cNvPr id="2179" name="Line 113">
                <a:extLst>
                  <a:ext uri="{FF2B5EF4-FFF2-40B4-BE49-F238E27FC236}">
                    <a16:creationId xmlns:a16="http://schemas.microsoft.com/office/drawing/2014/main" id="{01AAE8F8-71DF-6C80-3543-A1D2933F1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0" name="Line 120">
                <a:extLst>
                  <a:ext uri="{FF2B5EF4-FFF2-40B4-BE49-F238E27FC236}">
                    <a16:creationId xmlns:a16="http://schemas.microsoft.com/office/drawing/2014/main" id="{08FCEBE6-E777-8237-FD25-B0550E0EE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1" name="Line 113">
                <a:extLst>
                  <a:ext uri="{FF2B5EF4-FFF2-40B4-BE49-F238E27FC236}">
                    <a16:creationId xmlns:a16="http://schemas.microsoft.com/office/drawing/2014/main" id="{29FC9251-BA6D-FBD3-5C46-445CAB969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82" name="Groupe 2181">
              <a:extLst>
                <a:ext uri="{FF2B5EF4-FFF2-40B4-BE49-F238E27FC236}">
                  <a16:creationId xmlns:a16="http://schemas.microsoft.com/office/drawing/2014/main" id="{8DF25C37-2044-3945-9023-724E569E26DC}"/>
                </a:ext>
              </a:extLst>
            </p:cNvPr>
            <p:cNvGrpSpPr/>
            <p:nvPr/>
          </p:nvGrpSpPr>
          <p:grpSpPr>
            <a:xfrm>
              <a:off x="7978762" y="4629697"/>
              <a:ext cx="196583" cy="652388"/>
              <a:chOff x="2084388" y="2281238"/>
              <a:chExt cx="127000" cy="720725"/>
            </a:xfrm>
          </p:grpSpPr>
          <p:sp>
            <p:nvSpPr>
              <p:cNvPr id="2183" name="Line 113">
                <a:extLst>
                  <a:ext uri="{FF2B5EF4-FFF2-40B4-BE49-F238E27FC236}">
                    <a16:creationId xmlns:a16="http://schemas.microsoft.com/office/drawing/2014/main" id="{3CB85BD4-8E4E-29BE-3691-08BB19B49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4" name="Line 120">
                <a:extLst>
                  <a:ext uri="{FF2B5EF4-FFF2-40B4-BE49-F238E27FC236}">
                    <a16:creationId xmlns:a16="http://schemas.microsoft.com/office/drawing/2014/main" id="{72D22F0E-5308-614C-3BC7-58D5AC53D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5" name="Line 113">
                <a:extLst>
                  <a:ext uri="{FF2B5EF4-FFF2-40B4-BE49-F238E27FC236}">
                    <a16:creationId xmlns:a16="http://schemas.microsoft.com/office/drawing/2014/main" id="{CD9B6383-2582-7F56-5F47-8ADBE28A6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86" name="Groupe 2185">
              <a:extLst>
                <a:ext uri="{FF2B5EF4-FFF2-40B4-BE49-F238E27FC236}">
                  <a16:creationId xmlns:a16="http://schemas.microsoft.com/office/drawing/2014/main" id="{3B20E190-3773-2342-411B-94340D094D4E}"/>
                </a:ext>
              </a:extLst>
            </p:cNvPr>
            <p:cNvGrpSpPr/>
            <p:nvPr/>
          </p:nvGrpSpPr>
          <p:grpSpPr>
            <a:xfrm>
              <a:off x="7575278" y="4385222"/>
              <a:ext cx="196583" cy="848221"/>
              <a:chOff x="2084388" y="2281238"/>
              <a:chExt cx="127000" cy="720725"/>
            </a:xfrm>
          </p:grpSpPr>
          <p:sp>
            <p:nvSpPr>
              <p:cNvPr id="2187" name="Line 113">
                <a:extLst>
                  <a:ext uri="{FF2B5EF4-FFF2-40B4-BE49-F238E27FC236}">
                    <a16:creationId xmlns:a16="http://schemas.microsoft.com/office/drawing/2014/main" id="{E4126E12-579D-D332-ABEC-AF7762A10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8" name="Line 120">
                <a:extLst>
                  <a:ext uri="{FF2B5EF4-FFF2-40B4-BE49-F238E27FC236}">
                    <a16:creationId xmlns:a16="http://schemas.microsoft.com/office/drawing/2014/main" id="{283A789C-9F37-2ED2-ECE9-8B84D2CD8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9" name="Line 113">
                <a:extLst>
                  <a:ext uri="{FF2B5EF4-FFF2-40B4-BE49-F238E27FC236}">
                    <a16:creationId xmlns:a16="http://schemas.microsoft.com/office/drawing/2014/main" id="{C93FA2AC-B39F-8E8F-39BF-CE5BD8A9F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91" name="Forme libre : forme 2190">
              <a:extLst>
                <a:ext uri="{FF2B5EF4-FFF2-40B4-BE49-F238E27FC236}">
                  <a16:creationId xmlns:a16="http://schemas.microsoft.com/office/drawing/2014/main" id="{3F39C3E0-0A3A-63B0-9B42-C4AE89CE5E2B}"/>
                </a:ext>
              </a:extLst>
            </p:cNvPr>
            <p:cNvSpPr/>
            <p:nvPr/>
          </p:nvSpPr>
          <p:spPr>
            <a:xfrm>
              <a:off x="6942083" y="4276002"/>
              <a:ext cx="1862376" cy="1158240"/>
            </a:xfrm>
            <a:custGeom>
              <a:avLst/>
              <a:gdLst>
                <a:gd name="connsiteX0" fmla="*/ 0 w 1943100"/>
                <a:gd name="connsiteY0" fmla="*/ 0 h 1783080"/>
                <a:gd name="connsiteX1" fmla="*/ 0 w 1943100"/>
                <a:gd name="connsiteY1" fmla="*/ 1783080 h 1783080"/>
                <a:gd name="connsiteX2" fmla="*/ 1943100 w 1943100"/>
                <a:gd name="connsiteY2" fmla="*/ 178308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3100" h="1783080">
                  <a:moveTo>
                    <a:pt x="0" y="0"/>
                  </a:moveTo>
                  <a:lnTo>
                    <a:pt x="0" y="1783080"/>
                  </a:lnTo>
                  <a:lnTo>
                    <a:pt x="1943100" y="17830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1" name="Ellipse 2240">
              <a:extLst>
                <a:ext uri="{FF2B5EF4-FFF2-40B4-BE49-F238E27FC236}">
                  <a16:creationId xmlns:a16="http://schemas.microsoft.com/office/drawing/2014/main" id="{85232A76-AC63-6F78-1E24-D05B4155C807}"/>
                </a:ext>
              </a:extLst>
            </p:cNvPr>
            <p:cNvSpPr/>
            <p:nvPr/>
          </p:nvSpPr>
          <p:spPr>
            <a:xfrm>
              <a:off x="7704820" y="4830456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5" name="Ellipse 2264">
              <a:extLst>
                <a:ext uri="{FF2B5EF4-FFF2-40B4-BE49-F238E27FC236}">
                  <a16:creationId xmlns:a16="http://schemas.microsoft.com/office/drawing/2014/main" id="{34CC2391-D5FB-669D-61D0-C9654B4940CC}"/>
                </a:ext>
              </a:extLst>
            </p:cNvPr>
            <p:cNvSpPr/>
            <p:nvPr/>
          </p:nvSpPr>
          <p:spPr>
            <a:xfrm>
              <a:off x="8003270" y="506223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6" name="Losange 2265">
              <a:extLst>
                <a:ext uri="{FF2B5EF4-FFF2-40B4-BE49-F238E27FC236}">
                  <a16:creationId xmlns:a16="http://schemas.microsoft.com/office/drawing/2014/main" id="{53BC3ADB-BB31-0E9A-564E-D116B73826D3}"/>
                </a:ext>
              </a:extLst>
            </p:cNvPr>
            <p:cNvSpPr/>
            <p:nvPr/>
          </p:nvSpPr>
          <p:spPr>
            <a:xfrm>
              <a:off x="7247255" y="4940589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7" name="Rectangle 2266">
              <a:extLst>
                <a:ext uri="{FF2B5EF4-FFF2-40B4-BE49-F238E27FC236}">
                  <a16:creationId xmlns:a16="http://schemas.microsoft.com/office/drawing/2014/main" id="{7B79D5CA-B2BB-6123-A030-18B55933994D}"/>
                </a:ext>
              </a:extLst>
            </p:cNvPr>
            <p:cNvSpPr/>
            <p:nvPr/>
          </p:nvSpPr>
          <p:spPr>
            <a:xfrm>
              <a:off x="8042449" y="3717279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8" name="Triangle isocèle 2267">
              <a:extLst>
                <a:ext uri="{FF2B5EF4-FFF2-40B4-BE49-F238E27FC236}">
                  <a16:creationId xmlns:a16="http://schemas.microsoft.com/office/drawing/2014/main" id="{4F635315-440A-43A3-773D-AF8C1CA1DE4D}"/>
                </a:ext>
              </a:extLst>
            </p:cNvPr>
            <p:cNvSpPr/>
            <p:nvPr/>
          </p:nvSpPr>
          <p:spPr>
            <a:xfrm>
              <a:off x="7640955" y="5072498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9" name="Triangle isocèle 2268">
              <a:extLst>
                <a:ext uri="{FF2B5EF4-FFF2-40B4-BE49-F238E27FC236}">
                  <a16:creationId xmlns:a16="http://schemas.microsoft.com/office/drawing/2014/main" id="{89E64D82-CD57-AB3C-ADCC-A206DAD9CB5B}"/>
                </a:ext>
              </a:extLst>
            </p:cNvPr>
            <p:cNvSpPr/>
            <p:nvPr/>
          </p:nvSpPr>
          <p:spPr>
            <a:xfrm rot="10800000">
              <a:off x="7708667" y="5197874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0" name="Hexagone 2269">
              <a:extLst>
                <a:ext uri="{FF2B5EF4-FFF2-40B4-BE49-F238E27FC236}">
                  <a16:creationId xmlns:a16="http://schemas.microsoft.com/office/drawing/2014/main" id="{6BB8DB26-FDB4-709D-619E-E5E3C8458513}"/>
                </a:ext>
              </a:extLst>
            </p:cNvPr>
            <p:cNvSpPr/>
            <p:nvPr/>
          </p:nvSpPr>
          <p:spPr>
            <a:xfrm rot="10800000">
              <a:off x="8581792" y="5163047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1" name="Rectangle 2270">
              <a:extLst>
                <a:ext uri="{FF2B5EF4-FFF2-40B4-BE49-F238E27FC236}">
                  <a16:creationId xmlns:a16="http://schemas.microsoft.com/office/drawing/2014/main" id="{E8239FC6-ABCC-7D0C-CBA8-E78ED4B94F7A}"/>
                </a:ext>
              </a:extLst>
            </p:cNvPr>
            <p:cNvSpPr/>
            <p:nvPr/>
          </p:nvSpPr>
          <p:spPr>
            <a:xfrm>
              <a:off x="8490124" y="5047604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2" name="Rectangle 2271">
              <a:extLst>
                <a:ext uri="{FF2B5EF4-FFF2-40B4-BE49-F238E27FC236}">
                  <a16:creationId xmlns:a16="http://schemas.microsoft.com/office/drawing/2014/main" id="{67C889A1-F439-623D-E64F-B28B8C995E2D}"/>
                </a:ext>
              </a:extLst>
            </p:cNvPr>
            <p:cNvSpPr/>
            <p:nvPr/>
          </p:nvSpPr>
          <p:spPr>
            <a:xfrm>
              <a:off x="7636049" y="4355454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3" name="Rectangle 2272">
              <a:extLst>
                <a:ext uri="{FF2B5EF4-FFF2-40B4-BE49-F238E27FC236}">
                  <a16:creationId xmlns:a16="http://schemas.microsoft.com/office/drawing/2014/main" id="{AEE4726D-187E-1584-2D0B-57534D3098F0}"/>
                </a:ext>
              </a:extLst>
            </p:cNvPr>
            <p:cNvSpPr/>
            <p:nvPr/>
          </p:nvSpPr>
          <p:spPr>
            <a:xfrm>
              <a:off x="7216949" y="4941095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4" name="Triangle isocèle 2273">
              <a:extLst>
                <a:ext uri="{FF2B5EF4-FFF2-40B4-BE49-F238E27FC236}">
                  <a16:creationId xmlns:a16="http://schemas.microsoft.com/office/drawing/2014/main" id="{E8517F67-6AB5-D7CB-4BED-E7BEAE5A684B}"/>
                </a:ext>
              </a:extLst>
            </p:cNvPr>
            <p:cNvSpPr/>
            <p:nvPr/>
          </p:nvSpPr>
          <p:spPr>
            <a:xfrm rot="10800000">
              <a:off x="7295917" y="4937524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5" name="Triangle isocèle 2274">
              <a:extLst>
                <a:ext uri="{FF2B5EF4-FFF2-40B4-BE49-F238E27FC236}">
                  <a16:creationId xmlns:a16="http://schemas.microsoft.com/office/drawing/2014/main" id="{A4A50F87-3846-31F7-F92A-3CDBF7FEFA82}"/>
                </a:ext>
              </a:extLst>
            </p:cNvPr>
            <p:cNvSpPr/>
            <p:nvPr/>
          </p:nvSpPr>
          <p:spPr>
            <a:xfrm rot="10800000">
              <a:off x="8042042" y="4737499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6" name="Triangle isocèle 2275">
              <a:extLst>
                <a:ext uri="{FF2B5EF4-FFF2-40B4-BE49-F238E27FC236}">
                  <a16:creationId xmlns:a16="http://schemas.microsoft.com/office/drawing/2014/main" id="{B6B2BCD3-3EFD-155D-182C-E28F71EB8982}"/>
                </a:ext>
              </a:extLst>
            </p:cNvPr>
            <p:cNvSpPr/>
            <p:nvPr/>
          </p:nvSpPr>
          <p:spPr>
            <a:xfrm rot="10800000">
              <a:off x="8496067" y="5210574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7" name="Hexagone 2276">
              <a:extLst>
                <a:ext uri="{FF2B5EF4-FFF2-40B4-BE49-F238E27FC236}">
                  <a16:creationId xmlns:a16="http://schemas.microsoft.com/office/drawing/2014/main" id="{8D59618C-B5EC-62BB-2595-191615C1AF41}"/>
                </a:ext>
              </a:extLst>
            </p:cNvPr>
            <p:cNvSpPr/>
            <p:nvPr/>
          </p:nvSpPr>
          <p:spPr>
            <a:xfrm rot="10800000">
              <a:off x="8089667" y="5245597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8" name="Hexagone 2277">
              <a:extLst>
                <a:ext uri="{FF2B5EF4-FFF2-40B4-BE49-F238E27FC236}">
                  <a16:creationId xmlns:a16="http://schemas.microsoft.com/office/drawing/2014/main" id="{FEC4533F-A63C-F74B-25B6-9F3E4082E696}"/>
                </a:ext>
              </a:extLst>
            </p:cNvPr>
            <p:cNvSpPr/>
            <p:nvPr/>
          </p:nvSpPr>
          <p:spPr>
            <a:xfrm rot="10800000">
              <a:off x="7568967" y="5261472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9" name="Hexagone 2278">
              <a:extLst>
                <a:ext uri="{FF2B5EF4-FFF2-40B4-BE49-F238E27FC236}">
                  <a16:creationId xmlns:a16="http://schemas.microsoft.com/office/drawing/2014/main" id="{E43BF58D-938B-9160-3F99-385B38075B93}"/>
                </a:ext>
              </a:extLst>
            </p:cNvPr>
            <p:cNvSpPr/>
            <p:nvPr/>
          </p:nvSpPr>
          <p:spPr>
            <a:xfrm rot="10800000">
              <a:off x="7238767" y="4942238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0" name="Triangle isocèle 2279">
              <a:extLst>
                <a:ext uri="{FF2B5EF4-FFF2-40B4-BE49-F238E27FC236}">
                  <a16:creationId xmlns:a16="http://schemas.microsoft.com/office/drawing/2014/main" id="{2BB1B01C-2F08-88DF-0AD9-F7140400F056}"/>
                </a:ext>
              </a:extLst>
            </p:cNvPr>
            <p:cNvSpPr/>
            <p:nvPr/>
          </p:nvSpPr>
          <p:spPr>
            <a:xfrm>
              <a:off x="8006080" y="5301098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1" name="Triangle isocèle 2280">
              <a:extLst>
                <a:ext uri="{FF2B5EF4-FFF2-40B4-BE49-F238E27FC236}">
                  <a16:creationId xmlns:a16="http://schemas.microsoft.com/office/drawing/2014/main" id="{BC6EA2A0-199D-70AB-2E12-EB1A79AA8825}"/>
                </a:ext>
              </a:extLst>
            </p:cNvPr>
            <p:cNvSpPr/>
            <p:nvPr/>
          </p:nvSpPr>
          <p:spPr>
            <a:xfrm>
              <a:off x="7345680" y="4939148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2" name="Triangle isocèle 2281">
              <a:extLst>
                <a:ext uri="{FF2B5EF4-FFF2-40B4-BE49-F238E27FC236}">
                  <a16:creationId xmlns:a16="http://schemas.microsoft.com/office/drawing/2014/main" id="{CA65730D-082D-8A8F-BC9C-789AFDCC109E}"/>
                </a:ext>
              </a:extLst>
            </p:cNvPr>
            <p:cNvSpPr/>
            <p:nvPr/>
          </p:nvSpPr>
          <p:spPr>
            <a:xfrm>
              <a:off x="8412480" y="5107423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3" name="Ellipse 2282">
              <a:extLst>
                <a:ext uri="{FF2B5EF4-FFF2-40B4-BE49-F238E27FC236}">
                  <a16:creationId xmlns:a16="http://schemas.microsoft.com/office/drawing/2014/main" id="{3FAFE2B5-94EF-B54C-BDFE-E4C97B1C6297}"/>
                </a:ext>
              </a:extLst>
            </p:cNvPr>
            <p:cNvSpPr/>
            <p:nvPr/>
          </p:nvSpPr>
          <p:spPr>
            <a:xfrm>
              <a:off x="8333470" y="5151131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4" name="Ellipse 2283">
              <a:extLst>
                <a:ext uri="{FF2B5EF4-FFF2-40B4-BE49-F238E27FC236}">
                  <a16:creationId xmlns:a16="http://schemas.microsoft.com/office/drawing/2014/main" id="{42A34230-8F8B-ACF8-39E2-03EA6B2E1B26}"/>
                </a:ext>
              </a:extLst>
            </p:cNvPr>
            <p:cNvSpPr/>
            <p:nvPr/>
          </p:nvSpPr>
          <p:spPr>
            <a:xfrm>
              <a:off x="8047720" y="4843156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5" name="Ellipse 2284">
              <a:extLst>
                <a:ext uri="{FF2B5EF4-FFF2-40B4-BE49-F238E27FC236}">
                  <a16:creationId xmlns:a16="http://schemas.microsoft.com/office/drawing/2014/main" id="{F7C02796-8A01-1F0B-BF61-2ED548D04035}"/>
                </a:ext>
              </a:extLst>
            </p:cNvPr>
            <p:cNvSpPr/>
            <p:nvPr/>
          </p:nvSpPr>
          <p:spPr>
            <a:xfrm>
              <a:off x="7638145" y="4598681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6" name="Ellipse 2285">
              <a:extLst>
                <a:ext uri="{FF2B5EF4-FFF2-40B4-BE49-F238E27FC236}">
                  <a16:creationId xmlns:a16="http://schemas.microsoft.com/office/drawing/2014/main" id="{3E83698E-6FD3-9EE2-F9B5-E0F17B1333B5}"/>
                </a:ext>
              </a:extLst>
            </p:cNvPr>
            <p:cNvSpPr/>
            <p:nvPr/>
          </p:nvSpPr>
          <p:spPr>
            <a:xfrm>
              <a:off x="7174595" y="4939847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7" name="Triangle isocèle 2286">
              <a:extLst>
                <a:ext uri="{FF2B5EF4-FFF2-40B4-BE49-F238E27FC236}">
                  <a16:creationId xmlns:a16="http://schemas.microsoft.com/office/drawing/2014/main" id="{57FFCB67-B9BC-2185-15C7-7FFCD72C3025}"/>
                </a:ext>
              </a:extLst>
            </p:cNvPr>
            <p:cNvSpPr/>
            <p:nvPr/>
          </p:nvSpPr>
          <p:spPr>
            <a:xfrm>
              <a:off x="7634970" y="401765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8" name="Triangle isocèle 2287">
              <a:extLst>
                <a:ext uri="{FF2B5EF4-FFF2-40B4-BE49-F238E27FC236}">
                  <a16:creationId xmlns:a16="http://schemas.microsoft.com/office/drawing/2014/main" id="{3A758876-320B-0BC3-B99B-414308F9EB3D}"/>
                </a:ext>
              </a:extLst>
            </p:cNvPr>
            <p:cNvSpPr/>
            <p:nvPr/>
          </p:nvSpPr>
          <p:spPr>
            <a:xfrm>
              <a:off x="8171545" y="5011431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9" name="Triangle isocèle 2288">
              <a:extLst>
                <a:ext uri="{FF2B5EF4-FFF2-40B4-BE49-F238E27FC236}">
                  <a16:creationId xmlns:a16="http://schemas.microsoft.com/office/drawing/2014/main" id="{850C5EDB-B8CF-221F-E283-B3FC3932D3E9}"/>
                </a:ext>
              </a:extLst>
            </p:cNvPr>
            <p:cNvSpPr/>
            <p:nvPr/>
          </p:nvSpPr>
          <p:spPr>
            <a:xfrm>
              <a:off x="8409670" y="4789181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0" name="Rectangle 2289">
              <a:extLst>
                <a:ext uri="{FF2B5EF4-FFF2-40B4-BE49-F238E27FC236}">
                  <a16:creationId xmlns:a16="http://schemas.microsoft.com/office/drawing/2014/main" id="{7FA8DDE2-CE59-99C7-D1CC-95BE9C61559F}"/>
                </a:ext>
              </a:extLst>
            </p:cNvPr>
            <p:cNvSpPr/>
            <p:nvPr/>
          </p:nvSpPr>
          <p:spPr>
            <a:xfrm>
              <a:off x="8039274" y="4593579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1" name="Rectangle 2290">
              <a:extLst>
                <a:ext uri="{FF2B5EF4-FFF2-40B4-BE49-F238E27FC236}">
                  <a16:creationId xmlns:a16="http://schemas.microsoft.com/office/drawing/2014/main" id="{7B5F900A-ED40-F585-1CD6-614907EDE9E1}"/>
                </a:ext>
              </a:extLst>
            </p:cNvPr>
            <p:cNvSpPr/>
            <p:nvPr/>
          </p:nvSpPr>
          <p:spPr>
            <a:xfrm>
              <a:off x="7153449" y="4937920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2" name="Rectangle 2291">
              <a:extLst>
                <a:ext uri="{FF2B5EF4-FFF2-40B4-BE49-F238E27FC236}">
                  <a16:creationId xmlns:a16="http://schemas.microsoft.com/office/drawing/2014/main" id="{A6A81CBC-FC07-83F0-DA50-6E8D430A7B83}"/>
                </a:ext>
              </a:extLst>
            </p:cNvPr>
            <p:cNvSpPr/>
            <p:nvPr/>
          </p:nvSpPr>
          <p:spPr>
            <a:xfrm>
              <a:off x="8493299" y="4749154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3" name="Losange 2292">
              <a:extLst>
                <a:ext uri="{FF2B5EF4-FFF2-40B4-BE49-F238E27FC236}">
                  <a16:creationId xmlns:a16="http://schemas.microsoft.com/office/drawing/2014/main" id="{174D9D53-347A-8AD1-30FE-3DFB33D39DC0}"/>
                </a:ext>
              </a:extLst>
            </p:cNvPr>
            <p:cNvSpPr/>
            <p:nvPr/>
          </p:nvSpPr>
          <p:spPr>
            <a:xfrm>
              <a:off x="7568864" y="4986765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4" name="Losange 2293">
              <a:extLst>
                <a:ext uri="{FF2B5EF4-FFF2-40B4-BE49-F238E27FC236}">
                  <a16:creationId xmlns:a16="http://schemas.microsoft.com/office/drawing/2014/main" id="{F43AF5EE-1A92-AA5B-A746-1FC60AA9FA59}"/>
                </a:ext>
              </a:extLst>
            </p:cNvPr>
            <p:cNvSpPr/>
            <p:nvPr/>
          </p:nvSpPr>
          <p:spPr>
            <a:xfrm>
              <a:off x="7918114" y="5008990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5" name="Losange 2294">
              <a:extLst>
                <a:ext uri="{FF2B5EF4-FFF2-40B4-BE49-F238E27FC236}">
                  <a16:creationId xmlns:a16="http://schemas.microsoft.com/office/drawing/2014/main" id="{8ECB5AC2-C3D2-3A7D-CF0C-21191568B300}"/>
                </a:ext>
              </a:extLst>
            </p:cNvPr>
            <p:cNvSpPr/>
            <p:nvPr/>
          </p:nvSpPr>
          <p:spPr>
            <a:xfrm>
              <a:off x="8410239" y="5177265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6" name="Rectangle 48">
              <a:extLst>
                <a:ext uri="{FF2B5EF4-FFF2-40B4-BE49-F238E27FC236}">
                  <a16:creationId xmlns:a16="http://schemas.microsoft.com/office/drawing/2014/main" id="{1F131F43-AAC4-10FD-BA9C-5064D3B5D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1" y="4345673"/>
              <a:ext cx="58245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p=0.065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97" name="Line 17">
              <a:extLst>
                <a:ext uri="{FF2B5EF4-FFF2-40B4-BE49-F238E27FC236}">
                  <a16:creationId xmlns:a16="http://schemas.microsoft.com/office/drawing/2014/main" id="{C7F98515-5E11-733B-E0D1-9779DF282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9624" y="4974850"/>
              <a:ext cx="187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98" name="Ellipse 2297">
              <a:extLst>
                <a:ext uri="{FF2B5EF4-FFF2-40B4-BE49-F238E27FC236}">
                  <a16:creationId xmlns:a16="http://schemas.microsoft.com/office/drawing/2014/main" id="{9EB8A910-7012-C3D1-9115-EBCD2E8801BB}"/>
                </a:ext>
              </a:extLst>
            </p:cNvPr>
            <p:cNvSpPr/>
            <p:nvPr/>
          </p:nvSpPr>
          <p:spPr>
            <a:xfrm>
              <a:off x="7111095" y="4936672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9" name="Rectangle 48">
              <a:extLst>
                <a:ext uri="{FF2B5EF4-FFF2-40B4-BE49-F238E27FC236}">
                  <a16:creationId xmlns:a16="http://schemas.microsoft.com/office/drawing/2014/main" id="{B03762F9-BB3B-4792-9BE5-1003CB237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9996" y="3871440"/>
              <a:ext cx="117076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400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MFC</a:t>
              </a:r>
              <a:r>
                <a:rPr lang="en-US" altLang="fr-FR" sz="1400" kern="0" baseline="-2500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intact</a:t>
              </a:r>
              <a:r>
                <a:rPr lang="en-US" altLang="fr-FR" sz="14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=0.58x</a:t>
              </a:r>
              <a:endParaRPr kumimoji="0" lang="en-US" altLang="fr-FR" sz="14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300" name="Connecteur droit 2299">
              <a:extLst>
                <a:ext uri="{FF2B5EF4-FFF2-40B4-BE49-F238E27FC236}">
                  <a16:creationId xmlns:a16="http://schemas.microsoft.com/office/drawing/2014/main" id="{8A55CEAF-CFFF-199A-F0B1-076239E6B60A}"/>
                </a:ext>
              </a:extLst>
            </p:cNvPr>
            <p:cNvCxnSpPr/>
            <p:nvPr/>
          </p:nvCxnSpPr>
          <p:spPr>
            <a:xfrm>
              <a:off x="7477256" y="49426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1" name="Losange 2300">
              <a:extLst>
                <a:ext uri="{FF2B5EF4-FFF2-40B4-BE49-F238E27FC236}">
                  <a16:creationId xmlns:a16="http://schemas.microsoft.com/office/drawing/2014/main" id="{71C2A6FD-4A8B-739F-DFC2-62C9C1FE449A}"/>
                </a:ext>
              </a:extLst>
            </p:cNvPr>
            <p:cNvSpPr/>
            <p:nvPr/>
          </p:nvSpPr>
          <p:spPr>
            <a:xfrm>
              <a:off x="8082618" y="5032943"/>
              <a:ext cx="72008" cy="72008"/>
            </a:xfrm>
            <a:prstGeom prst="diamon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2" name="Rectangle 2301">
              <a:extLst>
                <a:ext uri="{FF2B5EF4-FFF2-40B4-BE49-F238E27FC236}">
                  <a16:creationId xmlns:a16="http://schemas.microsoft.com/office/drawing/2014/main" id="{10C8BE13-E6FE-7A3F-12CC-313A3FE1CAB5}"/>
                </a:ext>
              </a:extLst>
            </p:cNvPr>
            <p:cNvSpPr/>
            <p:nvPr/>
          </p:nvSpPr>
          <p:spPr>
            <a:xfrm>
              <a:off x="7569374" y="4825354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3" name="Losange 2302">
              <a:extLst>
                <a:ext uri="{FF2B5EF4-FFF2-40B4-BE49-F238E27FC236}">
                  <a16:creationId xmlns:a16="http://schemas.microsoft.com/office/drawing/2014/main" id="{9C197B50-04B2-CAC0-A90F-C96947500514}"/>
                </a:ext>
              </a:extLst>
            </p:cNvPr>
            <p:cNvSpPr/>
            <p:nvPr/>
          </p:nvSpPr>
          <p:spPr>
            <a:xfrm>
              <a:off x="7704820" y="4989206"/>
              <a:ext cx="72008" cy="72008"/>
            </a:xfrm>
            <a:prstGeom prst="diamon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4" name="Losange 2303">
              <a:extLst>
                <a:ext uri="{FF2B5EF4-FFF2-40B4-BE49-F238E27FC236}">
                  <a16:creationId xmlns:a16="http://schemas.microsoft.com/office/drawing/2014/main" id="{D6BBCBF4-1CF6-385B-3499-0DAE7C3CBF21}"/>
                </a:ext>
              </a:extLst>
            </p:cNvPr>
            <p:cNvSpPr/>
            <p:nvPr/>
          </p:nvSpPr>
          <p:spPr>
            <a:xfrm>
              <a:off x="8450918" y="4912293"/>
              <a:ext cx="72008" cy="72008"/>
            </a:xfrm>
            <a:prstGeom prst="diamon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05" name="Groupe 2304">
              <a:extLst>
                <a:ext uri="{FF2B5EF4-FFF2-40B4-BE49-F238E27FC236}">
                  <a16:creationId xmlns:a16="http://schemas.microsoft.com/office/drawing/2014/main" id="{93D945AF-6B19-4806-3B1F-ABE9D45E59A7}"/>
                </a:ext>
              </a:extLst>
            </p:cNvPr>
            <p:cNvGrpSpPr/>
            <p:nvPr/>
          </p:nvGrpSpPr>
          <p:grpSpPr>
            <a:xfrm>
              <a:off x="6561406" y="3602358"/>
              <a:ext cx="392828" cy="288147"/>
              <a:chOff x="1710542" y="1546878"/>
              <a:chExt cx="392828" cy="288147"/>
            </a:xfrm>
          </p:grpSpPr>
          <p:sp>
            <p:nvSpPr>
              <p:cNvPr id="2306" name="Line 17">
                <a:extLst>
                  <a:ext uri="{FF2B5EF4-FFF2-40B4-BE49-F238E27FC236}">
                    <a16:creationId xmlns:a16="http://schemas.microsoft.com/office/drawing/2014/main" id="{084E5DE5-34F2-A2B0-1A45-3314328F5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7" name="Rectangle 48">
                <a:extLst>
                  <a:ext uri="{FF2B5EF4-FFF2-40B4-BE49-F238E27FC236}">
                    <a16:creationId xmlns:a16="http://schemas.microsoft.com/office/drawing/2014/main" id="{A031A678-8FC4-3509-CD8F-D55BA6C1D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12.0</a:t>
                </a:r>
              </a:p>
            </p:txBody>
          </p:sp>
        </p:grpSp>
        <p:grpSp>
          <p:nvGrpSpPr>
            <p:cNvPr id="2308" name="Groupe 2307">
              <a:extLst>
                <a:ext uri="{FF2B5EF4-FFF2-40B4-BE49-F238E27FC236}">
                  <a16:creationId xmlns:a16="http://schemas.microsoft.com/office/drawing/2014/main" id="{119B014A-BC3F-BB30-0460-489B6F285369}"/>
                </a:ext>
              </a:extLst>
            </p:cNvPr>
            <p:cNvGrpSpPr/>
            <p:nvPr/>
          </p:nvGrpSpPr>
          <p:grpSpPr>
            <a:xfrm>
              <a:off x="6561406" y="3724500"/>
              <a:ext cx="392828" cy="288147"/>
              <a:chOff x="1710542" y="1546878"/>
              <a:chExt cx="392828" cy="288147"/>
            </a:xfrm>
          </p:grpSpPr>
          <p:sp>
            <p:nvSpPr>
              <p:cNvPr id="2309" name="Line 17">
                <a:extLst>
                  <a:ext uri="{FF2B5EF4-FFF2-40B4-BE49-F238E27FC236}">
                    <a16:creationId xmlns:a16="http://schemas.microsoft.com/office/drawing/2014/main" id="{6A5E85F8-5C77-BED6-B34D-F4052DA0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0" name="Rectangle 48">
                <a:extLst>
                  <a:ext uri="{FF2B5EF4-FFF2-40B4-BE49-F238E27FC236}">
                    <a16:creationId xmlns:a16="http://schemas.microsoft.com/office/drawing/2014/main" id="{EC323505-5785-26C6-FD2D-3454A364D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9.0</a:t>
                </a:r>
                <a:endPara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11" name="Groupe 2310">
              <a:extLst>
                <a:ext uri="{FF2B5EF4-FFF2-40B4-BE49-F238E27FC236}">
                  <a16:creationId xmlns:a16="http://schemas.microsoft.com/office/drawing/2014/main" id="{27F7A6CA-B80D-0EE8-077B-CED0B8AFF7CF}"/>
                </a:ext>
              </a:extLst>
            </p:cNvPr>
            <p:cNvGrpSpPr/>
            <p:nvPr/>
          </p:nvGrpSpPr>
          <p:grpSpPr>
            <a:xfrm>
              <a:off x="6561406" y="3835883"/>
              <a:ext cx="392828" cy="288147"/>
              <a:chOff x="1710542" y="1546878"/>
              <a:chExt cx="392828" cy="288147"/>
            </a:xfrm>
          </p:grpSpPr>
          <p:sp>
            <p:nvSpPr>
              <p:cNvPr id="2312" name="Line 17">
                <a:extLst>
                  <a:ext uri="{FF2B5EF4-FFF2-40B4-BE49-F238E27FC236}">
                    <a16:creationId xmlns:a16="http://schemas.microsoft.com/office/drawing/2014/main" id="{E03B5894-C8BE-023E-3823-F6E5E2DD1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3" name="Rectangle 48">
                <a:extLst>
                  <a:ext uri="{FF2B5EF4-FFF2-40B4-BE49-F238E27FC236}">
                    <a16:creationId xmlns:a16="http://schemas.microsoft.com/office/drawing/2014/main" id="{9A54584E-9F13-530D-6E4C-CC2F56C6F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6.0</a:t>
                </a:r>
              </a:p>
            </p:txBody>
          </p:sp>
        </p:grpSp>
        <p:grpSp>
          <p:nvGrpSpPr>
            <p:cNvPr id="2314" name="Groupe 2313">
              <a:extLst>
                <a:ext uri="{FF2B5EF4-FFF2-40B4-BE49-F238E27FC236}">
                  <a16:creationId xmlns:a16="http://schemas.microsoft.com/office/drawing/2014/main" id="{99D1C37E-0C23-FE16-7AB6-36B7EB290B23}"/>
                </a:ext>
              </a:extLst>
            </p:cNvPr>
            <p:cNvGrpSpPr/>
            <p:nvPr/>
          </p:nvGrpSpPr>
          <p:grpSpPr>
            <a:xfrm>
              <a:off x="6561406" y="3954195"/>
              <a:ext cx="392828" cy="288147"/>
              <a:chOff x="1710542" y="1546878"/>
              <a:chExt cx="392828" cy="288147"/>
            </a:xfrm>
          </p:grpSpPr>
          <p:sp>
            <p:nvSpPr>
              <p:cNvPr id="2315" name="Line 17">
                <a:extLst>
                  <a:ext uri="{FF2B5EF4-FFF2-40B4-BE49-F238E27FC236}">
                    <a16:creationId xmlns:a16="http://schemas.microsoft.com/office/drawing/2014/main" id="{D48B3705-A233-447D-8651-3D782B902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6" name="Rectangle 48">
                <a:extLst>
                  <a:ext uri="{FF2B5EF4-FFF2-40B4-BE49-F238E27FC236}">
                    <a16:creationId xmlns:a16="http://schemas.microsoft.com/office/drawing/2014/main" id="{0ABF32AE-F76C-82F3-7197-C04C3A519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3.0</a:t>
                </a:r>
              </a:p>
            </p:txBody>
          </p:sp>
        </p:grpSp>
        <p:grpSp>
          <p:nvGrpSpPr>
            <p:cNvPr id="2317" name="Groupe 2316">
              <a:extLst>
                <a:ext uri="{FF2B5EF4-FFF2-40B4-BE49-F238E27FC236}">
                  <a16:creationId xmlns:a16="http://schemas.microsoft.com/office/drawing/2014/main" id="{0D36BDC4-5F96-7AC6-F047-61C596113102}"/>
                </a:ext>
              </a:extLst>
            </p:cNvPr>
            <p:cNvGrpSpPr/>
            <p:nvPr/>
          </p:nvGrpSpPr>
          <p:grpSpPr>
            <a:xfrm>
              <a:off x="6561406" y="4140608"/>
              <a:ext cx="392828" cy="288147"/>
              <a:chOff x="1710542" y="1546878"/>
              <a:chExt cx="392828" cy="288147"/>
            </a:xfrm>
          </p:grpSpPr>
          <p:sp>
            <p:nvSpPr>
              <p:cNvPr id="2318" name="Line 17">
                <a:extLst>
                  <a:ext uri="{FF2B5EF4-FFF2-40B4-BE49-F238E27FC236}">
                    <a16:creationId xmlns:a16="http://schemas.microsoft.com/office/drawing/2014/main" id="{90B83026-922A-2471-B70C-FB8CEFD81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9" name="Rectangle 48">
                <a:extLst>
                  <a:ext uri="{FF2B5EF4-FFF2-40B4-BE49-F238E27FC236}">
                    <a16:creationId xmlns:a16="http://schemas.microsoft.com/office/drawing/2014/main" id="{ADE63B61-DD77-AE1C-CDAA-67AEDBE30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2.5</a:t>
                </a:r>
                <a:endPara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20" name="Groupe 2319">
              <a:extLst>
                <a:ext uri="{FF2B5EF4-FFF2-40B4-BE49-F238E27FC236}">
                  <a16:creationId xmlns:a16="http://schemas.microsoft.com/office/drawing/2014/main" id="{6C1904AE-791F-EEDB-BB35-A79F0C852D2F}"/>
                </a:ext>
              </a:extLst>
            </p:cNvPr>
            <p:cNvGrpSpPr/>
            <p:nvPr/>
          </p:nvGrpSpPr>
          <p:grpSpPr>
            <a:xfrm>
              <a:off x="6561406" y="4369037"/>
              <a:ext cx="392828" cy="288147"/>
              <a:chOff x="1710542" y="1546878"/>
              <a:chExt cx="392828" cy="288147"/>
            </a:xfrm>
          </p:grpSpPr>
          <p:sp>
            <p:nvSpPr>
              <p:cNvPr id="2321" name="Line 17">
                <a:extLst>
                  <a:ext uri="{FF2B5EF4-FFF2-40B4-BE49-F238E27FC236}">
                    <a16:creationId xmlns:a16="http://schemas.microsoft.com/office/drawing/2014/main" id="{00D9E355-116C-F21B-4CCE-7A26EE96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2" name="Rectangle 48">
                <a:extLst>
                  <a:ext uri="{FF2B5EF4-FFF2-40B4-BE49-F238E27FC236}">
                    <a16:creationId xmlns:a16="http://schemas.microsoft.com/office/drawing/2014/main" id="{B201FDD9-B63C-1DA3-88A5-C071FBD31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2.0</a:t>
                </a:r>
              </a:p>
            </p:txBody>
          </p:sp>
        </p:grpSp>
        <p:grpSp>
          <p:nvGrpSpPr>
            <p:cNvPr id="2323" name="Groupe 2322">
              <a:extLst>
                <a:ext uri="{FF2B5EF4-FFF2-40B4-BE49-F238E27FC236}">
                  <a16:creationId xmlns:a16="http://schemas.microsoft.com/office/drawing/2014/main" id="{CF50C502-E091-BF3E-8AC6-CD11C13F4B66}"/>
                </a:ext>
              </a:extLst>
            </p:cNvPr>
            <p:cNvGrpSpPr/>
            <p:nvPr/>
          </p:nvGrpSpPr>
          <p:grpSpPr>
            <a:xfrm>
              <a:off x="6561406" y="4606663"/>
              <a:ext cx="392828" cy="288147"/>
              <a:chOff x="1710542" y="1546878"/>
              <a:chExt cx="392828" cy="288147"/>
            </a:xfrm>
          </p:grpSpPr>
          <p:sp>
            <p:nvSpPr>
              <p:cNvPr id="2324" name="Line 17">
                <a:extLst>
                  <a:ext uri="{FF2B5EF4-FFF2-40B4-BE49-F238E27FC236}">
                    <a16:creationId xmlns:a16="http://schemas.microsoft.com/office/drawing/2014/main" id="{F8D1AD81-F860-ADD7-7ABC-CC0CD2AC6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5" name="Rectangle 48">
                <a:extLst>
                  <a:ext uri="{FF2B5EF4-FFF2-40B4-BE49-F238E27FC236}">
                    <a16:creationId xmlns:a16="http://schemas.microsoft.com/office/drawing/2014/main" id="{FD1F99A3-B79D-0EF8-D2FF-BE4C02A3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1.5</a:t>
                </a:r>
              </a:p>
            </p:txBody>
          </p:sp>
        </p:grpSp>
        <p:grpSp>
          <p:nvGrpSpPr>
            <p:cNvPr id="2326" name="Groupe 2325">
              <a:extLst>
                <a:ext uri="{FF2B5EF4-FFF2-40B4-BE49-F238E27FC236}">
                  <a16:creationId xmlns:a16="http://schemas.microsoft.com/office/drawing/2014/main" id="{7EFE4183-7FE7-7AE4-F4F9-E0D356A53BF4}"/>
                </a:ext>
              </a:extLst>
            </p:cNvPr>
            <p:cNvGrpSpPr/>
            <p:nvPr/>
          </p:nvGrpSpPr>
          <p:grpSpPr>
            <a:xfrm>
              <a:off x="6561406" y="4835092"/>
              <a:ext cx="392828" cy="288147"/>
              <a:chOff x="1710542" y="1546878"/>
              <a:chExt cx="392828" cy="288147"/>
            </a:xfrm>
          </p:grpSpPr>
          <p:sp>
            <p:nvSpPr>
              <p:cNvPr id="2327" name="Line 17">
                <a:extLst>
                  <a:ext uri="{FF2B5EF4-FFF2-40B4-BE49-F238E27FC236}">
                    <a16:creationId xmlns:a16="http://schemas.microsoft.com/office/drawing/2014/main" id="{2FD18750-5010-537F-FB27-3D43A5787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8" name="Rectangle 48">
                <a:extLst>
                  <a:ext uri="{FF2B5EF4-FFF2-40B4-BE49-F238E27FC236}">
                    <a16:creationId xmlns:a16="http://schemas.microsoft.com/office/drawing/2014/main" id="{DD4A9D7B-FFBF-70F0-3A51-A0AA33E8B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1.0</a:t>
                </a:r>
              </a:p>
            </p:txBody>
          </p:sp>
        </p:grpSp>
        <p:grpSp>
          <p:nvGrpSpPr>
            <p:cNvPr id="2329" name="Groupe 2328">
              <a:extLst>
                <a:ext uri="{FF2B5EF4-FFF2-40B4-BE49-F238E27FC236}">
                  <a16:creationId xmlns:a16="http://schemas.microsoft.com/office/drawing/2014/main" id="{E8EE9E85-DEA0-4434-861C-F191A6A4208E}"/>
                </a:ext>
              </a:extLst>
            </p:cNvPr>
            <p:cNvGrpSpPr/>
            <p:nvPr/>
          </p:nvGrpSpPr>
          <p:grpSpPr>
            <a:xfrm>
              <a:off x="6561406" y="5064389"/>
              <a:ext cx="392828" cy="288147"/>
              <a:chOff x="1710542" y="1546878"/>
              <a:chExt cx="392828" cy="288147"/>
            </a:xfrm>
          </p:grpSpPr>
          <p:sp>
            <p:nvSpPr>
              <p:cNvPr id="2330" name="Line 17">
                <a:extLst>
                  <a:ext uri="{FF2B5EF4-FFF2-40B4-BE49-F238E27FC236}">
                    <a16:creationId xmlns:a16="http://schemas.microsoft.com/office/drawing/2014/main" id="{53444327-FF32-06C3-1090-73BC40667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1" name="Rectangle 48">
                <a:extLst>
                  <a:ext uri="{FF2B5EF4-FFF2-40B4-BE49-F238E27FC236}">
                    <a16:creationId xmlns:a16="http://schemas.microsoft.com/office/drawing/2014/main" id="{EE1C7410-A201-8B42-836C-2C51A42F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0.5</a:t>
                </a:r>
              </a:p>
            </p:txBody>
          </p:sp>
        </p:grpSp>
        <p:grpSp>
          <p:nvGrpSpPr>
            <p:cNvPr id="2332" name="Groupe 2331">
              <a:extLst>
                <a:ext uri="{FF2B5EF4-FFF2-40B4-BE49-F238E27FC236}">
                  <a16:creationId xmlns:a16="http://schemas.microsoft.com/office/drawing/2014/main" id="{87677F6E-1E8F-26BA-AFEB-6FA6E2D2B6E9}"/>
                </a:ext>
              </a:extLst>
            </p:cNvPr>
            <p:cNvGrpSpPr/>
            <p:nvPr/>
          </p:nvGrpSpPr>
          <p:grpSpPr>
            <a:xfrm>
              <a:off x="6561406" y="5290804"/>
              <a:ext cx="392828" cy="288147"/>
              <a:chOff x="1710542" y="1546878"/>
              <a:chExt cx="392828" cy="288147"/>
            </a:xfrm>
          </p:grpSpPr>
          <p:sp>
            <p:nvSpPr>
              <p:cNvPr id="2333" name="Line 17">
                <a:extLst>
                  <a:ext uri="{FF2B5EF4-FFF2-40B4-BE49-F238E27FC236}">
                    <a16:creationId xmlns:a16="http://schemas.microsoft.com/office/drawing/2014/main" id="{8CB12730-5338-59EC-3AA3-B2798C698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4" name="Rectangle 48">
                <a:extLst>
                  <a:ext uri="{FF2B5EF4-FFF2-40B4-BE49-F238E27FC236}">
                    <a16:creationId xmlns:a16="http://schemas.microsoft.com/office/drawing/2014/main" id="{241DBDCE-6F26-BD77-64DF-F27E5442F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grpSp>
          <p:nvGrpSpPr>
            <p:cNvPr id="2335" name="Groupe 2334">
              <a:extLst>
                <a:ext uri="{FF2B5EF4-FFF2-40B4-BE49-F238E27FC236}">
                  <a16:creationId xmlns:a16="http://schemas.microsoft.com/office/drawing/2014/main" id="{623A71E3-E54D-C870-BE75-20AACEC68E99}"/>
                </a:ext>
              </a:extLst>
            </p:cNvPr>
            <p:cNvGrpSpPr/>
            <p:nvPr/>
          </p:nvGrpSpPr>
          <p:grpSpPr>
            <a:xfrm>
              <a:off x="7121153" y="5439150"/>
              <a:ext cx="300331" cy="306689"/>
              <a:chOff x="2423592" y="3780696"/>
              <a:chExt cx="300331" cy="306689"/>
            </a:xfrm>
          </p:grpSpPr>
          <p:sp>
            <p:nvSpPr>
              <p:cNvPr id="2336" name="Line 17">
                <a:extLst>
                  <a:ext uri="{FF2B5EF4-FFF2-40B4-BE49-F238E27FC236}">
                    <a16:creationId xmlns:a16="http://schemas.microsoft.com/office/drawing/2014/main" id="{47D55BBA-CD31-8CEE-9987-AA77BCD3B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7" name="Rectangle 48">
                <a:extLst>
                  <a:ext uri="{FF2B5EF4-FFF2-40B4-BE49-F238E27FC236}">
                    <a16:creationId xmlns:a16="http://schemas.microsoft.com/office/drawing/2014/main" id="{6F6420E6-6E97-5774-13BF-FE3F7B7D9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DMSO</a:t>
                </a:r>
              </a:p>
            </p:txBody>
          </p:sp>
        </p:grpSp>
        <p:sp>
          <p:nvSpPr>
            <p:cNvPr id="2338" name="Rectangle 48">
              <a:extLst>
                <a:ext uri="{FF2B5EF4-FFF2-40B4-BE49-F238E27FC236}">
                  <a16:creationId xmlns:a16="http://schemas.microsoft.com/office/drawing/2014/main" id="{36D8C19B-3ACC-0C37-ED93-48D21FE4F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126" y="5663435"/>
              <a:ext cx="69947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VNX (</a:t>
              </a:r>
              <a:r>
                <a:rPr lang="en-US" altLang="fr-FR" sz="1200" b="1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nM</a:t>
              </a: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)</a:t>
              </a:r>
              <a:endParaRPr kumimoji="0" lang="en-US" altLang="fr-FR" sz="12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339" name="Groupe 2338">
              <a:extLst>
                <a:ext uri="{FF2B5EF4-FFF2-40B4-BE49-F238E27FC236}">
                  <a16:creationId xmlns:a16="http://schemas.microsoft.com/office/drawing/2014/main" id="{CCDA5A28-35E6-2EE3-3D10-2B101781161E}"/>
                </a:ext>
              </a:extLst>
            </p:cNvPr>
            <p:cNvGrpSpPr/>
            <p:nvPr/>
          </p:nvGrpSpPr>
          <p:grpSpPr>
            <a:xfrm>
              <a:off x="7520930" y="5439150"/>
              <a:ext cx="300331" cy="306689"/>
              <a:chOff x="2423592" y="3780696"/>
              <a:chExt cx="300331" cy="306689"/>
            </a:xfrm>
          </p:grpSpPr>
          <p:sp>
            <p:nvSpPr>
              <p:cNvPr id="2340" name="Line 17">
                <a:extLst>
                  <a:ext uri="{FF2B5EF4-FFF2-40B4-BE49-F238E27FC236}">
                    <a16:creationId xmlns:a16="http://schemas.microsoft.com/office/drawing/2014/main" id="{59F58898-DFC9-93EA-0C1E-65ABBF287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1" name="Rectangle 48">
                <a:extLst>
                  <a:ext uri="{FF2B5EF4-FFF2-40B4-BE49-F238E27FC236}">
                    <a16:creationId xmlns:a16="http://schemas.microsoft.com/office/drawing/2014/main" id="{AD50F25F-C9F4-7615-69D6-B8C166EC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2342" name="Groupe 2341">
              <a:extLst>
                <a:ext uri="{FF2B5EF4-FFF2-40B4-BE49-F238E27FC236}">
                  <a16:creationId xmlns:a16="http://schemas.microsoft.com/office/drawing/2014/main" id="{0F52FC59-7B92-110A-CE74-F11F1262A5FA}"/>
                </a:ext>
              </a:extLst>
            </p:cNvPr>
            <p:cNvGrpSpPr/>
            <p:nvPr/>
          </p:nvGrpSpPr>
          <p:grpSpPr>
            <a:xfrm>
              <a:off x="7930555" y="5439150"/>
              <a:ext cx="300331" cy="306689"/>
              <a:chOff x="2423592" y="3780696"/>
              <a:chExt cx="300331" cy="306689"/>
            </a:xfrm>
          </p:grpSpPr>
          <p:sp>
            <p:nvSpPr>
              <p:cNvPr id="2343" name="Line 17">
                <a:extLst>
                  <a:ext uri="{FF2B5EF4-FFF2-40B4-BE49-F238E27FC236}">
                    <a16:creationId xmlns:a16="http://schemas.microsoft.com/office/drawing/2014/main" id="{0FEE3E4D-5BFC-D642-A9F1-D74152B6F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4" name="Rectangle 48">
                <a:extLst>
                  <a:ext uri="{FF2B5EF4-FFF2-40B4-BE49-F238E27FC236}">
                    <a16:creationId xmlns:a16="http://schemas.microsoft.com/office/drawing/2014/main" id="{3E0625C1-7B63-2E02-F1C0-A77D404BC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2345" name="Groupe 2344">
              <a:extLst>
                <a:ext uri="{FF2B5EF4-FFF2-40B4-BE49-F238E27FC236}">
                  <a16:creationId xmlns:a16="http://schemas.microsoft.com/office/drawing/2014/main" id="{0ACDF2B9-44E4-B1A8-C64F-30322CF9A800}"/>
                </a:ext>
              </a:extLst>
            </p:cNvPr>
            <p:cNvGrpSpPr/>
            <p:nvPr/>
          </p:nvGrpSpPr>
          <p:grpSpPr>
            <a:xfrm>
              <a:off x="8343133" y="5439150"/>
              <a:ext cx="300331" cy="306689"/>
              <a:chOff x="2423592" y="3780696"/>
              <a:chExt cx="300331" cy="306689"/>
            </a:xfrm>
          </p:grpSpPr>
          <p:sp>
            <p:nvSpPr>
              <p:cNvPr id="2346" name="Line 17">
                <a:extLst>
                  <a:ext uri="{FF2B5EF4-FFF2-40B4-BE49-F238E27FC236}">
                    <a16:creationId xmlns:a16="http://schemas.microsoft.com/office/drawing/2014/main" id="{809C8132-32FD-5091-71D6-E154FCC3B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7" name="Rectangle 48">
                <a:extLst>
                  <a:ext uri="{FF2B5EF4-FFF2-40B4-BE49-F238E27FC236}">
                    <a16:creationId xmlns:a16="http://schemas.microsoft.com/office/drawing/2014/main" id="{8BCF6244-1637-2A10-6682-F20B5BF44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cxnSp>
          <p:nvCxnSpPr>
            <p:cNvPr id="2348" name="Connecteur droit 2347">
              <a:extLst>
                <a:ext uri="{FF2B5EF4-FFF2-40B4-BE49-F238E27FC236}">
                  <a16:creationId xmlns:a16="http://schemas.microsoft.com/office/drawing/2014/main" id="{6C13BD71-AC39-DBAD-1085-4DDB1722D5E2}"/>
                </a:ext>
              </a:extLst>
            </p:cNvPr>
            <p:cNvCxnSpPr>
              <a:cxnSpLocks/>
            </p:cNvCxnSpPr>
            <p:nvPr/>
          </p:nvCxnSpPr>
          <p:spPr>
            <a:xfrm>
              <a:off x="6949471" y="3746431"/>
              <a:ext cx="0" cy="35304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0" name="Connecteur droit 2349">
              <a:extLst>
                <a:ext uri="{FF2B5EF4-FFF2-40B4-BE49-F238E27FC236}">
                  <a16:creationId xmlns:a16="http://schemas.microsoft.com/office/drawing/2014/main" id="{6972E6E8-0CF9-09ED-2D2C-E2971FBF1C7A}"/>
                </a:ext>
              </a:extLst>
            </p:cNvPr>
            <p:cNvCxnSpPr/>
            <p:nvPr/>
          </p:nvCxnSpPr>
          <p:spPr>
            <a:xfrm>
              <a:off x="8306940" y="4574704"/>
              <a:ext cx="43837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2" name="Ellipse 2351">
              <a:extLst>
                <a:ext uri="{FF2B5EF4-FFF2-40B4-BE49-F238E27FC236}">
                  <a16:creationId xmlns:a16="http://schemas.microsoft.com/office/drawing/2014/main" id="{9C483D0F-ED70-46CB-952F-B9C2A3BD4191}"/>
                </a:ext>
              </a:extLst>
            </p:cNvPr>
            <p:cNvSpPr/>
            <p:nvPr/>
          </p:nvSpPr>
          <p:spPr>
            <a:xfrm>
              <a:off x="8460470" y="5401956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A5DFD38-F678-7E13-F61D-FE9554993764}"/>
              </a:ext>
            </a:extLst>
          </p:cNvPr>
          <p:cNvSpPr txBox="1"/>
          <p:nvPr/>
        </p:nvSpPr>
        <p:spPr>
          <a:xfrm>
            <a:off x="599838" y="5983594"/>
            <a:ext cx="108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Conclusion: </a:t>
            </a:r>
            <a:r>
              <a:rPr lang="en-US" sz="2000" dirty="0"/>
              <a:t>directly targeting host apoptotic machinery is sufficient to preferentially </a:t>
            </a:r>
            <a:br>
              <a:rPr lang="en-US" sz="2000" dirty="0"/>
            </a:br>
            <a:r>
              <a:rPr lang="en-US" sz="2000" dirty="0"/>
              <a:t>deplete HIV infected cells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3A073-9E3E-470E-D51A-DE54753B26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38" y="1844824"/>
            <a:ext cx="10972800" cy="1279236"/>
          </a:xfrm>
        </p:spPr>
        <p:txBody>
          <a:bodyPr>
            <a:normAutofit/>
          </a:bodyPr>
          <a:lstStyle/>
          <a:p>
            <a:r>
              <a:rPr lang="en-US" sz="2000" dirty="0"/>
              <a:t>Ex vivo: CD4 T cells from PLWH on ART exposed to </a:t>
            </a:r>
            <a:r>
              <a:rPr lang="en-US" sz="2000" dirty="0" err="1"/>
              <a:t>venetoclax</a:t>
            </a:r>
            <a:endParaRPr lang="en-US" sz="2000" dirty="0"/>
          </a:p>
          <a:p>
            <a:r>
              <a:rPr lang="en-US" sz="2000" dirty="0" err="1"/>
              <a:t>Venetoclax</a:t>
            </a:r>
            <a:r>
              <a:rPr lang="en-US" sz="2000" dirty="0"/>
              <a:t> depletes total and intact HIV DNA ex vivo</a:t>
            </a:r>
          </a:p>
          <a:p>
            <a:r>
              <a:rPr lang="en-US" sz="2000" dirty="0" err="1"/>
              <a:t>Venetoclax</a:t>
            </a:r>
            <a:r>
              <a:rPr lang="en-US" sz="2000" dirty="0"/>
              <a:t> </a:t>
            </a:r>
            <a:r>
              <a:rPr lang="en-US" sz="2000" dirty="0" err="1"/>
              <a:t>prefentially</a:t>
            </a:r>
            <a:r>
              <a:rPr lang="en-US" sz="2000" dirty="0"/>
              <a:t> depletes intact HIV-infected cells that persist on ART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443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Anti-SIV Env </a:t>
            </a:r>
            <a:r>
              <a:rPr lang="en-US" sz="2800" dirty="0" err="1"/>
              <a:t>RhmAbs</a:t>
            </a:r>
            <a:r>
              <a:rPr lang="en-US" sz="2800" dirty="0"/>
              <a:t> </a:t>
            </a:r>
            <a:r>
              <a:rPr lang="en-US" sz="2800" u="sng" dirty="0"/>
              <a:t>+</a:t>
            </a:r>
            <a:r>
              <a:rPr lang="en-US" sz="2800" dirty="0"/>
              <a:t> CD8a depletion and N-803 </a:t>
            </a:r>
            <a:br>
              <a:rPr lang="en-US" sz="2800" dirty="0"/>
            </a:br>
            <a:r>
              <a:rPr lang="en-US" sz="2800" dirty="0"/>
              <a:t>in ART-suppressed rhesus macaques leads to post-treatment control of viremia in a subset of animals (1)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18978" y="6574009"/>
            <a:ext cx="26701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Singh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OALBA0504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558CCA7-BFCC-FCBB-92DA-57B834BF31C1}"/>
              </a:ext>
            </a:extLst>
          </p:cNvPr>
          <p:cNvGrpSpPr/>
          <p:nvPr/>
        </p:nvGrpSpPr>
        <p:grpSpPr>
          <a:xfrm>
            <a:off x="3406611" y="2912893"/>
            <a:ext cx="2836865" cy="3756531"/>
            <a:chOff x="3406611" y="2912893"/>
            <a:chExt cx="2836865" cy="3756531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362930-4DEB-3500-908F-EE94DFE7CADC}"/>
                </a:ext>
              </a:extLst>
            </p:cNvPr>
            <p:cNvSpPr txBox="1"/>
            <p:nvPr/>
          </p:nvSpPr>
          <p:spPr>
            <a:xfrm>
              <a:off x="5387942" y="2912893"/>
              <a:ext cx="774572" cy="35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00" dirty="0"/>
                <a:t>Week 123+</a:t>
              </a:r>
              <a:br>
                <a:rPr lang="fr-FR" sz="1000" dirty="0"/>
              </a:br>
              <a:r>
                <a:rPr lang="fr-FR" sz="1000" dirty="0"/>
                <a:t>Begin ATI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171915F-8F1A-CA0B-CD9E-C55D19D10FBF}"/>
                </a:ext>
              </a:extLst>
            </p:cNvPr>
            <p:cNvSpPr txBox="1"/>
            <p:nvPr/>
          </p:nvSpPr>
          <p:spPr>
            <a:xfrm>
              <a:off x="5811529" y="3291656"/>
              <a:ext cx="376193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200" dirty="0"/>
                <a:t>ATI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59FBC1A-DEEC-E017-D1D7-E4E598394F05}"/>
                </a:ext>
              </a:extLst>
            </p:cNvPr>
            <p:cNvSpPr txBox="1"/>
            <p:nvPr/>
          </p:nvSpPr>
          <p:spPr>
            <a:xfrm>
              <a:off x="4537473" y="3285306"/>
              <a:ext cx="825739" cy="235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400" dirty="0"/>
                <a:t>ART </a:t>
              </a:r>
              <a:r>
                <a:rPr lang="fr-FR" sz="1400" dirty="0" err="1"/>
                <a:t>only</a:t>
              </a:r>
              <a:endParaRPr lang="fr-FR" sz="1400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C3A70AB-B84C-EBBF-6C3F-B0440EE1E035}"/>
                </a:ext>
              </a:extLst>
            </p:cNvPr>
            <p:cNvSpPr txBox="1"/>
            <p:nvPr/>
          </p:nvSpPr>
          <p:spPr>
            <a:xfrm>
              <a:off x="5387942" y="4251994"/>
              <a:ext cx="774572" cy="35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00" dirty="0"/>
                <a:t>Week 123+</a:t>
              </a:r>
              <a:br>
                <a:rPr lang="fr-FR" sz="1000" dirty="0"/>
              </a:br>
              <a:r>
                <a:rPr lang="fr-FR" sz="1000" dirty="0"/>
                <a:t>Begin ATI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ECFFBB7-2558-D484-4B53-8A9EA34DFA2B}"/>
                </a:ext>
              </a:extLst>
            </p:cNvPr>
            <p:cNvSpPr txBox="1"/>
            <p:nvPr/>
          </p:nvSpPr>
          <p:spPr>
            <a:xfrm>
              <a:off x="5811529" y="4630757"/>
              <a:ext cx="376193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200" dirty="0"/>
                <a:t>ATI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E955954-CB66-5003-BCA7-7302D4CE3F9E}"/>
                </a:ext>
              </a:extLst>
            </p:cNvPr>
            <p:cNvSpPr txBox="1"/>
            <p:nvPr/>
          </p:nvSpPr>
          <p:spPr>
            <a:xfrm>
              <a:off x="5387942" y="5606330"/>
              <a:ext cx="774572" cy="35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00" dirty="0"/>
                <a:t>Week 123+</a:t>
              </a:r>
              <a:br>
                <a:rPr lang="fr-FR" sz="1000" dirty="0"/>
              </a:br>
              <a:r>
                <a:rPr lang="fr-FR" sz="1000" dirty="0"/>
                <a:t>Begin ATI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1DFD4C-E071-FEF2-AE3B-56AB9351A024}"/>
                </a:ext>
              </a:extLst>
            </p:cNvPr>
            <p:cNvSpPr txBox="1"/>
            <p:nvPr/>
          </p:nvSpPr>
          <p:spPr>
            <a:xfrm>
              <a:off x="5811529" y="5985093"/>
              <a:ext cx="376193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200" dirty="0"/>
                <a:t>ATI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CA088DC-75C6-BB60-8947-F6238BE8A777}"/>
                </a:ext>
              </a:extLst>
            </p:cNvPr>
            <p:cNvSpPr txBox="1"/>
            <p:nvPr/>
          </p:nvSpPr>
          <p:spPr>
            <a:xfrm>
              <a:off x="3836651" y="3664198"/>
              <a:ext cx="418704" cy="22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N=7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73ADE9B-1D47-EA1C-B524-F5A39190755C}"/>
                </a:ext>
              </a:extLst>
            </p:cNvPr>
            <p:cNvSpPr txBox="1"/>
            <p:nvPr/>
          </p:nvSpPr>
          <p:spPr>
            <a:xfrm>
              <a:off x="3836651" y="4993072"/>
              <a:ext cx="418704" cy="22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N=7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DC38BF0-33FE-0F14-9876-61FB3D886D5B}"/>
                </a:ext>
              </a:extLst>
            </p:cNvPr>
            <p:cNvSpPr txBox="1"/>
            <p:nvPr/>
          </p:nvSpPr>
          <p:spPr>
            <a:xfrm>
              <a:off x="3800583" y="6443657"/>
              <a:ext cx="490839" cy="22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N=14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B47032C-1C84-FE5C-747F-645932FD9FAF}"/>
                </a:ext>
              </a:extLst>
            </p:cNvPr>
            <p:cNvSpPr txBox="1"/>
            <p:nvPr/>
          </p:nvSpPr>
          <p:spPr>
            <a:xfrm>
              <a:off x="3803745" y="6157758"/>
              <a:ext cx="144943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DC5A2B5-C3B8-B1C3-74E2-00D2F2A43499}"/>
                </a:ext>
              </a:extLst>
            </p:cNvPr>
            <p:cNvSpPr txBox="1"/>
            <p:nvPr/>
          </p:nvSpPr>
          <p:spPr>
            <a:xfrm>
              <a:off x="3803745" y="4839860"/>
              <a:ext cx="1449436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AEEBC27-8B1A-09F9-05FA-F92B8696338F}"/>
                </a:ext>
              </a:extLst>
            </p:cNvPr>
            <p:cNvSpPr txBox="1"/>
            <p:nvPr/>
          </p:nvSpPr>
          <p:spPr>
            <a:xfrm>
              <a:off x="3803745" y="3495843"/>
              <a:ext cx="1449436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93BBB89-823C-D315-1953-755C2A754D2E}"/>
                </a:ext>
              </a:extLst>
            </p:cNvPr>
            <p:cNvSpPr txBox="1"/>
            <p:nvPr/>
          </p:nvSpPr>
          <p:spPr>
            <a:xfrm>
              <a:off x="3761669" y="4189243"/>
              <a:ext cx="330540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D-3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79AFC58-047D-2249-228B-5BA81D2CCF72}"/>
                </a:ext>
              </a:extLst>
            </p:cNvPr>
            <p:cNvSpPr txBox="1"/>
            <p:nvPr/>
          </p:nvSpPr>
          <p:spPr>
            <a:xfrm>
              <a:off x="4788401" y="4189243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D35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5B080C2-84AB-543C-4247-E4087AC10C92}"/>
                </a:ext>
              </a:extLst>
            </p:cNvPr>
            <p:cNvSpPr txBox="1"/>
            <p:nvPr/>
          </p:nvSpPr>
          <p:spPr>
            <a:xfrm>
              <a:off x="3761669" y="5377212"/>
              <a:ext cx="330540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D-3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6177512-E615-7299-ECC0-145D9E6C030D}"/>
                </a:ext>
              </a:extLst>
            </p:cNvPr>
            <p:cNvSpPr txBox="1"/>
            <p:nvPr/>
          </p:nvSpPr>
          <p:spPr>
            <a:xfrm>
              <a:off x="3930997" y="5377212"/>
              <a:ext cx="298479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954DA35-6C22-4E57-B5BC-A240DF5D80BB}"/>
                </a:ext>
              </a:extLst>
            </p:cNvPr>
            <p:cNvSpPr txBox="1"/>
            <p:nvPr/>
          </p:nvSpPr>
          <p:spPr>
            <a:xfrm>
              <a:off x="4092209" y="5377212"/>
              <a:ext cx="298479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D7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AB74684-259B-4010-792F-48DBDF6A61CC}"/>
                </a:ext>
              </a:extLst>
            </p:cNvPr>
            <p:cNvSpPr txBox="1"/>
            <p:nvPr/>
          </p:nvSpPr>
          <p:spPr>
            <a:xfrm>
              <a:off x="4262245" y="5377212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D14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529642B-EC1E-63E0-06AE-CE42D85A3A67}"/>
                </a:ext>
              </a:extLst>
            </p:cNvPr>
            <p:cNvSpPr txBox="1"/>
            <p:nvPr/>
          </p:nvSpPr>
          <p:spPr>
            <a:xfrm>
              <a:off x="4467994" y="5377212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D21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56B6EC6-9A26-94F6-47EE-81882AB367A1}"/>
                </a:ext>
              </a:extLst>
            </p:cNvPr>
            <p:cNvSpPr txBox="1"/>
            <p:nvPr/>
          </p:nvSpPr>
          <p:spPr>
            <a:xfrm>
              <a:off x="4831356" y="5377212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D35</a:t>
              </a: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D985D3A4-5EC0-4430-538A-30D08ADE633B}"/>
                </a:ext>
              </a:extLst>
            </p:cNvPr>
            <p:cNvCxnSpPr/>
            <p:nvPr/>
          </p:nvCxnSpPr>
          <p:spPr>
            <a:xfrm>
              <a:off x="3922176" y="4364019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9F02A9E7-EECC-AF9A-59DD-D386E44ABEFD}"/>
                </a:ext>
              </a:extLst>
            </p:cNvPr>
            <p:cNvCxnSpPr/>
            <p:nvPr/>
          </p:nvCxnSpPr>
          <p:spPr>
            <a:xfrm>
              <a:off x="4963289" y="4364019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2375A3F2-C9F8-4EA6-409D-738F82FBBC7E}"/>
                </a:ext>
              </a:extLst>
            </p:cNvPr>
            <p:cNvCxnSpPr/>
            <p:nvPr/>
          </p:nvCxnSpPr>
          <p:spPr>
            <a:xfrm>
              <a:off x="3922176" y="5551244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3C2EF001-58FB-318B-83B7-2AECE743170A}"/>
                </a:ext>
              </a:extLst>
            </p:cNvPr>
            <p:cNvCxnSpPr/>
            <p:nvPr/>
          </p:nvCxnSpPr>
          <p:spPr>
            <a:xfrm>
              <a:off x="4060291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DBA91E98-17E5-C3B1-BE8D-DE7195523120}"/>
                </a:ext>
              </a:extLst>
            </p:cNvPr>
            <p:cNvCxnSpPr/>
            <p:nvPr/>
          </p:nvCxnSpPr>
          <p:spPr>
            <a:xfrm>
              <a:off x="4255447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A76F9032-A22B-F57F-0707-1BB83A891144}"/>
                </a:ext>
              </a:extLst>
            </p:cNvPr>
            <p:cNvCxnSpPr/>
            <p:nvPr/>
          </p:nvCxnSpPr>
          <p:spPr>
            <a:xfrm>
              <a:off x="4437133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E4721FAC-4F24-7E3E-4E38-EE5589E5608D}"/>
                </a:ext>
              </a:extLst>
            </p:cNvPr>
            <p:cNvCxnSpPr/>
            <p:nvPr/>
          </p:nvCxnSpPr>
          <p:spPr>
            <a:xfrm>
              <a:off x="4621547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AEAF4D1B-BAE3-37D2-5851-D310943B66B0}"/>
                </a:ext>
              </a:extLst>
            </p:cNvPr>
            <p:cNvCxnSpPr/>
            <p:nvPr/>
          </p:nvCxnSpPr>
          <p:spPr>
            <a:xfrm>
              <a:off x="5004122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6A69C8-2DEB-14D4-E025-74996649787F}"/>
                </a:ext>
              </a:extLst>
            </p:cNvPr>
            <p:cNvSpPr/>
            <p:nvPr/>
          </p:nvSpPr>
          <p:spPr>
            <a:xfrm rot="16200000">
              <a:off x="2650134" y="4558965"/>
              <a:ext cx="1749004" cy="2360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Intervention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2B1BDFC-D802-B1A9-CE48-7A0E93257DB3}"/>
                </a:ext>
              </a:extLst>
            </p:cNvPr>
            <p:cNvSpPr/>
            <p:nvPr/>
          </p:nvSpPr>
          <p:spPr>
            <a:xfrm>
              <a:off x="3897612" y="3263407"/>
              <a:ext cx="1895610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ART only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52E31C7-30BA-E8D2-2159-0C996CFB4C94}"/>
                </a:ext>
              </a:extLst>
            </p:cNvPr>
            <p:cNvSpPr/>
            <p:nvPr/>
          </p:nvSpPr>
          <p:spPr>
            <a:xfrm>
              <a:off x="3897612" y="4602305"/>
              <a:ext cx="1895610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70C0"/>
                  </a:solidFill>
                </a:rPr>
                <a:t>RhmAb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5E60B2-DC25-2832-2DEE-655F6147BA5C}"/>
                </a:ext>
              </a:extLst>
            </p:cNvPr>
            <p:cNvSpPr/>
            <p:nvPr/>
          </p:nvSpPr>
          <p:spPr>
            <a:xfrm>
              <a:off x="3897612" y="5946142"/>
              <a:ext cx="1895610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C0000"/>
                  </a:solidFill>
                </a:rPr>
                <a:t>MT807R1/N-803/RhmAb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8044460D-2E8B-0BF3-F45B-F9FC60455B09}"/>
                </a:ext>
              </a:extLst>
            </p:cNvPr>
            <p:cNvCxnSpPr>
              <a:cxnSpLocks/>
            </p:cNvCxnSpPr>
            <p:nvPr/>
          </p:nvCxnSpPr>
          <p:spPr>
            <a:xfrm>
              <a:off x="5811763" y="3213104"/>
              <a:ext cx="0" cy="29192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7275C662-12B6-D1A2-E917-A8F40BBB85FB}"/>
                </a:ext>
              </a:extLst>
            </p:cNvPr>
            <p:cNvCxnSpPr>
              <a:cxnSpLocks/>
            </p:cNvCxnSpPr>
            <p:nvPr/>
          </p:nvCxnSpPr>
          <p:spPr>
            <a:xfrm>
              <a:off x="3890963" y="3501942"/>
              <a:ext cx="235251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9C93D557-E7F6-6361-7ECA-B90A1E3A15FA}"/>
                </a:ext>
              </a:extLst>
            </p:cNvPr>
            <p:cNvCxnSpPr>
              <a:cxnSpLocks/>
            </p:cNvCxnSpPr>
            <p:nvPr/>
          </p:nvCxnSpPr>
          <p:spPr>
            <a:xfrm>
              <a:off x="5811763" y="4562131"/>
              <a:ext cx="0" cy="29192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C3ADE1C0-B65D-70D0-B644-8B3F3A5DFA76}"/>
                </a:ext>
              </a:extLst>
            </p:cNvPr>
            <p:cNvCxnSpPr>
              <a:cxnSpLocks/>
            </p:cNvCxnSpPr>
            <p:nvPr/>
          </p:nvCxnSpPr>
          <p:spPr>
            <a:xfrm>
              <a:off x="3890963" y="4850969"/>
              <a:ext cx="235251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0027C37B-D05C-E365-5FA2-EB5DF1070F9C}"/>
                </a:ext>
              </a:extLst>
            </p:cNvPr>
            <p:cNvCxnSpPr>
              <a:cxnSpLocks/>
            </p:cNvCxnSpPr>
            <p:nvPr/>
          </p:nvCxnSpPr>
          <p:spPr>
            <a:xfrm>
              <a:off x="5811763" y="5898117"/>
              <a:ext cx="0" cy="29192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0CEFB727-B2EF-777C-68D0-7286C3825727}"/>
                </a:ext>
              </a:extLst>
            </p:cNvPr>
            <p:cNvCxnSpPr>
              <a:cxnSpLocks/>
            </p:cNvCxnSpPr>
            <p:nvPr/>
          </p:nvCxnSpPr>
          <p:spPr>
            <a:xfrm>
              <a:off x="3890963" y="6186955"/>
              <a:ext cx="235251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3914033D-8789-BCF3-1053-E2FB4AF324B5}"/>
                </a:ext>
              </a:extLst>
            </p:cNvPr>
            <p:cNvSpPr/>
            <p:nvPr/>
          </p:nvSpPr>
          <p:spPr>
            <a:xfrm>
              <a:off x="5712477" y="3536766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96DD4315-A419-7441-EA30-D681272987AC}"/>
                </a:ext>
              </a:extLst>
            </p:cNvPr>
            <p:cNvSpPr/>
            <p:nvPr/>
          </p:nvSpPr>
          <p:spPr>
            <a:xfrm>
              <a:off x="5712477" y="4889044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1ED77C50-8F93-22D9-6F6A-8098EFBDD668}"/>
                </a:ext>
              </a:extLst>
            </p:cNvPr>
            <p:cNvSpPr/>
            <p:nvPr/>
          </p:nvSpPr>
          <p:spPr>
            <a:xfrm>
              <a:off x="5712477" y="6235828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15B5BAD8-9B26-1B2F-3625-2D0998C7FB83}"/>
                </a:ext>
              </a:extLst>
            </p:cNvPr>
            <p:cNvCxnSpPr/>
            <p:nvPr/>
          </p:nvCxnSpPr>
          <p:spPr>
            <a:xfrm>
              <a:off x="4060291" y="5551244"/>
              <a:ext cx="0" cy="227024"/>
            </a:xfrm>
            <a:prstGeom prst="straightConnector1">
              <a:avLst/>
            </a:prstGeom>
            <a:ln>
              <a:solidFill>
                <a:srgbClr val="0099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5DB29057-0839-0898-E809-AFE0D75991D1}"/>
                </a:ext>
              </a:extLst>
            </p:cNvPr>
            <p:cNvCxnSpPr/>
            <p:nvPr/>
          </p:nvCxnSpPr>
          <p:spPr>
            <a:xfrm>
              <a:off x="5004122" y="5551244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0126ADD7-E860-685F-1D69-4788C71EE175}"/>
                </a:ext>
              </a:extLst>
            </p:cNvPr>
            <p:cNvSpPr txBox="1"/>
            <p:nvPr/>
          </p:nvSpPr>
          <p:spPr>
            <a:xfrm>
              <a:off x="5582452" y="4965844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F92D238B-B784-7033-0CBA-41B5F4418932}"/>
                </a:ext>
              </a:extLst>
            </p:cNvPr>
            <p:cNvSpPr txBox="1"/>
            <p:nvPr/>
          </p:nvSpPr>
          <p:spPr>
            <a:xfrm>
              <a:off x="5582452" y="3608005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28B9EEA-6EEF-471E-5C7E-447984C5A191}"/>
                </a:ext>
              </a:extLst>
            </p:cNvPr>
            <p:cNvSpPr txBox="1"/>
            <p:nvPr/>
          </p:nvSpPr>
          <p:spPr>
            <a:xfrm>
              <a:off x="5582452" y="6302715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6631D389-CF3E-83E5-3F09-CD93F18C1B25}"/>
                </a:ext>
              </a:extLst>
            </p:cNvPr>
            <p:cNvCxnSpPr>
              <a:cxnSpLocks/>
            </p:cNvCxnSpPr>
            <p:nvPr/>
          </p:nvCxnSpPr>
          <p:spPr>
            <a:xfrm>
              <a:off x="3642661" y="4738211"/>
              <a:ext cx="23877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 : en angle 97">
              <a:extLst>
                <a:ext uri="{FF2B5EF4-FFF2-40B4-BE49-F238E27FC236}">
                  <a16:creationId xmlns:a16="http://schemas.microsoft.com/office/drawing/2014/main" id="{5195A87E-3C1B-2414-5B3C-5505084D51A3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 rot="5400000" flipH="1" flipV="1">
              <a:off x="3491531" y="3396407"/>
              <a:ext cx="421056" cy="391106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 : en angle 99">
              <a:extLst>
                <a:ext uri="{FF2B5EF4-FFF2-40B4-BE49-F238E27FC236}">
                  <a16:creationId xmlns:a16="http://schemas.microsoft.com/office/drawing/2014/main" id="{CFC052A3-23BE-22E7-0A8C-6CDEA27BC2B0}"/>
                </a:ext>
              </a:extLst>
            </p:cNvPr>
            <p:cNvCxnSpPr>
              <a:cxnSpLocks/>
              <a:stCxn id="55" idx="1"/>
              <a:endCxn id="58" idx="1"/>
            </p:cNvCxnSpPr>
            <p:nvPr/>
          </p:nvCxnSpPr>
          <p:spPr>
            <a:xfrm rot="16200000" flipH="1">
              <a:off x="3454787" y="5621341"/>
              <a:ext cx="512675" cy="372976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ZoneTexte 272">
            <a:extLst>
              <a:ext uri="{FF2B5EF4-FFF2-40B4-BE49-F238E27FC236}">
                <a16:creationId xmlns:a16="http://schemas.microsoft.com/office/drawing/2014/main" id="{5DCFB53F-4C22-62A1-877E-47F2F99DEEE4}"/>
              </a:ext>
            </a:extLst>
          </p:cNvPr>
          <p:cNvSpPr txBox="1"/>
          <p:nvPr/>
        </p:nvSpPr>
        <p:spPr>
          <a:xfrm>
            <a:off x="6704296" y="2112187"/>
            <a:ext cx="1861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MT8071R1/N-803/RhmAb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467B60C8-D654-79DF-27E7-993CE5446A98}"/>
              </a:ext>
            </a:extLst>
          </p:cNvPr>
          <p:cNvSpPr txBox="1"/>
          <p:nvPr/>
        </p:nvSpPr>
        <p:spPr>
          <a:xfrm>
            <a:off x="6340002" y="1856006"/>
            <a:ext cx="275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 DNA in CD4+ T cells (copies/10</a:t>
            </a:r>
            <a:r>
              <a:rPr lang="en-US" sz="1200" b="1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cells)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1ABBDF8-5F71-5248-1A54-BBA9CB762162}"/>
              </a:ext>
            </a:extLst>
          </p:cNvPr>
          <p:cNvGrpSpPr/>
          <p:nvPr/>
        </p:nvGrpSpPr>
        <p:grpSpPr>
          <a:xfrm>
            <a:off x="6962369" y="2357366"/>
            <a:ext cx="1415369" cy="4327383"/>
            <a:chOff x="6962369" y="2357366"/>
            <a:chExt cx="1415369" cy="4327383"/>
          </a:xfrm>
        </p:grpSpPr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D01A6FE8-6083-9071-CEE0-5CAD2BE30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850" y="2502702"/>
              <a:ext cx="1027113" cy="1566863"/>
            </a:xfrm>
            <a:custGeom>
              <a:avLst/>
              <a:gdLst>
                <a:gd name="T0" fmla="*/ 1941 w 1941"/>
                <a:gd name="T1" fmla="*/ 2960 h 2960"/>
                <a:gd name="T2" fmla="*/ 0 w 1941"/>
                <a:gd name="T3" fmla="*/ 2960 h 2960"/>
                <a:gd name="T4" fmla="*/ 0 w 1941"/>
                <a:gd name="T5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1" h="2960">
                  <a:moveTo>
                    <a:pt x="1941" y="2960"/>
                  </a:moveTo>
                  <a:lnTo>
                    <a:pt x="0" y="296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9C02401E-17E8-FFFA-94AD-756C08D48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2523339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08" name="Line 17">
              <a:extLst>
                <a:ext uri="{FF2B5EF4-FFF2-40B4-BE49-F238E27FC236}">
                  <a16:creationId xmlns:a16="http://schemas.microsoft.com/office/drawing/2014/main" id="{7593B0EE-6737-73CC-8056-342FB1468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2964664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09" name="Line 18">
              <a:extLst>
                <a:ext uri="{FF2B5EF4-FFF2-40B4-BE49-F238E27FC236}">
                  <a16:creationId xmlns:a16="http://schemas.microsoft.com/office/drawing/2014/main" id="{D246A1B7-500B-4256-8908-D7A6583FC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2744002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0" name="Line 19">
              <a:extLst>
                <a:ext uri="{FF2B5EF4-FFF2-40B4-BE49-F238E27FC236}">
                  <a16:creationId xmlns:a16="http://schemas.microsoft.com/office/drawing/2014/main" id="{BDDAA1E1-0657-776D-2299-EAC6D5230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626652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1" name="Line 20">
              <a:extLst>
                <a:ext uri="{FF2B5EF4-FFF2-40B4-BE49-F238E27FC236}">
                  <a16:creationId xmlns:a16="http://schemas.microsoft.com/office/drawing/2014/main" id="{200FB6AD-67E6-5B63-CFD9-560857C1E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405989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2" name="Line 21">
              <a:extLst>
                <a:ext uri="{FF2B5EF4-FFF2-40B4-BE49-F238E27FC236}">
                  <a16:creationId xmlns:a16="http://schemas.microsoft.com/office/drawing/2014/main" id="{FC438A95-E739-E8F9-C23F-A3A653FA3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185327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3" name="Line 22">
              <a:extLst>
                <a:ext uri="{FF2B5EF4-FFF2-40B4-BE49-F238E27FC236}">
                  <a16:creationId xmlns:a16="http://schemas.microsoft.com/office/drawing/2014/main" id="{DCFC40C5-2F7C-2F41-8EE0-FC0405441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4069564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4" name="Line 23">
              <a:extLst>
                <a:ext uri="{FF2B5EF4-FFF2-40B4-BE49-F238E27FC236}">
                  <a16:creationId xmlns:a16="http://schemas.microsoft.com/office/drawing/2014/main" id="{ECF26EE8-8889-0A0C-9A72-2A208AD75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847314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5" name="Line 62">
              <a:extLst>
                <a:ext uri="{FF2B5EF4-FFF2-40B4-BE49-F238E27FC236}">
                  <a16:creationId xmlns:a16="http://schemas.microsoft.com/office/drawing/2014/main" id="{17E9539E-7898-DED5-89CD-1A6CF7DF8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4362" y="406956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6" name="Line 63">
              <a:extLst>
                <a:ext uri="{FF2B5EF4-FFF2-40B4-BE49-F238E27FC236}">
                  <a16:creationId xmlns:a16="http://schemas.microsoft.com/office/drawing/2014/main" id="{18D38107-D096-562F-9F50-0CDCF8798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4100" y="406956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7" name="Line 222">
              <a:extLst>
                <a:ext uri="{FF2B5EF4-FFF2-40B4-BE49-F238E27FC236}">
                  <a16:creationId xmlns:a16="http://schemas.microsoft.com/office/drawing/2014/main" id="{C01B8D49-8F50-03F8-7F98-1E7FB5240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82638" y="3472664"/>
              <a:ext cx="53975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8" name="Line 223">
              <a:extLst>
                <a:ext uri="{FF2B5EF4-FFF2-40B4-BE49-F238E27FC236}">
                  <a16:creationId xmlns:a16="http://schemas.microsoft.com/office/drawing/2014/main" id="{B80CD849-6AB1-5841-96EA-3F69EFA2A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9788" y="3456789"/>
              <a:ext cx="52388" cy="174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9" name="Line 224">
              <a:extLst>
                <a:ext uri="{FF2B5EF4-FFF2-40B4-BE49-F238E27FC236}">
                  <a16:creationId xmlns:a16="http://schemas.microsoft.com/office/drawing/2014/main" id="{2CA63ED4-AA20-8BBE-BB9E-59A908B4B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9150" y="3423452"/>
              <a:ext cx="66675" cy="222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0" name="Line 225">
              <a:extLst>
                <a:ext uri="{FF2B5EF4-FFF2-40B4-BE49-F238E27FC236}">
                  <a16:creationId xmlns:a16="http://schemas.microsoft.com/office/drawing/2014/main" id="{6358D39B-9F13-4F33-E690-A4C89E985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788" y="3445677"/>
              <a:ext cx="46038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1" name="Line 226">
              <a:extLst>
                <a:ext uri="{FF2B5EF4-FFF2-40B4-BE49-F238E27FC236}">
                  <a16:creationId xmlns:a16="http://schemas.microsoft.com/office/drawing/2014/main" id="{6FFF3F3A-E3D9-4745-94F1-4F21FEBAA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82638" y="3456789"/>
              <a:ext cx="57150" cy="158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2" name="Line 227">
              <a:extLst>
                <a:ext uri="{FF2B5EF4-FFF2-40B4-BE49-F238E27FC236}">
                  <a16:creationId xmlns:a16="http://schemas.microsoft.com/office/drawing/2014/main" id="{9EF856DD-F3D8-2369-C229-5A8833768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6613" y="3474252"/>
              <a:ext cx="55563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3" name="Line 228">
              <a:extLst>
                <a:ext uri="{FF2B5EF4-FFF2-40B4-BE49-F238E27FC236}">
                  <a16:creationId xmlns:a16="http://schemas.microsoft.com/office/drawing/2014/main" id="{411099A4-0EB6-D77D-DA92-458155E94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04850" y="3623477"/>
              <a:ext cx="65088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4" name="Line 229">
              <a:extLst>
                <a:ext uri="{FF2B5EF4-FFF2-40B4-BE49-F238E27FC236}">
                  <a16:creationId xmlns:a16="http://schemas.microsoft.com/office/drawing/2014/main" id="{113EF853-75B1-6613-B03C-EBC8C483C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93750" y="3591727"/>
              <a:ext cx="69850" cy="365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5" name="Line 230">
              <a:extLst>
                <a:ext uri="{FF2B5EF4-FFF2-40B4-BE49-F238E27FC236}">
                  <a16:creationId xmlns:a16="http://schemas.microsoft.com/office/drawing/2014/main" id="{4C71E789-D109-5223-0BB6-94F6DB59D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9938" y="3625064"/>
              <a:ext cx="93663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6" name="Line 231">
              <a:extLst>
                <a:ext uri="{FF2B5EF4-FFF2-40B4-BE49-F238E27FC236}">
                  <a16:creationId xmlns:a16="http://schemas.microsoft.com/office/drawing/2014/main" id="{691B2BAF-C6DE-7A13-9D9A-0E1FF1689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0250" y="3423452"/>
              <a:ext cx="8890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7" name="Line 232">
              <a:extLst>
                <a:ext uri="{FF2B5EF4-FFF2-40B4-BE49-F238E27FC236}">
                  <a16:creationId xmlns:a16="http://schemas.microsoft.com/office/drawing/2014/main" id="{F49F12F2-3D45-B113-18C5-6C046A875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0250" y="3423452"/>
              <a:ext cx="109538" cy="333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8" name="Line 233">
              <a:extLst>
                <a:ext uri="{FF2B5EF4-FFF2-40B4-BE49-F238E27FC236}">
                  <a16:creationId xmlns:a16="http://schemas.microsoft.com/office/drawing/2014/main" id="{E7B4DF2F-8EC6-3F7F-63DD-C19CF05A3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6788" y="3423452"/>
              <a:ext cx="85725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9" name="Line 234">
              <a:extLst>
                <a:ext uri="{FF2B5EF4-FFF2-40B4-BE49-F238E27FC236}">
                  <a16:creationId xmlns:a16="http://schemas.microsoft.com/office/drawing/2014/main" id="{ACB5C5CF-BFD8-6BE7-16CE-0B174E025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6788" y="3398052"/>
              <a:ext cx="90488" cy="254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0" name="Line 235">
              <a:extLst>
                <a:ext uri="{FF2B5EF4-FFF2-40B4-BE49-F238E27FC236}">
                  <a16:creationId xmlns:a16="http://schemas.microsoft.com/office/drawing/2014/main" id="{4CED89D3-07CE-90D0-65AC-F4B5A7D6A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49325" y="3464727"/>
              <a:ext cx="107950" cy="365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1" name="Freeform 236">
              <a:extLst>
                <a:ext uri="{FF2B5EF4-FFF2-40B4-BE49-F238E27FC236}">
                  <a16:creationId xmlns:a16="http://schemas.microsoft.com/office/drawing/2014/main" id="{468C6DDA-975C-644E-5A6C-5BD92DA53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9325" y="3426627"/>
              <a:ext cx="107950" cy="38100"/>
            </a:xfrm>
            <a:custGeom>
              <a:avLst/>
              <a:gdLst>
                <a:gd name="T0" fmla="*/ 0 w 203"/>
                <a:gd name="T1" fmla="*/ 74 h 74"/>
                <a:gd name="T2" fmla="*/ 203 w 203"/>
                <a:gd name="T3" fmla="*/ 41 h 74"/>
                <a:gd name="T4" fmla="*/ 10 w 203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74">
                  <a:moveTo>
                    <a:pt x="0" y="74"/>
                  </a:moveTo>
                  <a:lnTo>
                    <a:pt x="203" y="41"/>
                  </a:lnTo>
                  <a:lnTo>
                    <a:pt x="10" y="0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2" name="Line 237">
              <a:extLst>
                <a:ext uri="{FF2B5EF4-FFF2-40B4-BE49-F238E27FC236}">
                  <a16:creationId xmlns:a16="http://schemas.microsoft.com/office/drawing/2014/main" id="{BADA59D4-355F-8E50-4F0C-936020D09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4088" y="3423452"/>
              <a:ext cx="12700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3" name="Line 238">
              <a:extLst>
                <a:ext uri="{FF2B5EF4-FFF2-40B4-BE49-F238E27FC236}">
                  <a16:creationId xmlns:a16="http://schemas.microsoft.com/office/drawing/2014/main" id="{85C471BF-4781-D156-0B9C-AF84D6DEA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38213" y="3423452"/>
              <a:ext cx="15875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4" name="Line 239">
              <a:extLst>
                <a:ext uri="{FF2B5EF4-FFF2-40B4-BE49-F238E27FC236}">
                  <a16:creationId xmlns:a16="http://schemas.microsoft.com/office/drawing/2014/main" id="{0A27F2AC-5D4A-8C70-857A-99F6EE600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8213" y="3423452"/>
              <a:ext cx="28575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5" name="Line 240">
              <a:extLst>
                <a:ext uri="{FF2B5EF4-FFF2-40B4-BE49-F238E27FC236}">
                  <a16:creationId xmlns:a16="http://schemas.microsoft.com/office/drawing/2014/main" id="{632AFD7B-1961-3A58-F62F-F7095ACC1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9150" y="3423452"/>
              <a:ext cx="119063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6" name="Line 241">
              <a:extLst>
                <a:ext uri="{FF2B5EF4-FFF2-40B4-BE49-F238E27FC236}">
                  <a16:creationId xmlns:a16="http://schemas.microsoft.com/office/drawing/2014/main" id="{D34C17FA-B34E-6576-5D1E-39CE5580D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5825" y="3426627"/>
              <a:ext cx="68263" cy="190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7" name="Freeform 242">
              <a:extLst>
                <a:ext uri="{FF2B5EF4-FFF2-40B4-BE49-F238E27FC236}">
                  <a16:creationId xmlns:a16="http://schemas.microsoft.com/office/drawing/2014/main" id="{5AA990A8-395A-A0A5-B3C0-6AAD0DC92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613" y="3474252"/>
              <a:ext cx="220663" cy="52388"/>
            </a:xfrm>
            <a:custGeom>
              <a:avLst/>
              <a:gdLst>
                <a:gd name="T0" fmla="*/ 106 w 417"/>
                <a:gd name="T1" fmla="*/ 0 h 99"/>
                <a:gd name="T2" fmla="*/ 417 w 417"/>
                <a:gd name="T3" fmla="*/ 99 h 99"/>
                <a:gd name="T4" fmla="*/ 0 w 417"/>
                <a:gd name="T5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99">
                  <a:moveTo>
                    <a:pt x="106" y="0"/>
                  </a:moveTo>
                  <a:lnTo>
                    <a:pt x="417" y="99"/>
                  </a:lnTo>
                  <a:lnTo>
                    <a:pt x="0" y="17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8" name="Freeform 243">
              <a:extLst>
                <a:ext uri="{FF2B5EF4-FFF2-40B4-BE49-F238E27FC236}">
                  <a16:creationId xmlns:a16="http://schemas.microsoft.com/office/drawing/2014/main" id="{01C9A288-926E-69E7-27CD-3901C0729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750" y="3591727"/>
              <a:ext cx="263525" cy="41275"/>
            </a:xfrm>
            <a:custGeom>
              <a:avLst/>
              <a:gdLst>
                <a:gd name="T0" fmla="*/ 0 w 497"/>
                <a:gd name="T1" fmla="*/ 0 h 77"/>
                <a:gd name="T2" fmla="*/ 497 w 497"/>
                <a:gd name="T3" fmla="*/ 77 h 77"/>
                <a:gd name="T4" fmla="*/ 132 w 497"/>
                <a:gd name="T5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7" h="77">
                  <a:moveTo>
                    <a:pt x="0" y="0"/>
                  </a:moveTo>
                  <a:lnTo>
                    <a:pt x="497" y="77"/>
                  </a:lnTo>
                  <a:lnTo>
                    <a:pt x="132" y="67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9" name="Line 244">
              <a:extLst>
                <a:ext uri="{FF2B5EF4-FFF2-40B4-BE49-F238E27FC236}">
                  <a16:creationId xmlns:a16="http://schemas.microsoft.com/office/drawing/2014/main" id="{277F582E-1271-04BC-8A1E-BDACA0368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2175" y="3464727"/>
              <a:ext cx="5715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0" name="Line 245">
              <a:extLst>
                <a:ext uri="{FF2B5EF4-FFF2-40B4-BE49-F238E27FC236}">
                  <a16:creationId xmlns:a16="http://schemas.microsoft.com/office/drawing/2014/main" id="{3B5BE3EC-352E-1F7A-7B35-EB077C117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5825" y="3445677"/>
              <a:ext cx="63500" cy="190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1" name="Line 246">
              <a:extLst>
                <a:ext uri="{FF2B5EF4-FFF2-40B4-BE49-F238E27FC236}">
                  <a16:creationId xmlns:a16="http://schemas.microsoft.com/office/drawing/2014/main" id="{E46FAA27-EC57-ECFC-AB55-1CAD893FC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556802"/>
              <a:ext cx="31750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2" name="Line 247">
              <a:extLst>
                <a:ext uri="{FF2B5EF4-FFF2-40B4-BE49-F238E27FC236}">
                  <a16:creationId xmlns:a16="http://schemas.microsoft.com/office/drawing/2014/main" id="{5C7631D8-8A7C-E390-6546-C445109EB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564739"/>
              <a:ext cx="31750" cy="47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3" name="Line 248">
              <a:extLst>
                <a:ext uri="{FF2B5EF4-FFF2-40B4-BE49-F238E27FC236}">
                  <a16:creationId xmlns:a16="http://schemas.microsoft.com/office/drawing/2014/main" id="{4A96A5D6-8328-C92D-F550-98DDF118F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35000" y="3513939"/>
              <a:ext cx="4763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4" name="Line 249">
              <a:extLst>
                <a:ext uri="{FF2B5EF4-FFF2-40B4-BE49-F238E27FC236}">
                  <a16:creationId xmlns:a16="http://schemas.microsoft.com/office/drawing/2014/main" id="{A9C63283-F009-192C-DA2F-871864010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950" y="3504414"/>
              <a:ext cx="1905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5" name="Freeform 250">
              <a:extLst>
                <a:ext uri="{FF2B5EF4-FFF2-40B4-BE49-F238E27FC236}">
                  <a16:creationId xmlns:a16="http://schemas.microsoft.com/office/drawing/2014/main" id="{E5EA35DE-C388-1CB3-1553-20A3137B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4363" y="3513939"/>
              <a:ext cx="25400" cy="4763"/>
            </a:xfrm>
            <a:custGeom>
              <a:avLst/>
              <a:gdLst>
                <a:gd name="T0" fmla="*/ 39 w 47"/>
                <a:gd name="T1" fmla="*/ 0 h 11"/>
                <a:gd name="T2" fmla="*/ 0 w 47"/>
                <a:gd name="T3" fmla="*/ 11 h 11"/>
                <a:gd name="T4" fmla="*/ 47 w 47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1">
                  <a:moveTo>
                    <a:pt x="39" y="0"/>
                  </a:moveTo>
                  <a:lnTo>
                    <a:pt x="0" y="11"/>
                  </a:lnTo>
                  <a:lnTo>
                    <a:pt x="47" y="3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6" name="Line 251">
              <a:extLst>
                <a:ext uri="{FF2B5EF4-FFF2-40B4-BE49-F238E27FC236}">
                  <a16:creationId xmlns:a16="http://schemas.microsoft.com/office/drawing/2014/main" id="{1082ADDC-B096-238E-E0FD-746ED4A7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4363" y="3540927"/>
              <a:ext cx="31750" cy="285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7" name="Line 252">
              <a:extLst>
                <a:ext uri="{FF2B5EF4-FFF2-40B4-BE49-F238E27FC236}">
                  <a16:creationId xmlns:a16="http://schemas.microsoft.com/office/drawing/2014/main" id="{508EEFE8-E8E0-8205-56BE-61422C183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4363" y="3386939"/>
              <a:ext cx="115888" cy="365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8" name="Line 253">
              <a:extLst>
                <a:ext uri="{FF2B5EF4-FFF2-40B4-BE49-F238E27FC236}">
                  <a16:creationId xmlns:a16="http://schemas.microsoft.com/office/drawing/2014/main" id="{7059CDAA-10E9-6FC4-3886-D0CBB1CA1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9938" y="3625064"/>
              <a:ext cx="287338" cy="128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9" name="Line 254">
              <a:extLst>
                <a:ext uri="{FF2B5EF4-FFF2-40B4-BE49-F238E27FC236}">
                  <a16:creationId xmlns:a16="http://schemas.microsoft.com/office/drawing/2014/main" id="{80C739F0-2A4D-1EFE-55A6-652C5B918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620302"/>
              <a:ext cx="90488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0" name="Line 255">
              <a:extLst>
                <a:ext uri="{FF2B5EF4-FFF2-40B4-BE49-F238E27FC236}">
                  <a16:creationId xmlns:a16="http://schemas.microsoft.com/office/drawing/2014/main" id="{D22E9528-A74D-8DD5-918E-9F7CB0294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4850" y="3623477"/>
              <a:ext cx="352425" cy="3175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1" name="Line 256">
              <a:extLst>
                <a:ext uri="{FF2B5EF4-FFF2-40B4-BE49-F238E27FC236}">
                  <a16:creationId xmlns:a16="http://schemas.microsoft.com/office/drawing/2014/main" id="{A89747CA-9620-5407-8419-A8CB93423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63600" y="3628239"/>
              <a:ext cx="193675" cy="952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2" name="Line 257">
              <a:extLst>
                <a:ext uri="{FF2B5EF4-FFF2-40B4-BE49-F238E27FC236}">
                  <a16:creationId xmlns:a16="http://schemas.microsoft.com/office/drawing/2014/main" id="{5200F6B3-0DA7-E964-6D3A-9ED3796A9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39763" y="3483777"/>
              <a:ext cx="196850" cy="317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3" name="Line 258">
              <a:extLst>
                <a:ext uri="{FF2B5EF4-FFF2-40B4-BE49-F238E27FC236}">
                  <a16:creationId xmlns:a16="http://schemas.microsoft.com/office/drawing/2014/main" id="{EE6EC03A-516A-CE22-F9F5-42EBFE5FB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35000" y="3472664"/>
              <a:ext cx="147638" cy="412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4" name="Line 259">
              <a:extLst>
                <a:ext uri="{FF2B5EF4-FFF2-40B4-BE49-F238E27FC236}">
                  <a16:creationId xmlns:a16="http://schemas.microsoft.com/office/drawing/2014/main" id="{12518195-2283-4E79-40A9-E4955966D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9763" y="3515527"/>
              <a:ext cx="153988" cy="762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5" name="Line 260">
              <a:extLst>
                <a:ext uri="{FF2B5EF4-FFF2-40B4-BE49-F238E27FC236}">
                  <a16:creationId xmlns:a16="http://schemas.microsoft.com/office/drawing/2014/main" id="{B90E2A6D-0850-889F-C67D-09D2632D7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46113" y="3569502"/>
              <a:ext cx="147638" cy="222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6" name="Freeform 261">
              <a:extLst>
                <a:ext uri="{FF2B5EF4-FFF2-40B4-BE49-F238E27FC236}">
                  <a16:creationId xmlns:a16="http://schemas.microsoft.com/office/drawing/2014/main" id="{716A9B7D-2493-3CB6-F412-FBBF05176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4363" y="3356777"/>
              <a:ext cx="323850" cy="66675"/>
            </a:xfrm>
            <a:custGeom>
              <a:avLst/>
              <a:gdLst>
                <a:gd name="T0" fmla="*/ 387 w 611"/>
                <a:gd name="T1" fmla="*/ 126 h 126"/>
                <a:gd name="T2" fmla="*/ 0 w 611"/>
                <a:gd name="T3" fmla="*/ 0 h 126"/>
                <a:gd name="T4" fmla="*/ 611 w 611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1" h="126">
                  <a:moveTo>
                    <a:pt x="387" y="126"/>
                  </a:moveTo>
                  <a:lnTo>
                    <a:pt x="0" y="0"/>
                  </a:lnTo>
                  <a:lnTo>
                    <a:pt x="611" y="126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7" name="Line 262">
              <a:extLst>
                <a:ext uri="{FF2B5EF4-FFF2-40B4-BE49-F238E27FC236}">
                  <a16:creationId xmlns:a16="http://schemas.microsoft.com/office/drawing/2014/main" id="{26E5D216-6129-DC7D-5C62-96C8F0E61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46113" y="3569502"/>
              <a:ext cx="58738" cy="539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8" name="Line 263">
              <a:extLst>
                <a:ext uri="{FF2B5EF4-FFF2-40B4-BE49-F238E27FC236}">
                  <a16:creationId xmlns:a16="http://schemas.microsoft.com/office/drawing/2014/main" id="{FCB1D22A-CFDB-E98F-5073-E41E002C3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6113" y="3569502"/>
              <a:ext cx="123825" cy="555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9" name="Line 264">
              <a:extLst>
                <a:ext uri="{FF2B5EF4-FFF2-40B4-BE49-F238E27FC236}">
                  <a16:creationId xmlns:a16="http://schemas.microsoft.com/office/drawing/2014/main" id="{E5336E3E-6C52-8BD3-8877-BB0A5150A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423452"/>
              <a:ext cx="115888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0" name="Line 265">
              <a:extLst>
                <a:ext uri="{FF2B5EF4-FFF2-40B4-BE49-F238E27FC236}">
                  <a16:creationId xmlns:a16="http://schemas.microsoft.com/office/drawing/2014/main" id="{723CE86E-FB88-90F3-9D8B-11AB4C6C7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7538" y="3440914"/>
              <a:ext cx="165100" cy="317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1" name="Freeform 266">
              <a:extLst>
                <a:ext uri="{FF2B5EF4-FFF2-40B4-BE49-F238E27FC236}">
                  <a16:creationId xmlns:a16="http://schemas.microsoft.com/office/drawing/2014/main" id="{E99F0BA3-2859-E566-153A-1EFC61D2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336139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2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2 h 76"/>
                <a:gd name="T40" fmla="*/ 12 w 75"/>
                <a:gd name="T41" fmla="*/ 12 h 76"/>
                <a:gd name="T42" fmla="*/ 6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6 w 75"/>
                <a:gd name="T55" fmla="*/ 58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2" name="Freeform 267">
              <a:extLst>
                <a:ext uri="{FF2B5EF4-FFF2-40B4-BE49-F238E27FC236}">
                  <a16:creationId xmlns:a16="http://schemas.microsoft.com/office/drawing/2014/main" id="{88F2B8B3-6AD5-EE54-4BCC-DBC1D855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366302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2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2 h 76"/>
                <a:gd name="T40" fmla="*/ 12 w 75"/>
                <a:gd name="T41" fmla="*/ 12 h 76"/>
                <a:gd name="T42" fmla="*/ 6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6 w 75"/>
                <a:gd name="T55" fmla="*/ 58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3" name="Freeform 268">
              <a:extLst>
                <a:ext uri="{FF2B5EF4-FFF2-40B4-BE49-F238E27FC236}">
                  <a16:creationId xmlns:a16="http://schemas.microsoft.com/office/drawing/2014/main" id="{03249F7C-CA80-0D05-F64E-E775DE4FA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02814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6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4" name="Freeform 269">
              <a:extLst>
                <a:ext uri="{FF2B5EF4-FFF2-40B4-BE49-F238E27FC236}">
                  <a16:creationId xmlns:a16="http://schemas.microsoft.com/office/drawing/2014/main" id="{DE40EB7E-83DA-62EF-94F5-9BDBE66E3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20277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3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30 h 76"/>
                <a:gd name="T24" fmla="*/ 72 w 75"/>
                <a:gd name="T25" fmla="*/ 23 h 76"/>
                <a:gd name="T26" fmla="*/ 69 w 75"/>
                <a:gd name="T27" fmla="*/ 17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3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3 h 76"/>
                <a:gd name="T40" fmla="*/ 12 w 75"/>
                <a:gd name="T41" fmla="*/ 12 h 76"/>
                <a:gd name="T42" fmla="*/ 6 w 75"/>
                <a:gd name="T43" fmla="*/ 17 h 76"/>
                <a:gd name="T44" fmla="*/ 2 w 75"/>
                <a:gd name="T45" fmla="*/ 23 h 76"/>
                <a:gd name="T46" fmla="*/ 0 w 75"/>
                <a:gd name="T47" fmla="*/ 30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6 w 75"/>
                <a:gd name="T55" fmla="*/ 59 h 76"/>
                <a:gd name="T56" fmla="*/ 12 w 75"/>
                <a:gd name="T57" fmla="*/ 66 h 76"/>
                <a:gd name="T58" fmla="*/ 24 w 75"/>
                <a:gd name="T59" fmla="*/ 73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3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6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5" name="Freeform 270">
              <a:extLst>
                <a:ext uri="{FF2B5EF4-FFF2-40B4-BE49-F238E27FC236}">
                  <a16:creationId xmlns:a16="http://schemas.microsoft.com/office/drawing/2014/main" id="{E41A4AD6-0131-4644-7922-AA090F90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79014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2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2 h 76"/>
                <a:gd name="T40" fmla="*/ 12 w 75"/>
                <a:gd name="T41" fmla="*/ 12 h 76"/>
                <a:gd name="T42" fmla="*/ 6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6 w 75"/>
                <a:gd name="T55" fmla="*/ 58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6" name="Freeform 271">
              <a:extLst>
                <a:ext uri="{FF2B5EF4-FFF2-40B4-BE49-F238E27FC236}">
                  <a16:creationId xmlns:a16="http://schemas.microsoft.com/office/drawing/2014/main" id="{8BA19FD4-83B3-FD6A-F1D4-9BC342DBA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99652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5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7" name="Freeform 272">
              <a:extLst>
                <a:ext uri="{FF2B5EF4-FFF2-40B4-BE49-F238E27FC236}">
                  <a16:creationId xmlns:a16="http://schemas.microsoft.com/office/drawing/2014/main" id="{E815A52C-A7FD-1477-462C-24AE1CB5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521877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5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8" name="Freeform 273">
              <a:extLst>
                <a:ext uri="{FF2B5EF4-FFF2-40B4-BE49-F238E27FC236}">
                  <a16:creationId xmlns:a16="http://schemas.microsoft.com/office/drawing/2014/main" id="{9829AAFA-C929-F03D-660F-7E9368A99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545689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5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9" name="Freeform 274">
              <a:extLst>
                <a:ext uri="{FF2B5EF4-FFF2-40B4-BE49-F238E27FC236}">
                  <a16:creationId xmlns:a16="http://schemas.microsoft.com/office/drawing/2014/main" id="{5C9321D0-C969-6BD5-D14F-31C5A5EA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599664"/>
              <a:ext cx="39688" cy="41275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3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3 h 76"/>
                <a:gd name="T40" fmla="*/ 12 w 75"/>
                <a:gd name="T41" fmla="*/ 12 h 76"/>
                <a:gd name="T42" fmla="*/ 6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6 w 75"/>
                <a:gd name="T55" fmla="*/ 59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6" y="59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0" name="Freeform 275">
              <a:extLst>
                <a:ext uri="{FF2B5EF4-FFF2-40B4-BE49-F238E27FC236}">
                  <a16:creationId xmlns:a16="http://schemas.microsoft.com/office/drawing/2014/main" id="{96F71DC1-690F-F3EC-A4D0-7252DD465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379002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1" name="Freeform 276">
              <a:extLst>
                <a:ext uri="{FF2B5EF4-FFF2-40B4-BE49-F238E27FC236}">
                  <a16:creationId xmlns:a16="http://schemas.microsoft.com/office/drawing/2014/main" id="{A4F99DF0-6937-4BCB-C335-BA93801A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41551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2" name="Freeform 277">
              <a:extLst>
                <a:ext uri="{FF2B5EF4-FFF2-40B4-BE49-F238E27FC236}">
                  <a16:creationId xmlns:a16="http://schemas.microsoft.com/office/drawing/2014/main" id="{2BA25E48-C76C-395A-B15C-A869201D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428214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3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30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4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30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5 w 75"/>
                <a:gd name="T55" fmla="*/ 59 h 76"/>
                <a:gd name="T56" fmla="*/ 12 w 75"/>
                <a:gd name="T57" fmla="*/ 66 h 76"/>
                <a:gd name="T58" fmla="*/ 24 w 75"/>
                <a:gd name="T59" fmla="*/ 73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3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3" name="Freeform 278">
              <a:extLst>
                <a:ext uri="{FF2B5EF4-FFF2-40B4-BE49-F238E27FC236}">
                  <a16:creationId xmlns:a16="http://schemas.microsoft.com/office/drawing/2014/main" id="{C34F082B-5192-FFCE-DAC2-3C07BADB8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480602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4" name="Freeform 279">
              <a:extLst>
                <a:ext uri="{FF2B5EF4-FFF2-40B4-BE49-F238E27FC236}">
                  <a16:creationId xmlns:a16="http://schemas.microsoft.com/office/drawing/2014/main" id="{8DAC95D3-3FFD-FCAF-8452-AEC719ED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50758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5" name="Freeform 280">
              <a:extLst>
                <a:ext uri="{FF2B5EF4-FFF2-40B4-BE49-F238E27FC236}">
                  <a16:creationId xmlns:a16="http://schemas.microsoft.com/office/drawing/2014/main" id="{51960DA1-FFB5-E8F1-FD3A-EBDFC0DF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528227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6" name="Freeform 281">
              <a:extLst>
                <a:ext uri="{FF2B5EF4-FFF2-40B4-BE49-F238E27FC236}">
                  <a16:creationId xmlns:a16="http://schemas.microsoft.com/office/drawing/2014/main" id="{263A3616-62F7-1758-7483-7552CD67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61236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7" name="Freeform 282">
              <a:extLst>
                <a:ext uri="{FF2B5EF4-FFF2-40B4-BE49-F238E27FC236}">
                  <a16:creationId xmlns:a16="http://schemas.microsoft.com/office/drawing/2014/main" id="{D6BC5525-25C2-AE5C-3C52-D38AFEEF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70443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2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6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8" name="Freeform 283">
              <a:extLst>
                <a:ext uri="{FF2B5EF4-FFF2-40B4-BE49-F238E27FC236}">
                  <a16:creationId xmlns:a16="http://schemas.microsoft.com/office/drawing/2014/main" id="{04927ACC-A356-2DC3-441D-02B124E6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73301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9" name="Freeform 284">
              <a:extLst>
                <a:ext uri="{FF2B5EF4-FFF2-40B4-BE49-F238E27FC236}">
                  <a16:creationId xmlns:a16="http://schemas.microsoft.com/office/drawing/2014/main" id="{E30D1AA9-4634-BDAD-1B15-44F79D27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92033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1" name="Freeform 9">
              <a:extLst>
                <a:ext uri="{FF2B5EF4-FFF2-40B4-BE49-F238E27FC236}">
                  <a16:creationId xmlns:a16="http://schemas.microsoft.com/office/drawing/2014/main" id="{4F8092F6-FC43-2052-C6BE-EF50502CC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087" y="4796211"/>
              <a:ext cx="1028700" cy="1573213"/>
            </a:xfrm>
            <a:custGeom>
              <a:avLst/>
              <a:gdLst>
                <a:gd name="T0" fmla="*/ 1942 w 1942"/>
                <a:gd name="T1" fmla="*/ 2975 h 2975"/>
                <a:gd name="T2" fmla="*/ 0 w 1942"/>
                <a:gd name="T3" fmla="*/ 2975 h 2975"/>
                <a:gd name="T4" fmla="*/ 0 w 1942"/>
                <a:gd name="T5" fmla="*/ 0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" h="2975">
                  <a:moveTo>
                    <a:pt x="1942" y="2975"/>
                  </a:moveTo>
                  <a:lnTo>
                    <a:pt x="0" y="297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2" name="Line 24">
              <a:extLst>
                <a:ext uri="{FF2B5EF4-FFF2-40B4-BE49-F238E27FC236}">
                  <a16:creationId xmlns:a16="http://schemas.microsoft.com/office/drawing/2014/main" id="{6041B953-925C-002F-EDC3-A90AD50AE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479621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3" name="Line 25">
              <a:extLst>
                <a:ext uri="{FF2B5EF4-FFF2-40B4-BE49-F238E27FC236}">
                  <a16:creationId xmlns:a16="http://schemas.microsoft.com/office/drawing/2014/main" id="{D1BCB78B-6730-1949-E5C6-0CA000BA7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51883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4" name="Line 26">
              <a:extLst>
                <a:ext uri="{FF2B5EF4-FFF2-40B4-BE49-F238E27FC236}">
                  <a16:creationId xmlns:a16="http://schemas.microsoft.com/office/drawing/2014/main" id="{25893A28-2117-A4A6-CD0C-D8952473E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55820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5" name="Line 27">
              <a:extLst>
                <a:ext uri="{FF2B5EF4-FFF2-40B4-BE49-F238E27FC236}">
                  <a16:creationId xmlns:a16="http://schemas.microsoft.com/office/drawing/2014/main" id="{0EBCF6A7-D23D-3C8C-F491-1AE089A56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59757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6" name="Line 44">
              <a:extLst>
                <a:ext uri="{FF2B5EF4-FFF2-40B4-BE49-F238E27FC236}">
                  <a16:creationId xmlns:a16="http://schemas.microsoft.com/office/drawing/2014/main" id="{6724A22A-46BE-E40E-EB21-FCC597500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63694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7A689B53-6C0E-26F4-BB3A-6666F3405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6800" y="636942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013745A3-366C-B97E-1A5F-E5599F629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7537" y="636942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9" name="Line 103">
              <a:extLst>
                <a:ext uri="{FF2B5EF4-FFF2-40B4-BE49-F238E27FC236}">
                  <a16:creationId xmlns:a16="http://schemas.microsoft.com/office/drawing/2014/main" id="{B4F4BCE8-EE32-DAFF-EDBA-BC21FADC1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8362" y="5408986"/>
              <a:ext cx="36513" cy="190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0" name="Line 104">
              <a:extLst>
                <a:ext uri="{FF2B5EF4-FFF2-40B4-BE49-F238E27FC236}">
                  <a16:creationId xmlns:a16="http://schemas.microsoft.com/office/drawing/2014/main" id="{0EC28315-C61D-BA97-DF47-BA259CB52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47725" y="5421686"/>
              <a:ext cx="57150" cy="63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1" name="Line 105">
              <a:extLst>
                <a:ext uri="{FF2B5EF4-FFF2-40B4-BE49-F238E27FC236}">
                  <a16:creationId xmlns:a16="http://schemas.microsoft.com/office/drawing/2014/main" id="{90D498DD-9F30-D444-0E24-1ECE6BA18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87412" y="5166099"/>
              <a:ext cx="171450" cy="603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2" name="Line 106">
              <a:extLst>
                <a:ext uri="{FF2B5EF4-FFF2-40B4-BE49-F238E27FC236}">
                  <a16:creationId xmlns:a16="http://schemas.microsoft.com/office/drawing/2014/main" id="{6A153D1D-9203-C49F-32AB-AD4BB71A1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1850" y="5131174"/>
              <a:ext cx="228600" cy="666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3" name="Line 107">
              <a:extLst>
                <a:ext uri="{FF2B5EF4-FFF2-40B4-BE49-F238E27FC236}">
                  <a16:creationId xmlns:a16="http://schemas.microsoft.com/office/drawing/2014/main" id="{9C6E233C-2BAA-5EBA-EF54-B3CCC8CD0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1687" y="5113711"/>
              <a:ext cx="266700" cy="635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4" name="Line 108">
              <a:extLst>
                <a:ext uri="{FF2B5EF4-FFF2-40B4-BE49-F238E27FC236}">
                  <a16:creationId xmlns:a16="http://schemas.microsoft.com/office/drawing/2014/main" id="{D8CE54AD-1D9C-7F72-F5EA-5DA7A28A2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89000" y="5397874"/>
              <a:ext cx="68263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5" name="Line 109">
              <a:extLst>
                <a:ext uri="{FF2B5EF4-FFF2-40B4-BE49-F238E27FC236}">
                  <a16:creationId xmlns:a16="http://schemas.microsoft.com/office/drawing/2014/main" id="{B1A5EBF5-99BC-50B2-5129-CD9C868375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9000" y="5329611"/>
              <a:ext cx="111125" cy="682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6" name="Freeform 110">
              <a:extLst>
                <a:ext uri="{FF2B5EF4-FFF2-40B4-BE49-F238E27FC236}">
                  <a16:creationId xmlns:a16="http://schemas.microsoft.com/office/drawing/2014/main" id="{EAF2D3F2-9295-3175-C9EF-0F2B7C5E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0125" y="5323261"/>
              <a:ext cx="63500" cy="17463"/>
            </a:xfrm>
            <a:custGeom>
              <a:avLst/>
              <a:gdLst>
                <a:gd name="T0" fmla="*/ 0 w 120"/>
                <a:gd name="T1" fmla="*/ 11 h 32"/>
                <a:gd name="T2" fmla="*/ 120 w 120"/>
                <a:gd name="T3" fmla="*/ 32 h 32"/>
                <a:gd name="T4" fmla="*/ 18 w 12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32">
                  <a:moveTo>
                    <a:pt x="0" y="11"/>
                  </a:moveTo>
                  <a:lnTo>
                    <a:pt x="120" y="32"/>
                  </a:lnTo>
                  <a:lnTo>
                    <a:pt x="18" y="0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7" name="Line 111">
              <a:extLst>
                <a:ext uri="{FF2B5EF4-FFF2-40B4-BE49-F238E27FC236}">
                  <a16:creationId xmlns:a16="http://schemas.microsoft.com/office/drawing/2014/main" id="{0BD7C0A9-697A-C24B-FC6B-8159949EA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9937" y="5245474"/>
              <a:ext cx="265113" cy="396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8" name="Line 112">
              <a:extLst>
                <a:ext uri="{FF2B5EF4-FFF2-40B4-BE49-F238E27FC236}">
                  <a16:creationId xmlns:a16="http://schemas.microsoft.com/office/drawing/2014/main" id="{3B6FE21A-3214-2D60-321C-59D26E9ED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9937" y="5245474"/>
              <a:ext cx="263525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9" name="Line 113">
              <a:extLst>
                <a:ext uri="{FF2B5EF4-FFF2-40B4-BE49-F238E27FC236}">
                  <a16:creationId xmlns:a16="http://schemas.microsoft.com/office/drawing/2014/main" id="{2627FD87-C61C-4910-20A8-931F33670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7412" y="5166099"/>
              <a:ext cx="146050" cy="889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0" name="Line 114">
              <a:extLst>
                <a:ext uri="{FF2B5EF4-FFF2-40B4-BE49-F238E27FC236}">
                  <a16:creationId xmlns:a16="http://schemas.microsoft.com/office/drawing/2014/main" id="{7421C521-88FB-580A-B152-C01AC7FD6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5175" y="5245474"/>
              <a:ext cx="204788" cy="650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1" name="Line 115">
              <a:extLst>
                <a:ext uri="{FF2B5EF4-FFF2-40B4-BE49-F238E27FC236}">
                  <a16:creationId xmlns:a16="http://schemas.microsoft.com/office/drawing/2014/main" id="{E11F646F-F08B-4337-AA0D-AF3D88FB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25500" y="5318499"/>
              <a:ext cx="122238" cy="460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2" name="Line 116">
              <a:extLst>
                <a:ext uri="{FF2B5EF4-FFF2-40B4-BE49-F238E27FC236}">
                  <a16:creationId xmlns:a16="http://schemas.microsoft.com/office/drawing/2014/main" id="{CBB6D932-2BE6-B369-78BA-2DF5BAFE1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5950" y="5221661"/>
              <a:ext cx="147638" cy="222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3" name="Line 117">
              <a:extLst>
                <a:ext uri="{FF2B5EF4-FFF2-40B4-BE49-F238E27FC236}">
                  <a16:creationId xmlns:a16="http://schemas.microsoft.com/office/drawing/2014/main" id="{FDE4E02D-C3CB-FFFE-0FCD-2B3E2AE90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5950" y="5408986"/>
              <a:ext cx="95250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4" name="Line 118">
              <a:extLst>
                <a:ext uri="{FF2B5EF4-FFF2-40B4-BE49-F238E27FC236}">
                  <a16:creationId xmlns:a16="http://schemas.microsoft.com/office/drawing/2014/main" id="{92A8B4D2-1D26-EB8B-3718-386C7AC2B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7537" y="5399461"/>
              <a:ext cx="93663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5" name="Line 119">
              <a:extLst>
                <a:ext uri="{FF2B5EF4-FFF2-40B4-BE49-F238E27FC236}">
                  <a16:creationId xmlns:a16="http://schemas.microsoft.com/office/drawing/2014/main" id="{43B118DE-F36B-8D20-846E-2FD8A67EB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7537" y="5421686"/>
              <a:ext cx="230188" cy="1412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6" name="Line 120">
              <a:extLst>
                <a:ext uri="{FF2B5EF4-FFF2-40B4-BE49-F238E27FC236}">
                  <a16:creationId xmlns:a16="http://schemas.microsoft.com/office/drawing/2014/main" id="{C3824FCF-36E1-39FC-D020-639C2B92E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2" y="5239124"/>
              <a:ext cx="150813" cy="63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7" name="Freeform 121">
              <a:extLst>
                <a:ext uri="{FF2B5EF4-FFF2-40B4-BE49-F238E27FC236}">
                  <a16:creationId xmlns:a16="http://schemas.microsoft.com/office/drawing/2014/main" id="{C8CFA88E-048D-4484-A0CA-045C2028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537" y="5258174"/>
              <a:ext cx="330200" cy="106363"/>
            </a:xfrm>
            <a:custGeom>
              <a:avLst/>
              <a:gdLst>
                <a:gd name="T0" fmla="*/ 623 w 623"/>
                <a:gd name="T1" fmla="*/ 114 h 202"/>
                <a:gd name="T2" fmla="*/ 0 w 623"/>
                <a:gd name="T3" fmla="*/ 0 h 202"/>
                <a:gd name="T4" fmla="*/ 393 w 623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3" h="202">
                  <a:moveTo>
                    <a:pt x="623" y="114"/>
                  </a:moveTo>
                  <a:lnTo>
                    <a:pt x="0" y="0"/>
                  </a:lnTo>
                  <a:lnTo>
                    <a:pt x="393" y="202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8" name="Line 122">
              <a:extLst>
                <a:ext uri="{FF2B5EF4-FFF2-40B4-BE49-F238E27FC236}">
                  <a16:creationId xmlns:a16="http://schemas.microsoft.com/office/drawing/2014/main" id="{5561D7C4-F7F6-53E5-1BDE-D86B6F559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9125" y="5281986"/>
              <a:ext cx="180975" cy="920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9" name="Line 123">
              <a:extLst>
                <a:ext uri="{FF2B5EF4-FFF2-40B4-BE49-F238E27FC236}">
                  <a16:creationId xmlns:a16="http://schemas.microsoft.com/office/drawing/2014/main" id="{AFBD9FA7-6A35-B2B4-891D-F78365B4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2775" y="5067674"/>
              <a:ext cx="188913" cy="460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0" name="Line 124">
              <a:extLst>
                <a:ext uri="{FF2B5EF4-FFF2-40B4-BE49-F238E27FC236}">
                  <a16:creationId xmlns:a16="http://schemas.microsoft.com/office/drawing/2014/main" id="{50762B0E-46B6-9768-7169-F2C8F3738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775" y="5067674"/>
              <a:ext cx="274638" cy="984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1" name="Line 125">
              <a:extLst>
                <a:ext uri="{FF2B5EF4-FFF2-40B4-BE49-F238E27FC236}">
                  <a16:creationId xmlns:a16="http://schemas.microsoft.com/office/drawing/2014/main" id="{7D6FA2EF-EDAE-8AD8-1D0E-7B3AE46AC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7537" y="5197849"/>
              <a:ext cx="146050" cy="460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2" name="Line 126">
              <a:extLst>
                <a:ext uri="{FF2B5EF4-FFF2-40B4-BE49-F238E27FC236}">
                  <a16:creationId xmlns:a16="http://schemas.microsoft.com/office/drawing/2014/main" id="{C375BC41-E1A0-5045-0F40-7DBE92FCB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61987" y="5027986"/>
              <a:ext cx="401638" cy="936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3" name="Line 127">
              <a:extLst>
                <a:ext uri="{FF2B5EF4-FFF2-40B4-BE49-F238E27FC236}">
                  <a16:creationId xmlns:a16="http://schemas.microsoft.com/office/drawing/2014/main" id="{7E83FF15-2F9F-06E7-E0CE-3200652ED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1987" y="5027986"/>
              <a:ext cx="139700" cy="857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4" name="Line 128">
              <a:extLst>
                <a:ext uri="{FF2B5EF4-FFF2-40B4-BE49-F238E27FC236}">
                  <a16:creationId xmlns:a16="http://schemas.microsoft.com/office/drawing/2014/main" id="{061CFEDB-BF31-C715-5229-01A3A7ACF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57262" y="5432799"/>
              <a:ext cx="10160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5" name="Line 129">
              <a:extLst>
                <a:ext uri="{FF2B5EF4-FFF2-40B4-BE49-F238E27FC236}">
                  <a16:creationId xmlns:a16="http://schemas.microsoft.com/office/drawing/2014/main" id="{7654345D-1CA1-FEF8-FF27-34C0D4A9D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7262" y="5432799"/>
              <a:ext cx="104775" cy="539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6" name="Line 130">
              <a:extLst>
                <a:ext uri="{FF2B5EF4-FFF2-40B4-BE49-F238E27FC236}">
                  <a16:creationId xmlns:a16="http://schemas.microsoft.com/office/drawing/2014/main" id="{A20BF7EB-E1AB-9BAF-1215-7A8D8E55C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4875" y="5428036"/>
              <a:ext cx="52388" cy="47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7" name="Line 131">
              <a:extLst>
                <a:ext uri="{FF2B5EF4-FFF2-40B4-BE49-F238E27FC236}">
                  <a16:creationId xmlns:a16="http://schemas.microsoft.com/office/drawing/2014/main" id="{C7C52792-B34B-2906-4C0B-711C42421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04875" y="5428036"/>
              <a:ext cx="158750" cy="793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8" name="Line 132">
              <a:extLst>
                <a:ext uri="{FF2B5EF4-FFF2-40B4-BE49-F238E27FC236}">
                  <a16:creationId xmlns:a16="http://schemas.microsoft.com/office/drawing/2014/main" id="{E2DD7C5E-57FE-6E21-B7FA-040265485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0100" y="5364536"/>
              <a:ext cx="2540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9" name="Line 133">
              <a:extLst>
                <a:ext uri="{FF2B5EF4-FFF2-40B4-BE49-F238E27FC236}">
                  <a16:creationId xmlns:a16="http://schemas.microsoft.com/office/drawing/2014/main" id="{5B591810-735D-7099-21F7-9ADFA696B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00100" y="5374061"/>
              <a:ext cx="68263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0" name="Line 134">
              <a:extLst>
                <a:ext uri="{FF2B5EF4-FFF2-40B4-BE49-F238E27FC236}">
                  <a16:creationId xmlns:a16="http://schemas.microsoft.com/office/drawing/2014/main" id="{5118C721-5116-E03D-2F96-8FBA29A1D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8362" y="5397874"/>
              <a:ext cx="20638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1" name="Line 135">
              <a:extLst>
                <a:ext uri="{FF2B5EF4-FFF2-40B4-BE49-F238E27FC236}">
                  <a16:creationId xmlns:a16="http://schemas.microsoft.com/office/drawing/2014/main" id="{9C1C0991-62EF-BE32-87D0-27FB702D5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5500" y="5364536"/>
              <a:ext cx="63500" cy="333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2" name="Line 136">
              <a:extLst>
                <a:ext uri="{FF2B5EF4-FFF2-40B4-BE49-F238E27FC236}">
                  <a16:creationId xmlns:a16="http://schemas.microsoft.com/office/drawing/2014/main" id="{D3033737-A837-528F-44F8-3BDF369CB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1200" y="5374061"/>
              <a:ext cx="88900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3" name="Line 137">
              <a:extLst>
                <a:ext uri="{FF2B5EF4-FFF2-40B4-BE49-F238E27FC236}">
                  <a16:creationId xmlns:a16="http://schemas.microsoft.com/office/drawing/2014/main" id="{CDEBCB00-F09E-ABAD-DCC8-C35153964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11200" y="5408986"/>
              <a:ext cx="136525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4" name="Line 138">
              <a:extLst>
                <a:ext uri="{FF2B5EF4-FFF2-40B4-BE49-F238E27FC236}">
                  <a16:creationId xmlns:a16="http://schemas.microsoft.com/office/drawing/2014/main" id="{F2C3C380-AD33-4F37-429D-84BE03816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47725" y="5408986"/>
              <a:ext cx="20638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5" name="Line 139">
              <a:extLst>
                <a:ext uri="{FF2B5EF4-FFF2-40B4-BE49-F238E27FC236}">
                  <a16:creationId xmlns:a16="http://schemas.microsoft.com/office/drawing/2014/main" id="{0E78AED0-8B92-2B7E-0E22-3518E276E7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3587" y="5243886"/>
              <a:ext cx="635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6" name="Line 140">
              <a:extLst>
                <a:ext uri="{FF2B5EF4-FFF2-40B4-BE49-F238E27FC236}">
                  <a16:creationId xmlns:a16="http://schemas.microsoft.com/office/drawing/2014/main" id="{5FDD6BB2-649E-0291-78CD-38B2487A5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5175" y="5245474"/>
              <a:ext cx="4763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7" name="Line 141">
              <a:extLst>
                <a:ext uri="{FF2B5EF4-FFF2-40B4-BE49-F238E27FC236}">
                  <a16:creationId xmlns:a16="http://schemas.microsoft.com/office/drawing/2014/main" id="{5F882C87-23D5-05C8-72E6-2A9ED35A3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3587" y="5243886"/>
              <a:ext cx="1588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8" name="Line 142">
              <a:extLst>
                <a:ext uri="{FF2B5EF4-FFF2-40B4-BE49-F238E27FC236}">
                  <a16:creationId xmlns:a16="http://schemas.microsoft.com/office/drawing/2014/main" id="{B76285C4-46A8-3D6E-48FA-E0D2ACA1F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01687" y="5113711"/>
              <a:ext cx="30163" cy="174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9" name="Line 143">
              <a:extLst>
                <a:ext uri="{FF2B5EF4-FFF2-40B4-BE49-F238E27FC236}">
                  <a16:creationId xmlns:a16="http://schemas.microsoft.com/office/drawing/2014/main" id="{F6A6FA1C-FB33-B9A9-C4E8-475C0F239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1850" y="5131174"/>
              <a:ext cx="55563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0" name="Line 144">
              <a:extLst>
                <a:ext uri="{FF2B5EF4-FFF2-40B4-BE49-F238E27FC236}">
                  <a16:creationId xmlns:a16="http://schemas.microsoft.com/office/drawing/2014/main" id="{DD48A101-2632-1C58-3A7E-9CDEB008C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962" y="5285161"/>
              <a:ext cx="65088" cy="254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1" name="Line 145">
              <a:extLst>
                <a:ext uri="{FF2B5EF4-FFF2-40B4-BE49-F238E27FC236}">
                  <a16:creationId xmlns:a16="http://schemas.microsoft.com/office/drawing/2014/main" id="{65A303B9-0692-0891-D681-26A404D8F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3462" y="5254999"/>
              <a:ext cx="30163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2" name="Freeform 146">
              <a:extLst>
                <a:ext uri="{FF2B5EF4-FFF2-40B4-BE49-F238E27FC236}">
                  <a16:creationId xmlns:a16="http://schemas.microsoft.com/office/drawing/2014/main" id="{E97482A9-9D64-FD5E-8E1F-9EA3C809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9650" y="5285161"/>
              <a:ext cx="53975" cy="38100"/>
            </a:xfrm>
            <a:custGeom>
              <a:avLst/>
              <a:gdLst>
                <a:gd name="T0" fmla="*/ 0 w 102"/>
                <a:gd name="T1" fmla="*/ 71 h 71"/>
                <a:gd name="T2" fmla="*/ 102 w 102"/>
                <a:gd name="T3" fmla="*/ 7 h 71"/>
                <a:gd name="T4" fmla="*/ 47 w 102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1">
                  <a:moveTo>
                    <a:pt x="0" y="71"/>
                  </a:moveTo>
                  <a:lnTo>
                    <a:pt x="102" y="7"/>
                  </a:lnTo>
                  <a:lnTo>
                    <a:pt x="47" y="0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3" name="Freeform 147">
              <a:extLst>
                <a:ext uri="{FF2B5EF4-FFF2-40B4-BE49-F238E27FC236}">
                  <a16:creationId xmlns:a16="http://schemas.microsoft.com/office/drawing/2014/main" id="{219DE7AC-8804-3509-FFB0-83063230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462" y="5254999"/>
              <a:ext cx="30163" cy="30163"/>
            </a:xfrm>
            <a:custGeom>
              <a:avLst/>
              <a:gdLst>
                <a:gd name="T0" fmla="*/ 0 w 59"/>
                <a:gd name="T1" fmla="*/ 0 h 58"/>
                <a:gd name="T2" fmla="*/ 59 w 59"/>
                <a:gd name="T3" fmla="*/ 36 h 58"/>
                <a:gd name="T4" fmla="*/ 4 w 59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8">
                  <a:moveTo>
                    <a:pt x="0" y="0"/>
                  </a:moveTo>
                  <a:lnTo>
                    <a:pt x="59" y="36"/>
                  </a:lnTo>
                  <a:lnTo>
                    <a:pt x="4" y="58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4" name="Line 148">
              <a:extLst>
                <a:ext uri="{FF2B5EF4-FFF2-40B4-BE49-F238E27FC236}">
                  <a16:creationId xmlns:a16="http://schemas.microsoft.com/office/drawing/2014/main" id="{D5A45BBF-1070-6080-818C-AEE35C725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7737" y="5310561"/>
              <a:ext cx="22225" cy="79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5" name="Line 149">
              <a:extLst>
                <a:ext uri="{FF2B5EF4-FFF2-40B4-BE49-F238E27FC236}">
                  <a16:creationId xmlns:a16="http://schemas.microsoft.com/office/drawing/2014/main" id="{71036C37-447B-808D-2C6E-2029A50FB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47737" y="5318499"/>
              <a:ext cx="52388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6" name="Line 150">
              <a:extLst>
                <a:ext uri="{FF2B5EF4-FFF2-40B4-BE49-F238E27FC236}">
                  <a16:creationId xmlns:a16="http://schemas.microsoft.com/office/drawing/2014/main" id="{D8E3E974-9ABE-0098-2BB4-19B8BB6C1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0125" y="5323261"/>
              <a:ext cx="9525" cy="63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7" name="Line 151">
              <a:extLst>
                <a:ext uri="{FF2B5EF4-FFF2-40B4-BE49-F238E27FC236}">
                  <a16:creationId xmlns:a16="http://schemas.microsoft.com/office/drawing/2014/main" id="{CAEBE012-465F-BA6A-85A9-A28EE5166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962" y="5310561"/>
              <a:ext cx="39688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8" name="Line 152">
              <a:extLst>
                <a:ext uri="{FF2B5EF4-FFF2-40B4-BE49-F238E27FC236}">
                  <a16:creationId xmlns:a16="http://schemas.microsoft.com/office/drawing/2014/main" id="{CAC70304-A778-EE67-0BD7-6AC602590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2" y="5016874"/>
              <a:ext cx="47625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9" name="Line 153">
              <a:extLst>
                <a:ext uri="{FF2B5EF4-FFF2-40B4-BE49-F238E27FC236}">
                  <a16:creationId xmlns:a16="http://schemas.microsoft.com/office/drawing/2014/main" id="{DE3F31EB-EC51-E586-5FB8-24DFE3EE4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775" y="5067674"/>
              <a:ext cx="219075" cy="635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0" name="Line 154">
              <a:extLst>
                <a:ext uri="{FF2B5EF4-FFF2-40B4-BE49-F238E27FC236}">
                  <a16:creationId xmlns:a16="http://schemas.microsoft.com/office/drawing/2014/main" id="{08D7D110-AD91-668E-36EF-C87384AC1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4362" y="4999411"/>
              <a:ext cx="47625" cy="285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1" name="Freeform 285">
              <a:extLst>
                <a:ext uri="{FF2B5EF4-FFF2-40B4-BE49-F238E27FC236}">
                  <a16:creationId xmlns:a16="http://schemas.microsoft.com/office/drawing/2014/main" id="{0D742F2F-B086-D041-6505-BC0C46C5C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49787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2" name="Freeform 286">
              <a:extLst>
                <a:ext uri="{FF2B5EF4-FFF2-40B4-BE49-F238E27FC236}">
                  <a16:creationId xmlns:a16="http://schemas.microsoft.com/office/drawing/2014/main" id="{DED39034-5C41-C977-84D7-BE3BCC430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4996236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3" name="Freeform 287">
              <a:extLst>
                <a:ext uri="{FF2B5EF4-FFF2-40B4-BE49-F238E27FC236}">
                  <a16:creationId xmlns:a16="http://schemas.microsoft.com/office/drawing/2014/main" id="{9B5205E7-22F8-DC85-1E07-A0978464A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0470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6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4" name="Freeform 288">
              <a:extLst>
                <a:ext uri="{FF2B5EF4-FFF2-40B4-BE49-F238E27FC236}">
                  <a16:creationId xmlns:a16="http://schemas.microsoft.com/office/drawing/2014/main" id="{478E73B7-075B-FC38-AB5B-8502211F8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177211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3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5 w 75"/>
                <a:gd name="T55" fmla="*/ 59 h 76"/>
                <a:gd name="T56" fmla="*/ 12 w 75"/>
                <a:gd name="T57" fmla="*/ 66 h 76"/>
                <a:gd name="T58" fmla="*/ 23 w 75"/>
                <a:gd name="T59" fmla="*/ 73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3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23" y="73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5" name="Freeform 289">
              <a:extLst>
                <a:ext uri="{FF2B5EF4-FFF2-40B4-BE49-F238E27FC236}">
                  <a16:creationId xmlns:a16="http://schemas.microsoft.com/office/drawing/2014/main" id="{E11A112C-EE80-9D9E-7C69-0699FAF1B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02611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6" name="Freeform 290">
              <a:extLst>
                <a:ext uri="{FF2B5EF4-FFF2-40B4-BE49-F238E27FC236}">
                  <a16:creationId xmlns:a16="http://schemas.microsoft.com/office/drawing/2014/main" id="{D947373C-13EA-DF7E-B1FB-A3094006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200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7" name="Freeform 291">
              <a:extLst>
                <a:ext uri="{FF2B5EF4-FFF2-40B4-BE49-F238E27FC236}">
                  <a16:creationId xmlns:a16="http://schemas.microsoft.com/office/drawing/2014/main" id="{8C9B0B72-93C4-CD51-B9A3-4D302D246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3912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8" name="Freeform 292">
              <a:extLst>
                <a:ext uri="{FF2B5EF4-FFF2-40B4-BE49-F238E27FC236}">
                  <a16:creationId xmlns:a16="http://schemas.microsoft.com/office/drawing/2014/main" id="{2BC3671D-0CF0-10A2-0F47-5ED5CD7A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629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9" name="Freeform 293">
              <a:extLst>
                <a:ext uri="{FF2B5EF4-FFF2-40B4-BE49-F238E27FC236}">
                  <a16:creationId xmlns:a16="http://schemas.microsoft.com/office/drawing/2014/main" id="{47E03FC5-9277-7ED0-A98A-E46554310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378824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4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4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0" name="Freeform 294">
              <a:extLst>
                <a:ext uri="{FF2B5EF4-FFF2-40B4-BE49-F238E27FC236}">
                  <a16:creationId xmlns:a16="http://schemas.microsoft.com/office/drawing/2014/main" id="{B671E318-8A89-C461-B046-ABAA334F8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424861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1" name="Freeform 295">
              <a:extLst>
                <a:ext uri="{FF2B5EF4-FFF2-40B4-BE49-F238E27FC236}">
                  <a16:creationId xmlns:a16="http://schemas.microsoft.com/office/drawing/2014/main" id="{2141654F-155E-6E68-46B5-3591D5262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5423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2" name="Freeform 296">
              <a:extLst>
                <a:ext uri="{FF2B5EF4-FFF2-40B4-BE49-F238E27FC236}">
                  <a16:creationId xmlns:a16="http://schemas.microsoft.com/office/drawing/2014/main" id="{AB06113B-E8B8-9613-9C8A-6D6B6242D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101011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3" name="Freeform 297">
              <a:extLst>
                <a:ext uri="{FF2B5EF4-FFF2-40B4-BE49-F238E27FC236}">
                  <a16:creationId xmlns:a16="http://schemas.microsoft.com/office/drawing/2014/main" id="{94F19DBB-7943-FAF3-6C33-BED06D6A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1565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4" name="Freeform 298">
              <a:extLst>
                <a:ext uri="{FF2B5EF4-FFF2-40B4-BE49-F238E27FC236}">
                  <a16:creationId xmlns:a16="http://schemas.microsoft.com/office/drawing/2014/main" id="{D0DE8137-1C61-0818-3B43-01291904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17879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5" name="Freeform 299">
              <a:extLst>
                <a:ext uri="{FF2B5EF4-FFF2-40B4-BE49-F238E27FC236}">
                  <a16:creationId xmlns:a16="http://schemas.microsoft.com/office/drawing/2014/main" id="{7C1992A9-7DEB-E4D7-21F8-3DF1E379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07374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6" name="Freeform 300">
              <a:extLst>
                <a:ext uri="{FF2B5EF4-FFF2-40B4-BE49-F238E27FC236}">
                  <a16:creationId xmlns:a16="http://schemas.microsoft.com/office/drawing/2014/main" id="{CD4A50B4-982E-536E-D7F2-EC7A64A1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35949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4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4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7" name="Freeform 301">
              <a:extLst>
                <a:ext uri="{FF2B5EF4-FFF2-40B4-BE49-F238E27FC236}">
                  <a16:creationId xmlns:a16="http://schemas.microsoft.com/office/drawing/2014/main" id="{72717ACB-41E8-1E8E-7DD9-70BEB8C2B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5499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8" name="Freeform 302">
              <a:extLst>
                <a:ext uri="{FF2B5EF4-FFF2-40B4-BE49-F238E27FC236}">
                  <a16:creationId xmlns:a16="http://schemas.microsoft.com/office/drawing/2014/main" id="{AF4DEDED-5127-AA87-5E66-60656A08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6928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9" name="Freeform 303">
              <a:extLst>
                <a:ext uri="{FF2B5EF4-FFF2-40B4-BE49-F238E27FC236}">
                  <a16:creationId xmlns:a16="http://schemas.microsoft.com/office/drawing/2014/main" id="{394F26E2-C410-6E2D-BBD7-0BA76C5C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320086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3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5 w 75"/>
                <a:gd name="T55" fmla="*/ 59 h 76"/>
                <a:gd name="T56" fmla="*/ 12 w 75"/>
                <a:gd name="T57" fmla="*/ 66 h 76"/>
                <a:gd name="T58" fmla="*/ 23 w 75"/>
                <a:gd name="T59" fmla="*/ 73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3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23" y="73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0" name="Freeform 304">
              <a:extLst>
                <a:ext uri="{FF2B5EF4-FFF2-40B4-BE49-F238E27FC236}">
                  <a16:creationId xmlns:a16="http://schemas.microsoft.com/office/drawing/2014/main" id="{D64EB10F-2F24-FF78-C58A-9411034A1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4232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1" name="Freeform 305">
              <a:extLst>
                <a:ext uri="{FF2B5EF4-FFF2-40B4-BE49-F238E27FC236}">
                  <a16:creationId xmlns:a16="http://schemas.microsoft.com/office/drawing/2014/main" id="{A5D84316-7DF9-16B6-34A3-E54540003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4661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2" name="Freeform 306">
              <a:extLst>
                <a:ext uri="{FF2B5EF4-FFF2-40B4-BE49-F238E27FC236}">
                  <a16:creationId xmlns:a16="http://schemas.microsoft.com/office/drawing/2014/main" id="{0FFA50F0-03D5-744D-4FA1-9EA32506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488361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3" name="ZoneTexte 262">
              <a:extLst>
                <a:ext uri="{FF2B5EF4-FFF2-40B4-BE49-F238E27FC236}">
                  <a16:creationId xmlns:a16="http://schemas.microsoft.com/office/drawing/2014/main" id="{78C26AD5-76F6-3A8F-7740-533A7FDA3D45}"/>
                </a:ext>
              </a:extLst>
            </p:cNvPr>
            <p:cNvSpPr txBox="1"/>
            <p:nvPr/>
          </p:nvSpPr>
          <p:spPr>
            <a:xfrm>
              <a:off x="7321791" y="4134272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Pre-INT</a:t>
              </a:r>
            </a:p>
          </p:txBody>
        </p:sp>
        <p:sp>
          <p:nvSpPr>
            <p:cNvPr id="264" name="ZoneTexte 263">
              <a:extLst>
                <a:ext uri="{FF2B5EF4-FFF2-40B4-BE49-F238E27FC236}">
                  <a16:creationId xmlns:a16="http://schemas.microsoft.com/office/drawing/2014/main" id="{C10AB875-7309-C03F-71AA-9E9B2460C586}"/>
                </a:ext>
              </a:extLst>
            </p:cNvPr>
            <p:cNvSpPr txBox="1"/>
            <p:nvPr/>
          </p:nvSpPr>
          <p:spPr>
            <a:xfrm>
              <a:off x="7737818" y="4134272"/>
              <a:ext cx="6399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Post-INT</a:t>
              </a:r>
            </a:p>
          </p:txBody>
        </p:sp>
        <p:sp>
          <p:nvSpPr>
            <p:cNvPr id="265" name="ZoneTexte 264">
              <a:extLst>
                <a:ext uri="{FF2B5EF4-FFF2-40B4-BE49-F238E27FC236}">
                  <a16:creationId xmlns:a16="http://schemas.microsoft.com/office/drawing/2014/main" id="{54FFBAF3-C92D-B94A-6C60-8F012DFA62E7}"/>
                </a:ext>
              </a:extLst>
            </p:cNvPr>
            <p:cNvSpPr txBox="1"/>
            <p:nvPr/>
          </p:nvSpPr>
          <p:spPr>
            <a:xfrm>
              <a:off x="6962369" y="3937180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6" name="ZoneTexte 265">
              <a:extLst>
                <a:ext uri="{FF2B5EF4-FFF2-40B4-BE49-F238E27FC236}">
                  <a16:creationId xmlns:a16="http://schemas.microsoft.com/office/drawing/2014/main" id="{D5342AD7-8722-A7E4-36B1-76420EA7F748}"/>
                </a:ext>
              </a:extLst>
            </p:cNvPr>
            <p:cNvSpPr txBox="1"/>
            <p:nvPr/>
          </p:nvSpPr>
          <p:spPr>
            <a:xfrm>
              <a:off x="6962369" y="3718305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7" name="ZoneTexte 266">
              <a:extLst>
                <a:ext uri="{FF2B5EF4-FFF2-40B4-BE49-F238E27FC236}">
                  <a16:creationId xmlns:a16="http://schemas.microsoft.com/office/drawing/2014/main" id="{F5CA8003-F276-E898-D151-A26A13F3634B}"/>
                </a:ext>
              </a:extLst>
            </p:cNvPr>
            <p:cNvSpPr txBox="1"/>
            <p:nvPr/>
          </p:nvSpPr>
          <p:spPr>
            <a:xfrm>
              <a:off x="6962369" y="3499431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8" name="ZoneTexte 267">
              <a:extLst>
                <a:ext uri="{FF2B5EF4-FFF2-40B4-BE49-F238E27FC236}">
                  <a16:creationId xmlns:a16="http://schemas.microsoft.com/office/drawing/2014/main" id="{B7173C32-6234-2541-65EC-CD17E91342AB}"/>
                </a:ext>
              </a:extLst>
            </p:cNvPr>
            <p:cNvSpPr txBox="1"/>
            <p:nvPr/>
          </p:nvSpPr>
          <p:spPr>
            <a:xfrm>
              <a:off x="6962369" y="3280557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A63D45B7-664B-CFFC-E59F-3C04F6AA9DCD}"/>
                </a:ext>
              </a:extLst>
            </p:cNvPr>
            <p:cNvSpPr txBox="1"/>
            <p:nvPr/>
          </p:nvSpPr>
          <p:spPr>
            <a:xfrm>
              <a:off x="6962369" y="3061683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0" name="ZoneTexte 269">
              <a:extLst>
                <a:ext uri="{FF2B5EF4-FFF2-40B4-BE49-F238E27FC236}">
                  <a16:creationId xmlns:a16="http://schemas.microsoft.com/office/drawing/2014/main" id="{EAF7A2ED-7BF5-3FE5-803C-AD7FCF8AAB63}"/>
                </a:ext>
              </a:extLst>
            </p:cNvPr>
            <p:cNvSpPr txBox="1"/>
            <p:nvPr/>
          </p:nvSpPr>
          <p:spPr>
            <a:xfrm>
              <a:off x="6962369" y="2842809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1" name="ZoneTexte 270">
              <a:extLst>
                <a:ext uri="{FF2B5EF4-FFF2-40B4-BE49-F238E27FC236}">
                  <a16:creationId xmlns:a16="http://schemas.microsoft.com/office/drawing/2014/main" id="{30173AEF-12EE-E828-1BF3-3F5098805EDA}"/>
                </a:ext>
              </a:extLst>
            </p:cNvPr>
            <p:cNvSpPr txBox="1"/>
            <p:nvPr/>
          </p:nvSpPr>
          <p:spPr>
            <a:xfrm>
              <a:off x="6962369" y="2623935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2" name="ZoneTexte 271">
              <a:extLst>
                <a:ext uri="{FF2B5EF4-FFF2-40B4-BE49-F238E27FC236}">
                  <a16:creationId xmlns:a16="http://schemas.microsoft.com/office/drawing/2014/main" id="{843508B7-A1DC-33F9-0681-5DA3DEDC4DAA}"/>
                </a:ext>
              </a:extLst>
            </p:cNvPr>
            <p:cNvSpPr txBox="1"/>
            <p:nvPr/>
          </p:nvSpPr>
          <p:spPr>
            <a:xfrm>
              <a:off x="6962369" y="2405061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5" name="ZoneTexte 274">
              <a:extLst>
                <a:ext uri="{FF2B5EF4-FFF2-40B4-BE49-F238E27FC236}">
                  <a16:creationId xmlns:a16="http://schemas.microsoft.com/office/drawing/2014/main" id="{4BF73377-3ADA-C258-C03C-938F5EA557B4}"/>
                </a:ext>
              </a:extLst>
            </p:cNvPr>
            <p:cNvSpPr txBox="1"/>
            <p:nvPr/>
          </p:nvSpPr>
          <p:spPr>
            <a:xfrm>
              <a:off x="6962369" y="6251885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6" name="ZoneTexte 275">
              <a:extLst>
                <a:ext uri="{FF2B5EF4-FFF2-40B4-BE49-F238E27FC236}">
                  <a16:creationId xmlns:a16="http://schemas.microsoft.com/office/drawing/2014/main" id="{32EA70E5-54BC-D1F5-7E5E-D42D645937B2}"/>
                </a:ext>
              </a:extLst>
            </p:cNvPr>
            <p:cNvSpPr txBox="1"/>
            <p:nvPr/>
          </p:nvSpPr>
          <p:spPr>
            <a:xfrm>
              <a:off x="6962369" y="5855544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7" name="ZoneTexte 276">
              <a:extLst>
                <a:ext uri="{FF2B5EF4-FFF2-40B4-BE49-F238E27FC236}">
                  <a16:creationId xmlns:a16="http://schemas.microsoft.com/office/drawing/2014/main" id="{A5CC8FEC-7C1C-BB64-3576-9A530B522708}"/>
                </a:ext>
              </a:extLst>
            </p:cNvPr>
            <p:cNvSpPr txBox="1"/>
            <p:nvPr/>
          </p:nvSpPr>
          <p:spPr>
            <a:xfrm>
              <a:off x="6962369" y="5459203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8" name="ZoneTexte 277">
              <a:extLst>
                <a:ext uri="{FF2B5EF4-FFF2-40B4-BE49-F238E27FC236}">
                  <a16:creationId xmlns:a16="http://schemas.microsoft.com/office/drawing/2014/main" id="{B532178D-E974-A7D3-48EB-178EDF5E0A39}"/>
                </a:ext>
              </a:extLst>
            </p:cNvPr>
            <p:cNvSpPr txBox="1"/>
            <p:nvPr/>
          </p:nvSpPr>
          <p:spPr>
            <a:xfrm>
              <a:off x="6962369" y="5062862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9" name="ZoneTexte 278">
              <a:extLst>
                <a:ext uri="{FF2B5EF4-FFF2-40B4-BE49-F238E27FC236}">
                  <a16:creationId xmlns:a16="http://schemas.microsoft.com/office/drawing/2014/main" id="{17314802-21F5-93CE-2148-38373DEFD08C}"/>
                </a:ext>
              </a:extLst>
            </p:cNvPr>
            <p:cNvSpPr txBox="1"/>
            <p:nvPr/>
          </p:nvSpPr>
          <p:spPr>
            <a:xfrm>
              <a:off x="6962369" y="4666521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1" name="ZoneTexte 280">
              <a:extLst>
                <a:ext uri="{FF2B5EF4-FFF2-40B4-BE49-F238E27FC236}">
                  <a16:creationId xmlns:a16="http://schemas.microsoft.com/office/drawing/2014/main" id="{E9B53C96-D391-7F5A-0554-033BEC1FA5F0}"/>
                </a:ext>
              </a:extLst>
            </p:cNvPr>
            <p:cNvSpPr txBox="1"/>
            <p:nvPr/>
          </p:nvSpPr>
          <p:spPr>
            <a:xfrm>
              <a:off x="7321791" y="6438528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Pre-INT</a:t>
              </a:r>
            </a:p>
          </p:txBody>
        </p:sp>
        <p:sp>
          <p:nvSpPr>
            <p:cNvPr id="282" name="ZoneTexte 281">
              <a:extLst>
                <a:ext uri="{FF2B5EF4-FFF2-40B4-BE49-F238E27FC236}">
                  <a16:creationId xmlns:a16="http://schemas.microsoft.com/office/drawing/2014/main" id="{4FC5BBE1-FB08-9EC1-487E-8C8E068D79D2}"/>
                </a:ext>
              </a:extLst>
            </p:cNvPr>
            <p:cNvSpPr txBox="1"/>
            <p:nvPr/>
          </p:nvSpPr>
          <p:spPr>
            <a:xfrm>
              <a:off x="7737818" y="6438528"/>
              <a:ext cx="6399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Post-INT</a:t>
              </a:r>
            </a:p>
          </p:txBody>
        </p:sp>
        <p:sp>
          <p:nvSpPr>
            <p:cNvPr id="283" name="ZoneTexte 282">
              <a:extLst>
                <a:ext uri="{FF2B5EF4-FFF2-40B4-BE49-F238E27FC236}">
                  <a16:creationId xmlns:a16="http://schemas.microsoft.com/office/drawing/2014/main" id="{430C18F4-2D99-1658-21E9-69F89F4AF726}"/>
                </a:ext>
              </a:extLst>
            </p:cNvPr>
            <p:cNvSpPr txBox="1"/>
            <p:nvPr/>
          </p:nvSpPr>
          <p:spPr>
            <a:xfrm>
              <a:off x="7540806" y="2357366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PBMC</a:t>
              </a:r>
              <a:endParaRPr lang="fr-FR" sz="12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ZoneTexte 283">
              <a:extLst>
                <a:ext uri="{FF2B5EF4-FFF2-40B4-BE49-F238E27FC236}">
                  <a16:creationId xmlns:a16="http://schemas.microsoft.com/office/drawing/2014/main" id="{4FC93C1B-A2C2-35DF-75FD-7F0AF9101590}"/>
                </a:ext>
              </a:extLst>
            </p:cNvPr>
            <p:cNvSpPr txBox="1"/>
            <p:nvPr/>
          </p:nvSpPr>
          <p:spPr>
            <a:xfrm>
              <a:off x="7340335" y="4397148"/>
              <a:ext cx="970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Lymph node</a:t>
              </a:r>
              <a:endParaRPr lang="en-US" sz="1200" b="1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C4F2A260-6826-937C-C483-E2C4A5AC09D6}"/>
                </a:ext>
              </a:extLst>
            </p:cNvPr>
            <p:cNvCxnSpPr/>
            <p:nvPr/>
          </p:nvCxnSpPr>
          <p:spPr bwMode="auto">
            <a:xfrm>
              <a:off x="7624807" y="4847257"/>
              <a:ext cx="4206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ZoneTexte 285">
              <a:extLst>
                <a:ext uri="{FF2B5EF4-FFF2-40B4-BE49-F238E27FC236}">
                  <a16:creationId xmlns:a16="http://schemas.microsoft.com/office/drawing/2014/main" id="{E0D26D96-4420-9298-361F-277CA9E1053F}"/>
                </a:ext>
              </a:extLst>
            </p:cNvPr>
            <p:cNvSpPr txBox="1"/>
            <p:nvPr/>
          </p:nvSpPr>
          <p:spPr>
            <a:xfrm>
              <a:off x="7600539" y="4601036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0.0085</a:t>
              </a:r>
            </a:p>
          </p:txBody>
        </p:sp>
        <p:sp>
          <p:nvSpPr>
            <p:cNvPr id="287" name="ZoneTexte 286">
              <a:extLst>
                <a:ext uri="{FF2B5EF4-FFF2-40B4-BE49-F238E27FC236}">
                  <a16:creationId xmlns:a16="http://schemas.microsoft.com/office/drawing/2014/main" id="{8E8A6436-343D-CAAF-E381-4B1D8156171B}"/>
                </a:ext>
              </a:extLst>
            </p:cNvPr>
            <p:cNvSpPr txBox="1"/>
            <p:nvPr/>
          </p:nvSpPr>
          <p:spPr>
            <a:xfrm>
              <a:off x="7600540" y="3020204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0.0494</a:t>
              </a:r>
            </a:p>
          </p:txBody>
        </p:sp>
        <p:cxnSp>
          <p:nvCxnSpPr>
            <p:cNvPr id="288" name="Connecteur droit 287">
              <a:extLst>
                <a:ext uri="{FF2B5EF4-FFF2-40B4-BE49-F238E27FC236}">
                  <a16:creationId xmlns:a16="http://schemas.microsoft.com/office/drawing/2014/main" id="{B56D7E6C-D561-22E0-F3C9-F59B833AFB82}"/>
                </a:ext>
              </a:extLst>
            </p:cNvPr>
            <p:cNvCxnSpPr/>
            <p:nvPr/>
          </p:nvCxnSpPr>
          <p:spPr bwMode="auto">
            <a:xfrm>
              <a:off x="7620791" y="3265160"/>
              <a:ext cx="4206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B520C82-A7A8-BED4-0D6B-046BEB7E2069}"/>
              </a:ext>
            </a:extLst>
          </p:cNvPr>
          <p:cNvGrpSpPr/>
          <p:nvPr/>
        </p:nvGrpSpPr>
        <p:grpSpPr>
          <a:xfrm>
            <a:off x="8904312" y="2112187"/>
            <a:ext cx="3199756" cy="3656816"/>
            <a:chOff x="8904312" y="2112187"/>
            <a:chExt cx="3199756" cy="3656816"/>
          </a:xfrm>
        </p:grpSpPr>
        <p:sp>
          <p:nvSpPr>
            <p:cNvPr id="290" name="Freeform 7">
              <a:extLst>
                <a:ext uri="{FF2B5EF4-FFF2-40B4-BE49-F238E27FC236}">
                  <a16:creationId xmlns:a16="http://schemas.microsoft.com/office/drawing/2014/main" id="{366711A4-556B-39C6-2D7E-0F1FF7C1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368" y="2614076"/>
              <a:ext cx="2806700" cy="2830513"/>
            </a:xfrm>
            <a:custGeom>
              <a:avLst/>
              <a:gdLst>
                <a:gd name="T0" fmla="*/ 5305 w 5305"/>
                <a:gd name="T1" fmla="*/ 5349 h 5349"/>
                <a:gd name="T2" fmla="*/ 0 w 5305"/>
                <a:gd name="T3" fmla="*/ 5349 h 5349"/>
                <a:gd name="T4" fmla="*/ 0 w 5305"/>
                <a:gd name="T5" fmla="*/ 0 h 5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05" h="5349">
                  <a:moveTo>
                    <a:pt x="5305" y="5349"/>
                  </a:moveTo>
                  <a:lnTo>
                    <a:pt x="0" y="53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1" name="Line 8">
              <a:extLst>
                <a:ext uri="{FF2B5EF4-FFF2-40B4-BE49-F238E27FC236}">
                  <a16:creationId xmlns:a16="http://schemas.microsoft.com/office/drawing/2014/main" id="{C69FCEA7-5C79-560F-4FF6-58DDEB07F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26871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2" name="Line 9">
              <a:extLst>
                <a:ext uri="{FF2B5EF4-FFF2-40B4-BE49-F238E27FC236}">
                  <a16:creationId xmlns:a16="http://schemas.microsoft.com/office/drawing/2014/main" id="{AA3D2287-F94D-F899-A36A-BE4958037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30808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3" name="Line 10">
              <a:extLst>
                <a:ext uri="{FF2B5EF4-FFF2-40B4-BE49-F238E27FC236}">
                  <a16:creationId xmlns:a16="http://schemas.microsoft.com/office/drawing/2014/main" id="{67D7C980-74E3-0060-EFF2-07B82C65F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34745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4" name="Line 11">
              <a:extLst>
                <a:ext uri="{FF2B5EF4-FFF2-40B4-BE49-F238E27FC236}">
                  <a16:creationId xmlns:a16="http://schemas.microsoft.com/office/drawing/2014/main" id="{4505ED47-C38A-303A-9ABA-71C3E5322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42619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5" name="Line 12">
              <a:extLst>
                <a:ext uri="{FF2B5EF4-FFF2-40B4-BE49-F238E27FC236}">
                  <a16:creationId xmlns:a16="http://schemas.microsoft.com/office/drawing/2014/main" id="{43CBAB7E-F919-696B-5622-3BFDF0819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38682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6" name="Line 13">
              <a:extLst>
                <a:ext uri="{FF2B5EF4-FFF2-40B4-BE49-F238E27FC236}">
                  <a16:creationId xmlns:a16="http://schemas.microsoft.com/office/drawing/2014/main" id="{C9C2B744-7361-42D6-46B4-3FAFB2EA4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465401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7" name="Line 14">
              <a:extLst>
                <a:ext uri="{FF2B5EF4-FFF2-40B4-BE49-F238E27FC236}">
                  <a16:creationId xmlns:a16="http://schemas.microsoft.com/office/drawing/2014/main" id="{8B591806-0E26-42FC-2BF5-E5BBC4840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5444589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8" name="Line 15">
              <a:extLst>
                <a:ext uri="{FF2B5EF4-FFF2-40B4-BE49-F238E27FC236}">
                  <a16:creationId xmlns:a16="http://schemas.microsoft.com/office/drawing/2014/main" id="{7D1B4974-6CB5-94ED-B616-7DCCC84C3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504771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9" name="Line 23">
              <a:extLst>
                <a:ext uri="{FF2B5EF4-FFF2-40B4-BE49-F238E27FC236}">
                  <a16:creationId xmlns:a16="http://schemas.microsoft.com/office/drawing/2014/main" id="{694E5392-719E-112B-70FA-9579DA54C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4368" y="5444589"/>
              <a:ext cx="0" cy="682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0" name="Line 24">
              <a:extLst>
                <a:ext uri="{FF2B5EF4-FFF2-40B4-BE49-F238E27FC236}">
                  <a16:creationId xmlns:a16="http://schemas.microsoft.com/office/drawing/2014/main" id="{BA4A50C5-04C7-4899-0DBB-3B01A40B0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46855" y="5444589"/>
              <a:ext cx="0" cy="682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1" name="Line 28">
              <a:extLst>
                <a:ext uri="{FF2B5EF4-FFF2-40B4-BE49-F238E27FC236}">
                  <a16:creationId xmlns:a16="http://schemas.microsoft.com/office/drawing/2014/main" id="{1F0C6011-211D-2618-8CB5-DC3EFDFE2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4580" y="5444589"/>
              <a:ext cx="0" cy="682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2" name="Line 29">
              <a:extLst>
                <a:ext uri="{FF2B5EF4-FFF2-40B4-BE49-F238E27FC236}">
                  <a16:creationId xmlns:a16="http://schemas.microsoft.com/office/drawing/2014/main" id="{7BFF6DEC-211F-9C01-A864-D6AF01F1D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8355" y="3723739"/>
              <a:ext cx="5492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3" name="Line 33">
              <a:extLst>
                <a:ext uri="{FF2B5EF4-FFF2-40B4-BE49-F238E27FC236}">
                  <a16:creationId xmlns:a16="http://schemas.microsoft.com/office/drawing/2014/main" id="{2CCC211B-8E49-C7E0-0586-A057592A0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1318" y="3925351"/>
              <a:ext cx="5524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4" name="Freeform 34">
              <a:extLst>
                <a:ext uri="{FF2B5EF4-FFF2-40B4-BE49-F238E27FC236}">
                  <a16:creationId xmlns:a16="http://schemas.microsoft.com/office/drawing/2014/main" id="{5EE90C68-6FC5-F123-D091-C293CCC64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9605" y="2796639"/>
              <a:ext cx="850900" cy="215900"/>
            </a:xfrm>
            <a:custGeom>
              <a:avLst/>
              <a:gdLst>
                <a:gd name="T0" fmla="*/ 0 w 1608"/>
                <a:gd name="T1" fmla="*/ 894 h 894"/>
                <a:gd name="T2" fmla="*/ 0 w 1608"/>
                <a:gd name="T3" fmla="*/ 0 h 894"/>
                <a:gd name="T4" fmla="*/ 1608 w 1608"/>
                <a:gd name="T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8" h="894">
                  <a:moveTo>
                    <a:pt x="0" y="894"/>
                  </a:moveTo>
                  <a:lnTo>
                    <a:pt x="0" y="0"/>
                  </a:lnTo>
                  <a:lnTo>
                    <a:pt x="160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5" name="Line 35">
              <a:extLst>
                <a:ext uri="{FF2B5EF4-FFF2-40B4-BE49-F238E27FC236}">
                  <a16:creationId xmlns:a16="http://schemas.microsoft.com/office/drawing/2014/main" id="{BC872C9A-D01C-D448-9DDB-8A6AFAF4A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40505" y="2574300"/>
              <a:ext cx="0" cy="1654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6" name="Line 36">
              <a:extLst>
                <a:ext uri="{FF2B5EF4-FFF2-40B4-BE49-F238E27FC236}">
                  <a16:creationId xmlns:a16="http://schemas.microsoft.com/office/drawing/2014/main" id="{61C68D4C-ABE0-33B4-DC04-D3884612D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3330" y="5022314"/>
              <a:ext cx="538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7" name="Freeform 40">
              <a:extLst>
                <a:ext uri="{FF2B5EF4-FFF2-40B4-BE49-F238E27FC236}">
                  <a16:creationId xmlns:a16="http://schemas.microsoft.com/office/drawing/2014/main" id="{600217BB-28F4-FB82-D3E5-3C00921CE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230" y="2553752"/>
              <a:ext cx="1692275" cy="360362"/>
            </a:xfrm>
            <a:custGeom>
              <a:avLst/>
              <a:gdLst>
                <a:gd name="T0" fmla="*/ 0 w 3196"/>
                <a:gd name="T1" fmla="*/ 1536 h 1536"/>
                <a:gd name="T2" fmla="*/ 0 w 3196"/>
                <a:gd name="T3" fmla="*/ 0 h 1536"/>
                <a:gd name="T4" fmla="*/ 3196 w 3196"/>
                <a:gd name="T5" fmla="*/ 0 h 1536"/>
                <a:gd name="T6" fmla="*/ 3196 w 3196"/>
                <a:gd name="T7" fmla="*/ 82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6" h="1536">
                  <a:moveTo>
                    <a:pt x="0" y="1536"/>
                  </a:moveTo>
                  <a:lnTo>
                    <a:pt x="0" y="0"/>
                  </a:lnTo>
                  <a:lnTo>
                    <a:pt x="3196" y="0"/>
                  </a:lnTo>
                  <a:lnTo>
                    <a:pt x="3196" y="8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8" name="Rectangle 80">
              <a:extLst>
                <a:ext uri="{FF2B5EF4-FFF2-40B4-BE49-F238E27FC236}">
                  <a16:creationId xmlns:a16="http://schemas.microsoft.com/office/drawing/2014/main" id="{280308B9-F13C-4863-CC2A-39BCEB346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668" y="4417476"/>
              <a:ext cx="120650" cy="1206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9" name="Freeform 81">
              <a:extLst>
                <a:ext uri="{FF2B5EF4-FFF2-40B4-BE49-F238E27FC236}">
                  <a16:creationId xmlns:a16="http://schemas.microsoft.com/office/drawing/2014/main" id="{9752D02F-FF8B-A421-FFDD-AF5E30B1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430" y="3723739"/>
              <a:ext cx="122238" cy="122238"/>
            </a:xfrm>
            <a:custGeom>
              <a:avLst/>
              <a:gdLst>
                <a:gd name="T0" fmla="*/ 232 w 232"/>
                <a:gd name="T1" fmla="*/ 117 h 232"/>
                <a:gd name="T2" fmla="*/ 229 w 232"/>
                <a:gd name="T3" fmla="*/ 93 h 232"/>
                <a:gd name="T4" fmla="*/ 223 w 232"/>
                <a:gd name="T5" fmla="*/ 71 h 232"/>
                <a:gd name="T6" fmla="*/ 214 w 232"/>
                <a:gd name="T7" fmla="*/ 51 h 232"/>
                <a:gd name="T8" fmla="*/ 201 w 232"/>
                <a:gd name="T9" fmla="*/ 35 h 232"/>
                <a:gd name="T10" fmla="*/ 182 w 232"/>
                <a:gd name="T11" fmla="*/ 19 h 232"/>
                <a:gd name="T12" fmla="*/ 172 w 232"/>
                <a:gd name="T13" fmla="*/ 13 h 232"/>
                <a:gd name="T14" fmla="*/ 162 w 232"/>
                <a:gd name="T15" fmla="*/ 9 h 232"/>
                <a:gd name="T16" fmla="*/ 151 w 232"/>
                <a:gd name="T17" fmla="*/ 5 h 232"/>
                <a:gd name="T18" fmla="*/ 140 w 232"/>
                <a:gd name="T19" fmla="*/ 3 h 232"/>
                <a:gd name="T20" fmla="*/ 128 w 232"/>
                <a:gd name="T21" fmla="*/ 0 h 232"/>
                <a:gd name="T22" fmla="*/ 116 w 232"/>
                <a:gd name="T23" fmla="*/ 0 h 232"/>
                <a:gd name="T24" fmla="*/ 93 w 232"/>
                <a:gd name="T25" fmla="*/ 3 h 232"/>
                <a:gd name="T26" fmla="*/ 72 w 232"/>
                <a:gd name="T27" fmla="*/ 9 h 232"/>
                <a:gd name="T28" fmla="*/ 52 w 232"/>
                <a:gd name="T29" fmla="*/ 19 h 232"/>
                <a:gd name="T30" fmla="*/ 34 w 232"/>
                <a:gd name="T31" fmla="*/ 35 h 232"/>
                <a:gd name="T32" fmla="*/ 19 w 232"/>
                <a:gd name="T33" fmla="*/ 51 h 232"/>
                <a:gd name="T34" fmla="*/ 8 w 232"/>
                <a:gd name="T35" fmla="*/ 71 h 232"/>
                <a:gd name="T36" fmla="*/ 2 w 232"/>
                <a:gd name="T37" fmla="*/ 93 h 232"/>
                <a:gd name="T38" fmla="*/ 0 w 232"/>
                <a:gd name="T39" fmla="*/ 117 h 232"/>
                <a:gd name="T40" fmla="*/ 2 w 232"/>
                <a:gd name="T41" fmla="*/ 140 h 232"/>
                <a:gd name="T42" fmla="*/ 4 w 232"/>
                <a:gd name="T43" fmla="*/ 150 h 232"/>
                <a:gd name="T44" fmla="*/ 8 w 232"/>
                <a:gd name="T45" fmla="*/ 162 h 232"/>
                <a:gd name="T46" fmla="*/ 12 w 232"/>
                <a:gd name="T47" fmla="*/ 171 h 232"/>
                <a:gd name="T48" fmla="*/ 19 w 232"/>
                <a:gd name="T49" fmla="*/ 182 h 232"/>
                <a:gd name="T50" fmla="*/ 25 w 232"/>
                <a:gd name="T51" fmla="*/ 191 h 232"/>
                <a:gd name="T52" fmla="*/ 34 w 232"/>
                <a:gd name="T53" fmla="*/ 202 h 232"/>
                <a:gd name="T54" fmla="*/ 52 w 232"/>
                <a:gd name="T55" fmla="*/ 214 h 232"/>
                <a:gd name="T56" fmla="*/ 72 w 232"/>
                <a:gd name="T57" fmla="*/ 224 h 232"/>
                <a:gd name="T58" fmla="*/ 93 w 232"/>
                <a:gd name="T59" fmla="*/ 230 h 232"/>
                <a:gd name="T60" fmla="*/ 116 w 232"/>
                <a:gd name="T61" fmla="*/ 232 h 232"/>
                <a:gd name="T62" fmla="*/ 118 w 232"/>
                <a:gd name="T63" fmla="*/ 231 h 232"/>
                <a:gd name="T64" fmla="*/ 121 w 232"/>
                <a:gd name="T65" fmla="*/ 231 h 232"/>
                <a:gd name="T66" fmla="*/ 128 w 232"/>
                <a:gd name="T67" fmla="*/ 231 h 232"/>
                <a:gd name="T68" fmla="*/ 140 w 232"/>
                <a:gd name="T69" fmla="*/ 230 h 232"/>
                <a:gd name="T70" fmla="*/ 151 w 232"/>
                <a:gd name="T71" fmla="*/ 227 h 232"/>
                <a:gd name="T72" fmla="*/ 156 w 232"/>
                <a:gd name="T73" fmla="*/ 225 h 232"/>
                <a:gd name="T74" fmla="*/ 162 w 232"/>
                <a:gd name="T75" fmla="*/ 224 h 232"/>
                <a:gd name="T76" fmla="*/ 167 w 232"/>
                <a:gd name="T77" fmla="*/ 221 h 232"/>
                <a:gd name="T78" fmla="*/ 172 w 232"/>
                <a:gd name="T79" fmla="*/ 219 h 232"/>
                <a:gd name="T80" fmla="*/ 182 w 232"/>
                <a:gd name="T81" fmla="*/ 214 h 232"/>
                <a:gd name="T82" fmla="*/ 201 w 232"/>
                <a:gd name="T83" fmla="*/ 202 h 232"/>
                <a:gd name="T84" fmla="*/ 207 w 232"/>
                <a:gd name="T85" fmla="*/ 191 h 232"/>
                <a:gd name="T86" fmla="*/ 214 w 232"/>
                <a:gd name="T87" fmla="*/ 182 h 232"/>
                <a:gd name="T88" fmla="*/ 218 w 232"/>
                <a:gd name="T89" fmla="*/ 171 h 232"/>
                <a:gd name="T90" fmla="*/ 220 w 232"/>
                <a:gd name="T91" fmla="*/ 166 h 232"/>
                <a:gd name="T92" fmla="*/ 223 w 232"/>
                <a:gd name="T93" fmla="*/ 162 h 232"/>
                <a:gd name="T94" fmla="*/ 224 w 232"/>
                <a:gd name="T95" fmla="*/ 156 h 232"/>
                <a:gd name="T96" fmla="*/ 226 w 232"/>
                <a:gd name="T97" fmla="*/ 150 h 232"/>
                <a:gd name="T98" fmla="*/ 229 w 232"/>
                <a:gd name="T99" fmla="*/ 140 h 232"/>
                <a:gd name="T100" fmla="*/ 232 w 232"/>
                <a:gd name="T101" fmla="*/ 11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" h="232">
                  <a:moveTo>
                    <a:pt x="232" y="117"/>
                  </a:moveTo>
                  <a:lnTo>
                    <a:pt x="229" y="93"/>
                  </a:lnTo>
                  <a:lnTo>
                    <a:pt x="223" y="71"/>
                  </a:lnTo>
                  <a:lnTo>
                    <a:pt x="214" y="51"/>
                  </a:lnTo>
                  <a:lnTo>
                    <a:pt x="201" y="35"/>
                  </a:lnTo>
                  <a:lnTo>
                    <a:pt x="182" y="19"/>
                  </a:lnTo>
                  <a:lnTo>
                    <a:pt x="172" y="13"/>
                  </a:lnTo>
                  <a:lnTo>
                    <a:pt x="162" y="9"/>
                  </a:lnTo>
                  <a:lnTo>
                    <a:pt x="151" y="5"/>
                  </a:lnTo>
                  <a:lnTo>
                    <a:pt x="140" y="3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3"/>
                  </a:lnTo>
                  <a:lnTo>
                    <a:pt x="72" y="9"/>
                  </a:lnTo>
                  <a:lnTo>
                    <a:pt x="52" y="19"/>
                  </a:lnTo>
                  <a:lnTo>
                    <a:pt x="34" y="35"/>
                  </a:lnTo>
                  <a:lnTo>
                    <a:pt x="19" y="51"/>
                  </a:lnTo>
                  <a:lnTo>
                    <a:pt x="8" y="71"/>
                  </a:lnTo>
                  <a:lnTo>
                    <a:pt x="2" y="93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1"/>
                  </a:lnTo>
                  <a:lnTo>
                    <a:pt x="19" y="182"/>
                  </a:lnTo>
                  <a:lnTo>
                    <a:pt x="25" y="191"/>
                  </a:lnTo>
                  <a:lnTo>
                    <a:pt x="34" y="202"/>
                  </a:lnTo>
                  <a:lnTo>
                    <a:pt x="52" y="214"/>
                  </a:lnTo>
                  <a:lnTo>
                    <a:pt x="72" y="224"/>
                  </a:lnTo>
                  <a:lnTo>
                    <a:pt x="93" y="230"/>
                  </a:lnTo>
                  <a:lnTo>
                    <a:pt x="116" y="232"/>
                  </a:ln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7"/>
                  </a:lnTo>
                  <a:lnTo>
                    <a:pt x="156" y="225"/>
                  </a:lnTo>
                  <a:lnTo>
                    <a:pt x="162" y="224"/>
                  </a:lnTo>
                  <a:lnTo>
                    <a:pt x="167" y="221"/>
                  </a:lnTo>
                  <a:lnTo>
                    <a:pt x="172" y="219"/>
                  </a:lnTo>
                  <a:lnTo>
                    <a:pt x="182" y="214"/>
                  </a:lnTo>
                  <a:lnTo>
                    <a:pt x="201" y="202"/>
                  </a:lnTo>
                  <a:lnTo>
                    <a:pt x="207" y="191"/>
                  </a:lnTo>
                  <a:lnTo>
                    <a:pt x="214" y="182"/>
                  </a:lnTo>
                  <a:lnTo>
                    <a:pt x="218" y="171"/>
                  </a:lnTo>
                  <a:lnTo>
                    <a:pt x="220" y="166"/>
                  </a:lnTo>
                  <a:lnTo>
                    <a:pt x="223" y="162"/>
                  </a:lnTo>
                  <a:lnTo>
                    <a:pt x="224" y="156"/>
                  </a:lnTo>
                  <a:lnTo>
                    <a:pt x="226" y="150"/>
                  </a:lnTo>
                  <a:lnTo>
                    <a:pt x="229" y="140"/>
                  </a:lnTo>
                  <a:lnTo>
                    <a:pt x="232" y="117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0" name="Freeform 82">
              <a:extLst>
                <a:ext uri="{FF2B5EF4-FFF2-40B4-BE49-F238E27FC236}">
                  <a16:creationId xmlns:a16="http://schemas.microsoft.com/office/drawing/2014/main" id="{05734B2B-2C37-88B5-5EE0-42A15E1F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918" y="3663414"/>
              <a:ext cx="146050" cy="122238"/>
            </a:xfrm>
            <a:custGeom>
              <a:avLst/>
              <a:gdLst>
                <a:gd name="T0" fmla="*/ 138 w 278"/>
                <a:gd name="T1" fmla="*/ 0 h 232"/>
                <a:gd name="T2" fmla="*/ 0 w 278"/>
                <a:gd name="T3" fmla="*/ 228 h 232"/>
                <a:gd name="T4" fmla="*/ 4 w 278"/>
                <a:gd name="T5" fmla="*/ 232 h 232"/>
                <a:gd name="T6" fmla="*/ 272 w 278"/>
                <a:gd name="T7" fmla="*/ 232 h 232"/>
                <a:gd name="T8" fmla="*/ 278 w 278"/>
                <a:gd name="T9" fmla="*/ 228 h 232"/>
                <a:gd name="T10" fmla="*/ 138 w 278"/>
                <a:gd name="T1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138" y="0"/>
                  </a:moveTo>
                  <a:lnTo>
                    <a:pt x="0" y="228"/>
                  </a:lnTo>
                  <a:lnTo>
                    <a:pt x="4" y="232"/>
                  </a:lnTo>
                  <a:lnTo>
                    <a:pt x="272" y="232"/>
                  </a:lnTo>
                  <a:lnTo>
                    <a:pt x="278" y="22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1" name="Freeform 83">
              <a:extLst>
                <a:ext uri="{FF2B5EF4-FFF2-40B4-BE49-F238E27FC236}">
                  <a16:creationId xmlns:a16="http://schemas.microsoft.com/office/drawing/2014/main" id="{91381FD5-33FF-9498-20CD-FBB20D4B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068" y="3272889"/>
              <a:ext cx="122238" cy="122238"/>
            </a:xfrm>
            <a:custGeom>
              <a:avLst/>
              <a:gdLst>
                <a:gd name="T0" fmla="*/ 202 w 231"/>
                <a:gd name="T1" fmla="*/ 201 h 232"/>
                <a:gd name="T2" fmla="*/ 208 w 231"/>
                <a:gd name="T3" fmla="*/ 191 h 232"/>
                <a:gd name="T4" fmla="*/ 215 w 231"/>
                <a:gd name="T5" fmla="*/ 181 h 232"/>
                <a:gd name="T6" fmla="*/ 219 w 231"/>
                <a:gd name="T7" fmla="*/ 171 h 232"/>
                <a:gd name="T8" fmla="*/ 221 w 231"/>
                <a:gd name="T9" fmla="*/ 165 h 232"/>
                <a:gd name="T10" fmla="*/ 224 w 231"/>
                <a:gd name="T11" fmla="*/ 161 h 232"/>
                <a:gd name="T12" fmla="*/ 226 w 231"/>
                <a:gd name="T13" fmla="*/ 150 h 232"/>
                <a:gd name="T14" fmla="*/ 229 w 231"/>
                <a:gd name="T15" fmla="*/ 139 h 232"/>
                <a:gd name="T16" fmla="*/ 230 w 231"/>
                <a:gd name="T17" fmla="*/ 127 h 232"/>
                <a:gd name="T18" fmla="*/ 230 w 231"/>
                <a:gd name="T19" fmla="*/ 120 h 232"/>
                <a:gd name="T20" fmla="*/ 230 w 231"/>
                <a:gd name="T21" fmla="*/ 117 h 232"/>
                <a:gd name="T22" fmla="*/ 231 w 231"/>
                <a:gd name="T23" fmla="*/ 115 h 232"/>
                <a:gd name="T24" fmla="*/ 229 w 231"/>
                <a:gd name="T25" fmla="*/ 91 h 232"/>
                <a:gd name="T26" fmla="*/ 224 w 231"/>
                <a:gd name="T27" fmla="*/ 70 h 232"/>
                <a:gd name="T28" fmla="*/ 215 w 231"/>
                <a:gd name="T29" fmla="*/ 50 h 232"/>
                <a:gd name="T30" fmla="*/ 202 w 231"/>
                <a:gd name="T31" fmla="*/ 34 h 232"/>
                <a:gd name="T32" fmla="*/ 191 w 231"/>
                <a:gd name="T33" fmla="*/ 25 h 232"/>
                <a:gd name="T34" fmla="*/ 182 w 231"/>
                <a:gd name="T35" fmla="*/ 19 h 232"/>
                <a:gd name="T36" fmla="*/ 172 w 231"/>
                <a:gd name="T37" fmla="*/ 12 h 232"/>
                <a:gd name="T38" fmla="*/ 162 w 231"/>
                <a:gd name="T39" fmla="*/ 8 h 232"/>
                <a:gd name="T40" fmla="*/ 151 w 231"/>
                <a:gd name="T41" fmla="*/ 4 h 232"/>
                <a:gd name="T42" fmla="*/ 140 w 231"/>
                <a:gd name="T43" fmla="*/ 2 h 232"/>
                <a:gd name="T44" fmla="*/ 128 w 231"/>
                <a:gd name="T45" fmla="*/ 0 h 232"/>
                <a:gd name="T46" fmla="*/ 116 w 231"/>
                <a:gd name="T47" fmla="*/ 0 h 232"/>
                <a:gd name="T48" fmla="*/ 93 w 231"/>
                <a:gd name="T49" fmla="*/ 2 h 232"/>
                <a:gd name="T50" fmla="*/ 72 w 231"/>
                <a:gd name="T51" fmla="*/ 8 h 232"/>
                <a:gd name="T52" fmla="*/ 52 w 231"/>
                <a:gd name="T53" fmla="*/ 19 h 232"/>
                <a:gd name="T54" fmla="*/ 34 w 231"/>
                <a:gd name="T55" fmla="*/ 34 h 232"/>
                <a:gd name="T56" fmla="*/ 19 w 231"/>
                <a:gd name="T57" fmla="*/ 50 h 232"/>
                <a:gd name="T58" fmla="*/ 8 w 231"/>
                <a:gd name="T59" fmla="*/ 70 h 232"/>
                <a:gd name="T60" fmla="*/ 2 w 231"/>
                <a:gd name="T61" fmla="*/ 91 h 232"/>
                <a:gd name="T62" fmla="*/ 0 w 231"/>
                <a:gd name="T63" fmla="*/ 115 h 232"/>
                <a:gd name="T64" fmla="*/ 0 w 231"/>
                <a:gd name="T65" fmla="*/ 127 h 232"/>
                <a:gd name="T66" fmla="*/ 2 w 231"/>
                <a:gd name="T67" fmla="*/ 139 h 232"/>
                <a:gd name="T68" fmla="*/ 4 w 231"/>
                <a:gd name="T69" fmla="*/ 150 h 232"/>
                <a:gd name="T70" fmla="*/ 8 w 231"/>
                <a:gd name="T71" fmla="*/ 161 h 232"/>
                <a:gd name="T72" fmla="*/ 12 w 231"/>
                <a:gd name="T73" fmla="*/ 171 h 232"/>
                <a:gd name="T74" fmla="*/ 19 w 231"/>
                <a:gd name="T75" fmla="*/ 181 h 232"/>
                <a:gd name="T76" fmla="*/ 25 w 231"/>
                <a:gd name="T77" fmla="*/ 191 h 232"/>
                <a:gd name="T78" fmla="*/ 34 w 231"/>
                <a:gd name="T79" fmla="*/ 201 h 232"/>
                <a:gd name="T80" fmla="*/ 52 w 231"/>
                <a:gd name="T81" fmla="*/ 214 h 232"/>
                <a:gd name="T82" fmla="*/ 72 w 231"/>
                <a:gd name="T83" fmla="*/ 223 h 232"/>
                <a:gd name="T84" fmla="*/ 93 w 231"/>
                <a:gd name="T85" fmla="*/ 229 h 232"/>
                <a:gd name="T86" fmla="*/ 116 w 231"/>
                <a:gd name="T87" fmla="*/ 232 h 232"/>
                <a:gd name="T88" fmla="*/ 118 w 231"/>
                <a:gd name="T89" fmla="*/ 230 h 232"/>
                <a:gd name="T90" fmla="*/ 121 w 231"/>
                <a:gd name="T91" fmla="*/ 230 h 232"/>
                <a:gd name="T92" fmla="*/ 128 w 231"/>
                <a:gd name="T93" fmla="*/ 230 h 232"/>
                <a:gd name="T94" fmla="*/ 140 w 231"/>
                <a:gd name="T95" fmla="*/ 229 h 232"/>
                <a:gd name="T96" fmla="*/ 151 w 231"/>
                <a:gd name="T97" fmla="*/ 226 h 232"/>
                <a:gd name="T98" fmla="*/ 156 w 231"/>
                <a:gd name="T99" fmla="*/ 224 h 232"/>
                <a:gd name="T100" fmla="*/ 162 w 231"/>
                <a:gd name="T101" fmla="*/ 223 h 232"/>
                <a:gd name="T102" fmla="*/ 166 w 231"/>
                <a:gd name="T103" fmla="*/ 220 h 232"/>
                <a:gd name="T104" fmla="*/ 172 w 231"/>
                <a:gd name="T105" fmla="*/ 218 h 232"/>
                <a:gd name="T106" fmla="*/ 182 w 231"/>
                <a:gd name="T107" fmla="*/ 214 h 232"/>
                <a:gd name="T108" fmla="*/ 191 w 231"/>
                <a:gd name="T109" fmla="*/ 207 h 232"/>
                <a:gd name="T110" fmla="*/ 202 w 231"/>
                <a:gd name="T111" fmla="*/ 2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202" y="201"/>
                  </a:moveTo>
                  <a:lnTo>
                    <a:pt x="208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0" y="127"/>
                  </a:lnTo>
                  <a:lnTo>
                    <a:pt x="230" y="120"/>
                  </a:lnTo>
                  <a:lnTo>
                    <a:pt x="230" y="117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2"/>
                  </a:lnTo>
                  <a:lnTo>
                    <a:pt x="118" y="230"/>
                  </a:lnTo>
                  <a:lnTo>
                    <a:pt x="121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1" y="207"/>
                  </a:lnTo>
                  <a:lnTo>
                    <a:pt x="20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2" name="Freeform 84">
              <a:extLst>
                <a:ext uri="{FF2B5EF4-FFF2-40B4-BE49-F238E27FC236}">
                  <a16:creationId xmlns:a16="http://schemas.microsoft.com/office/drawing/2014/main" id="{51B30DAD-B8E0-F50B-F5A4-FAA3AE5F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068" y="3272889"/>
              <a:ext cx="122238" cy="122238"/>
            </a:xfrm>
            <a:custGeom>
              <a:avLst/>
              <a:gdLst>
                <a:gd name="T0" fmla="*/ 231 w 231"/>
                <a:gd name="T1" fmla="*/ 115 h 232"/>
                <a:gd name="T2" fmla="*/ 229 w 231"/>
                <a:gd name="T3" fmla="*/ 91 h 232"/>
                <a:gd name="T4" fmla="*/ 224 w 231"/>
                <a:gd name="T5" fmla="*/ 70 h 232"/>
                <a:gd name="T6" fmla="*/ 215 w 231"/>
                <a:gd name="T7" fmla="*/ 50 h 232"/>
                <a:gd name="T8" fmla="*/ 202 w 231"/>
                <a:gd name="T9" fmla="*/ 34 h 232"/>
                <a:gd name="T10" fmla="*/ 191 w 231"/>
                <a:gd name="T11" fmla="*/ 25 h 232"/>
                <a:gd name="T12" fmla="*/ 182 w 231"/>
                <a:gd name="T13" fmla="*/ 19 h 232"/>
                <a:gd name="T14" fmla="*/ 172 w 231"/>
                <a:gd name="T15" fmla="*/ 12 h 232"/>
                <a:gd name="T16" fmla="*/ 162 w 231"/>
                <a:gd name="T17" fmla="*/ 8 h 232"/>
                <a:gd name="T18" fmla="*/ 151 w 231"/>
                <a:gd name="T19" fmla="*/ 4 h 232"/>
                <a:gd name="T20" fmla="*/ 140 w 231"/>
                <a:gd name="T21" fmla="*/ 2 h 232"/>
                <a:gd name="T22" fmla="*/ 128 w 231"/>
                <a:gd name="T23" fmla="*/ 0 h 232"/>
                <a:gd name="T24" fmla="*/ 116 w 231"/>
                <a:gd name="T25" fmla="*/ 0 h 232"/>
                <a:gd name="T26" fmla="*/ 93 w 231"/>
                <a:gd name="T27" fmla="*/ 2 h 232"/>
                <a:gd name="T28" fmla="*/ 72 w 231"/>
                <a:gd name="T29" fmla="*/ 8 h 232"/>
                <a:gd name="T30" fmla="*/ 52 w 231"/>
                <a:gd name="T31" fmla="*/ 19 h 232"/>
                <a:gd name="T32" fmla="*/ 34 w 231"/>
                <a:gd name="T33" fmla="*/ 34 h 232"/>
                <a:gd name="T34" fmla="*/ 19 w 231"/>
                <a:gd name="T35" fmla="*/ 50 h 232"/>
                <a:gd name="T36" fmla="*/ 8 w 231"/>
                <a:gd name="T37" fmla="*/ 70 h 232"/>
                <a:gd name="T38" fmla="*/ 2 w 231"/>
                <a:gd name="T39" fmla="*/ 91 h 232"/>
                <a:gd name="T40" fmla="*/ 0 w 231"/>
                <a:gd name="T41" fmla="*/ 115 h 232"/>
                <a:gd name="T42" fmla="*/ 0 w 231"/>
                <a:gd name="T43" fmla="*/ 127 h 232"/>
                <a:gd name="T44" fmla="*/ 2 w 231"/>
                <a:gd name="T45" fmla="*/ 139 h 232"/>
                <a:gd name="T46" fmla="*/ 4 w 231"/>
                <a:gd name="T47" fmla="*/ 150 h 232"/>
                <a:gd name="T48" fmla="*/ 8 w 231"/>
                <a:gd name="T49" fmla="*/ 161 h 232"/>
                <a:gd name="T50" fmla="*/ 12 w 231"/>
                <a:gd name="T51" fmla="*/ 171 h 232"/>
                <a:gd name="T52" fmla="*/ 19 w 231"/>
                <a:gd name="T53" fmla="*/ 181 h 232"/>
                <a:gd name="T54" fmla="*/ 25 w 231"/>
                <a:gd name="T55" fmla="*/ 191 h 232"/>
                <a:gd name="T56" fmla="*/ 34 w 231"/>
                <a:gd name="T57" fmla="*/ 201 h 232"/>
                <a:gd name="T58" fmla="*/ 52 w 231"/>
                <a:gd name="T59" fmla="*/ 214 h 232"/>
                <a:gd name="T60" fmla="*/ 72 w 231"/>
                <a:gd name="T61" fmla="*/ 223 h 232"/>
                <a:gd name="T62" fmla="*/ 93 w 231"/>
                <a:gd name="T63" fmla="*/ 229 h 232"/>
                <a:gd name="T64" fmla="*/ 116 w 231"/>
                <a:gd name="T65" fmla="*/ 232 h 232"/>
                <a:gd name="T66" fmla="*/ 118 w 231"/>
                <a:gd name="T67" fmla="*/ 230 h 232"/>
                <a:gd name="T68" fmla="*/ 121 w 231"/>
                <a:gd name="T69" fmla="*/ 230 h 232"/>
                <a:gd name="T70" fmla="*/ 128 w 231"/>
                <a:gd name="T71" fmla="*/ 230 h 232"/>
                <a:gd name="T72" fmla="*/ 140 w 231"/>
                <a:gd name="T73" fmla="*/ 229 h 232"/>
                <a:gd name="T74" fmla="*/ 151 w 231"/>
                <a:gd name="T75" fmla="*/ 226 h 232"/>
                <a:gd name="T76" fmla="*/ 156 w 231"/>
                <a:gd name="T77" fmla="*/ 224 h 232"/>
                <a:gd name="T78" fmla="*/ 162 w 231"/>
                <a:gd name="T79" fmla="*/ 223 h 232"/>
                <a:gd name="T80" fmla="*/ 166 w 231"/>
                <a:gd name="T81" fmla="*/ 220 h 232"/>
                <a:gd name="T82" fmla="*/ 172 w 231"/>
                <a:gd name="T83" fmla="*/ 218 h 232"/>
                <a:gd name="T84" fmla="*/ 182 w 231"/>
                <a:gd name="T85" fmla="*/ 214 h 232"/>
                <a:gd name="T86" fmla="*/ 191 w 231"/>
                <a:gd name="T87" fmla="*/ 207 h 232"/>
                <a:gd name="T88" fmla="*/ 202 w 231"/>
                <a:gd name="T89" fmla="*/ 201 h 232"/>
                <a:gd name="T90" fmla="*/ 208 w 231"/>
                <a:gd name="T91" fmla="*/ 191 h 232"/>
                <a:gd name="T92" fmla="*/ 215 w 231"/>
                <a:gd name="T93" fmla="*/ 181 h 232"/>
                <a:gd name="T94" fmla="*/ 219 w 231"/>
                <a:gd name="T95" fmla="*/ 171 h 232"/>
                <a:gd name="T96" fmla="*/ 221 w 231"/>
                <a:gd name="T97" fmla="*/ 165 h 232"/>
                <a:gd name="T98" fmla="*/ 224 w 231"/>
                <a:gd name="T99" fmla="*/ 161 h 232"/>
                <a:gd name="T100" fmla="*/ 226 w 231"/>
                <a:gd name="T101" fmla="*/ 150 h 232"/>
                <a:gd name="T102" fmla="*/ 229 w 231"/>
                <a:gd name="T103" fmla="*/ 139 h 232"/>
                <a:gd name="T104" fmla="*/ 230 w 231"/>
                <a:gd name="T105" fmla="*/ 127 h 232"/>
                <a:gd name="T106" fmla="*/ 230 w 231"/>
                <a:gd name="T107" fmla="*/ 120 h 232"/>
                <a:gd name="T108" fmla="*/ 230 w 231"/>
                <a:gd name="T109" fmla="*/ 117 h 232"/>
                <a:gd name="T110" fmla="*/ 231 w 231"/>
                <a:gd name="T111" fmla="*/ 11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231" y="115"/>
                  </a:move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2"/>
                  </a:lnTo>
                  <a:lnTo>
                    <a:pt x="118" y="230"/>
                  </a:lnTo>
                  <a:lnTo>
                    <a:pt x="121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1" y="207"/>
                  </a:lnTo>
                  <a:lnTo>
                    <a:pt x="202" y="201"/>
                  </a:lnTo>
                  <a:lnTo>
                    <a:pt x="208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0" y="127"/>
                  </a:lnTo>
                  <a:lnTo>
                    <a:pt x="230" y="120"/>
                  </a:lnTo>
                  <a:lnTo>
                    <a:pt x="230" y="117"/>
                  </a:lnTo>
                  <a:lnTo>
                    <a:pt x="231" y="115"/>
                  </a:lnTo>
                </a:path>
              </a:pathLst>
            </a:cu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3" name="Freeform 85">
              <a:extLst>
                <a:ext uri="{FF2B5EF4-FFF2-40B4-BE49-F238E27FC236}">
                  <a16:creationId xmlns:a16="http://schemas.microsoft.com/office/drawing/2014/main" id="{6CC1845F-8956-27EC-178E-6B7439E5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8568" y="3291939"/>
              <a:ext cx="146050" cy="122238"/>
            </a:xfrm>
            <a:custGeom>
              <a:avLst/>
              <a:gdLst>
                <a:gd name="T0" fmla="*/ 274 w 278"/>
                <a:gd name="T1" fmla="*/ 232 h 232"/>
                <a:gd name="T2" fmla="*/ 278 w 278"/>
                <a:gd name="T3" fmla="*/ 228 h 232"/>
                <a:gd name="T4" fmla="*/ 140 w 278"/>
                <a:gd name="T5" fmla="*/ 0 h 232"/>
                <a:gd name="T6" fmla="*/ 0 w 278"/>
                <a:gd name="T7" fmla="*/ 228 h 232"/>
                <a:gd name="T8" fmla="*/ 4 w 278"/>
                <a:gd name="T9" fmla="*/ 232 h 232"/>
                <a:gd name="T10" fmla="*/ 274 w 278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4" y="232"/>
                  </a:moveTo>
                  <a:lnTo>
                    <a:pt x="278" y="228"/>
                  </a:lnTo>
                  <a:lnTo>
                    <a:pt x="140" y="0"/>
                  </a:lnTo>
                  <a:lnTo>
                    <a:pt x="0" y="228"/>
                  </a:lnTo>
                  <a:lnTo>
                    <a:pt x="4" y="232"/>
                  </a:lnTo>
                  <a:lnTo>
                    <a:pt x="274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4" name="Freeform 86">
              <a:extLst>
                <a:ext uri="{FF2B5EF4-FFF2-40B4-BE49-F238E27FC236}">
                  <a16:creationId xmlns:a16="http://schemas.microsoft.com/office/drawing/2014/main" id="{AFF99452-086E-6CA2-AD16-20C694727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8568" y="3291939"/>
              <a:ext cx="146050" cy="122238"/>
            </a:xfrm>
            <a:custGeom>
              <a:avLst/>
              <a:gdLst>
                <a:gd name="T0" fmla="*/ 274 w 278"/>
                <a:gd name="T1" fmla="*/ 232 h 232"/>
                <a:gd name="T2" fmla="*/ 4 w 278"/>
                <a:gd name="T3" fmla="*/ 232 h 232"/>
                <a:gd name="T4" fmla="*/ 0 w 278"/>
                <a:gd name="T5" fmla="*/ 228 h 232"/>
                <a:gd name="T6" fmla="*/ 140 w 278"/>
                <a:gd name="T7" fmla="*/ 0 h 232"/>
                <a:gd name="T8" fmla="*/ 278 w 278"/>
                <a:gd name="T9" fmla="*/ 228 h 232"/>
                <a:gd name="T10" fmla="*/ 274 w 278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4" y="232"/>
                  </a:moveTo>
                  <a:lnTo>
                    <a:pt x="4" y="232"/>
                  </a:lnTo>
                  <a:lnTo>
                    <a:pt x="0" y="228"/>
                  </a:lnTo>
                  <a:lnTo>
                    <a:pt x="140" y="0"/>
                  </a:lnTo>
                  <a:lnTo>
                    <a:pt x="278" y="228"/>
                  </a:lnTo>
                  <a:lnTo>
                    <a:pt x="274" y="232"/>
                  </a:lnTo>
                </a:path>
              </a:pathLst>
            </a:cu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5" name="Rectangle 87">
              <a:extLst>
                <a:ext uri="{FF2B5EF4-FFF2-40B4-BE49-F238E27FC236}">
                  <a16:creationId xmlns:a16="http://schemas.microsoft.com/office/drawing/2014/main" id="{B65B15CB-D099-0293-FB1F-4A5FFD02B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668" y="3869789"/>
              <a:ext cx="1206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6" name="Rectangle 88">
              <a:extLst>
                <a:ext uri="{FF2B5EF4-FFF2-40B4-BE49-F238E27FC236}">
                  <a16:creationId xmlns:a16="http://schemas.microsoft.com/office/drawing/2014/main" id="{206714B8-58D3-80F3-0194-201A5E8A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7430" y="3874551"/>
              <a:ext cx="111125" cy="112713"/>
            </a:xfrm>
            <a:prstGeom prst="rect">
              <a:avLst/>
            </a:prstGeom>
            <a:noFill/>
            <a:ln w="11113">
              <a:solidFill>
                <a:srgbClr val="00CC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7" name="Freeform 89">
              <a:extLst>
                <a:ext uri="{FF2B5EF4-FFF2-40B4-BE49-F238E27FC236}">
                  <a16:creationId xmlns:a16="http://schemas.microsoft.com/office/drawing/2014/main" id="{7C737DC3-1ED8-C2CC-A2A4-FA4971A3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114139"/>
              <a:ext cx="147638" cy="122238"/>
            </a:xfrm>
            <a:custGeom>
              <a:avLst/>
              <a:gdLst>
                <a:gd name="T0" fmla="*/ 274 w 279"/>
                <a:gd name="T1" fmla="*/ 232 h 232"/>
                <a:gd name="T2" fmla="*/ 279 w 279"/>
                <a:gd name="T3" fmla="*/ 227 h 232"/>
                <a:gd name="T4" fmla="*/ 140 w 279"/>
                <a:gd name="T5" fmla="*/ 0 h 232"/>
                <a:gd name="T6" fmla="*/ 0 w 279"/>
                <a:gd name="T7" fmla="*/ 227 h 232"/>
                <a:gd name="T8" fmla="*/ 6 w 279"/>
                <a:gd name="T9" fmla="*/ 232 h 232"/>
                <a:gd name="T10" fmla="*/ 274 w 279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32">
                  <a:moveTo>
                    <a:pt x="274" y="232"/>
                  </a:moveTo>
                  <a:lnTo>
                    <a:pt x="279" y="227"/>
                  </a:lnTo>
                  <a:lnTo>
                    <a:pt x="140" y="0"/>
                  </a:lnTo>
                  <a:lnTo>
                    <a:pt x="0" y="227"/>
                  </a:lnTo>
                  <a:lnTo>
                    <a:pt x="6" y="232"/>
                  </a:lnTo>
                  <a:lnTo>
                    <a:pt x="274" y="23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8" name="Rectangle 90">
              <a:extLst>
                <a:ext uri="{FF2B5EF4-FFF2-40B4-BE49-F238E27FC236}">
                  <a16:creationId xmlns:a16="http://schemas.microsoft.com/office/drawing/2014/main" id="{9DF5E287-E63E-BC29-7494-BE8318CF4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1518" y="4400014"/>
              <a:ext cx="122238" cy="12065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9" name="Freeform 91">
              <a:extLst>
                <a:ext uri="{FF2B5EF4-FFF2-40B4-BE49-F238E27FC236}">
                  <a16:creationId xmlns:a16="http://schemas.microsoft.com/office/drawing/2014/main" id="{50927F81-B7AF-12B9-52C1-EF5579B1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952339"/>
              <a:ext cx="122238" cy="122238"/>
            </a:xfrm>
            <a:custGeom>
              <a:avLst/>
              <a:gdLst>
                <a:gd name="T0" fmla="*/ 117 w 232"/>
                <a:gd name="T1" fmla="*/ 232 h 232"/>
                <a:gd name="T2" fmla="*/ 140 w 232"/>
                <a:gd name="T3" fmla="*/ 230 h 232"/>
                <a:gd name="T4" fmla="*/ 150 w 232"/>
                <a:gd name="T5" fmla="*/ 227 h 232"/>
                <a:gd name="T6" fmla="*/ 162 w 232"/>
                <a:gd name="T7" fmla="*/ 225 h 232"/>
                <a:gd name="T8" fmla="*/ 183 w 232"/>
                <a:gd name="T9" fmla="*/ 215 h 232"/>
                <a:gd name="T10" fmla="*/ 192 w 232"/>
                <a:gd name="T11" fmla="*/ 209 h 232"/>
                <a:gd name="T12" fmla="*/ 203 w 232"/>
                <a:gd name="T13" fmla="*/ 203 h 232"/>
                <a:gd name="T14" fmla="*/ 209 w 232"/>
                <a:gd name="T15" fmla="*/ 192 h 232"/>
                <a:gd name="T16" fmla="*/ 215 w 232"/>
                <a:gd name="T17" fmla="*/ 183 h 232"/>
                <a:gd name="T18" fmla="*/ 225 w 232"/>
                <a:gd name="T19" fmla="*/ 162 h 232"/>
                <a:gd name="T20" fmla="*/ 227 w 232"/>
                <a:gd name="T21" fmla="*/ 150 h 232"/>
                <a:gd name="T22" fmla="*/ 230 w 232"/>
                <a:gd name="T23" fmla="*/ 140 h 232"/>
                <a:gd name="T24" fmla="*/ 232 w 232"/>
                <a:gd name="T25" fmla="*/ 117 h 232"/>
                <a:gd name="T26" fmla="*/ 230 w 232"/>
                <a:gd name="T27" fmla="*/ 93 h 232"/>
                <a:gd name="T28" fmla="*/ 227 w 232"/>
                <a:gd name="T29" fmla="*/ 81 h 232"/>
                <a:gd name="T30" fmla="*/ 225 w 232"/>
                <a:gd name="T31" fmla="*/ 72 h 232"/>
                <a:gd name="T32" fmla="*/ 219 w 232"/>
                <a:gd name="T33" fmla="*/ 61 h 232"/>
                <a:gd name="T34" fmla="*/ 215 w 232"/>
                <a:gd name="T35" fmla="*/ 53 h 232"/>
                <a:gd name="T36" fmla="*/ 203 w 232"/>
                <a:gd name="T37" fmla="*/ 37 h 232"/>
                <a:gd name="T38" fmla="*/ 192 w 232"/>
                <a:gd name="T39" fmla="*/ 28 h 232"/>
                <a:gd name="T40" fmla="*/ 183 w 232"/>
                <a:gd name="T41" fmla="*/ 20 h 232"/>
                <a:gd name="T42" fmla="*/ 162 w 232"/>
                <a:gd name="T43" fmla="*/ 9 h 232"/>
                <a:gd name="T44" fmla="*/ 150 w 232"/>
                <a:gd name="T45" fmla="*/ 5 h 232"/>
                <a:gd name="T46" fmla="*/ 140 w 232"/>
                <a:gd name="T47" fmla="*/ 3 h 232"/>
                <a:gd name="T48" fmla="*/ 117 w 232"/>
                <a:gd name="T49" fmla="*/ 0 h 232"/>
                <a:gd name="T50" fmla="*/ 94 w 232"/>
                <a:gd name="T51" fmla="*/ 3 h 232"/>
                <a:gd name="T52" fmla="*/ 74 w 232"/>
                <a:gd name="T53" fmla="*/ 9 h 232"/>
                <a:gd name="T54" fmla="*/ 54 w 232"/>
                <a:gd name="T55" fmla="*/ 20 h 232"/>
                <a:gd name="T56" fmla="*/ 37 w 232"/>
                <a:gd name="T57" fmla="*/ 37 h 232"/>
                <a:gd name="T58" fmla="*/ 20 w 232"/>
                <a:gd name="T59" fmla="*/ 53 h 232"/>
                <a:gd name="T60" fmla="*/ 13 w 232"/>
                <a:gd name="T61" fmla="*/ 61 h 232"/>
                <a:gd name="T62" fmla="*/ 9 w 232"/>
                <a:gd name="T63" fmla="*/ 72 h 232"/>
                <a:gd name="T64" fmla="*/ 4 w 232"/>
                <a:gd name="T65" fmla="*/ 81 h 232"/>
                <a:gd name="T66" fmla="*/ 2 w 232"/>
                <a:gd name="T67" fmla="*/ 93 h 232"/>
                <a:gd name="T68" fmla="*/ 0 w 232"/>
                <a:gd name="T69" fmla="*/ 117 h 232"/>
                <a:gd name="T70" fmla="*/ 2 w 232"/>
                <a:gd name="T71" fmla="*/ 140 h 232"/>
                <a:gd name="T72" fmla="*/ 4 w 232"/>
                <a:gd name="T73" fmla="*/ 150 h 232"/>
                <a:gd name="T74" fmla="*/ 9 w 232"/>
                <a:gd name="T75" fmla="*/ 162 h 232"/>
                <a:gd name="T76" fmla="*/ 20 w 232"/>
                <a:gd name="T77" fmla="*/ 183 h 232"/>
                <a:gd name="T78" fmla="*/ 28 w 232"/>
                <a:gd name="T79" fmla="*/ 192 h 232"/>
                <a:gd name="T80" fmla="*/ 37 w 232"/>
                <a:gd name="T81" fmla="*/ 203 h 232"/>
                <a:gd name="T82" fmla="*/ 54 w 232"/>
                <a:gd name="T83" fmla="*/ 215 h 232"/>
                <a:gd name="T84" fmla="*/ 74 w 232"/>
                <a:gd name="T85" fmla="*/ 225 h 232"/>
                <a:gd name="T86" fmla="*/ 94 w 232"/>
                <a:gd name="T87" fmla="*/ 230 h 232"/>
                <a:gd name="T88" fmla="*/ 117 w 232"/>
                <a:gd name="T8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32">
                  <a:moveTo>
                    <a:pt x="117" y="232"/>
                  </a:moveTo>
                  <a:lnTo>
                    <a:pt x="140" y="230"/>
                  </a:lnTo>
                  <a:lnTo>
                    <a:pt x="150" y="227"/>
                  </a:lnTo>
                  <a:lnTo>
                    <a:pt x="162" y="225"/>
                  </a:lnTo>
                  <a:lnTo>
                    <a:pt x="183" y="215"/>
                  </a:lnTo>
                  <a:lnTo>
                    <a:pt x="192" y="209"/>
                  </a:lnTo>
                  <a:lnTo>
                    <a:pt x="203" y="203"/>
                  </a:lnTo>
                  <a:lnTo>
                    <a:pt x="209" y="192"/>
                  </a:lnTo>
                  <a:lnTo>
                    <a:pt x="215" y="183"/>
                  </a:lnTo>
                  <a:lnTo>
                    <a:pt x="225" y="162"/>
                  </a:lnTo>
                  <a:lnTo>
                    <a:pt x="227" y="150"/>
                  </a:lnTo>
                  <a:lnTo>
                    <a:pt x="230" y="140"/>
                  </a:lnTo>
                  <a:lnTo>
                    <a:pt x="232" y="117"/>
                  </a:lnTo>
                  <a:lnTo>
                    <a:pt x="230" y="93"/>
                  </a:lnTo>
                  <a:lnTo>
                    <a:pt x="227" y="81"/>
                  </a:lnTo>
                  <a:lnTo>
                    <a:pt x="225" y="72"/>
                  </a:lnTo>
                  <a:lnTo>
                    <a:pt x="219" y="61"/>
                  </a:lnTo>
                  <a:lnTo>
                    <a:pt x="215" y="53"/>
                  </a:lnTo>
                  <a:lnTo>
                    <a:pt x="203" y="37"/>
                  </a:lnTo>
                  <a:lnTo>
                    <a:pt x="192" y="28"/>
                  </a:lnTo>
                  <a:lnTo>
                    <a:pt x="183" y="20"/>
                  </a:lnTo>
                  <a:lnTo>
                    <a:pt x="162" y="9"/>
                  </a:lnTo>
                  <a:lnTo>
                    <a:pt x="150" y="5"/>
                  </a:lnTo>
                  <a:lnTo>
                    <a:pt x="140" y="3"/>
                  </a:lnTo>
                  <a:lnTo>
                    <a:pt x="117" y="0"/>
                  </a:lnTo>
                  <a:lnTo>
                    <a:pt x="94" y="3"/>
                  </a:lnTo>
                  <a:lnTo>
                    <a:pt x="74" y="9"/>
                  </a:lnTo>
                  <a:lnTo>
                    <a:pt x="54" y="20"/>
                  </a:lnTo>
                  <a:lnTo>
                    <a:pt x="37" y="37"/>
                  </a:lnTo>
                  <a:lnTo>
                    <a:pt x="20" y="53"/>
                  </a:lnTo>
                  <a:lnTo>
                    <a:pt x="13" y="61"/>
                  </a:lnTo>
                  <a:lnTo>
                    <a:pt x="9" y="72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9" y="162"/>
                  </a:lnTo>
                  <a:lnTo>
                    <a:pt x="20" y="183"/>
                  </a:lnTo>
                  <a:lnTo>
                    <a:pt x="28" y="192"/>
                  </a:lnTo>
                  <a:lnTo>
                    <a:pt x="37" y="203"/>
                  </a:lnTo>
                  <a:lnTo>
                    <a:pt x="54" y="215"/>
                  </a:lnTo>
                  <a:lnTo>
                    <a:pt x="74" y="225"/>
                  </a:lnTo>
                  <a:lnTo>
                    <a:pt x="94" y="230"/>
                  </a:lnTo>
                  <a:lnTo>
                    <a:pt x="117" y="23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0" name="Rectangle 92">
              <a:extLst>
                <a:ext uri="{FF2B5EF4-FFF2-40B4-BE49-F238E27FC236}">
                  <a16:creationId xmlns:a16="http://schemas.microsoft.com/office/drawing/2014/main" id="{FB127CF3-B308-E429-7276-4555DDE7F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0393" y="3271301"/>
              <a:ext cx="66675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1" name="Rectangle 93">
              <a:extLst>
                <a:ext uri="{FF2B5EF4-FFF2-40B4-BE49-F238E27FC236}">
                  <a16:creationId xmlns:a16="http://schemas.microsoft.com/office/drawing/2014/main" id="{FDC4AA69-90B0-AB6A-E3BA-B05E2468A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7068" y="3271301"/>
              <a:ext cx="53975" cy="1222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2" name="Freeform 94">
              <a:extLst>
                <a:ext uri="{FF2B5EF4-FFF2-40B4-BE49-F238E27FC236}">
                  <a16:creationId xmlns:a16="http://schemas.microsoft.com/office/drawing/2014/main" id="{44F4D450-FA40-9839-7258-B074B3A4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0393" y="3271301"/>
              <a:ext cx="120650" cy="122238"/>
            </a:xfrm>
            <a:custGeom>
              <a:avLst/>
              <a:gdLst>
                <a:gd name="T0" fmla="*/ 0 w 230"/>
                <a:gd name="T1" fmla="*/ 0 h 229"/>
                <a:gd name="T2" fmla="*/ 0 w 230"/>
                <a:gd name="T3" fmla="*/ 229 h 229"/>
                <a:gd name="T4" fmla="*/ 126 w 230"/>
                <a:gd name="T5" fmla="*/ 229 h 229"/>
                <a:gd name="T6" fmla="*/ 230 w 230"/>
                <a:gd name="T7" fmla="*/ 229 h 229"/>
                <a:gd name="T8" fmla="*/ 230 w 230"/>
                <a:gd name="T9" fmla="*/ 0 h 229"/>
                <a:gd name="T10" fmla="*/ 126 w 230"/>
                <a:gd name="T11" fmla="*/ 0 h 229"/>
                <a:gd name="T12" fmla="*/ 0 w 230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0" y="229"/>
                  </a:lnTo>
                  <a:lnTo>
                    <a:pt x="126" y="229"/>
                  </a:lnTo>
                  <a:lnTo>
                    <a:pt x="230" y="229"/>
                  </a:lnTo>
                  <a:lnTo>
                    <a:pt x="230" y="0"/>
                  </a:lnTo>
                  <a:lnTo>
                    <a:pt x="12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3" name="Rectangle 95">
              <a:extLst>
                <a:ext uri="{FF2B5EF4-FFF2-40B4-BE49-F238E27FC236}">
                  <a16:creationId xmlns:a16="http://schemas.microsoft.com/office/drawing/2014/main" id="{16444A30-15B5-0839-94AB-990E5D5EF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1043" y="3150651"/>
              <a:ext cx="122238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4" name="Rectangle 96">
              <a:extLst>
                <a:ext uri="{FF2B5EF4-FFF2-40B4-BE49-F238E27FC236}">
                  <a16:creationId xmlns:a16="http://schemas.microsoft.com/office/drawing/2014/main" id="{F5BABC55-AFFF-8CFD-6E4E-7F1D432D7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5805" y="3155414"/>
              <a:ext cx="112713" cy="111125"/>
            </a:xfrm>
            <a:prstGeom prst="rect">
              <a:avLst/>
            </a:prstGeom>
            <a:noFill/>
            <a:ln w="11113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5" name="Rectangle 97">
              <a:extLst>
                <a:ext uri="{FF2B5EF4-FFF2-40B4-BE49-F238E27FC236}">
                  <a16:creationId xmlns:a16="http://schemas.microsoft.com/office/drawing/2014/main" id="{9D14B47E-723F-AF65-F7C9-D9A9359ED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343" y="3707864"/>
              <a:ext cx="120650" cy="12065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6" name="Freeform 98">
              <a:extLst>
                <a:ext uri="{FF2B5EF4-FFF2-40B4-BE49-F238E27FC236}">
                  <a16:creationId xmlns:a16="http://schemas.microsoft.com/office/drawing/2014/main" id="{5EC3B3B3-C6B4-4BED-9724-6B8C67E7E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343" y="3865026"/>
              <a:ext cx="122238" cy="122238"/>
            </a:xfrm>
            <a:custGeom>
              <a:avLst/>
              <a:gdLst>
                <a:gd name="T0" fmla="*/ 203 w 232"/>
                <a:gd name="T1" fmla="*/ 201 h 232"/>
                <a:gd name="T2" fmla="*/ 209 w 232"/>
                <a:gd name="T3" fmla="*/ 191 h 232"/>
                <a:gd name="T4" fmla="*/ 215 w 232"/>
                <a:gd name="T5" fmla="*/ 181 h 232"/>
                <a:gd name="T6" fmla="*/ 225 w 232"/>
                <a:gd name="T7" fmla="*/ 160 h 232"/>
                <a:gd name="T8" fmla="*/ 227 w 232"/>
                <a:gd name="T9" fmla="*/ 149 h 232"/>
                <a:gd name="T10" fmla="*/ 230 w 232"/>
                <a:gd name="T11" fmla="*/ 138 h 232"/>
                <a:gd name="T12" fmla="*/ 232 w 232"/>
                <a:gd name="T13" fmla="*/ 115 h 232"/>
                <a:gd name="T14" fmla="*/ 230 w 232"/>
                <a:gd name="T15" fmla="*/ 91 h 232"/>
                <a:gd name="T16" fmla="*/ 227 w 232"/>
                <a:gd name="T17" fmla="*/ 79 h 232"/>
                <a:gd name="T18" fmla="*/ 225 w 232"/>
                <a:gd name="T19" fmla="*/ 70 h 232"/>
                <a:gd name="T20" fmla="*/ 219 w 232"/>
                <a:gd name="T21" fmla="*/ 60 h 232"/>
                <a:gd name="T22" fmla="*/ 215 w 232"/>
                <a:gd name="T23" fmla="*/ 51 h 232"/>
                <a:gd name="T24" fmla="*/ 203 w 232"/>
                <a:gd name="T25" fmla="*/ 35 h 232"/>
                <a:gd name="T26" fmla="*/ 192 w 232"/>
                <a:gd name="T27" fmla="*/ 26 h 232"/>
                <a:gd name="T28" fmla="*/ 183 w 232"/>
                <a:gd name="T29" fmla="*/ 19 h 232"/>
                <a:gd name="T30" fmla="*/ 162 w 232"/>
                <a:gd name="T31" fmla="*/ 8 h 232"/>
                <a:gd name="T32" fmla="*/ 150 w 232"/>
                <a:gd name="T33" fmla="*/ 4 h 232"/>
                <a:gd name="T34" fmla="*/ 140 w 232"/>
                <a:gd name="T35" fmla="*/ 2 h 232"/>
                <a:gd name="T36" fmla="*/ 127 w 232"/>
                <a:gd name="T37" fmla="*/ 0 h 232"/>
                <a:gd name="T38" fmla="*/ 116 w 232"/>
                <a:gd name="T39" fmla="*/ 0 h 232"/>
                <a:gd name="T40" fmla="*/ 93 w 232"/>
                <a:gd name="T41" fmla="*/ 2 h 232"/>
                <a:gd name="T42" fmla="*/ 73 w 232"/>
                <a:gd name="T43" fmla="*/ 8 h 232"/>
                <a:gd name="T44" fmla="*/ 53 w 232"/>
                <a:gd name="T45" fmla="*/ 19 h 232"/>
                <a:gd name="T46" fmla="*/ 37 w 232"/>
                <a:gd name="T47" fmla="*/ 35 h 232"/>
                <a:gd name="T48" fmla="*/ 20 w 232"/>
                <a:gd name="T49" fmla="*/ 51 h 232"/>
                <a:gd name="T50" fmla="*/ 13 w 232"/>
                <a:gd name="T51" fmla="*/ 60 h 232"/>
                <a:gd name="T52" fmla="*/ 9 w 232"/>
                <a:gd name="T53" fmla="*/ 70 h 232"/>
                <a:gd name="T54" fmla="*/ 5 w 232"/>
                <a:gd name="T55" fmla="*/ 79 h 232"/>
                <a:gd name="T56" fmla="*/ 3 w 232"/>
                <a:gd name="T57" fmla="*/ 91 h 232"/>
                <a:gd name="T58" fmla="*/ 0 w 232"/>
                <a:gd name="T59" fmla="*/ 115 h 232"/>
                <a:gd name="T60" fmla="*/ 3 w 232"/>
                <a:gd name="T61" fmla="*/ 138 h 232"/>
                <a:gd name="T62" fmla="*/ 5 w 232"/>
                <a:gd name="T63" fmla="*/ 149 h 232"/>
                <a:gd name="T64" fmla="*/ 9 w 232"/>
                <a:gd name="T65" fmla="*/ 160 h 232"/>
                <a:gd name="T66" fmla="*/ 20 w 232"/>
                <a:gd name="T67" fmla="*/ 181 h 232"/>
                <a:gd name="T68" fmla="*/ 28 w 232"/>
                <a:gd name="T69" fmla="*/ 191 h 232"/>
                <a:gd name="T70" fmla="*/ 37 w 232"/>
                <a:gd name="T71" fmla="*/ 201 h 232"/>
                <a:gd name="T72" fmla="*/ 53 w 232"/>
                <a:gd name="T73" fmla="*/ 214 h 232"/>
                <a:gd name="T74" fmla="*/ 73 w 232"/>
                <a:gd name="T75" fmla="*/ 223 h 232"/>
                <a:gd name="T76" fmla="*/ 93 w 232"/>
                <a:gd name="T77" fmla="*/ 229 h 232"/>
                <a:gd name="T78" fmla="*/ 116 w 232"/>
                <a:gd name="T79" fmla="*/ 232 h 232"/>
                <a:gd name="T80" fmla="*/ 118 w 232"/>
                <a:gd name="T81" fmla="*/ 230 h 232"/>
                <a:gd name="T82" fmla="*/ 121 w 232"/>
                <a:gd name="T83" fmla="*/ 230 h 232"/>
                <a:gd name="T84" fmla="*/ 127 w 232"/>
                <a:gd name="T85" fmla="*/ 230 h 232"/>
                <a:gd name="T86" fmla="*/ 140 w 232"/>
                <a:gd name="T87" fmla="*/ 229 h 232"/>
                <a:gd name="T88" fmla="*/ 150 w 232"/>
                <a:gd name="T89" fmla="*/ 226 h 232"/>
                <a:gd name="T90" fmla="*/ 156 w 232"/>
                <a:gd name="T91" fmla="*/ 224 h 232"/>
                <a:gd name="T92" fmla="*/ 162 w 232"/>
                <a:gd name="T93" fmla="*/ 223 h 232"/>
                <a:gd name="T94" fmla="*/ 183 w 232"/>
                <a:gd name="T95" fmla="*/ 214 h 232"/>
                <a:gd name="T96" fmla="*/ 192 w 232"/>
                <a:gd name="T97" fmla="*/ 207 h 232"/>
                <a:gd name="T98" fmla="*/ 203 w 232"/>
                <a:gd name="T99" fmla="*/ 2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2" h="232">
                  <a:moveTo>
                    <a:pt x="203" y="201"/>
                  </a:moveTo>
                  <a:lnTo>
                    <a:pt x="209" y="191"/>
                  </a:lnTo>
                  <a:lnTo>
                    <a:pt x="215" y="181"/>
                  </a:lnTo>
                  <a:lnTo>
                    <a:pt x="225" y="160"/>
                  </a:lnTo>
                  <a:lnTo>
                    <a:pt x="227" y="149"/>
                  </a:lnTo>
                  <a:lnTo>
                    <a:pt x="230" y="138"/>
                  </a:lnTo>
                  <a:lnTo>
                    <a:pt x="232" y="115"/>
                  </a:lnTo>
                  <a:lnTo>
                    <a:pt x="230" y="91"/>
                  </a:lnTo>
                  <a:lnTo>
                    <a:pt x="227" y="79"/>
                  </a:lnTo>
                  <a:lnTo>
                    <a:pt x="225" y="70"/>
                  </a:lnTo>
                  <a:lnTo>
                    <a:pt x="219" y="60"/>
                  </a:lnTo>
                  <a:lnTo>
                    <a:pt x="215" y="51"/>
                  </a:lnTo>
                  <a:lnTo>
                    <a:pt x="203" y="35"/>
                  </a:lnTo>
                  <a:lnTo>
                    <a:pt x="192" y="26"/>
                  </a:lnTo>
                  <a:lnTo>
                    <a:pt x="183" y="19"/>
                  </a:lnTo>
                  <a:lnTo>
                    <a:pt x="162" y="8"/>
                  </a:lnTo>
                  <a:lnTo>
                    <a:pt x="150" y="4"/>
                  </a:lnTo>
                  <a:lnTo>
                    <a:pt x="140" y="2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3" y="8"/>
                  </a:lnTo>
                  <a:lnTo>
                    <a:pt x="53" y="19"/>
                  </a:lnTo>
                  <a:lnTo>
                    <a:pt x="37" y="35"/>
                  </a:lnTo>
                  <a:lnTo>
                    <a:pt x="20" y="51"/>
                  </a:lnTo>
                  <a:lnTo>
                    <a:pt x="13" y="60"/>
                  </a:lnTo>
                  <a:lnTo>
                    <a:pt x="9" y="70"/>
                  </a:lnTo>
                  <a:lnTo>
                    <a:pt x="5" y="79"/>
                  </a:lnTo>
                  <a:lnTo>
                    <a:pt x="3" y="91"/>
                  </a:lnTo>
                  <a:lnTo>
                    <a:pt x="0" y="115"/>
                  </a:lnTo>
                  <a:lnTo>
                    <a:pt x="3" y="138"/>
                  </a:lnTo>
                  <a:lnTo>
                    <a:pt x="5" y="149"/>
                  </a:lnTo>
                  <a:lnTo>
                    <a:pt x="9" y="160"/>
                  </a:lnTo>
                  <a:lnTo>
                    <a:pt x="20" y="181"/>
                  </a:lnTo>
                  <a:lnTo>
                    <a:pt x="28" y="191"/>
                  </a:lnTo>
                  <a:lnTo>
                    <a:pt x="37" y="201"/>
                  </a:lnTo>
                  <a:lnTo>
                    <a:pt x="53" y="214"/>
                  </a:lnTo>
                  <a:lnTo>
                    <a:pt x="73" y="223"/>
                  </a:lnTo>
                  <a:lnTo>
                    <a:pt x="93" y="229"/>
                  </a:lnTo>
                  <a:lnTo>
                    <a:pt x="116" y="232"/>
                  </a:lnTo>
                  <a:lnTo>
                    <a:pt x="118" y="230"/>
                  </a:lnTo>
                  <a:lnTo>
                    <a:pt x="121" y="230"/>
                  </a:lnTo>
                  <a:lnTo>
                    <a:pt x="127" y="230"/>
                  </a:lnTo>
                  <a:lnTo>
                    <a:pt x="140" y="229"/>
                  </a:lnTo>
                  <a:lnTo>
                    <a:pt x="150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83" y="214"/>
                  </a:lnTo>
                  <a:lnTo>
                    <a:pt x="192" y="207"/>
                  </a:lnTo>
                  <a:lnTo>
                    <a:pt x="203" y="20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7" name="Freeform 99">
              <a:extLst>
                <a:ext uri="{FF2B5EF4-FFF2-40B4-BE49-F238E27FC236}">
                  <a16:creationId xmlns:a16="http://schemas.microsoft.com/office/drawing/2014/main" id="{BB05C164-CB3C-4563-8BFB-A43C758A0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818" y="3990439"/>
              <a:ext cx="147638" cy="147638"/>
            </a:xfrm>
            <a:custGeom>
              <a:avLst/>
              <a:gdLst>
                <a:gd name="T0" fmla="*/ 0 w 277"/>
                <a:gd name="T1" fmla="*/ 138 h 278"/>
                <a:gd name="T2" fmla="*/ 138 w 277"/>
                <a:gd name="T3" fmla="*/ 278 h 278"/>
                <a:gd name="T4" fmla="*/ 277 w 277"/>
                <a:gd name="T5" fmla="*/ 138 h 278"/>
                <a:gd name="T6" fmla="*/ 138 w 277"/>
                <a:gd name="T7" fmla="*/ 0 h 278"/>
                <a:gd name="T8" fmla="*/ 0 w 277"/>
                <a:gd name="T9" fmla="*/ 1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8">
                  <a:moveTo>
                    <a:pt x="0" y="138"/>
                  </a:moveTo>
                  <a:lnTo>
                    <a:pt x="138" y="278"/>
                  </a:lnTo>
                  <a:lnTo>
                    <a:pt x="277" y="138"/>
                  </a:lnTo>
                  <a:lnTo>
                    <a:pt x="138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8" name="Freeform 100">
              <a:extLst>
                <a:ext uri="{FF2B5EF4-FFF2-40B4-BE49-F238E27FC236}">
                  <a16:creationId xmlns:a16="http://schemas.microsoft.com/office/drawing/2014/main" id="{29716BAE-0DDA-8ED7-12F8-80032E02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818" y="3990439"/>
              <a:ext cx="147638" cy="147638"/>
            </a:xfrm>
            <a:custGeom>
              <a:avLst/>
              <a:gdLst>
                <a:gd name="T0" fmla="*/ 138 w 277"/>
                <a:gd name="T1" fmla="*/ 278 h 278"/>
                <a:gd name="T2" fmla="*/ 277 w 277"/>
                <a:gd name="T3" fmla="*/ 138 h 278"/>
                <a:gd name="T4" fmla="*/ 138 w 277"/>
                <a:gd name="T5" fmla="*/ 0 h 278"/>
                <a:gd name="T6" fmla="*/ 0 w 277"/>
                <a:gd name="T7" fmla="*/ 138 h 278"/>
                <a:gd name="T8" fmla="*/ 138 w 277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8">
                  <a:moveTo>
                    <a:pt x="138" y="278"/>
                  </a:moveTo>
                  <a:lnTo>
                    <a:pt x="277" y="138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138" y="278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9" name="Freeform 101">
              <a:extLst>
                <a:ext uri="{FF2B5EF4-FFF2-40B4-BE49-F238E27FC236}">
                  <a16:creationId xmlns:a16="http://schemas.microsoft.com/office/drawing/2014/main" id="{8FDA06F8-053C-44B5-D7C4-77EC7E15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8805" y="4193639"/>
              <a:ext cx="147638" cy="122238"/>
            </a:xfrm>
            <a:custGeom>
              <a:avLst/>
              <a:gdLst>
                <a:gd name="T0" fmla="*/ 273 w 278"/>
                <a:gd name="T1" fmla="*/ 231 h 231"/>
                <a:gd name="T2" fmla="*/ 278 w 278"/>
                <a:gd name="T3" fmla="*/ 227 h 231"/>
                <a:gd name="T4" fmla="*/ 139 w 278"/>
                <a:gd name="T5" fmla="*/ 0 h 231"/>
                <a:gd name="T6" fmla="*/ 0 w 278"/>
                <a:gd name="T7" fmla="*/ 227 h 231"/>
                <a:gd name="T8" fmla="*/ 4 w 278"/>
                <a:gd name="T9" fmla="*/ 231 h 231"/>
                <a:gd name="T10" fmla="*/ 273 w 278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273" y="231"/>
                  </a:moveTo>
                  <a:lnTo>
                    <a:pt x="278" y="227"/>
                  </a:lnTo>
                  <a:lnTo>
                    <a:pt x="139" y="0"/>
                  </a:lnTo>
                  <a:lnTo>
                    <a:pt x="0" y="227"/>
                  </a:lnTo>
                  <a:lnTo>
                    <a:pt x="4" y="231"/>
                  </a:lnTo>
                  <a:lnTo>
                    <a:pt x="273" y="2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0" name="Freeform 102">
              <a:extLst>
                <a:ext uri="{FF2B5EF4-FFF2-40B4-BE49-F238E27FC236}">
                  <a16:creationId xmlns:a16="http://schemas.microsoft.com/office/drawing/2014/main" id="{EA872DD8-73E6-EA88-0240-229C51EF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4306351"/>
              <a:ext cx="146050" cy="122238"/>
            </a:xfrm>
            <a:custGeom>
              <a:avLst/>
              <a:gdLst>
                <a:gd name="T0" fmla="*/ 4 w 278"/>
                <a:gd name="T1" fmla="*/ 0 h 231"/>
                <a:gd name="T2" fmla="*/ 0 w 278"/>
                <a:gd name="T3" fmla="*/ 4 h 231"/>
                <a:gd name="T4" fmla="*/ 139 w 278"/>
                <a:gd name="T5" fmla="*/ 231 h 231"/>
                <a:gd name="T6" fmla="*/ 278 w 278"/>
                <a:gd name="T7" fmla="*/ 4 h 231"/>
                <a:gd name="T8" fmla="*/ 274 w 278"/>
                <a:gd name="T9" fmla="*/ 0 h 231"/>
                <a:gd name="T10" fmla="*/ 4 w 278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4" y="0"/>
                  </a:moveTo>
                  <a:lnTo>
                    <a:pt x="0" y="4"/>
                  </a:lnTo>
                  <a:lnTo>
                    <a:pt x="139" y="231"/>
                  </a:lnTo>
                  <a:lnTo>
                    <a:pt x="278" y="4"/>
                  </a:lnTo>
                  <a:lnTo>
                    <a:pt x="2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1" name="Freeform 103">
              <a:extLst>
                <a:ext uri="{FF2B5EF4-FFF2-40B4-BE49-F238E27FC236}">
                  <a16:creationId xmlns:a16="http://schemas.microsoft.com/office/drawing/2014/main" id="{17E1DA5D-D26F-0533-36BE-7887F019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793589"/>
              <a:ext cx="146050" cy="122238"/>
            </a:xfrm>
            <a:custGeom>
              <a:avLst/>
              <a:gdLst>
                <a:gd name="T0" fmla="*/ 0 w 278"/>
                <a:gd name="T1" fmla="*/ 5 h 231"/>
                <a:gd name="T2" fmla="*/ 140 w 278"/>
                <a:gd name="T3" fmla="*/ 231 h 231"/>
                <a:gd name="T4" fmla="*/ 278 w 278"/>
                <a:gd name="T5" fmla="*/ 5 h 231"/>
                <a:gd name="T6" fmla="*/ 274 w 278"/>
                <a:gd name="T7" fmla="*/ 0 h 231"/>
                <a:gd name="T8" fmla="*/ 6 w 278"/>
                <a:gd name="T9" fmla="*/ 0 h 231"/>
                <a:gd name="T10" fmla="*/ 0 w 278"/>
                <a:gd name="T11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0" y="5"/>
                  </a:moveTo>
                  <a:lnTo>
                    <a:pt x="140" y="231"/>
                  </a:lnTo>
                  <a:lnTo>
                    <a:pt x="278" y="5"/>
                  </a:lnTo>
                  <a:lnTo>
                    <a:pt x="274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2" name="Freeform 104">
              <a:extLst>
                <a:ext uri="{FF2B5EF4-FFF2-40B4-BE49-F238E27FC236}">
                  <a16:creationId xmlns:a16="http://schemas.microsoft.com/office/drawing/2014/main" id="{EB952760-5D61-D992-3F95-D0F54297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793589"/>
              <a:ext cx="146050" cy="122238"/>
            </a:xfrm>
            <a:custGeom>
              <a:avLst/>
              <a:gdLst>
                <a:gd name="T0" fmla="*/ 0 w 278"/>
                <a:gd name="T1" fmla="*/ 5 h 231"/>
                <a:gd name="T2" fmla="*/ 6 w 278"/>
                <a:gd name="T3" fmla="*/ 0 h 231"/>
                <a:gd name="T4" fmla="*/ 274 w 278"/>
                <a:gd name="T5" fmla="*/ 0 h 231"/>
                <a:gd name="T6" fmla="*/ 278 w 278"/>
                <a:gd name="T7" fmla="*/ 5 h 231"/>
                <a:gd name="T8" fmla="*/ 140 w 278"/>
                <a:gd name="T9" fmla="*/ 231 h 231"/>
                <a:gd name="T10" fmla="*/ 0 w 278"/>
                <a:gd name="T11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0" y="5"/>
                  </a:moveTo>
                  <a:lnTo>
                    <a:pt x="6" y="0"/>
                  </a:lnTo>
                  <a:lnTo>
                    <a:pt x="274" y="0"/>
                  </a:lnTo>
                  <a:lnTo>
                    <a:pt x="278" y="5"/>
                  </a:lnTo>
                  <a:lnTo>
                    <a:pt x="140" y="231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3" name="Freeform 105">
              <a:extLst>
                <a:ext uri="{FF2B5EF4-FFF2-40B4-BE49-F238E27FC236}">
                  <a16:creationId xmlns:a16="http://schemas.microsoft.com/office/drawing/2014/main" id="{C3BACD99-E450-9252-F45B-58C1D5B18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7005" y="4638139"/>
              <a:ext cx="147638" cy="122238"/>
            </a:xfrm>
            <a:custGeom>
              <a:avLst/>
              <a:gdLst>
                <a:gd name="T0" fmla="*/ 273 w 277"/>
                <a:gd name="T1" fmla="*/ 231 h 231"/>
                <a:gd name="T2" fmla="*/ 277 w 277"/>
                <a:gd name="T3" fmla="*/ 227 h 231"/>
                <a:gd name="T4" fmla="*/ 139 w 277"/>
                <a:gd name="T5" fmla="*/ 0 h 231"/>
                <a:gd name="T6" fmla="*/ 0 w 277"/>
                <a:gd name="T7" fmla="*/ 227 h 231"/>
                <a:gd name="T8" fmla="*/ 4 w 277"/>
                <a:gd name="T9" fmla="*/ 231 h 231"/>
                <a:gd name="T10" fmla="*/ 273 w 277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31">
                  <a:moveTo>
                    <a:pt x="273" y="231"/>
                  </a:moveTo>
                  <a:lnTo>
                    <a:pt x="277" y="227"/>
                  </a:lnTo>
                  <a:lnTo>
                    <a:pt x="139" y="0"/>
                  </a:lnTo>
                  <a:lnTo>
                    <a:pt x="0" y="227"/>
                  </a:lnTo>
                  <a:lnTo>
                    <a:pt x="4" y="231"/>
                  </a:lnTo>
                  <a:lnTo>
                    <a:pt x="273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4" name="Freeform 106">
              <a:extLst>
                <a:ext uri="{FF2B5EF4-FFF2-40B4-BE49-F238E27FC236}">
                  <a16:creationId xmlns:a16="http://schemas.microsoft.com/office/drawing/2014/main" id="{3777F37E-AB99-E749-904F-BE8E1E9E5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7005" y="4638139"/>
              <a:ext cx="147638" cy="122238"/>
            </a:xfrm>
            <a:custGeom>
              <a:avLst/>
              <a:gdLst>
                <a:gd name="T0" fmla="*/ 273 w 277"/>
                <a:gd name="T1" fmla="*/ 231 h 231"/>
                <a:gd name="T2" fmla="*/ 4 w 277"/>
                <a:gd name="T3" fmla="*/ 231 h 231"/>
                <a:gd name="T4" fmla="*/ 0 w 277"/>
                <a:gd name="T5" fmla="*/ 227 h 231"/>
                <a:gd name="T6" fmla="*/ 139 w 277"/>
                <a:gd name="T7" fmla="*/ 0 h 231"/>
                <a:gd name="T8" fmla="*/ 277 w 277"/>
                <a:gd name="T9" fmla="*/ 227 h 231"/>
                <a:gd name="T10" fmla="*/ 273 w 277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31">
                  <a:moveTo>
                    <a:pt x="273" y="231"/>
                  </a:moveTo>
                  <a:lnTo>
                    <a:pt x="4" y="231"/>
                  </a:lnTo>
                  <a:lnTo>
                    <a:pt x="0" y="227"/>
                  </a:lnTo>
                  <a:lnTo>
                    <a:pt x="139" y="0"/>
                  </a:lnTo>
                  <a:lnTo>
                    <a:pt x="277" y="227"/>
                  </a:lnTo>
                  <a:lnTo>
                    <a:pt x="273" y="23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5" name="Freeform 107">
              <a:extLst>
                <a:ext uri="{FF2B5EF4-FFF2-40B4-BE49-F238E27FC236}">
                  <a16:creationId xmlns:a16="http://schemas.microsoft.com/office/drawing/2014/main" id="{5892F98E-11B7-C7B0-0FA6-CE6B294E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743" y="4777839"/>
              <a:ext cx="63500" cy="122238"/>
            </a:xfrm>
            <a:custGeom>
              <a:avLst/>
              <a:gdLst>
                <a:gd name="T0" fmla="*/ 7 w 122"/>
                <a:gd name="T1" fmla="*/ 0 h 232"/>
                <a:gd name="T2" fmla="*/ 0 w 122"/>
                <a:gd name="T3" fmla="*/ 0 h 232"/>
                <a:gd name="T4" fmla="*/ 0 w 122"/>
                <a:gd name="T5" fmla="*/ 232 h 232"/>
                <a:gd name="T6" fmla="*/ 7 w 122"/>
                <a:gd name="T7" fmla="*/ 232 h 232"/>
                <a:gd name="T8" fmla="*/ 9 w 122"/>
                <a:gd name="T9" fmla="*/ 231 h 232"/>
                <a:gd name="T10" fmla="*/ 12 w 122"/>
                <a:gd name="T11" fmla="*/ 231 h 232"/>
                <a:gd name="T12" fmla="*/ 19 w 122"/>
                <a:gd name="T13" fmla="*/ 231 h 232"/>
                <a:gd name="T14" fmla="*/ 31 w 122"/>
                <a:gd name="T15" fmla="*/ 230 h 232"/>
                <a:gd name="T16" fmla="*/ 42 w 122"/>
                <a:gd name="T17" fmla="*/ 226 h 232"/>
                <a:gd name="T18" fmla="*/ 47 w 122"/>
                <a:gd name="T19" fmla="*/ 224 h 232"/>
                <a:gd name="T20" fmla="*/ 53 w 122"/>
                <a:gd name="T21" fmla="*/ 223 h 232"/>
                <a:gd name="T22" fmla="*/ 57 w 122"/>
                <a:gd name="T23" fmla="*/ 220 h 232"/>
                <a:gd name="T24" fmla="*/ 63 w 122"/>
                <a:gd name="T25" fmla="*/ 218 h 232"/>
                <a:gd name="T26" fmla="*/ 73 w 122"/>
                <a:gd name="T27" fmla="*/ 214 h 232"/>
                <a:gd name="T28" fmla="*/ 82 w 122"/>
                <a:gd name="T29" fmla="*/ 208 h 232"/>
                <a:gd name="T30" fmla="*/ 93 w 122"/>
                <a:gd name="T31" fmla="*/ 201 h 232"/>
                <a:gd name="T32" fmla="*/ 99 w 122"/>
                <a:gd name="T33" fmla="*/ 191 h 232"/>
                <a:gd name="T34" fmla="*/ 106 w 122"/>
                <a:gd name="T35" fmla="*/ 181 h 232"/>
                <a:gd name="T36" fmla="*/ 110 w 122"/>
                <a:gd name="T37" fmla="*/ 171 h 232"/>
                <a:gd name="T38" fmla="*/ 112 w 122"/>
                <a:gd name="T39" fmla="*/ 166 h 232"/>
                <a:gd name="T40" fmla="*/ 115 w 122"/>
                <a:gd name="T41" fmla="*/ 161 h 232"/>
                <a:gd name="T42" fmla="*/ 117 w 122"/>
                <a:gd name="T43" fmla="*/ 150 h 232"/>
                <a:gd name="T44" fmla="*/ 120 w 122"/>
                <a:gd name="T45" fmla="*/ 139 h 232"/>
                <a:gd name="T46" fmla="*/ 121 w 122"/>
                <a:gd name="T47" fmla="*/ 127 h 232"/>
                <a:gd name="T48" fmla="*/ 121 w 122"/>
                <a:gd name="T49" fmla="*/ 120 h 232"/>
                <a:gd name="T50" fmla="*/ 121 w 122"/>
                <a:gd name="T51" fmla="*/ 117 h 232"/>
                <a:gd name="T52" fmla="*/ 122 w 122"/>
                <a:gd name="T53" fmla="*/ 115 h 232"/>
                <a:gd name="T54" fmla="*/ 120 w 122"/>
                <a:gd name="T55" fmla="*/ 91 h 232"/>
                <a:gd name="T56" fmla="*/ 115 w 122"/>
                <a:gd name="T57" fmla="*/ 70 h 232"/>
                <a:gd name="T58" fmla="*/ 106 w 122"/>
                <a:gd name="T59" fmla="*/ 50 h 232"/>
                <a:gd name="T60" fmla="*/ 93 w 122"/>
                <a:gd name="T61" fmla="*/ 34 h 232"/>
                <a:gd name="T62" fmla="*/ 82 w 122"/>
                <a:gd name="T63" fmla="*/ 25 h 232"/>
                <a:gd name="T64" fmla="*/ 73 w 122"/>
                <a:gd name="T65" fmla="*/ 19 h 232"/>
                <a:gd name="T66" fmla="*/ 63 w 122"/>
                <a:gd name="T67" fmla="*/ 12 h 232"/>
                <a:gd name="T68" fmla="*/ 53 w 122"/>
                <a:gd name="T69" fmla="*/ 8 h 232"/>
                <a:gd name="T70" fmla="*/ 42 w 122"/>
                <a:gd name="T71" fmla="*/ 4 h 232"/>
                <a:gd name="T72" fmla="*/ 31 w 122"/>
                <a:gd name="T73" fmla="*/ 2 h 232"/>
                <a:gd name="T74" fmla="*/ 19 w 122"/>
                <a:gd name="T75" fmla="*/ 0 h 232"/>
                <a:gd name="T76" fmla="*/ 7 w 122"/>
                <a:gd name="T7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232">
                  <a:moveTo>
                    <a:pt x="7" y="0"/>
                  </a:moveTo>
                  <a:lnTo>
                    <a:pt x="0" y="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1"/>
                  </a:lnTo>
                  <a:lnTo>
                    <a:pt x="12" y="231"/>
                  </a:lnTo>
                  <a:lnTo>
                    <a:pt x="19" y="231"/>
                  </a:lnTo>
                  <a:lnTo>
                    <a:pt x="31" y="230"/>
                  </a:lnTo>
                  <a:lnTo>
                    <a:pt x="42" y="226"/>
                  </a:lnTo>
                  <a:lnTo>
                    <a:pt x="47" y="224"/>
                  </a:lnTo>
                  <a:lnTo>
                    <a:pt x="53" y="223"/>
                  </a:lnTo>
                  <a:lnTo>
                    <a:pt x="57" y="220"/>
                  </a:lnTo>
                  <a:lnTo>
                    <a:pt x="63" y="218"/>
                  </a:lnTo>
                  <a:lnTo>
                    <a:pt x="73" y="214"/>
                  </a:lnTo>
                  <a:lnTo>
                    <a:pt x="82" y="208"/>
                  </a:lnTo>
                  <a:lnTo>
                    <a:pt x="93" y="201"/>
                  </a:lnTo>
                  <a:lnTo>
                    <a:pt x="99" y="191"/>
                  </a:lnTo>
                  <a:lnTo>
                    <a:pt x="106" y="181"/>
                  </a:lnTo>
                  <a:lnTo>
                    <a:pt x="110" y="171"/>
                  </a:lnTo>
                  <a:lnTo>
                    <a:pt x="112" y="166"/>
                  </a:lnTo>
                  <a:lnTo>
                    <a:pt x="115" y="161"/>
                  </a:lnTo>
                  <a:lnTo>
                    <a:pt x="117" y="150"/>
                  </a:lnTo>
                  <a:lnTo>
                    <a:pt x="120" y="139"/>
                  </a:lnTo>
                  <a:lnTo>
                    <a:pt x="121" y="127"/>
                  </a:lnTo>
                  <a:lnTo>
                    <a:pt x="121" y="120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0" y="91"/>
                  </a:lnTo>
                  <a:lnTo>
                    <a:pt x="115" y="70"/>
                  </a:lnTo>
                  <a:lnTo>
                    <a:pt x="106" y="50"/>
                  </a:lnTo>
                  <a:lnTo>
                    <a:pt x="93" y="34"/>
                  </a:lnTo>
                  <a:lnTo>
                    <a:pt x="82" y="25"/>
                  </a:lnTo>
                  <a:lnTo>
                    <a:pt x="73" y="19"/>
                  </a:lnTo>
                  <a:lnTo>
                    <a:pt x="63" y="12"/>
                  </a:lnTo>
                  <a:lnTo>
                    <a:pt x="53" y="8"/>
                  </a:lnTo>
                  <a:lnTo>
                    <a:pt x="42" y="4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6" name="Freeform 108">
              <a:extLst>
                <a:ext uri="{FF2B5EF4-FFF2-40B4-BE49-F238E27FC236}">
                  <a16:creationId xmlns:a16="http://schemas.microsoft.com/office/drawing/2014/main" id="{CFFD56CE-49D6-3D35-5B15-AB233D7A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005" y="4777839"/>
              <a:ext cx="58738" cy="122238"/>
            </a:xfrm>
            <a:custGeom>
              <a:avLst/>
              <a:gdLst>
                <a:gd name="T0" fmla="*/ 34 w 109"/>
                <a:gd name="T1" fmla="*/ 34 h 232"/>
                <a:gd name="T2" fmla="*/ 19 w 109"/>
                <a:gd name="T3" fmla="*/ 50 h 232"/>
                <a:gd name="T4" fmla="*/ 8 w 109"/>
                <a:gd name="T5" fmla="*/ 70 h 232"/>
                <a:gd name="T6" fmla="*/ 2 w 109"/>
                <a:gd name="T7" fmla="*/ 91 h 232"/>
                <a:gd name="T8" fmla="*/ 0 w 109"/>
                <a:gd name="T9" fmla="*/ 115 h 232"/>
                <a:gd name="T10" fmla="*/ 0 w 109"/>
                <a:gd name="T11" fmla="*/ 127 h 232"/>
                <a:gd name="T12" fmla="*/ 2 w 109"/>
                <a:gd name="T13" fmla="*/ 139 h 232"/>
                <a:gd name="T14" fmla="*/ 4 w 109"/>
                <a:gd name="T15" fmla="*/ 150 h 232"/>
                <a:gd name="T16" fmla="*/ 8 w 109"/>
                <a:gd name="T17" fmla="*/ 161 h 232"/>
                <a:gd name="T18" fmla="*/ 12 w 109"/>
                <a:gd name="T19" fmla="*/ 171 h 232"/>
                <a:gd name="T20" fmla="*/ 19 w 109"/>
                <a:gd name="T21" fmla="*/ 181 h 232"/>
                <a:gd name="T22" fmla="*/ 25 w 109"/>
                <a:gd name="T23" fmla="*/ 191 h 232"/>
                <a:gd name="T24" fmla="*/ 34 w 109"/>
                <a:gd name="T25" fmla="*/ 201 h 232"/>
                <a:gd name="T26" fmla="*/ 50 w 109"/>
                <a:gd name="T27" fmla="*/ 213 h 232"/>
                <a:gd name="T28" fmla="*/ 69 w 109"/>
                <a:gd name="T29" fmla="*/ 222 h 232"/>
                <a:gd name="T30" fmla="*/ 88 w 109"/>
                <a:gd name="T31" fmla="*/ 228 h 232"/>
                <a:gd name="T32" fmla="*/ 109 w 109"/>
                <a:gd name="T33" fmla="*/ 232 h 232"/>
                <a:gd name="T34" fmla="*/ 109 w 109"/>
                <a:gd name="T35" fmla="*/ 0 h 232"/>
                <a:gd name="T36" fmla="*/ 88 w 109"/>
                <a:gd name="T37" fmla="*/ 2 h 232"/>
                <a:gd name="T38" fmla="*/ 69 w 109"/>
                <a:gd name="T39" fmla="*/ 9 h 232"/>
                <a:gd name="T40" fmla="*/ 50 w 109"/>
                <a:gd name="T41" fmla="*/ 20 h 232"/>
                <a:gd name="T42" fmla="*/ 34 w 109"/>
                <a:gd name="T43" fmla="*/ 3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232">
                  <a:moveTo>
                    <a:pt x="34" y="34"/>
                  </a:move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0" y="213"/>
                  </a:lnTo>
                  <a:lnTo>
                    <a:pt x="69" y="222"/>
                  </a:lnTo>
                  <a:lnTo>
                    <a:pt x="88" y="228"/>
                  </a:lnTo>
                  <a:lnTo>
                    <a:pt x="109" y="232"/>
                  </a:lnTo>
                  <a:lnTo>
                    <a:pt x="109" y="0"/>
                  </a:lnTo>
                  <a:lnTo>
                    <a:pt x="88" y="2"/>
                  </a:lnTo>
                  <a:lnTo>
                    <a:pt x="69" y="9"/>
                  </a:lnTo>
                  <a:lnTo>
                    <a:pt x="50" y="2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7" name="Freeform 109">
              <a:extLst>
                <a:ext uri="{FF2B5EF4-FFF2-40B4-BE49-F238E27FC236}">
                  <a16:creationId xmlns:a16="http://schemas.microsoft.com/office/drawing/2014/main" id="{E18190F1-5B5B-98B8-85DE-EE444DA9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005" y="4777839"/>
              <a:ext cx="122238" cy="122238"/>
            </a:xfrm>
            <a:custGeom>
              <a:avLst/>
              <a:gdLst>
                <a:gd name="T0" fmla="*/ 109 w 231"/>
                <a:gd name="T1" fmla="*/ 0 h 232"/>
                <a:gd name="T2" fmla="*/ 88 w 231"/>
                <a:gd name="T3" fmla="*/ 2 h 232"/>
                <a:gd name="T4" fmla="*/ 69 w 231"/>
                <a:gd name="T5" fmla="*/ 9 h 232"/>
                <a:gd name="T6" fmla="*/ 50 w 231"/>
                <a:gd name="T7" fmla="*/ 20 h 232"/>
                <a:gd name="T8" fmla="*/ 34 w 231"/>
                <a:gd name="T9" fmla="*/ 34 h 232"/>
                <a:gd name="T10" fmla="*/ 19 w 231"/>
                <a:gd name="T11" fmla="*/ 50 h 232"/>
                <a:gd name="T12" fmla="*/ 8 w 231"/>
                <a:gd name="T13" fmla="*/ 70 h 232"/>
                <a:gd name="T14" fmla="*/ 2 w 231"/>
                <a:gd name="T15" fmla="*/ 91 h 232"/>
                <a:gd name="T16" fmla="*/ 0 w 231"/>
                <a:gd name="T17" fmla="*/ 115 h 232"/>
                <a:gd name="T18" fmla="*/ 0 w 231"/>
                <a:gd name="T19" fmla="*/ 127 h 232"/>
                <a:gd name="T20" fmla="*/ 2 w 231"/>
                <a:gd name="T21" fmla="*/ 139 h 232"/>
                <a:gd name="T22" fmla="*/ 4 w 231"/>
                <a:gd name="T23" fmla="*/ 150 h 232"/>
                <a:gd name="T24" fmla="*/ 8 w 231"/>
                <a:gd name="T25" fmla="*/ 161 h 232"/>
                <a:gd name="T26" fmla="*/ 12 w 231"/>
                <a:gd name="T27" fmla="*/ 171 h 232"/>
                <a:gd name="T28" fmla="*/ 19 w 231"/>
                <a:gd name="T29" fmla="*/ 181 h 232"/>
                <a:gd name="T30" fmla="*/ 25 w 231"/>
                <a:gd name="T31" fmla="*/ 191 h 232"/>
                <a:gd name="T32" fmla="*/ 34 w 231"/>
                <a:gd name="T33" fmla="*/ 201 h 232"/>
                <a:gd name="T34" fmla="*/ 50 w 231"/>
                <a:gd name="T35" fmla="*/ 213 h 232"/>
                <a:gd name="T36" fmla="*/ 69 w 231"/>
                <a:gd name="T37" fmla="*/ 222 h 232"/>
                <a:gd name="T38" fmla="*/ 88 w 231"/>
                <a:gd name="T39" fmla="*/ 228 h 232"/>
                <a:gd name="T40" fmla="*/ 109 w 231"/>
                <a:gd name="T41" fmla="*/ 232 h 232"/>
                <a:gd name="T42" fmla="*/ 116 w 231"/>
                <a:gd name="T43" fmla="*/ 232 h 232"/>
                <a:gd name="T44" fmla="*/ 118 w 231"/>
                <a:gd name="T45" fmla="*/ 231 h 232"/>
                <a:gd name="T46" fmla="*/ 121 w 231"/>
                <a:gd name="T47" fmla="*/ 231 h 232"/>
                <a:gd name="T48" fmla="*/ 128 w 231"/>
                <a:gd name="T49" fmla="*/ 231 h 232"/>
                <a:gd name="T50" fmla="*/ 140 w 231"/>
                <a:gd name="T51" fmla="*/ 230 h 232"/>
                <a:gd name="T52" fmla="*/ 151 w 231"/>
                <a:gd name="T53" fmla="*/ 226 h 232"/>
                <a:gd name="T54" fmla="*/ 156 w 231"/>
                <a:gd name="T55" fmla="*/ 224 h 232"/>
                <a:gd name="T56" fmla="*/ 162 w 231"/>
                <a:gd name="T57" fmla="*/ 223 h 232"/>
                <a:gd name="T58" fmla="*/ 166 w 231"/>
                <a:gd name="T59" fmla="*/ 220 h 232"/>
                <a:gd name="T60" fmla="*/ 172 w 231"/>
                <a:gd name="T61" fmla="*/ 218 h 232"/>
                <a:gd name="T62" fmla="*/ 182 w 231"/>
                <a:gd name="T63" fmla="*/ 214 h 232"/>
                <a:gd name="T64" fmla="*/ 191 w 231"/>
                <a:gd name="T65" fmla="*/ 208 h 232"/>
                <a:gd name="T66" fmla="*/ 202 w 231"/>
                <a:gd name="T67" fmla="*/ 201 h 232"/>
                <a:gd name="T68" fmla="*/ 208 w 231"/>
                <a:gd name="T69" fmla="*/ 191 h 232"/>
                <a:gd name="T70" fmla="*/ 215 w 231"/>
                <a:gd name="T71" fmla="*/ 181 h 232"/>
                <a:gd name="T72" fmla="*/ 219 w 231"/>
                <a:gd name="T73" fmla="*/ 171 h 232"/>
                <a:gd name="T74" fmla="*/ 221 w 231"/>
                <a:gd name="T75" fmla="*/ 166 h 232"/>
                <a:gd name="T76" fmla="*/ 224 w 231"/>
                <a:gd name="T77" fmla="*/ 161 h 232"/>
                <a:gd name="T78" fmla="*/ 226 w 231"/>
                <a:gd name="T79" fmla="*/ 150 h 232"/>
                <a:gd name="T80" fmla="*/ 229 w 231"/>
                <a:gd name="T81" fmla="*/ 139 h 232"/>
                <a:gd name="T82" fmla="*/ 230 w 231"/>
                <a:gd name="T83" fmla="*/ 127 h 232"/>
                <a:gd name="T84" fmla="*/ 230 w 231"/>
                <a:gd name="T85" fmla="*/ 120 h 232"/>
                <a:gd name="T86" fmla="*/ 230 w 231"/>
                <a:gd name="T87" fmla="*/ 117 h 232"/>
                <a:gd name="T88" fmla="*/ 231 w 231"/>
                <a:gd name="T89" fmla="*/ 115 h 232"/>
                <a:gd name="T90" fmla="*/ 229 w 231"/>
                <a:gd name="T91" fmla="*/ 91 h 232"/>
                <a:gd name="T92" fmla="*/ 224 w 231"/>
                <a:gd name="T93" fmla="*/ 70 h 232"/>
                <a:gd name="T94" fmla="*/ 215 w 231"/>
                <a:gd name="T95" fmla="*/ 50 h 232"/>
                <a:gd name="T96" fmla="*/ 202 w 231"/>
                <a:gd name="T97" fmla="*/ 34 h 232"/>
                <a:gd name="T98" fmla="*/ 191 w 231"/>
                <a:gd name="T99" fmla="*/ 25 h 232"/>
                <a:gd name="T100" fmla="*/ 182 w 231"/>
                <a:gd name="T101" fmla="*/ 19 h 232"/>
                <a:gd name="T102" fmla="*/ 172 w 231"/>
                <a:gd name="T103" fmla="*/ 12 h 232"/>
                <a:gd name="T104" fmla="*/ 162 w 231"/>
                <a:gd name="T105" fmla="*/ 8 h 232"/>
                <a:gd name="T106" fmla="*/ 151 w 231"/>
                <a:gd name="T107" fmla="*/ 4 h 232"/>
                <a:gd name="T108" fmla="*/ 140 w 231"/>
                <a:gd name="T109" fmla="*/ 2 h 232"/>
                <a:gd name="T110" fmla="*/ 128 w 231"/>
                <a:gd name="T111" fmla="*/ 0 h 232"/>
                <a:gd name="T112" fmla="*/ 116 w 231"/>
                <a:gd name="T113" fmla="*/ 0 h 232"/>
                <a:gd name="T114" fmla="*/ 109 w 231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32">
                  <a:moveTo>
                    <a:pt x="109" y="0"/>
                  </a:moveTo>
                  <a:lnTo>
                    <a:pt x="88" y="2"/>
                  </a:lnTo>
                  <a:lnTo>
                    <a:pt x="69" y="9"/>
                  </a:lnTo>
                  <a:lnTo>
                    <a:pt x="50" y="20"/>
                  </a:lnTo>
                  <a:lnTo>
                    <a:pt x="34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0" y="213"/>
                  </a:lnTo>
                  <a:lnTo>
                    <a:pt x="69" y="222"/>
                  </a:lnTo>
                  <a:lnTo>
                    <a:pt x="88" y="228"/>
                  </a:lnTo>
                  <a:lnTo>
                    <a:pt x="109" y="232"/>
                  </a:lnTo>
                  <a:lnTo>
                    <a:pt x="116" y="232"/>
                  </a:ln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1" y="208"/>
                  </a:lnTo>
                  <a:lnTo>
                    <a:pt x="202" y="201"/>
                  </a:lnTo>
                  <a:lnTo>
                    <a:pt x="208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6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0" y="127"/>
                  </a:lnTo>
                  <a:lnTo>
                    <a:pt x="230" y="120"/>
                  </a:lnTo>
                  <a:lnTo>
                    <a:pt x="230" y="117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0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8" name="Rectangle 110">
              <a:extLst>
                <a:ext uri="{FF2B5EF4-FFF2-40B4-BE49-F238E27FC236}">
                  <a16:creationId xmlns:a16="http://schemas.microsoft.com/office/drawing/2014/main" id="{3D5130AE-2564-FD4F-383F-98BC7D3F6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18" y="5081051"/>
              <a:ext cx="1206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9" name="Rectangle 111">
              <a:extLst>
                <a:ext uri="{FF2B5EF4-FFF2-40B4-BE49-F238E27FC236}">
                  <a16:creationId xmlns:a16="http://schemas.microsoft.com/office/drawing/2014/main" id="{AD3F3323-574C-FBE5-3BAA-65B63C724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1480" y="5085814"/>
              <a:ext cx="111125" cy="1127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0" name="Freeform 112">
              <a:extLst>
                <a:ext uri="{FF2B5EF4-FFF2-40B4-BE49-F238E27FC236}">
                  <a16:creationId xmlns:a16="http://schemas.microsoft.com/office/drawing/2014/main" id="{4537653E-C29F-8D9A-972D-02347A47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0180" y="5079464"/>
              <a:ext cx="146050" cy="122238"/>
            </a:xfrm>
            <a:custGeom>
              <a:avLst/>
              <a:gdLst>
                <a:gd name="T0" fmla="*/ 278 w 278"/>
                <a:gd name="T1" fmla="*/ 228 h 232"/>
                <a:gd name="T2" fmla="*/ 139 w 278"/>
                <a:gd name="T3" fmla="*/ 0 h 232"/>
                <a:gd name="T4" fmla="*/ 0 w 278"/>
                <a:gd name="T5" fmla="*/ 228 h 232"/>
                <a:gd name="T6" fmla="*/ 4 w 278"/>
                <a:gd name="T7" fmla="*/ 232 h 232"/>
                <a:gd name="T8" fmla="*/ 273 w 278"/>
                <a:gd name="T9" fmla="*/ 232 h 232"/>
                <a:gd name="T10" fmla="*/ 278 w 278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8" y="228"/>
                  </a:moveTo>
                  <a:lnTo>
                    <a:pt x="139" y="0"/>
                  </a:lnTo>
                  <a:lnTo>
                    <a:pt x="0" y="228"/>
                  </a:lnTo>
                  <a:lnTo>
                    <a:pt x="4" y="232"/>
                  </a:lnTo>
                  <a:lnTo>
                    <a:pt x="273" y="232"/>
                  </a:lnTo>
                  <a:lnTo>
                    <a:pt x="278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1" name="Freeform 113">
              <a:extLst>
                <a:ext uri="{FF2B5EF4-FFF2-40B4-BE49-F238E27FC236}">
                  <a16:creationId xmlns:a16="http://schemas.microsoft.com/office/drawing/2014/main" id="{A67FFFC0-B981-BC6A-A3BD-4CC88B07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0180" y="5079464"/>
              <a:ext cx="146050" cy="122238"/>
            </a:xfrm>
            <a:custGeom>
              <a:avLst/>
              <a:gdLst>
                <a:gd name="T0" fmla="*/ 278 w 278"/>
                <a:gd name="T1" fmla="*/ 228 h 232"/>
                <a:gd name="T2" fmla="*/ 273 w 278"/>
                <a:gd name="T3" fmla="*/ 232 h 232"/>
                <a:gd name="T4" fmla="*/ 4 w 278"/>
                <a:gd name="T5" fmla="*/ 232 h 232"/>
                <a:gd name="T6" fmla="*/ 0 w 278"/>
                <a:gd name="T7" fmla="*/ 228 h 232"/>
                <a:gd name="T8" fmla="*/ 139 w 278"/>
                <a:gd name="T9" fmla="*/ 0 h 232"/>
                <a:gd name="T10" fmla="*/ 278 w 278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8" y="228"/>
                  </a:moveTo>
                  <a:lnTo>
                    <a:pt x="273" y="232"/>
                  </a:lnTo>
                  <a:lnTo>
                    <a:pt x="4" y="232"/>
                  </a:lnTo>
                  <a:lnTo>
                    <a:pt x="0" y="228"/>
                  </a:lnTo>
                  <a:lnTo>
                    <a:pt x="139" y="0"/>
                  </a:lnTo>
                  <a:lnTo>
                    <a:pt x="278" y="22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2" name="Freeform 114">
              <a:extLst>
                <a:ext uri="{FF2B5EF4-FFF2-40B4-BE49-F238E27FC236}">
                  <a16:creationId xmlns:a16="http://schemas.microsoft.com/office/drawing/2014/main" id="{DBC3AD74-6575-954D-0927-AB6049BC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993" y="4844514"/>
              <a:ext cx="122238" cy="122238"/>
            </a:xfrm>
            <a:custGeom>
              <a:avLst/>
              <a:gdLst>
                <a:gd name="T0" fmla="*/ 116 w 232"/>
                <a:gd name="T1" fmla="*/ 231 h 231"/>
                <a:gd name="T2" fmla="*/ 118 w 232"/>
                <a:gd name="T3" fmla="*/ 230 h 231"/>
                <a:gd name="T4" fmla="*/ 122 w 232"/>
                <a:gd name="T5" fmla="*/ 230 h 231"/>
                <a:gd name="T6" fmla="*/ 128 w 232"/>
                <a:gd name="T7" fmla="*/ 230 h 231"/>
                <a:gd name="T8" fmla="*/ 140 w 232"/>
                <a:gd name="T9" fmla="*/ 229 h 231"/>
                <a:gd name="T10" fmla="*/ 151 w 232"/>
                <a:gd name="T11" fmla="*/ 226 h 231"/>
                <a:gd name="T12" fmla="*/ 156 w 232"/>
                <a:gd name="T13" fmla="*/ 224 h 231"/>
                <a:gd name="T14" fmla="*/ 162 w 232"/>
                <a:gd name="T15" fmla="*/ 223 h 231"/>
                <a:gd name="T16" fmla="*/ 167 w 232"/>
                <a:gd name="T17" fmla="*/ 220 h 231"/>
                <a:gd name="T18" fmla="*/ 172 w 232"/>
                <a:gd name="T19" fmla="*/ 218 h 231"/>
                <a:gd name="T20" fmla="*/ 182 w 232"/>
                <a:gd name="T21" fmla="*/ 214 h 231"/>
                <a:gd name="T22" fmla="*/ 192 w 232"/>
                <a:gd name="T23" fmla="*/ 207 h 231"/>
                <a:gd name="T24" fmla="*/ 202 w 232"/>
                <a:gd name="T25" fmla="*/ 201 h 231"/>
                <a:gd name="T26" fmla="*/ 209 w 232"/>
                <a:gd name="T27" fmla="*/ 191 h 231"/>
                <a:gd name="T28" fmla="*/ 215 w 232"/>
                <a:gd name="T29" fmla="*/ 181 h 231"/>
                <a:gd name="T30" fmla="*/ 219 w 232"/>
                <a:gd name="T31" fmla="*/ 171 h 231"/>
                <a:gd name="T32" fmla="*/ 221 w 232"/>
                <a:gd name="T33" fmla="*/ 165 h 231"/>
                <a:gd name="T34" fmla="*/ 224 w 232"/>
                <a:gd name="T35" fmla="*/ 161 h 231"/>
                <a:gd name="T36" fmla="*/ 226 w 232"/>
                <a:gd name="T37" fmla="*/ 150 h 231"/>
                <a:gd name="T38" fmla="*/ 229 w 232"/>
                <a:gd name="T39" fmla="*/ 139 h 231"/>
                <a:gd name="T40" fmla="*/ 231 w 232"/>
                <a:gd name="T41" fmla="*/ 127 h 231"/>
                <a:gd name="T42" fmla="*/ 231 w 232"/>
                <a:gd name="T43" fmla="*/ 120 h 231"/>
                <a:gd name="T44" fmla="*/ 231 w 232"/>
                <a:gd name="T45" fmla="*/ 117 h 231"/>
                <a:gd name="T46" fmla="*/ 232 w 232"/>
                <a:gd name="T47" fmla="*/ 115 h 231"/>
                <a:gd name="T48" fmla="*/ 229 w 232"/>
                <a:gd name="T49" fmla="*/ 91 h 231"/>
                <a:gd name="T50" fmla="*/ 224 w 232"/>
                <a:gd name="T51" fmla="*/ 70 h 231"/>
                <a:gd name="T52" fmla="*/ 215 w 232"/>
                <a:gd name="T53" fmla="*/ 50 h 231"/>
                <a:gd name="T54" fmla="*/ 202 w 232"/>
                <a:gd name="T55" fmla="*/ 34 h 231"/>
                <a:gd name="T56" fmla="*/ 192 w 232"/>
                <a:gd name="T57" fmla="*/ 25 h 231"/>
                <a:gd name="T58" fmla="*/ 182 w 232"/>
                <a:gd name="T59" fmla="*/ 19 h 231"/>
                <a:gd name="T60" fmla="*/ 172 w 232"/>
                <a:gd name="T61" fmla="*/ 12 h 231"/>
                <a:gd name="T62" fmla="*/ 162 w 232"/>
                <a:gd name="T63" fmla="*/ 8 h 231"/>
                <a:gd name="T64" fmla="*/ 151 w 232"/>
                <a:gd name="T65" fmla="*/ 4 h 231"/>
                <a:gd name="T66" fmla="*/ 140 w 232"/>
                <a:gd name="T67" fmla="*/ 2 h 231"/>
                <a:gd name="T68" fmla="*/ 128 w 232"/>
                <a:gd name="T69" fmla="*/ 0 h 231"/>
                <a:gd name="T70" fmla="*/ 116 w 232"/>
                <a:gd name="T71" fmla="*/ 0 h 231"/>
                <a:gd name="T72" fmla="*/ 93 w 232"/>
                <a:gd name="T73" fmla="*/ 2 h 231"/>
                <a:gd name="T74" fmla="*/ 72 w 232"/>
                <a:gd name="T75" fmla="*/ 8 h 231"/>
                <a:gd name="T76" fmla="*/ 52 w 232"/>
                <a:gd name="T77" fmla="*/ 19 h 231"/>
                <a:gd name="T78" fmla="*/ 35 w 232"/>
                <a:gd name="T79" fmla="*/ 34 h 231"/>
                <a:gd name="T80" fmla="*/ 19 w 232"/>
                <a:gd name="T81" fmla="*/ 50 h 231"/>
                <a:gd name="T82" fmla="*/ 8 w 232"/>
                <a:gd name="T83" fmla="*/ 70 h 231"/>
                <a:gd name="T84" fmla="*/ 2 w 232"/>
                <a:gd name="T85" fmla="*/ 91 h 231"/>
                <a:gd name="T86" fmla="*/ 0 w 232"/>
                <a:gd name="T87" fmla="*/ 115 h 231"/>
                <a:gd name="T88" fmla="*/ 0 w 232"/>
                <a:gd name="T89" fmla="*/ 127 h 231"/>
                <a:gd name="T90" fmla="*/ 2 w 232"/>
                <a:gd name="T91" fmla="*/ 139 h 231"/>
                <a:gd name="T92" fmla="*/ 4 w 232"/>
                <a:gd name="T93" fmla="*/ 150 h 231"/>
                <a:gd name="T94" fmla="*/ 8 w 232"/>
                <a:gd name="T95" fmla="*/ 161 h 231"/>
                <a:gd name="T96" fmla="*/ 13 w 232"/>
                <a:gd name="T97" fmla="*/ 171 h 231"/>
                <a:gd name="T98" fmla="*/ 19 w 232"/>
                <a:gd name="T99" fmla="*/ 181 h 231"/>
                <a:gd name="T100" fmla="*/ 25 w 232"/>
                <a:gd name="T101" fmla="*/ 191 h 231"/>
                <a:gd name="T102" fmla="*/ 35 w 232"/>
                <a:gd name="T103" fmla="*/ 201 h 231"/>
                <a:gd name="T104" fmla="*/ 52 w 232"/>
                <a:gd name="T105" fmla="*/ 214 h 231"/>
                <a:gd name="T106" fmla="*/ 72 w 232"/>
                <a:gd name="T107" fmla="*/ 223 h 231"/>
                <a:gd name="T108" fmla="*/ 93 w 232"/>
                <a:gd name="T109" fmla="*/ 229 h 231"/>
                <a:gd name="T110" fmla="*/ 116 w 232"/>
                <a:gd name="T1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2" h="231">
                  <a:moveTo>
                    <a:pt x="116" y="231"/>
                  </a:moveTo>
                  <a:lnTo>
                    <a:pt x="118" y="230"/>
                  </a:lnTo>
                  <a:lnTo>
                    <a:pt x="122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7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7"/>
                  </a:lnTo>
                  <a:lnTo>
                    <a:pt x="202" y="201"/>
                  </a:lnTo>
                  <a:lnTo>
                    <a:pt x="209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1" y="127"/>
                  </a:lnTo>
                  <a:lnTo>
                    <a:pt x="231" y="120"/>
                  </a:lnTo>
                  <a:lnTo>
                    <a:pt x="231" y="117"/>
                  </a:lnTo>
                  <a:lnTo>
                    <a:pt x="232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5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3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5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3" name="Freeform 115">
              <a:extLst>
                <a:ext uri="{FF2B5EF4-FFF2-40B4-BE49-F238E27FC236}">
                  <a16:creationId xmlns:a16="http://schemas.microsoft.com/office/drawing/2014/main" id="{4A764720-13E6-558F-F22D-7288C78F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993" y="4844514"/>
              <a:ext cx="122238" cy="122238"/>
            </a:xfrm>
            <a:custGeom>
              <a:avLst/>
              <a:gdLst>
                <a:gd name="T0" fmla="*/ 202 w 232"/>
                <a:gd name="T1" fmla="*/ 201 h 231"/>
                <a:gd name="T2" fmla="*/ 209 w 232"/>
                <a:gd name="T3" fmla="*/ 191 h 231"/>
                <a:gd name="T4" fmla="*/ 215 w 232"/>
                <a:gd name="T5" fmla="*/ 181 h 231"/>
                <a:gd name="T6" fmla="*/ 219 w 232"/>
                <a:gd name="T7" fmla="*/ 171 h 231"/>
                <a:gd name="T8" fmla="*/ 221 w 232"/>
                <a:gd name="T9" fmla="*/ 165 h 231"/>
                <a:gd name="T10" fmla="*/ 224 w 232"/>
                <a:gd name="T11" fmla="*/ 161 h 231"/>
                <a:gd name="T12" fmla="*/ 226 w 232"/>
                <a:gd name="T13" fmla="*/ 150 h 231"/>
                <a:gd name="T14" fmla="*/ 229 w 232"/>
                <a:gd name="T15" fmla="*/ 139 h 231"/>
                <a:gd name="T16" fmla="*/ 231 w 232"/>
                <a:gd name="T17" fmla="*/ 127 h 231"/>
                <a:gd name="T18" fmla="*/ 231 w 232"/>
                <a:gd name="T19" fmla="*/ 120 h 231"/>
                <a:gd name="T20" fmla="*/ 231 w 232"/>
                <a:gd name="T21" fmla="*/ 117 h 231"/>
                <a:gd name="T22" fmla="*/ 232 w 232"/>
                <a:gd name="T23" fmla="*/ 115 h 231"/>
                <a:gd name="T24" fmla="*/ 229 w 232"/>
                <a:gd name="T25" fmla="*/ 91 h 231"/>
                <a:gd name="T26" fmla="*/ 224 w 232"/>
                <a:gd name="T27" fmla="*/ 70 h 231"/>
                <a:gd name="T28" fmla="*/ 215 w 232"/>
                <a:gd name="T29" fmla="*/ 50 h 231"/>
                <a:gd name="T30" fmla="*/ 202 w 232"/>
                <a:gd name="T31" fmla="*/ 34 h 231"/>
                <a:gd name="T32" fmla="*/ 192 w 232"/>
                <a:gd name="T33" fmla="*/ 25 h 231"/>
                <a:gd name="T34" fmla="*/ 182 w 232"/>
                <a:gd name="T35" fmla="*/ 19 h 231"/>
                <a:gd name="T36" fmla="*/ 172 w 232"/>
                <a:gd name="T37" fmla="*/ 12 h 231"/>
                <a:gd name="T38" fmla="*/ 162 w 232"/>
                <a:gd name="T39" fmla="*/ 8 h 231"/>
                <a:gd name="T40" fmla="*/ 151 w 232"/>
                <a:gd name="T41" fmla="*/ 4 h 231"/>
                <a:gd name="T42" fmla="*/ 140 w 232"/>
                <a:gd name="T43" fmla="*/ 2 h 231"/>
                <a:gd name="T44" fmla="*/ 128 w 232"/>
                <a:gd name="T45" fmla="*/ 0 h 231"/>
                <a:gd name="T46" fmla="*/ 116 w 232"/>
                <a:gd name="T47" fmla="*/ 0 h 231"/>
                <a:gd name="T48" fmla="*/ 93 w 232"/>
                <a:gd name="T49" fmla="*/ 2 h 231"/>
                <a:gd name="T50" fmla="*/ 72 w 232"/>
                <a:gd name="T51" fmla="*/ 8 h 231"/>
                <a:gd name="T52" fmla="*/ 52 w 232"/>
                <a:gd name="T53" fmla="*/ 19 h 231"/>
                <a:gd name="T54" fmla="*/ 35 w 232"/>
                <a:gd name="T55" fmla="*/ 34 h 231"/>
                <a:gd name="T56" fmla="*/ 19 w 232"/>
                <a:gd name="T57" fmla="*/ 50 h 231"/>
                <a:gd name="T58" fmla="*/ 8 w 232"/>
                <a:gd name="T59" fmla="*/ 70 h 231"/>
                <a:gd name="T60" fmla="*/ 2 w 232"/>
                <a:gd name="T61" fmla="*/ 91 h 231"/>
                <a:gd name="T62" fmla="*/ 0 w 232"/>
                <a:gd name="T63" fmla="*/ 115 h 231"/>
                <a:gd name="T64" fmla="*/ 0 w 232"/>
                <a:gd name="T65" fmla="*/ 127 h 231"/>
                <a:gd name="T66" fmla="*/ 2 w 232"/>
                <a:gd name="T67" fmla="*/ 139 h 231"/>
                <a:gd name="T68" fmla="*/ 4 w 232"/>
                <a:gd name="T69" fmla="*/ 150 h 231"/>
                <a:gd name="T70" fmla="*/ 8 w 232"/>
                <a:gd name="T71" fmla="*/ 161 h 231"/>
                <a:gd name="T72" fmla="*/ 13 w 232"/>
                <a:gd name="T73" fmla="*/ 171 h 231"/>
                <a:gd name="T74" fmla="*/ 19 w 232"/>
                <a:gd name="T75" fmla="*/ 181 h 231"/>
                <a:gd name="T76" fmla="*/ 25 w 232"/>
                <a:gd name="T77" fmla="*/ 191 h 231"/>
                <a:gd name="T78" fmla="*/ 35 w 232"/>
                <a:gd name="T79" fmla="*/ 201 h 231"/>
                <a:gd name="T80" fmla="*/ 52 w 232"/>
                <a:gd name="T81" fmla="*/ 214 h 231"/>
                <a:gd name="T82" fmla="*/ 72 w 232"/>
                <a:gd name="T83" fmla="*/ 223 h 231"/>
                <a:gd name="T84" fmla="*/ 93 w 232"/>
                <a:gd name="T85" fmla="*/ 229 h 231"/>
                <a:gd name="T86" fmla="*/ 116 w 232"/>
                <a:gd name="T87" fmla="*/ 231 h 231"/>
                <a:gd name="T88" fmla="*/ 118 w 232"/>
                <a:gd name="T89" fmla="*/ 230 h 231"/>
                <a:gd name="T90" fmla="*/ 122 w 232"/>
                <a:gd name="T91" fmla="*/ 230 h 231"/>
                <a:gd name="T92" fmla="*/ 128 w 232"/>
                <a:gd name="T93" fmla="*/ 230 h 231"/>
                <a:gd name="T94" fmla="*/ 140 w 232"/>
                <a:gd name="T95" fmla="*/ 229 h 231"/>
                <a:gd name="T96" fmla="*/ 151 w 232"/>
                <a:gd name="T97" fmla="*/ 226 h 231"/>
                <a:gd name="T98" fmla="*/ 156 w 232"/>
                <a:gd name="T99" fmla="*/ 224 h 231"/>
                <a:gd name="T100" fmla="*/ 162 w 232"/>
                <a:gd name="T101" fmla="*/ 223 h 231"/>
                <a:gd name="T102" fmla="*/ 167 w 232"/>
                <a:gd name="T103" fmla="*/ 220 h 231"/>
                <a:gd name="T104" fmla="*/ 172 w 232"/>
                <a:gd name="T105" fmla="*/ 218 h 231"/>
                <a:gd name="T106" fmla="*/ 182 w 232"/>
                <a:gd name="T107" fmla="*/ 214 h 231"/>
                <a:gd name="T108" fmla="*/ 192 w 232"/>
                <a:gd name="T109" fmla="*/ 207 h 231"/>
                <a:gd name="T110" fmla="*/ 202 w 232"/>
                <a:gd name="T111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2" h="231">
                  <a:moveTo>
                    <a:pt x="202" y="201"/>
                  </a:moveTo>
                  <a:lnTo>
                    <a:pt x="209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1" y="127"/>
                  </a:lnTo>
                  <a:lnTo>
                    <a:pt x="231" y="120"/>
                  </a:lnTo>
                  <a:lnTo>
                    <a:pt x="231" y="117"/>
                  </a:lnTo>
                  <a:lnTo>
                    <a:pt x="232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5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3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5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1"/>
                  </a:lnTo>
                  <a:lnTo>
                    <a:pt x="118" y="230"/>
                  </a:lnTo>
                  <a:lnTo>
                    <a:pt x="122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7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7"/>
                  </a:lnTo>
                  <a:lnTo>
                    <a:pt x="202" y="20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4" name="Freeform 116">
              <a:extLst>
                <a:ext uri="{FF2B5EF4-FFF2-40B4-BE49-F238E27FC236}">
                  <a16:creationId xmlns:a16="http://schemas.microsoft.com/office/drawing/2014/main" id="{079546FF-D7DA-A39D-30A2-A2996D8A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293" y="4961989"/>
              <a:ext cx="122238" cy="122238"/>
            </a:xfrm>
            <a:custGeom>
              <a:avLst/>
              <a:gdLst>
                <a:gd name="T0" fmla="*/ 116 w 231"/>
                <a:gd name="T1" fmla="*/ 232 h 232"/>
                <a:gd name="T2" fmla="*/ 118 w 231"/>
                <a:gd name="T3" fmla="*/ 231 h 232"/>
                <a:gd name="T4" fmla="*/ 121 w 231"/>
                <a:gd name="T5" fmla="*/ 231 h 232"/>
                <a:gd name="T6" fmla="*/ 128 w 231"/>
                <a:gd name="T7" fmla="*/ 231 h 232"/>
                <a:gd name="T8" fmla="*/ 140 w 231"/>
                <a:gd name="T9" fmla="*/ 230 h 232"/>
                <a:gd name="T10" fmla="*/ 151 w 231"/>
                <a:gd name="T11" fmla="*/ 227 h 232"/>
                <a:gd name="T12" fmla="*/ 156 w 231"/>
                <a:gd name="T13" fmla="*/ 225 h 232"/>
                <a:gd name="T14" fmla="*/ 162 w 231"/>
                <a:gd name="T15" fmla="*/ 223 h 232"/>
                <a:gd name="T16" fmla="*/ 166 w 231"/>
                <a:gd name="T17" fmla="*/ 220 h 232"/>
                <a:gd name="T18" fmla="*/ 172 w 231"/>
                <a:gd name="T19" fmla="*/ 218 h 232"/>
                <a:gd name="T20" fmla="*/ 182 w 231"/>
                <a:gd name="T21" fmla="*/ 214 h 232"/>
                <a:gd name="T22" fmla="*/ 192 w 231"/>
                <a:gd name="T23" fmla="*/ 208 h 232"/>
                <a:gd name="T24" fmla="*/ 202 w 231"/>
                <a:gd name="T25" fmla="*/ 201 h 232"/>
                <a:gd name="T26" fmla="*/ 208 w 231"/>
                <a:gd name="T27" fmla="*/ 191 h 232"/>
                <a:gd name="T28" fmla="*/ 215 w 231"/>
                <a:gd name="T29" fmla="*/ 182 h 232"/>
                <a:gd name="T30" fmla="*/ 219 w 231"/>
                <a:gd name="T31" fmla="*/ 171 h 232"/>
                <a:gd name="T32" fmla="*/ 221 w 231"/>
                <a:gd name="T33" fmla="*/ 166 h 232"/>
                <a:gd name="T34" fmla="*/ 224 w 231"/>
                <a:gd name="T35" fmla="*/ 162 h 232"/>
                <a:gd name="T36" fmla="*/ 226 w 231"/>
                <a:gd name="T37" fmla="*/ 150 h 232"/>
                <a:gd name="T38" fmla="*/ 229 w 231"/>
                <a:gd name="T39" fmla="*/ 140 h 232"/>
                <a:gd name="T40" fmla="*/ 230 w 231"/>
                <a:gd name="T41" fmla="*/ 127 h 232"/>
                <a:gd name="T42" fmla="*/ 230 w 231"/>
                <a:gd name="T43" fmla="*/ 121 h 232"/>
                <a:gd name="T44" fmla="*/ 230 w 231"/>
                <a:gd name="T45" fmla="*/ 118 h 232"/>
                <a:gd name="T46" fmla="*/ 231 w 231"/>
                <a:gd name="T47" fmla="*/ 115 h 232"/>
                <a:gd name="T48" fmla="*/ 229 w 231"/>
                <a:gd name="T49" fmla="*/ 91 h 232"/>
                <a:gd name="T50" fmla="*/ 224 w 231"/>
                <a:gd name="T51" fmla="*/ 70 h 232"/>
                <a:gd name="T52" fmla="*/ 215 w 231"/>
                <a:gd name="T53" fmla="*/ 50 h 232"/>
                <a:gd name="T54" fmla="*/ 202 w 231"/>
                <a:gd name="T55" fmla="*/ 35 h 232"/>
                <a:gd name="T56" fmla="*/ 192 w 231"/>
                <a:gd name="T57" fmla="*/ 25 h 232"/>
                <a:gd name="T58" fmla="*/ 182 w 231"/>
                <a:gd name="T59" fmla="*/ 19 h 232"/>
                <a:gd name="T60" fmla="*/ 172 w 231"/>
                <a:gd name="T61" fmla="*/ 13 h 232"/>
                <a:gd name="T62" fmla="*/ 162 w 231"/>
                <a:gd name="T63" fmla="*/ 8 h 232"/>
                <a:gd name="T64" fmla="*/ 151 w 231"/>
                <a:gd name="T65" fmla="*/ 4 h 232"/>
                <a:gd name="T66" fmla="*/ 140 w 231"/>
                <a:gd name="T67" fmla="*/ 2 h 232"/>
                <a:gd name="T68" fmla="*/ 128 w 231"/>
                <a:gd name="T69" fmla="*/ 0 h 232"/>
                <a:gd name="T70" fmla="*/ 116 w 231"/>
                <a:gd name="T71" fmla="*/ 0 h 232"/>
                <a:gd name="T72" fmla="*/ 93 w 231"/>
                <a:gd name="T73" fmla="*/ 2 h 232"/>
                <a:gd name="T74" fmla="*/ 72 w 231"/>
                <a:gd name="T75" fmla="*/ 8 h 232"/>
                <a:gd name="T76" fmla="*/ 52 w 231"/>
                <a:gd name="T77" fmla="*/ 19 h 232"/>
                <a:gd name="T78" fmla="*/ 34 w 231"/>
                <a:gd name="T79" fmla="*/ 35 h 232"/>
                <a:gd name="T80" fmla="*/ 19 w 231"/>
                <a:gd name="T81" fmla="*/ 50 h 232"/>
                <a:gd name="T82" fmla="*/ 8 w 231"/>
                <a:gd name="T83" fmla="*/ 70 h 232"/>
                <a:gd name="T84" fmla="*/ 2 w 231"/>
                <a:gd name="T85" fmla="*/ 91 h 232"/>
                <a:gd name="T86" fmla="*/ 0 w 231"/>
                <a:gd name="T87" fmla="*/ 115 h 232"/>
                <a:gd name="T88" fmla="*/ 0 w 231"/>
                <a:gd name="T89" fmla="*/ 127 h 232"/>
                <a:gd name="T90" fmla="*/ 2 w 231"/>
                <a:gd name="T91" fmla="*/ 140 h 232"/>
                <a:gd name="T92" fmla="*/ 4 w 231"/>
                <a:gd name="T93" fmla="*/ 150 h 232"/>
                <a:gd name="T94" fmla="*/ 8 w 231"/>
                <a:gd name="T95" fmla="*/ 162 h 232"/>
                <a:gd name="T96" fmla="*/ 12 w 231"/>
                <a:gd name="T97" fmla="*/ 171 h 232"/>
                <a:gd name="T98" fmla="*/ 19 w 231"/>
                <a:gd name="T99" fmla="*/ 182 h 232"/>
                <a:gd name="T100" fmla="*/ 25 w 231"/>
                <a:gd name="T101" fmla="*/ 191 h 232"/>
                <a:gd name="T102" fmla="*/ 34 w 231"/>
                <a:gd name="T103" fmla="*/ 201 h 232"/>
                <a:gd name="T104" fmla="*/ 52 w 231"/>
                <a:gd name="T105" fmla="*/ 214 h 232"/>
                <a:gd name="T106" fmla="*/ 72 w 231"/>
                <a:gd name="T107" fmla="*/ 223 h 232"/>
                <a:gd name="T108" fmla="*/ 93 w 231"/>
                <a:gd name="T109" fmla="*/ 230 h 232"/>
                <a:gd name="T110" fmla="*/ 116 w 231"/>
                <a:gd name="T1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116" y="232"/>
                  </a:move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7"/>
                  </a:lnTo>
                  <a:lnTo>
                    <a:pt x="156" y="225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8"/>
                  </a:lnTo>
                  <a:lnTo>
                    <a:pt x="202" y="201"/>
                  </a:lnTo>
                  <a:lnTo>
                    <a:pt x="208" y="191"/>
                  </a:lnTo>
                  <a:lnTo>
                    <a:pt x="215" y="182"/>
                  </a:lnTo>
                  <a:lnTo>
                    <a:pt x="219" y="171"/>
                  </a:lnTo>
                  <a:lnTo>
                    <a:pt x="221" y="166"/>
                  </a:lnTo>
                  <a:lnTo>
                    <a:pt x="224" y="162"/>
                  </a:lnTo>
                  <a:lnTo>
                    <a:pt x="226" y="150"/>
                  </a:lnTo>
                  <a:lnTo>
                    <a:pt x="229" y="140"/>
                  </a:lnTo>
                  <a:lnTo>
                    <a:pt x="230" y="127"/>
                  </a:lnTo>
                  <a:lnTo>
                    <a:pt x="230" y="121"/>
                  </a:lnTo>
                  <a:lnTo>
                    <a:pt x="230" y="118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5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3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5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1"/>
                  </a:lnTo>
                  <a:lnTo>
                    <a:pt x="19" y="182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30"/>
                  </a:lnTo>
                  <a:lnTo>
                    <a:pt x="116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5" name="Freeform 117">
              <a:extLst>
                <a:ext uri="{FF2B5EF4-FFF2-40B4-BE49-F238E27FC236}">
                  <a16:creationId xmlns:a16="http://schemas.microsoft.com/office/drawing/2014/main" id="{3E37B2F0-E7CC-38DD-A972-D3AFD3DE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293" y="4961989"/>
              <a:ext cx="122238" cy="122238"/>
            </a:xfrm>
            <a:custGeom>
              <a:avLst/>
              <a:gdLst>
                <a:gd name="T0" fmla="*/ 202 w 231"/>
                <a:gd name="T1" fmla="*/ 201 h 232"/>
                <a:gd name="T2" fmla="*/ 208 w 231"/>
                <a:gd name="T3" fmla="*/ 191 h 232"/>
                <a:gd name="T4" fmla="*/ 215 w 231"/>
                <a:gd name="T5" fmla="*/ 182 h 232"/>
                <a:gd name="T6" fmla="*/ 219 w 231"/>
                <a:gd name="T7" fmla="*/ 171 h 232"/>
                <a:gd name="T8" fmla="*/ 221 w 231"/>
                <a:gd name="T9" fmla="*/ 166 h 232"/>
                <a:gd name="T10" fmla="*/ 224 w 231"/>
                <a:gd name="T11" fmla="*/ 162 h 232"/>
                <a:gd name="T12" fmla="*/ 226 w 231"/>
                <a:gd name="T13" fmla="*/ 150 h 232"/>
                <a:gd name="T14" fmla="*/ 229 w 231"/>
                <a:gd name="T15" fmla="*/ 140 h 232"/>
                <a:gd name="T16" fmla="*/ 230 w 231"/>
                <a:gd name="T17" fmla="*/ 127 h 232"/>
                <a:gd name="T18" fmla="*/ 230 w 231"/>
                <a:gd name="T19" fmla="*/ 121 h 232"/>
                <a:gd name="T20" fmla="*/ 230 w 231"/>
                <a:gd name="T21" fmla="*/ 118 h 232"/>
                <a:gd name="T22" fmla="*/ 231 w 231"/>
                <a:gd name="T23" fmla="*/ 115 h 232"/>
                <a:gd name="T24" fmla="*/ 229 w 231"/>
                <a:gd name="T25" fmla="*/ 91 h 232"/>
                <a:gd name="T26" fmla="*/ 224 w 231"/>
                <a:gd name="T27" fmla="*/ 70 h 232"/>
                <a:gd name="T28" fmla="*/ 215 w 231"/>
                <a:gd name="T29" fmla="*/ 50 h 232"/>
                <a:gd name="T30" fmla="*/ 202 w 231"/>
                <a:gd name="T31" fmla="*/ 35 h 232"/>
                <a:gd name="T32" fmla="*/ 192 w 231"/>
                <a:gd name="T33" fmla="*/ 25 h 232"/>
                <a:gd name="T34" fmla="*/ 182 w 231"/>
                <a:gd name="T35" fmla="*/ 19 h 232"/>
                <a:gd name="T36" fmla="*/ 172 w 231"/>
                <a:gd name="T37" fmla="*/ 13 h 232"/>
                <a:gd name="T38" fmla="*/ 162 w 231"/>
                <a:gd name="T39" fmla="*/ 8 h 232"/>
                <a:gd name="T40" fmla="*/ 151 w 231"/>
                <a:gd name="T41" fmla="*/ 4 h 232"/>
                <a:gd name="T42" fmla="*/ 140 w 231"/>
                <a:gd name="T43" fmla="*/ 2 h 232"/>
                <a:gd name="T44" fmla="*/ 128 w 231"/>
                <a:gd name="T45" fmla="*/ 0 h 232"/>
                <a:gd name="T46" fmla="*/ 116 w 231"/>
                <a:gd name="T47" fmla="*/ 0 h 232"/>
                <a:gd name="T48" fmla="*/ 93 w 231"/>
                <a:gd name="T49" fmla="*/ 2 h 232"/>
                <a:gd name="T50" fmla="*/ 72 w 231"/>
                <a:gd name="T51" fmla="*/ 8 h 232"/>
                <a:gd name="T52" fmla="*/ 52 w 231"/>
                <a:gd name="T53" fmla="*/ 19 h 232"/>
                <a:gd name="T54" fmla="*/ 34 w 231"/>
                <a:gd name="T55" fmla="*/ 35 h 232"/>
                <a:gd name="T56" fmla="*/ 19 w 231"/>
                <a:gd name="T57" fmla="*/ 50 h 232"/>
                <a:gd name="T58" fmla="*/ 8 w 231"/>
                <a:gd name="T59" fmla="*/ 70 h 232"/>
                <a:gd name="T60" fmla="*/ 2 w 231"/>
                <a:gd name="T61" fmla="*/ 91 h 232"/>
                <a:gd name="T62" fmla="*/ 0 w 231"/>
                <a:gd name="T63" fmla="*/ 115 h 232"/>
                <a:gd name="T64" fmla="*/ 0 w 231"/>
                <a:gd name="T65" fmla="*/ 127 h 232"/>
                <a:gd name="T66" fmla="*/ 2 w 231"/>
                <a:gd name="T67" fmla="*/ 140 h 232"/>
                <a:gd name="T68" fmla="*/ 4 w 231"/>
                <a:gd name="T69" fmla="*/ 150 h 232"/>
                <a:gd name="T70" fmla="*/ 8 w 231"/>
                <a:gd name="T71" fmla="*/ 162 h 232"/>
                <a:gd name="T72" fmla="*/ 12 w 231"/>
                <a:gd name="T73" fmla="*/ 171 h 232"/>
                <a:gd name="T74" fmla="*/ 19 w 231"/>
                <a:gd name="T75" fmla="*/ 182 h 232"/>
                <a:gd name="T76" fmla="*/ 25 w 231"/>
                <a:gd name="T77" fmla="*/ 191 h 232"/>
                <a:gd name="T78" fmla="*/ 34 w 231"/>
                <a:gd name="T79" fmla="*/ 201 h 232"/>
                <a:gd name="T80" fmla="*/ 52 w 231"/>
                <a:gd name="T81" fmla="*/ 214 h 232"/>
                <a:gd name="T82" fmla="*/ 72 w 231"/>
                <a:gd name="T83" fmla="*/ 223 h 232"/>
                <a:gd name="T84" fmla="*/ 93 w 231"/>
                <a:gd name="T85" fmla="*/ 230 h 232"/>
                <a:gd name="T86" fmla="*/ 116 w 231"/>
                <a:gd name="T87" fmla="*/ 232 h 232"/>
                <a:gd name="T88" fmla="*/ 118 w 231"/>
                <a:gd name="T89" fmla="*/ 231 h 232"/>
                <a:gd name="T90" fmla="*/ 121 w 231"/>
                <a:gd name="T91" fmla="*/ 231 h 232"/>
                <a:gd name="T92" fmla="*/ 128 w 231"/>
                <a:gd name="T93" fmla="*/ 231 h 232"/>
                <a:gd name="T94" fmla="*/ 140 w 231"/>
                <a:gd name="T95" fmla="*/ 230 h 232"/>
                <a:gd name="T96" fmla="*/ 151 w 231"/>
                <a:gd name="T97" fmla="*/ 227 h 232"/>
                <a:gd name="T98" fmla="*/ 156 w 231"/>
                <a:gd name="T99" fmla="*/ 225 h 232"/>
                <a:gd name="T100" fmla="*/ 162 w 231"/>
                <a:gd name="T101" fmla="*/ 223 h 232"/>
                <a:gd name="T102" fmla="*/ 166 w 231"/>
                <a:gd name="T103" fmla="*/ 220 h 232"/>
                <a:gd name="T104" fmla="*/ 172 w 231"/>
                <a:gd name="T105" fmla="*/ 218 h 232"/>
                <a:gd name="T106" fmla="*/ 182 w 231"/>
                <a:gd name="T107" fmla="*/ 214 h 232"/>
                <a:gd name="T108" fmla="*/ 192 w 231"/>
                <a:gd name="T109" fmla="*/ 208 h 232"/>
                <a:gd name="T110" fmla="*/ 202 w 231"/>
                <a:gd name="T111" fmla="*/ 2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202" y="201"/>
                  </a:moveTo>
                  <a:lnTo>
                    <a:pt x="208" y="191"/>
                  </a:lnTo>
                  <a:lnTo>
                    <a:pt x="215" y="182"/>
                  </a:lnTo>
                  <a:lnTo>
                    <a:pt x="219" y="171"/>
                  </a:lnTo>
                  <a:lnTo>
                    <a:pt x="221" y="166"/>
                  </a:lnTo>
                  <a:lnTo>
                    <a:pt x="224" y="162"/>
                  </a:lnTo>
                  <a:lnTo>
                    <a:pt x="226" y="150"/>
                  </a:lnTo>
                  <a:lnTo>
                    <a:pt x="229" y="140"/>
                  </a:lnTo>
                  <a:lnTo>
                    <a:pt x="230" y="127"/>
                  </a:lnTo>
                  <a:lnTo>
                    <a:pt x="230" y="121"/>
                  </a:lnTo>
                  <a:lnTo>
                    <a:pt x="230" y="118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5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3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5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1"/>
                  </a:lnTo>
                  <a:lnTo>
                    <a:pt x="19" y="182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30"/>
                  </a:lnTo>
                  <a:lnTo>
                    <a:pt x="116" y="232"/>
                  </a:ln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7"/>
                  </a:lnTo>
                  <a:lnTo>
                    <a:pt x="156" y="225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8"/>
                  </a:lnTo>
                  <a:lnTo>
                    <a:pt x="202" y="20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6" name="Line 164">
              <a:extLst>
                <a:ext uri="{FF2B5EF4-FFF2-40B4-BE49-F238E27FC236}">
                  <a16:creationId xmlns:a16="http://schemas.microsoft.com/office/drawing/2014/main" id="{6901FD25-184B-3AFF-8A86-9FAA39D1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6168" y="3380839"/>
              <a:ext cx="0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7" name="Line 165">
              <a:extLst>
                <a:ext uri="{FF2B5EF4-FFF2-40B4-BE49-F238E27FC236}">
                  <a16:creationId xmlns:a16="http://schemas.microsoft.com/office/drawing/2014/main" id="{BE5715DD-DC52-32F3-E358-30A017F69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6168" y="3379251"/>
              <a:ext cx="1588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8" name="Line 166">
              <a:extLst>
                <a:ext uri="{FF2B5EF4-FFF2-40B4-BE49-F238E27FC236}">
                  <a16:creationId xmlns:a16="http://schemas.microsoft.com/office/drawing/2014/main" id="{B0D9DD22-0809-C8DB-7BAC-9DDB79E45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79251"/>
              <a:ext cx="0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9" name="Line 167">
              <a:extLst>
                <a:ext uri="{FF2B5EF4-FFF2-40B4-BE49-F238E27FC236}">
                  <a16:creationId xmlns:a16="http://schemas.microsoft.com/office/drawing/2014/main" id="{37411BB5-C7F7-5DC8-6804-3320C3081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56168" y="3380839"/>
              <a:ext cx="1588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0" name="Line 168">
              <a:extLst>
                <a:ext uri="{FF2B5EF4-FFF2-40B4-BE49-F238E27FC236}">
                  <a16:creationId xmlns:a16="http://schemas.microsoft.com/office/drawing/2014/main" id="{A0D2FD9D-7786-B687-FA15-6CDAA3B09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6168" y="3380839"/>
              <a:ext cx="1588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1" name="Line 169">
              <a:extLst>
                <a:ext uri="{FF2B5EF4-FFF2-40B4-BE49-F238E27FC236}">
                  <a16:creationId xmlns:a16="http://schemas.microsoft.com/office/drawing/2014/main" id="{AF442F77-1E84-9336-66E2-4C487EE8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80839"/>
              <a:ext cx="0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2" name="Line 170">
              <a:extLst>
                <a:ext uri="{FF2B5EF4-FFF2-40B4-BE49-F238E27FC236}">
                  <a16:creationId xmlns:a16="http://schemas.microsoft.com/office/drawing/2014/main" id="{B2612AA2-14D8-CCE6-BBB9-4AFA3F9EC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0130" y="3380839"/>
              <a:ext cx="46038" cy="4603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3" name="Line 171">
              <a:extLst>
                <a:ext uri="{FF2B5EF4-FFF2-40B4-BE49-F238E27FC236}">
                  <a16:creationId xmlns:a16="http://schemas.microsoft.com/office/drawing/2014/main" id="{7F960AF8-248C-3D97-BF72-B6A3EBD28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82426"/>
              <a:ext cx="0" cy="5873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4" name="Line 172">
              <a:extLst>
                <a:ext uri="{FF2B5EF4-FFF2-40B4-BE49-F238E27FC236}">
                  <a16:creationId xmlns:a16="http://schemas.microsoft.com/office/drawing/2014/main" id="{4902D3B6-51C7-495B-45CF-9CD8F406A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57755" y="3382426"/>
              <a:ext cx="53975" cy="523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5" name="Line 173">
              <a:extLst>
                <a:ext uri="{FF2B5EF4-FFF2-40B4-BE49-F238E27FC236}">
                  <a16:creationId xmlns:a16="http://schemas.microsoft.com/office/drawing/2014/main" id="{704BF379-F1F8-220D-A642-1C47B7612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7755" y="3380839"/>
              <a:ext cx="65088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6" name="Line 174">
              <a:extLst>
                <a:ext uri="{FF2B5EF4-FFF2-40B4-BE49-F238E27FC236}">
                  <a16:creationId xmlns:a16="http://schemas.microsoft.com/office/drawing/2014/main" id="{AFDC215D-2BCC-5F8F-0ED4-24726FCFF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06955" y="3330039"/>
              <a:ext cx="49213" cy="5080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7" name="Line 175">
              <a:extLst>
                <a:ext uri="{FF2B5EF4-FFF2-40B4-BE49-F238E27FC236}">
                  <a16:creationId xmlns:a16="http://schemas.microsoft.com/office/drawing/2014/main" id="{3A86BDF9-CB05-C826-4139-5E045180C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22101"/>
              <a:ext cx="0" cy="5715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8" name="Line 176">
              <a:extLst>
                <a:ext uri="{FF2B5EF4-FFF2-40B4-BE49-F238E27FC236}">
                  <a16:creationId xmlns:a16="http://schemas.microsoft.com/office/drawing/2014/main" id="{CD51C147-849C-4F5B-D3DD-8D4242F39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28451"/>
              <a:ext cx="50800" cy="5080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9" name="Line 177">
              <a:extLst>
                <a:ext uri="{FF2B5EF4-FFF2-40B4-BE49-F238E27FC236}">
                  <a16:creationId xmlns:a16="http://schemas.microsoft.com/office/drawing/2014/main" id="{20EE6EC5-17D3-D0DC-1DF6-0FEFBF0B3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99018" y="3380839"/>
              <a:ext cx="57150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0" name="Line 178">
              <a:extLst>
                <a:ext uri="{FF2B5EF4-FFF2-40B4-BE49-F238E27FC236}">
                  <a16:creationId xmlns:a16="http://schemas.microsoft.com/office/drawing/2014/main" id="{74B92379-2FF0-8C10-0B22-EFA5AE8A7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9918" y="3628489"/>
              <a:ext cx="46038" cy="444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1" name="Line 179">
              <a:extLst>
                <a:ext uri="{FF2B5EF4-FFF2-40B4-BE49-F238E27FC236}">
                  <a16:creationId xmlns:a16="http://schemas.microsoft.com/office/drawing/2014/main" id="{754C91E3-5BDF-A203-749D-59CE60A63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5955" y="3628489"/>
              <a:ext cx="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2" name="Line 180">
              <a:extLst>
                <a:ext uri="{FF2B5EF4-FFF2-40B4-BE49-F238E27FC236}">
                  <a16:creationId xmlns:a16="http://schemas.microsoft.com/office/drawing/2014/main" id="{D0B59085-B4A4-ACDF-916D-4D0C3BA39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8489"/>
              <a:ext cx="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3" name="Line 181">
              <a:extLst>
                <a:ext uri="{FF2B5EF4-FFF2-40B4-BE49-F238E27FC236}">
                  <a16:creationId xmlns:a16="http://schemas.microsoft.com/office/drawing/2014/main" id="{BDE05A1A-0EF1-6259-CE49-54EFA54B2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95955" y="3628489"/>
              <a:ext cx="1588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4" name="Line 182">
              <a:extLst>
                <a:ext uri="{FF2B5EF4-FFF2-40B4-BE49-F238E27FC236}">
                  <a16:creationId xmlns:a16="http://schemas.microsoft.com/office/drawing/2014/main" id="{F8567334-59AB-B973-19C0-00D974CE0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5955" y="3625314"/>
              <a:ext cx="1588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5" name="Line 183">
              <a:extLst>
                <a:ext uri="{FF2B5EF4-FFF2-40B4-BE49-F238E27FC236}">
                  <a16:creationId xmlns:a16="http://schemas.microsoft.com/office/drawing/2014/main" id="{5741CF48-EB1C-C7A7-79B7-C3FC7838E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5314"/>
              <a:ext cx="0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6" name="Line 184">
              <a:extLst>
                <a:ext uri="{FF2B5EF4-FFF2-40B4-BE49-F238E27FC236}">
                  <a16:creationId xmlns:a16="http://schemas.microsoft.com/office/drawing/2014/main" id="{7763226F-F3D3-0F67-7749-A9416127F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95955" y="3628489"/>
              <a:ext cx="1588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7" name="Line 185">
              <a:extLst>
                <a:ext uri="{FF2B5EF4-FFF2-40B4-BE49-F238E27FC236}">
                  <a16:creationId xmlns:a16="http://schemas.microsoft.com/office/drawing/2014/main" id="{023785F9-76B9-86CA-F509-75B4E1212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97543" y="3574514"/>
              <a:ext cx="50800" cy="508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8" name="Line 186">
              <a:extLst>
                <a:ext uri="{FF2B5EF4-FFF2-40B4-BE49-F238E27FC236}">
                  <a16:creationId xmlns:a16="http://schemas.microsoft.com/office/drawing/2014/main" id="{7C3E3B11-E1D1-7713-F78F-5C2FADE57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7543" y="3569751"/>
              <a:ext cx="0" cy="555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9" name="Line 187">
              <a:extLst>
                <a:ext uri="{FF2B5EF4-FFF2-40B4-BE49-F238E27FC236}">
                  <a16:creationId xmlns:a16="http://schemas.microsoft.com/office/drawing/2014/main" id="{FCDC198A-1746-D30F-DE21-0F14B72BE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8489"/>
              <a:ext cx="52388" cy="539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0" name="Line 188">
              <a:extLst>
                <a:ext uri="{FF2B5EF4-FFF2-40B4-BE49-F238E27FC236}">
                  <a16:creationId xmlns:a16="http://schemas.microsoft.com/office/drawing/2014/main" id="{E08FE527-1C9F-1EE3-2A67-E0FF57F83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8489"/>
              <a:ext cx="6350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1" name="Line 189">
              <a:extLst>
                <a:ext uri="{FF2B5EF4-FFF2-40B4-BE49-F238E27FC236}">
                  <a16:creationId xmlns:a16="http://schemas.microsoft.com/office/drawing/2014/main" id="{A2387FBF-3813-02F2-A9AD-3166A1856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6743" y="3577689"/>
              <a:ext cx="49213" cy="508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2" name="Line 190">
              <a:extLst>
                <a:ext uri="{FF2B5EF4-FFF2-40B4-BE49-F238E27FC236}">
                  <a16:creationId xmlns:a16="http://schemas.microsoft.com/office/drawing/2014/main" id="{6EB0C94E-EEF1-634A-CD37-534019736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7543" y="3628489"/>
              <a:ext cx="0" cy="587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3" name="Line 191">
              <a:extLst>
                <a:ext uri="{FF2B5EF4-FFF2-40B4-BE49-F238E27FC236}">
                  <a16:creationId xmlns:a16="http://schemas.microsoft.com/office/drawing/2014/main" id="{2966863F-A23C-B296-D19E-9F57EB9C7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8805" y="3628489"/>
              <a:ext cx="5715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4" name="Freeform 192">
              <a:extLst>
                <a:ext uri="{FF2B5EF4-FFF2-40B4-BE49-F238E27FC236}">
                  <a16:creationId xmlns:a16="http://schemas.microsoft.com/office/drawing/2014/main" id="{92C7FE5F-341B-10F2-0790-2D3A59187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8793" y="4496851"/>
              <a:ext cx="47625" cy="46038"/>
            </a:xfrm>
            <a:custGeom>
              <a:avLst/>
              <a:gdLst>
                <a:gd name="T0" fmla="*/ 88 w 88"/>
                <a:gd name="T1" fmla="*/ 0 h 86"/>
                <a:gd name="T2" fmla="*/ 86 w 88"/>
                <a:gd name="T3" fmla="*/ 0 h 86"/>
                <a:gd name="T4" fmla="*/ 0 w 88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86">
                  <a:moveTo>
                    <a:pt x="88" y="0"/>
                  </a:moveTo>
                  <a:lnTo>
                    <a:pt x="86" y="0"/>
                  </a:lnTo>
                  <a:lnTo>
                    <a:pt x="0" y="86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5" name="Line 193">
              <a:extLst>
                <a:ext uri="{FF2B5EF4-FFF2-40B4-BE49-F238E27FC236}">
                  <a16:creationId xmlns:a16="http://schemas.microsoft.com/office/drawing/2014/main" id="{8136CCD4-5F71-E808-A88B-4F9B1BAAC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86418" y="4496851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6" name="Line 194">
              <a:extLst>
                <a:ext uri="{FF2B5EF4-FFF2-40B4-BE49-F238E27FC236}">
                  <a16:creationId xmlns:a16="http://schemas.microsoft.com/office/drawing/2014/main" id="{D8C14D82-631D-9339-FAA1-45BB47B0A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6418" y="4496851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7" name="Line 195">
              <a:extLst>
                <a:ext uri="{FF2B5EF4-FFF2-40B4-BE49-F238E27FC236}">
                  <a16:creationId xmlns:a16="http://schemas.microsoft.com/office/drawing/2014/main" id="{064D21BC-63C1-B661-93DB-4204A788E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86418" y="4495264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8" name="Line 196">
              <a:extLst>
                <a:ext uri="{FF2B5EF4-FFF2-40B4-BE49-F238E27FC236}">
                  <a16:creationId xmlns:a16="http://schemas.microsoft.com/office/drawing/2014/main" id="{1FB41BA6-D53A-169F-AA37-3F7DA16BA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6418" y="4496851"/>
              <a:ext cx="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9" name="Line 197">
              <a:extLst>
                <a:ext uri="{FF2B5EF4-FFF2-40B4-BE49-F238E27FC236}">
                  <a16:creationId xmlns:a16="http://schemas.microsoft.com/office/drawing/2014/main" id="{C4BC2647-35E8-18FC-A710-5AC15D87E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6418" y="4444464"/>
              <a:ext cx="50800" cy="508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0" name="Line 198">
              <a:extLst>
                <a:ext uri="{FF2B5EF4-FFF2-40B4-BE49-F238E27FC236}">
                  <a16:creationId xmlns:a16="http://schemas.microsoft.com/office/drawing/2014/main" id="{6A6FCFA4-D6CE-ED06-11B5-4B00AA40D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6418" y="4495264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1" name="Line 199">
              <a:extLst>
                <a:ext uri="{FF2B5EF4-FFF2-40B4-BE49-F238E27FC236}">
                  <a16:creationId xmlns:a16="http://schemas.microsoft.com/office/drawing/2014/main" id="{238F4205-3BE7-26AC-554E-8DE251547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35618" y="4447639"/>
              <a:ext cx="50800" cy="492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2" name="Line 200">
              <a:extLst>
                <a:ext uri="{FF2B5EF4-FFF2-40B4-BE49-F238E27FC236}">
                  <a16:creationId xmlns:a16="http://schemas.microsoft.com/office/drawing/2014/main" id="{83138220-8BDF-5E80-1750-E207DD2E5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86418" y="4498439"/>
              <a:ext cx="53975" cy="523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3" name="Freeform 201">
              <a:extLst>
                <a:ext uri="{FF2B5EF4-FFF2-40B4-BE49-F238E27FC236}">
                  <a16:creationId xmlns:a16="http://schemas.microsoft.com/office/drawing/2014/main" id="{30F666B3-5D23-6301-2288-331DD932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5393" y="5138201"/>
              <a:ext cx="46038" cy="46038"/>
            </a:xfrm>
            <a:custGeom>
              <a:avLst/>
              <a:gdLst>
                <a:gd name="T0" fmla="*/ 88 w 88"/>
                <a:gd name="T1" fmla="*/ 0 h 86"/>
                <a:gd name="T2" fmla="*/ 86 w 88"/>
                <a:gd name="T3" fmla="*/ 0 h 86"/>
                <a:gd name="T4" fmla="*/ 0 w 88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86">
                  <a:moveTo>
                    <a:pt x="88" y="0"/>
                  </a:moveTo>
                  <a:lnTo>
                    <a:pt x="86" y="0"/>
                  </a:lnTo>
                  <a:lnTo>
                    <a:pt x="0" y="8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4" name="Line 202">
              <a:extLst>
                <a:ext uri="{FF2B5EF4-FFF2-40B4-BE49-F238E27FC236}">
                  <a16:creationId xmlns:a16="http://schemas.microsoft.com/office/drawing/2014/main" id="{F4C00D9F-EB0A-7F34-81B1-BE6AA53B8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3018" y="5138201"/>
              <a:ext cx="0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5" name="Line 203">
              <a:extLst>
                <a:ext uri="{FF2B5EF4-FFF2-40B4-BE49-F238E27FC236}">
                  <a16:creationId xmlns:a16="http://schemas.microsoft.com/office/drawing/2014/main" id="{675A4571-30DA-C4F2-E13C-91B26006F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1430" y="5138201"/>
              <a:ext cx="1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6" name="Line 204">
              <a:extLst>
                <a:ext uri="{FF2B5EF4-FFF2-40B4-BE49-F238E27FC236}">
                  <a16:creationId xmlns:a16="http://schemas.microsoft.com/office/drawing/2014/main" id="{85A5CC28-5B8C-8D52-2D26-5575BA887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1430" y="5138201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7" name="Line 206">
              <a:extLst>
                <a:ext uri="{FF2B5EF4-FFF2-40B4-BE49-F238E27FC236}">
                  <a16:creationId xmlns:a16="http://schemas.microsoft.com/office/drawing/2014/main" id="{E566AD6C-A293-F3BC-8D1B-BB27E8EAF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23018" y="5085814"/>
              <a:ext cx="50800" cy="492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8" name="Line 207">
              <a:extLst>
                <a:ext uri="{FF2B5EF4-FFF2-40B4-BE49-F238E27FC236}">
                  <a16:creationId xmlns:a16="http://schemas.microsoft.com/office/drawing/2014/main" id="{75D32B8A-BD37-1661-EC2C-425F7E024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3018" y="5139789"/>
              <a:ext cx="52388" cy="523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9" name="Line 208">
              <a:extLst>
                <a:ext uri="{FF2B5EF4-FFF2-40B4-BE49-F238E27FC236}">
                  <a16:creationId xmlns:a16="http://schemas.microsoft.com/office/drawing/2014/main" id="{3C6965E8-F087-DB7D-CC9A-5D50A5992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3018" y="5135026"/>
              <a:ext cx="0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90" name="Line 209">
              <a:extLst>
                <a:ext uri="{FF2B5EF4-FFF2-40B4-BE49-F238E27FC236}">
                  <a16:creationId xmlns:a16="http://schemas.microsoft.com/office/drawing/2014/main" id="{0F2A7D16-B7FD-2F84-AC46-AE1200FB7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1430" y="5135026"/>
              <a:ext cx="158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91" name="Line 210">
              <a:extLst>
                <a:ext uri="{FF2B5EF4-FFF2-40B4-BE49-F238E27FC236}">
                  <a16:creationId xmlns:a16="http://schemas.microsoft.com/office/drawing/2014/main" id="{EA170DE3-DDB8-0A19-657F-3B7D1B36B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2218" y="5087401"/>
              <a:ext cx="49213" cy="50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083EFA52-AA4C-701A-34E5-3FA0D817033A}"/>
                </a:ext>
              </a:extLst>
            </p:cNvPr>
            <p:cNvSpPr txBox="1"/>
            <p:nvPr/>
          </p:nvSpPr>
          <p:spPr>
            <a:xfrm rot="21564877">
              <a:off x="9490206" y="5491750"/>
              <a:ext cx="752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ART only</a:t>
              </a:r>
            </a:p>
          </p:txBody>
        </p:sp>
        <p:sp>
          <p:nvSpPr>
            <p:cNvPr id="393" name="ZoneTexte 392">
              <a:extLst>
                <a:ext uri="{FF2B5EF4-FFF2-40B4-BE49-F238E27FC236}">
                  <a16:creationId xmlns:a16="http://schemas.microsoft.com/office/drawing/2014/main" id="{81D0A2A3-DF45-1264-4C3D-13CC4CC59702}"/>
                </a:ext>
              </a:extLst>
            </p:cNvPr>
            <p:cNvSpPr txBox="1"/>
            <p:nvPr/>
          </p:nvSpPr>
          <p:spPr>
            <a:xfrm rot="21564877">
              <a:off x="10297239" y="5492004"/>
              <a:ext cx="796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Non-PTCs</a:t>
              </a:r>
            </a:p>
          </p:txBody>
        </p:sp>
        <p:sp>
          <p:nvSpPr>
            <p:cNvPr id="394" name="ZoneTexte 393">
              <a:extLst>
                <a:ext uri="{FF2B5EF4-FFF2-40B4-BE49-F238E27FC236}">
                  <a16:creationId xmlns:a16="http://schemas.microsoft.com/office/drawing/2014/main" id="{63BC2081-B602-B074-C4EB-3BD62A66A7F8}"/>
                </a:ext>
              </a:extLst>
            </p:cNvPr>
            <p:cNvSpPr txBox="1"/>
            <p:nvPr/>
          </p:nvSpPr>
          <p:spPr>
            <a:xfrm rot="21564877">
              <a:off x="11318651" y="5490563"/>
              <a:ext cx="482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PTCs</a:t>
              </a:r>
            </a:p>
          </p:txBody>
        </p: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5E53D00D-E343-784E-C249-04093AE2A281}"/>
                </a:ext>
              </a:extLst>
            </p:cNvPr>
            <p:cNvSpPr txBox="1"/>
            <p:nvPr/>
          </p:nvSpPr>
          <p:spPr>
            <a:xfrm>
              <a:off x="8904312" y="3330027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96" name="ZoneTexte 395">
              <a:extLst>
                <a:ext uri="{FF2B5EF4-FFF2-40B4-BE49-F238E27FC236}">
                  <a16:creationId xmlns:a16="http://schemas.microsoft.com/office/drawing/2014/main" id="{938D04E0-1780-6808-A21E-65C06ED455F1}"/>
                </a:ext>
              </a:extLst>
            </p:cNvPr>
            <p:cNvSpPr txBox="1"/>
            <p:nvPr/>
          </p:nvSpPr>
          <p:spPr>
            <a:xfrm>
              <a:off x="8904312" y="5295320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7" name="ZoneTexte 396">
              <a:extLst>
                <a:ext uri="{FF2B5EF4-FFF2-40B4-BE49-F238E27FC236}">
                  <a16:creationId xmlns:a16="http://schemas.microsoft.com/office/drawing/2014/main" id="{AFA66944-DBE8-5AD1-CC39-BCDBA015E3DA}"/>
                </a:ext>
              </a:extLst>
            </p:cNvPr>
            <p:cNvSpPr txBox="1"/>
            <p:nvPr/>
          </p:nvSpPr>
          <p:spPr>
            <a:xfrm>
              <a:off x="8904312" y="4902263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98" name="ZoneTexte 397">
              <a:extLst>
                <a:ext uri="{FF2B5EF4-FFF2-40B4-BE49-F238E27FC236}">
                  <a16:creationId xmlns:a16="http://schemas.microsoft.com/office/drawing/2014/main" id="{B47CA727-BB9B-1341-1202-4FF435351406}"/>
                </a:ext>
              </a:extLst>
            </p:cNvPr>
            <p:cNvSpPr txBox="1"/>
            <p:nvPr/>
          </p:nvSpPr>
          <p:spPr>
            <a:xfrm>
              <a:off x="8904312" y="4509204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99" name="ZoneTexte 398">
              <a:extLst>
                <a:ext uri="{FF2B5EF4-FFF2-40B4-BE49-F238E27FC236}">
                  <a16:creationId xmlns:a16="http://schemas.microsoft.com/office/drawing/2014/main" id="{B7D8394A-75D8-5193-1A1B-A256D3054573}"/>
                </a:ext>
              </a:extLst>
            </p:cNvPr>
            <p:cNvSpPr txBox="1"/>
            <p:nvPr/>
          </p:nvSpPr>
          <p:spPr>
            <a:xfrm>
              <a:off x="8904312" y="4116145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0" name="ZoneTexte 399">
              <a:extLst>
                <a:ext uri="{FF2B5EF4-FFF2-40B4-BE49-F238E27FC236}">
                  <a16:creationId xmlns:a16="http://schemas.microsoft.com/office/drawing/2014/main" id="{FF0EEBBE-C287-52C1-287F-78AD4D61BF07}"/>
                </a:ext>
              </a:extLst>
            </p:cNvPr>
            <p:cNvSpPr txBox="1"/>
            <p:nvPr/>
          </p:nvSpPr>
          <p:spPr>
            <a:xfrm>
              <a:off x="8904312" y="3723086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01" name="ZoneTexte 400">
              <a:extLst>
                <a:ext uri="{FF2B5EF4-FFF2-40B4-BE49-F238E27FC236}">
                  <a16:creationId xmlns:a16="http://schemas.microsoft.com/office/drawing/2014/main" id="{6BD8F7BB-5989-F221-7DB2-CC472AA02F78}"/>
                </a:ext>
              </a:extLst>
            </p:cNvPr>
            <p:cNvSpPr txBox="1"/>
            <p:nvPr/>
          </p:nvSpPr>
          <p:spPr>
            <a:xfrm>
              <a:off x="9183218" y="2112187"/>
              <a:ext cx="2817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Plasma SIV RNA (copies/mL) at ATI day 91</a:t>
              </a:r>
            </a:p>
          </p:txBody>
        </p:sp>
        <p:sp>
          <p:nvSpPr>
            <p:cNvPr id="402" name="ZoneTexte 401">
              <a:extLst>
                <a:ext uri="{FF2B5EF4-FFF2-40B4-BE49-F238E27FC236}">
                  <a16:creationId xmlns:a16="http://schemas.microsoft.com/office/drawing/2014/main" id="{2CB1A2DE-FAA2-7410-EF01-703298B5B9CB}"/>
                </a:ext>
              </a:extLst>
            </p:cNvPr>
            <p:cNvSpPr txBox="1"/>
            <p:nvPr/>
          </p:nvSpPr>
          <p:spPr>
            <a:xfrm>
              <a:off x="8904312" y="2936968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03" name="ZoneTexte 402">
              <a:extLst>
                <a:ext uri="{FF2B5EF4-FFF2-40B4-BE49-F238E27FC236}">
                  <a16:creationId xmlns:a16="http://schemas.microsoft.com/office/drawing/2014/main" id="{1FEA21E9-175D-5DA1-2A41-1510BE336BA2}"/>
                </a:ext>
              </a:extLst>
            </p:cNvPr>
            <p:cNvSpPr txBox="1"/>
            <p:nvPr/>
          </p:nvSpPr>
          <p:spPr>
            <a:xfrm>
              <a:off x="8904312" y="2543909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04" name="ZoneTexte 403">
              <a:extLst>
                <a:ext uri="{FF2B5EF4-FFF2-40B4-BE49-F238E27FC236}">
                  <a16:creationId xmlns:a16="http://schemas.microsoft.com/office/drawing/2014/main" id="{26EF8481-FA3B-4C30-DE72-C2DADA2BA260}"/>
                </a:ext>
              </a:extLst>
            </p:cNvPr>
            <p:cNvSpPr txBox="1"/>
            <p:nvPr/>
          </p:nvSpPr>
          <p:spPr>
            <a:xfrm>
              <a:off x="10346747" y="2319977"/>
              <a:ext cx="580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0.0006</a:t>
              </a:r>
            </a:p>
          </p:txBody>
        </p:sp>
        <p:sp>
          <p:nvSpPr>
            <p:cNvPr id="405" name="ZoneTexte 404">
              <a:extLst>
                <a:ext uri="{FF2B5EF4-FFF2-40B4-BE49-F238E27FC236}">
                  <a16:creationId xmlns:a16="http://schemas.microsoft.com/office/drawing/2014/main" id="{39A78BAB-F568-961E-04AF-47171FAE44A5}"/>
                </a:ext>
              </a:extLst>
            </p:cNvPr>
            <p:cNvSpPr txBox="1"/>
            <p:nvPr/>
          </p:nvSpPr>
          <p:spPr>
            <a:xfrm>
              <a:off x="10792699" y="2581280"/>
              <a:ext cx="651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&lt;0.0001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B589FD4-BC8D-04CB-2A46-CB665BBDE7F6}"/>
              </a:ext>
            </a:extLst>
          </p:cNvPr>
          <p:cNvGrpSpPr/>
          <p:nvPr/>
        </p:nvGrpSpPr>
        <p:grpSpPr>
          <a:xfrm>
            <a:off x="119336" y="3212976"/>
            <a:ext cx="3286436" cy="3383664"/>
            <a:chOff x="119336" y="3212976"/>
            <a:chExt cx="3286436" cy="338366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F7C4DD6-3FDA-8DAC-D030-DEC6765FC758}"/>
                </a:ext>
              </a:extLst>
            </p:cNvPr>
            <p:cNvSpPr txBox="1"/>
            <p:nvPr/>
          </p:nvSpPr>
          <p:spPr>
            <a:xfrm>
              <a:off x="599944" y="3212976"/>
              <a:ext cx="1780937" cy="661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b="1"/>
                <a:t>RhmAbs (20 mg/kg s.c.)</a:t>
              </a:r>
              <a:br>
                <a:rPr lang="en-US" sz="1200" b="1"/>
              </a:br>
              <a:r>
                <a:rPr lang="en-US" sz="1200" b="1"/>
                <a:t>MT807R1 (50 mg/kg s.c.)</a:t>
              </a:r>
            </a:p>
            <a:p>
              <a:pPr>
                <a:lnSpc>
                  <a:spcPts val="1500"/>
                </a:lnSpc>
              </a:pPr>
              <a:r>
                <a:rPr lang="en-US" sz="1200" b="1"/>
                <a:t>N-803 (100 ug/kg s.c.)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DE5FA14-A74C-8F93-58AA-5AC188AB1AD9}"/>
                </a:ext>
              </a:extLst>
            </p:cNvPr>
            <p:cNvSpPr txBox="1"/>
            <p:nvPr/>
          </p:nvSpPr>
          <p:spPr>
            <a:xfrm>
              <a:off x="119336" y="3993013"/>
              <a:ext cx="946093" cy="48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r-FR" sz="1100" dirty="0"/>
                <a:t>Infection:</a:t>
              </a:r>
            </a:p>
            <a:p>
              <a:pPr>
                <a:lnSpc>
                  <a:spcPts val="1000"/>
                </a:lnSpc>
              </a:pPr>
              <a:r>
                <a:rPr lang="fr-FR" sz="1100" dirty="0"/>
                <a:t>SIVmac</a:t>
              </a:r>
              <a:r>
                <a:rPr lang="fr-FR" sz="1100" baseline="-25000" dirty="0"/>
                <a:t>239</a:t>
              </a:r>
              <a:r>
                <a:rPr lang="fr-FR" sz="1100" dirty="0"/>
                <a:t> </a:t>
              </a:r>
              <a:r>
                <a:rPr lang="fr-FR" sz="1100" dirty="0" err="1"/>
                <a:t>i.v</a:t>
              </a:r>
              <a:r>
                <a:rPr lang="fr-FR" sz="1100" dirty="0"/>
                <a:t>.</a:t>
              </a:r>
            </a:p>
            <a:p>
              <a:pPr>
                <a:lnSpc>
                  <a:spcPts val="1000"/>
                </a:lnSpc>
              </a:pPr>
              <a:r>
                <a:rPr lang="fr-FR" sz="1100" dirty="0"/>
                <a:t>3000 TCID50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74FCEAE-2D82-CC18-7384-DEF3A9CB0DD9}"/>
                </a:ext>
              </a:extLst>
            </p:cNvPr>
            <p:cNvSpPr txBox="1"/>
            <p:nvPr/>
          </p:nvSpPr>
          <p:spPr>
            <a:xfrm>
              <a:off x="1869168" y="4065021"/>
              <a:ext cx="75533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Week 60</a:t>
              </a:r>
              <a:br>
                <a:rPr lang="fr-FR" sz="900" dirty="0"/>
              </a:br>
              <a:r>
                <a:rPr lang="fr-FR" sz="900" dirty="0"/>
                <a:t>(1 </a:t>
              </a:r>
              <a:r>
                <a:rPr lang="fr-FR" sz="900" dirty="0" err="1"/>
                <a:t>year</a:t>
              </a:r>
              <a:r>
                <a:rPr lang="fr-FR" sz="900" dirty="0"/>
                <a:t> ART)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415817B-1B8C-F7EB-6AFC-16D81381C68F}"/>
                </a:ext>
              </a:extLst>
            </p:cNvPr>
            <p:cNvSpPr txBox="1"/>
            <p:nvPr/>
          </p:nvSpPr>
          <p:spPr>
            <a:xfrm>
              <a:off x="2445253" y="4065021"/>
              <a:ext cx="960519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Week 82-90</a:t>
              </a:r>
              <a:br>
                <a:rPr lang="fr-FR" sz="900" dirty="0"/>
              </a:br>
              <a:r>
                <a:rPr lang="fr-FR" sz="900" dirty="0"/>
                <a:t>Pre-intervention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5588D6C-D0DF-C72D-853E-0D6FD66742C4}"/>
                </a:ext>
              </a:extLst>
            </p:cNvPr>
            <p:cNvSpPr txBox="1"/>
            <p:nvPr/>
          </p:nvSpPr>
          <p:spPr>
            <a:xfrm rot="18900000">
              <a:off x="306844" y="4892530"/>
              <a:ext cx="498855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/>
                <a:t>Week 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E01446-AD86-C99A-1C4D-EF8CDF89B291}"/>
                </a:ext>
              </a:extLst>
            </p:cNvPr>
            <p:cNvSpPr txBox="1"/>
            <p:nvPr/>
          </p:nvSpPr>
          <p:spPr>
            <a:xfrm rot="18900000">
              <a:off x="591156" y="4892530"/>
              <a:ext cx="498855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/>
                <a:t>Week 8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D8BFDBC-DEBE-A578-2CA7-2BC41BD537AE}"/>
                </a:ext>
              </a:extLst>
            </p:cNvPr>
            <p:cNvSpPr txBox="1"/>
            <p:nvPr/>
          </p:nvSpPr>
          <p:spPr>
            <a:xfrm rot="18900000">
              <a:off x="2660949" y="4892530"/>
              <a:ext cx="554960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/>
                <a:t>Week 90</a:t>
              </a:r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E00DE44D-F6DA-4144-59E1-9E6EA9F53723}"/>
                </a:ext>
              </a:extLst>
            </p:cNvPr>
            <p:cNvCxnSpPr/>
            <p:nvPr/>
          </p:nvCxnSpPr>
          <p:spPr>
            <a:xfrm>
              <a:off x="599944" y="3270695"/>
              <a:ext cx="0" cy="18762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55B333E1-CFDB-4B5B-608C-327BD176CF36}"/>
                </a:ext>
              </a:extLst>
            </p:cNvPr>
            <p:cNvCxnSpPr/>
            <p:nvPr/>
          </p:nvCxnSpPr>
          <p:spPr>
            <a:xfrm>
              <a:off x="599944" y="3442329"/>
              <a:ext cx="0" cy="187623"/>
            </a:xfrm>
            <a:prstGeom prst="straightConnector1">
              <a:avLst/>
            </a:prstGeom>
            <a:ln>
              <a:solidFill>
                <a:srgbClr val="0099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253F84D6-3EE7-F960-2BF9-5D6BA6520B29}"/>
                </a:ext>
              </a:extLst>
            </p:cNvPr>
            <p:cNvCxnSpPr/>
            <p:nvPr/>
          </p:nvCxnSpPr>
          <p:spPr>
            <a:xfrm>
              <a:off x="599944" y="3629952"/>
              <a:ext cx="0" cy="18762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BFB72456-64D3-520E-5412-37E6D07746F7}"/>
                </a:ext>
              </a:extLst>
            </p:cNvPr>
            <p:cNvCxnSpPr>
              <a:cxnSpLocks/>
            </p:cNvCxnSpPr>
            <p:nvPr/>
          </p:nvCxnSpPr>
          <p:spPr>
            <a:xfrm>
              <a:off x="623962" y="4484692"/>
              <a:ext cx="0" cy="317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AAF94049-163D-EAE4-1A2B-AE97BFC83D65}"/>
                </a:ext>
              </a:extLst>
            </p:cNvPr>
            <p:cNvSpPr txBox="1"/>
            <p:nvPr/>
          </p:nvSpPr>
          <p:spPr>
            <a:xfrm>
              <a:off x="740939" y="5933828"/>
              <a:ext cx="911660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r-FR" sz="1200" b="1" dirty="0"/>
                <a:t>LN biopsies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DE356FBC-40D0-012D-4E15-7296785F9B7C}"/>
                </a:ext>
              </a:extLst>
            </p:cNvPr>
            <p:cNvSpPr txBox="1"/>
            <p:nvPr/>
          </p:nvSpPr>
          <p:spPr>
            <a:xfrm>
              <a:off x="740939" y="6153399"/>
              <a:ext cx="858120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200" b="1"/>
                <a:t>Max bleed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FBD0F1C-E43E-694C-A72A-398667823262}"/>
                </a:ext>
              </a:extLst>
            </p:cNvPr>
            <p:cNvSpPr txBox="1"/>
            <p:nvPr/>
          </p:nvSpPr>
          <p:spPr>
            <a:xfrm>
              <a:off x="767408" y="6372604"/>
              <a:ext cx="1564852" cy="22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50"/>
                <a:t>Analytic ART interruption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D9FEE976-451E-F45F-DDE6-E5920DD7B08D}"/>
                </a:ext>
              </a:extLst>
            </p:cNvPr>
            <p:cNvSpPr txBox="1"/>
            <p:nvPr/>
          </p:nvSpPr>
          <p:spPr>
            <a:xfrm>
              <a:off x="563435" y="6372604"/>
              <a:ext cx="369012" cy="22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r-FR" sz="1050" b="1" dirty="0"/>
                <a:t>ATI</a:t>
              </a: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C9C95269-FDA0-0549-0BED-0061F8D8F3D2}"/>
                </a:ext>
              </a:extLst>
            </p:cNvPr>
            <p:cNvSpPr/>
            <p:nvPr/>
          </p:nvSpPr>
          <p:spPr>
            <a:xfrm>
              <a:off x="676332" y="5993127"/>
              <a:ext cx="102305" cy="1023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1E387A8-7DD1-355D-BA7C-B933925C093E}"/>
                </a:ext>
              </a:extLst>
            </p:cNvPr>
            <p:cNvSpPr/>
            <p:nvPr/>
          </p:nvSpPr>
          <p:spPr>
            <a:xfrm>
              <a:off x="905540" y="4580227"/>
              <a:ext cx="2165131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ART (TDF + FTC + DTG) 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17D60CB-4628-DBDF-91D6-D048005760FF}"/>
                </a:ext>
              </a:extLst>
            </p:cNvPr>
            <p:cNvSpPr txBox="1"/>
            <p:nvPr/>
          </p:nvSpPr>
          <p:spPr>
            <a:xfrm>
              <a:off x="568548" y="6158317"/>
              <a:ext cx="325731" cy="228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🩸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B652E12-B568-53A1-0707-29F9714514B3}"/>
                </a:ext>
              </a:extLst>
            </p:cNvPr>
            <p:cNvSpPr txBox="1"/>
            <p:nvPr/>
          </p:nvSpPr>
          <p:spPr>
            <a:xfrm>
              <a:off x="510011" y="5095401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EB47DAB7-3900-7F1C-28F8-59C7D6855AFA}"/>
                </a:ext>
              </a:extLst>
            </p:cNvPr>
            <p:cNvSpPr txBox="1"/>
            <p:nvPr/>
          </p:nvSpPr>
          <p:spPr>
            <a:xfrm>
              <a:off x="510011" y="5253870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D5654C5E-C8A0-3274-4BFE-5A912A7B9DF9}"/>
                </a:ext>
              </a:extLst>
            </p:cNvPr>
            <p:cNvSpPr txBox="1"/>
            <p:nvPr/>
          </p:nvSpPr>
          <p:spPr>
            <a:xfrm>
              <a:off x="510011" y="5398213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E5D494F0-BDE1-A436-E1DD-8E284227D558}"/>
                </a:ext>
              </a:extLst>
            </p:cNvPr>
            <p:cNvSpPr txBox="1"/>
            <p:nvPr/>
          </p:nvSpPr>
          <p:spPr>
            <a:xfrm>
              <a:off x="510011" y="5556682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B6EE94D-F9A2-4B55-200F-D6A9C2B3D235}"/>
                </a:ext>
              </a:extLst>
            </p:cNvPr>
            <p:cNvSpPr txBox="1"/>
            <p:nvPr/>
          </p:nvSpPr>
          <p:spPr>
            <a:xfrm>
              <a:off x="473091" y="5714831"/>
              <a:ext cx="437941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n = 28</a:t>
              </a:r>
            </a:p>
          </p:txBody>
        </p:sp>
        <p:sp>
          <p:nvSpPr>
            <p:cNvPr id="88" name="Accolade fermante 87">
              <a:extLst>
                <a:ext uri="{FF2B5EF4-FFF2-40B4-BE49-F238E27FC236}">
                  <a16:creationId xmlns:a16="http://schemas.microsoft.com/office/drawing/2014/main" id="{2CB1A6EA-0581-5DFB-8540-77B483D5832B}"/>
                </a:ext>
              </a:extLst>
            </p:cNvPr>
            <p:cNvSpPr/>
            <p:nvPr/>
          </p:nvSpPr>
          <p:spPr>
            <a:xfrm rot="16200000">
              <a:off x="2837854" y="4341018"/>
              <a:ext cx="77640" cy="359426"/>
            </a:xfrm>
            <a:prstGeom prst="rightBrac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198985BF-335E-A5CA-507C-0D063C7DAE27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7" y="4825917"/>
              <a:ext cx="2438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89CFA9F9-400E-DED8-D6DA-ECD973348F3A}"/>
                </a:ext>
              </a:extLst>
            </p:cNvPr>
            <p:cNvSpPr/>
            <p:nvPr/>
          </p:nvSpPr>
          <p:spPr>
            <a:xfrm>
              <a:off x="2697870" y="4887221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A6407782-154E-AED7-FEC8-08489B7D155F}"/>
                </a:ext>
              </a:extLst>
            </p:cNvPr>
            <p:cNvSpPr txBox="1"/>
            <p:nvPr/>
          </p:nvSpPr>
          <p:spPr>
            <a:xfrm>
              <a:off x="2567845" y="4958460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F0BA4D36-9645-14E2-EEE7-A3506472DED2}"/>
                </a:ext>
              </a:extLst>
            </p:cNvPr>
            <p:cNvCxnSpPr>
              <a:cxnSpLocks/>
            </p:cNvCxnSpPr>
            <p:nvPr/>
          </p:nvCxnSpPr>
          <p:spPr>
            <a:xfrm>
              <a:off x="2305422" y="4479929"/>
              <a:ext cx="0" cy="10477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AD7EF5F-9EBC-0E3D-32DE-5D8511D713A7}"/>
                </a:ext>
              </a:extLst>
            </p:cNvPr>
            <p:cNvSpPr txBox="1"/>
            <p:nvPr/>
          </p:nvSpPr>
          <p:spPr>
            <a:xfrm>
              <a:off x="193137" y="5252605"/>
              <a:ext cx="544894" cy="307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/>
                <a:t>Rhm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63DC231F-34DA-93B6-2B0F-BD53B013B9A0}"/>
              </a:ext>
            </a:extLst>
          </p:cNvPr>
          <p:cNvSpPr txBox="1"/>
          <p:nvPr/>
        </p:nvSpPr>
        <p:spPr>
          <a:xfrm>
            <a:off x="572289" y="1529031"/>
            <a:ext cx="5821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Experimental design: Rhesus macaques on suppressive ART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Group 1: ART only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Group 2: ART + 2 doses of IgG1 SIV-Env specific </a:t>
            </a:r>
            <a:r>
              <a:rPr lang="en-US" sz="1600" dirty="0" err="1"/>
              <a:t>RhmAbs</a:t>
            </a:r>
            <a:endParaRPr lang="en-US" sz="1600" dirty="0"/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Group 3: ART + 2 doses of </a:t>
            </a:r>
            <a:r>
              <a:rPr lang="en-US" sz="1600" dirty="0" err="1"/>
              <a:t>RhmAbs</a:t>
            </a:r>
            <a:r>
              <a:rPr lang="en-US" sz="1600" dirty="0"/>
              <a:t> + 5 doses of IL-15 </a:t>
            </a:r>
            <a:r>
              <a:rPr lang="en-US" sz="1600" dirty="0" err="1"/>
              <a:t>superagonist</a:t>
            </a:r>
            <a:r>
              <a:rPr lang="en-US" sz="1600" dirty="0"/>
              <a:t> N-803 + depletion of CD8 cells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Followed by ATI: DNA reservoir and viral rebound  </a:t>
            </a:r>
          </a:p>
        </p:txBody>
      </p:sp>
    </p:spTree>
    <p:extLst>
      <p:ext uri="{BB962C8B-B14F-4D97-AF65-F5344CB8AC3E}">
        <p14:creationId xmlns:p14="http://schemas.microsoft.com/office/powerpoint/2010/main" val="47181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5D2F60F-48A7-BF87-DFBE-6B1FBD33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Anti-SIV Env </a:t>
            </a:r>
            <a:r>
              <a:rPr lang="en-US" sz="2800" dirty="0" err="1"/>
              <a:t>RhmAbs</a:t>
            </a:r>
            <a:r>
              <a:rPr lang="en-US" sz="2800" dirty="0"/>
              <a:t> </a:t>
            </a:r>
            <a:r>
              <a:rPr lang="en-US" sz="2800" u="sng" dirty="0"/>
              <a:t>+</a:t>
            </a:r>
            <a:r>
              <a:rPr lang="en-US" sz="2800" dirty="0"/>
              <a:t> CD8a depletion and N-803 </a:t>
            </a:r>
            <a:br>
              <a:rPr lang="en-US" sz="2800" dirty="0"/>
            </a:br>
            <a:r>
              <a:rPr lang="en-US" sz="2800" dirty="0"/>
              <a:t>in ART-suppressed rhesus macaques leads to post-treatment control of viremia in a subset of animals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7D3B3-3684-677C-4778-AECBBC4EF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1175032" cy="4572000"/>
          </a:xfrm>
        </p:spPr>
        <p:txBody>
          <a:bodyPr/>
          <a:lstStyle/>
          <a:p>
            <a:r>
              <a:rPr lang="en-US" b="1" dirty="0"/>
              <a:t>Conclusion</a:t>
            </a:r>
          </a:p>
          <a:p>
            <a:pPr lvl="1"/>
            <a:r>
              <a:rPr lang="en-US" dirty="0"/>
              <a:t>Robust on-ART viremia observed among 11/14 </a:t>
            </a:r>
            <a:r>
              <a:rPr lang="en-US" dirty="0" err="1"/>
              <a:t>RhMs</a:t>
            </a:r>
            <a:r>
              <a:rPr lang="en-US" dirty="0"/>
              <a:t> from MT807R1/N-803/</a:t>
            </a:r>
            <a:r>
              <a:rPr lang="en-US" dirty="0" err="1"/>
              <a:t>RhmAb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Significant reduction in SIV CD4+ T cells-associated DNA levels (both in PBMCs and lymph nodes) within MT807R1/N-803 / </a:t>
            </a:r>
            <a:r>
              <a:rPr lang="en-US" dirty="0" err="1"/>
              <a:t>RhmAb</a:t>
            </a:r>
            <a:r>
              <a:rPr lang="en-US" dirty="0"/>
              <a:t> group, not seen in either control group</a:t>
            </a:r>
          </a:p>
          <a:p>
            <a:pPr lvl="1"/>
            <a:r>
              <a:rPr lang="en-US" dirty="0" err="1"/>
              <a:t>RhmAb</a:t>
            </a:r>
            <a:r>
              <a:rPr lang="en-US" dirty="0"/>
              <a:t>-receiving animal demonstrated greater reduction in setpoint viral loads post-ATI, with some </a:t>
            </a:r>
            <a:r>
              <a:rPr lang="en-US" dirty="0" err="1"/>
              <a:t>RhMs</a:t>
            </a:r>
            <a:r>
              <a:rPr lang="en-US" dirty="0"/>
              <a:t> showing post-treatment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suggests SIV-</a:t>
            </a:r>
            <a:r>
              <a:rPr lang="en-US" dirty="0" err="1"/>
              <a:t>RhmAbs</a:t>
            </a:r>
            <a:r>
              <a:rPr lang="en-US" dirty="0"/>
              <a:t> boost endogenous immune responses to control viremia off-ART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4F29A3C-3928-603F-3714-A9A45EDFDEE3}"/>
              </a:ext>
            </a:extLst>
          </p:cNvPr>
          <p:cNvSpPr txBox="1">
            <a:spLocks/>
          </p:cNvSpPr>
          <p:nvPr/>
        </p:nvSpPr>
        <p:spPr bwMode="auto">
          <a:xfrm>
            <a:off x="9518978" y="6574009"/>
            <a:ext cx="26701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Singh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OALBA0504</a:t>
            </a:r>
          </a:p>
        </p:txBody>
      </p:sp>
    </p:spTree>
    <p:extLst>
      <p:ext uri="{BB962C8B-B14F-4D97-AF65-F5344CB8AC3E}">
        <p14:creationId xmlns:p14="http://schemas.microsoft.com/office/powerpoint/2010/main" val="1899676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Faculty Disclosures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for research grants: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Healthcare, Merck, CanSino and for ad boards: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 – Merck- Gilead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and/or honoraria for consulting and/or advisory boards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Healthcare, Merck, Gilead, Janssen,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Theratechnologies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and/or honoraria for consulting and/or advisory boards from Gilead Sciences, Janssen, MSD,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Theratechnologies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39659403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6C400B-D665-6560-FBD7-E2465C1D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694985" cy="1481068"/>
          </a:xfrm>
        </p:spPr>
        <p:txBody>
          <a:bodyPr/>
          <a:lstStyle/>
          <a:p>
            <a:r>
              <a:rPr lang="en-GB" dirty="0"/>
              <a:t>DOR/ISL vs BIC/FTC/TAF in </a:t>
            </a:r>
            <a:r>
              <a:rPr lang="en-GB" dirty="0" err="1"/>
              <a:t>Naïves</a:t>
            </a:r>
            <a:r>
              <a:rPr lang="en-GB" dirty="0"/>
              <a:t> (1)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DEDC220-D458-5D5A-2E67-4941F5B498FB}"/>
              </a:ext>
            </a:extLst>
          </p:cNvPr>
          <p:cNvGrpSpPr/>
          <p:nvPr/>
        </p:nvGrpSpPr>
        <p:grpSpPr>
          <a:xfrm>
            <a:off x="436929" y="2271597"/>
            <a:ext cx="11116655" cy="3824254"/>
            <a:chOff x="762244" y="2271597"/>
            <a:chExt cx="11116655" cy="3824254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1C7F269F-AC29-28B9-AE68-3C0CA6C406C5}"/>
                </a:ext>
              </a:extLst>
            </p:cNvPr>
            <p:cNvSpPr/>
            <p:nvPr/>
          </p:nvSpPr>
          <p:spPr bwMode="auto">
            <a:xfrm>
              <a:off x="762244" y="2546447"/>
              <a:ext cx="2705100" cy="1746649"/>
            </a:xfrm>
            <a:prstGeom prst="roundRect">
              <a:avLst>
                <a:gd name="adj" fmla="val 1004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Population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>
                  <a:solidFill>
                    <a:schemeClr val="tx1"/>
                  </a:solidFill>
                </a:rPr>
                <a:t>PLWH </a:t>
              </a:r>
              <a:r>
                <a:rPr lang="en-US" sz="1400" u="sng" dirty="0">
                  <a:solidFill>
                    <a:schemeClr val="tx1"/>
                  </a:solidFill>
                </a:rPr>
                <a:t>&gt;</a:t>
              </a:r>
              <a:r>
                <a:rPr lang="en-US" sz="1400" dirty="0">
                  <a:solidFill>
                    <a:schemeClr val="tx1"/>
                  </a:solidFill>
                </a:rPr>
                <a:t> 18 y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HIV RNA </a:t>
              </a:r>
              <a:r>
                <a:rPr lang="en-US" sz="1400" dirty="0">
                  <a:solidFill>
                    <a:schemeClr val="tx1"/>
                  </a:solidFill>
                </a:rPr>
                <a:t>≥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500 copies/mL </a:t>
              </a:r>
              <a:b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at screening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Treatment-naïve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>
                  <a:solidFill>
                    <a:schemeClr val="tx1"/>
                  </a:solidFill>
                </a:rPr>
                <a:t>No virologic resistance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>
                  <a:solidFill>
                    <a:schemeClr val="tx1"/>
                  </a:solidFill>
                </a:rPr>
                <a:t>No active HBV infection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4D382F3-9B7D-CE60-8E9F-27979831AA1A}"/>
                </a:ext>
              </a:extLst>
            </p:cNvPr>
            <p:cNvSpPr/>
            <p:nvPr/>
          </p:nvSpPr>
          <p:spPr bwMode="auto">
            <a:xfrm>
              <a:off x="4942265" y="2271597"/>
              <a:ext cx="3830841" cy="1033144"/>
            </a:xfrm>
            <a:prstGeom prst="roundRect">
              <a:avLst/>
            </a:prstGeom>
            <a:solidFill>
              <a:srgbClr val="00A4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DOR/ISL (100/0.75 mg) and Placebo to B/F/TAF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8" name="Connecteur : en angle 7">
              <a:extLst>
                <a:ext uri="{FF2B5EF4-FFF2-40B4-BE49-F238E27FC236}">
                  <a16:creationId xmlns:a16="http://schemas.microsoft.com/office/drawing/2014/main" id="{1412E59C-F012-7915-0902-382BA1B74A11}"/>
                </a:ext>
              </a:extLst>
            </p:cNvPr>
            <p:cNvCxnSpPr>
              <a:cxnSpLocks/>
              <a:stCxn id="2" idx="3"/>
              <a:endCxn id="7" idx="1"/>
            </p:cNvCxnSpPr>
            <p:nvPr/>
          </p:nvCxnSpPr>
          <p:spPr bwMode="auto">
            <a:xfrm flipV="1">
              <a:off x="3467344" y="2788169"/>
              <a:ext cx="1474921" cy="63160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Connecteur : en angle 8">
              <a:extLst>
                <a:ext uri="{FF2B5EF4-FFF2-40B4-BE49-F238E27FC236}">
                  <a16:creationId xmlns:a16="http://schemas.microsoft.com/office/drawing/2014/main" id="{3342800A-598D-6A78-2FF5-F887D85A7186}"/>
                </a:ext>
              </a:extLst>
            </p:cNvPr>
            <p:cNvCxnSpPr>
              <a:cxnSpLocks/>
              <a:stCxn id="2" idx="3"/>
              <a:endCxn id="16" idx="1"/>
            </p:cNvCxnSpPr>
            <p:nvPr/>
          </p:nvCxnSpPr>
          <p:spPr bwMode="auto">
            <a:xfrm>
              <a:off x="3467344" y="3419772"/>
              <a:ext cx="1474920" cy="56339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0158DE8-B9EE-C52D-503D-A2E3673AFDC5}"/>
                </a:ext>
              </a:extLst>
            </p:cNvPr>
            <p:cNvSpPr txBox="1"/>
            <p:nvPr/>
          </p:nvSpPr>
          <p:spPr>
            <a:xfrm>
              <a:off x="3665819" y="3089152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1:1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BE7576E-E690-A86E-F4C1-5C893DEE94CD}"/>
                </a:ext>
              </a:extLst>
            </p:cNvPr>
            <p:cNvSpPr/>
            <p:nvPr/>
          </p:nvSpPr>
          <p:spPr bwMode="auto">
            <a:xfrm>
              <a:off x="4942264" y="3466595"/>
              <a:ext cx="3830841" cy="1033144"/>
            </a:xfrm>
            <a:prstGeom prst="roundRect">
              <a:avLst/>
            </a:prstGeom>
            <a:solidFill>
              <a:srgbClr val="630F3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B/F/TAF and Placebo to DOR/ISL (100/0.75 mg)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51AF6B7C-83FB-8E54-79C0-363D2FA1BDDE}"/>
                </a:ext>
              </a:extLst>
            </p:cNvPr>
            <p:cNvSpPr/>
            <p:nvPr/>
          </p:nvSpPr>
          <p:spPr bwMode="auto">
            <a:xfrm>
              <a:off x="8855709" y="2271597"/>
              <a:ext cx="2566270" cy="1033144"/>
            </a:xfrm>
            <a:prstGeom prst="roundRect">
              <a:avLst/>
            </a:prstGeom>
            <a:solidFill>
              <a:srgbClr val="00A4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DOR/ISL (100/0.75 mg)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8507E80F-49A3-2B21-895E-8298890C042D}"/>
                </a:ext>
              </a:extLst>
            </p:cNvPr>
            <p:cNvSpPr/>
            <p:nvPr/>
          </p:nvSpPr>
          <p:spPr bwMode="auto">
            <a:xfrm>
              <a:off x="8855709" y="3466595"/>
              <a:ext cx="2566270" cy="1033144"/>
            </a:xfrm>
            <a:prstGeom prst="roundRect">
              <a:avLst/>
            </a:prstGeom>
            <a:solidFill>
              <a:srgbClr val="630F3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B/F/TAF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6D7DBB34-348C-A3AE-19CD-D3A26CB84EC0}"/>
                </a:ext>
              </a:extLst>
            </p:cNvPr>
            <p:cNvCxnSpPr/>
            <p:nvPr/>
          </p:nvCxnSpPr>
          <p:spPr>
            <a:xfrm>
              <a:off x="4204804" y="4881565"/>
              <a:ext cx="72171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24639DD6-518C-B3EF-7F64-4D5E160A1E4C}"/>
                </a:ext>
              </a:extLst>
            </p:cNvPr>
            <p:cNvCxnSpPr>
              <a:cxnSpLocks/>
            </p:cNvCxnSpPr>
            <p:nvPr/>
          </p:nvCxnSpPr>
          <p:spPr>
            <a:xfrm>
              <a:off x="4204804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6A47ADE-DBC8-F548-14CB-469940E6DC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2059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AEF4372-7E2B-70ED-F888-F1E1702D70A8}"/>
                </a:ext>
              </a:extLst>
            </p:cNvPr>
            <p:cNvCxnSpPr>
              <a:cxnSpLocks/>
            </p:cNvCxnSpPr>
            <p:nvPr/>
          </p:nvCxnSpPr>
          <p:spPr>
            <a:xfrm>
              <a:off x="6820960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568D2C5-8493-7B01-C06C-8D9C530E644B}"/>
                </a:ext>
              </a:extLst>
            </p:cNvPr>
            <p:cNvCxnSpPr>
              <a:cxnSpLocks/>
            </p:cNvCxnSpPr>
            <p:nvPr/>
          </p:nvCxnSpPr>
          <p:spPr>
            <a:xfrm>
              <a:off x="8842263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99AA440-4ED1-6B9E-67A5-0E4496CA82A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3079" y="4865523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75A8559-0304-1B1A-EF05-6C6AE0D57320}"/>
                </a:ext>
              </a:extLst>
            </p:cNvPr>
            <p:cNvSpPr txBox="1"/>
            <p:nvPr/>
          </p:nvSpPr>
          <p:spPr>
            <a:xfrm>
              <a:off x="4500653" y="4984868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Day 1</a:t>
              </a:r>
              <a:br>
                <a:rPr lang="fr-FR" sz="1400" dirty="0"/>
              </a:br>
              <a:r>
                <a:rPr lang="fr-FR" sz="1400" dirty="0"/>
                <a:t>(</a:t>
              </a:r>
              <a:r>
                <a:rPr lang="fr-FR" sz="1400" dirty="0" err="1"/>
                <a:t>baseline</a:t>
              </a:r>
              <a:r>
                <a:rPr lang="fr-FR" sz="1400" dirty="0"/>
                <a:t>)</a:t>
              </a:r>
              <a:endParaRPr lang="es-419" sz="1400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A00F8D5-D1B4-5C8B-2EE5-DACD6BF24364}"/>
                </a:ext>
              </a:extLst>
            </p:cNvPr>
            <p:cNvSpPr txBox="1"/>
            <p:nvPr/>
          </p:nvSpPr>
          <p:spPr>
            <a:xfrm>
              <a:off x="3866794" y="4984868"/>
              <a:ext cx="676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Screen</a:t>
              </a:r>
              <a:endParaRPr lang="es-419" sz="1400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631C495-271E-30BE-712A-6ED46CE45820}"/>
                </a:ext>
              </a:extLst>
            </p:cNvPr>
            <p:cNvSpPr txBox="1"/>
            <p:nvPr/>
          </p:nvSpPr>
          <p:spPr>
            <a:xfrm>
              <a:off x="6426303" y="4984868"/>
              <a:ext cx="830677" cy="307777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Week 48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6768A11-6F13-3B74-EF4B-EC0DF0B23F20}"/>
                </a:ext>
              </a:extLst>
            </p:cNvPr>
            <p:cNvSpPr txBox="1"/>
            <p:nvPr/>
          </p:nvSpPr>
          <p:spPr>
            <a:xfrm>
              <a:off x="8444474" y="4984868"/>
              <a:ext cx="822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Week 96</a:t>
              </a:r>
              <a:endParaRPr lang="es-419" sz="1400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39CD4C0-1D12-F672-2A3A-CF1CE881F319}"/>
                </a:ext>
              </a:extLst>
            </p:cNvPr>
            <p:cNvSpPr txBox="1"/>
            <p:nvPr/>
          </p:nvSpPr>
          <p:spPr>
            <a:xfrm>
              <a:off x="10965058" y="4984868"/>
              <a:ext cx="913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Week 144</a:t>
              </a:r>
              <a:endParaRPr lang="es-419" sz="1400" dirty="0"/>
            </a:p>
          </p:txBody>
        </p:sp>
        <p:sp>
          <p:nvSpPr>
            <p:cNvPr id="34" name="Accolade ouvrante 33">
              <a:extLst>
                <a:ext uri="{FF2B5EF4-FFF2-40B4-BE49-F238E27FC236}">
                  <a16:creationId xmlns:a16="http://schemas.microsoft.com/office/drawing/2014/main" id="{9CC064EB-E1F9-FD8B-D04E-EAD75D28A885}"/>
                </a:ext>
              </a:extLst>
            </p:cNvPr>
            <p:cNvSpPr/>
            <p:nvPr/>
          </p:nvSpPr>
          <p:spPr>
            <a:xfrm rot="16200000">
              <a:off x="6756393" y="3645533"/>
              <a:ext cx="236761" cy="396187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5" name="Accolade ouvrante 34">
              <a:extLst>
                <a:ext uri="{FF2B5EF4-FFF2-40B4-BE49-F238E27FC236}">
                  <a16:creationId xmlns:a16="http://schemas.microsoft.com/office/drawing/2014/main" id="{F04B6F0B-7E26-9132-248B-93B7E0EA0283}"/>
                </a:ext>
              </a:extLst>
            </p:cNvPr>
            <p:cNvSpPr/>
            <p:nvPr/>
          </p:nvSpPr>
          <p:spPr>
            <a:xfrm rot="16200000">
              <a:off x="10076941" y="4319640"/>
              <a:ext cx="236761" cy="25976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53F327B-8D5B-582A-2457-7E062F7BF0F1}"/>
                </a:ext>
              </a:extLst>
            </p:cNvPr>
            <p:cNvSpPr txBox="1"/>
            <p:nvPr/>
          </p:nvSpPr>
          <p:spPr>
            <a:xfrm>
              <a:off x="6444990" y="5707231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Blinded</a:t>
              </a:r>
              <a:endParaRPr lang="es-419" b="1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38EBAD8-FDCF-AB71-D107-6CC6F7285B09}"/>
                </a:ext>
              </a:extLst>
            </p:cNvPr>
            <p:cNvSpPr txBox="1"/>
            <p:nvPr/>
          </p:nvSpPr>
          <p:spPr>
            <a:xfrm>
              <a:off x="9575775" y="5726519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Open Label</a:t>
              </a:r>
              <a:endParaRPr lang="es-419" b="1" dirty="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4A08137B-A012-E30C-8F73-39C2BEEFB9A7}"/>
              </a:ext>
            </a:extLst>
          </p:cNvPr>
          <p:cNvSpPr txBox="1"/>
          <p:nvPr/>
        </p:nvSpPr>
        <p:spPr>
          <a:xfrm>
            <a:off x="4296653" y="1636672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Study design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F555CB11-295A-3EF5-D57A-35B402D3A4B3}"/>
              </a:ext>
            </a:extLst>
          </p:cNvPr>
          <p:cNvSpPr txBox="1">
            <a:spLocks/>
          </p:cNvSpPr>
          <p:nvPr/>
        </p:nvSpPr>
        <p:spPr bwMode="auto">
          <a:xfrm>
            <a:off x="9204789" y="6574009"/>
            <a:ext cx="2984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Rockstroh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JR et al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OALBX0101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7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FD7464F-DA71-A0E1-5D00-79A8AE168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59584"/>
              </p:ext>
            </p:extLst>
          </p:nvPr>
        </p:nvGraphicFramePr>
        <p:xfrm>
          <a:off x="924341" y="2281636"/>
          <a:ext cx="9974771" cy="41717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0204">
                  <a:extLst>
                    <a:ext uri="{9D8B030D-6E8A-4147-A177-3AD203B41FA5}">
                      <a16:colId xmlns:a16="http://schemas.microsoft.com/office/drawing/2014/main" val="1804230815"/>
                    </a:ext>
                  </a:extLst>
                </a:gridCol>
                <a:gridCol w="3377719">
                  <a:extLst>
                    <a:ext uri="{9D8B030D-6E8A-4147-A177-3AD203B41FA5}">
                      <a16:colId xmlns:a16="http://schemas.microsoft.com/office/drawing/2014/main" val="358331630"/>
                    </a:ext>
                  </a:extLst>
                </a:gridCol>
                <a:gridCol w="2426848">
                  <a:extLst>
                    <a:ext uri="{9D8B030D-6E8A-4147-A177-3AD203B41FA5}">
                      <a16:colId xmlns:a16="http://schemas.microsoft.com/office/drawing/2014/main" val="2506104192"/>
                    </a:ext>
                  </a:extLst>
                </a:gridCol>
              </a:tblGrid>
              <a:tr h="42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lang="en-US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DOR/ISL 100/0.75 mg (N=298)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00A4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B/F/TAF (N=299)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630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5392"/>
                  </a:ext>
                </a:extLst>
              </a:tr>
              <a:tr h="31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726070184"/>
                  </a:ext>
                </a:extLst>
              </a:tr>
              <a:tr h="31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Age (years), median 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18094932"/>
                  </a:ext>
                </a:extLst>
              </a:tr>
              <a:tr h="10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Race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or African American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Asian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072941035"/>
                  </a:ext>
                </a:extLst>
              </a:tr>
              <a:tr h="79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 HIV RNA, c/mL 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 5 log</a:t>
                      </a:r>
                      <a:r>
                        <a:rPr kumimoji="0" lang="en-US" sz="1800" b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c/mL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23 044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27 487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7533145"/>
                  </a:ext>
                </a:extLst>
              </a:tr>
              <a:tr h="79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CD4+ T-cell count (cells/mm</a:t>
                      </a:r>
                      <a:r>
                        <a:rPr kumimoji="0" lang="en-US" sz="1800" b="1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200 cells/mm</a:t>
                      </a:r>
                      <a:r>
                        <a:rPr kumimoji="0" lang="en-US" sz="1800" b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20.1%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19774993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B593C30-1CE9-43F7-3179-B9CF8C6EA2CF}"/>
              </a:ext>
            </a:extLst>
          </p:cNvPr>
          <p:cNvSpPr txBox="1"/>
          <p:nvPr/>
        </p:nvSpPr>
        <p:spPr>
          <a:xfrm>
            <a:off x="4518260" y="1655755"/>
            <a:ext cx="315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Baseline </a:t>
            </a:r>
            <a:r>
              <a:rPr lang="en-US" sz="2400" b="1" dirty="0">
                <a:solidFill>
                  <a:srgbClr val="0070C0"/>
                </a:solidFill>
              </a:rPr>
              <a:t>characteristics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F5EA310D-410E-0FA3-8F75-E402A844E0F7}"/>
              </a:ext>
            </a:extLst>
          </p:cNvPr>
          <p:cNvSpPr txBox="1">
            <a:spLocks/>
          </p:cNvSpPr>
          <p:nvPr/>
        </p:nvSpPr>
        <p:spPr bwMode="auto">
          <a:xfrm>
            <a:off x="9204789" y="6574009"/>
            <a:ext cx="2984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Rockstroh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JR et al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OALBX0101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EC7643-B2A0-C66E-C8A5-C15B6D76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694985" cy="1481068"/>
          </a:xfrm>
        </p:spPr>
        <p:txBody>
          <a:bodyPr/>
          <a:lstStyle/>
          <a:p>
            <a:r>
              <a:rPr lang="en-GB" dirty="0"/>
              <a:t>DOR/ISL vs BIC/FTC/TAF in </a:t>
            </a:r>
            <a:r>
              <a:rPr lang="en-GB" dirty="0" err="1"/>
              <a:t>Naïves</a:t>
            </a:r>
            <a:r>
              <a:rPr lang="en-GB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104487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4D647A-1EEF-53A5-5A0E-4B3303BD6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2816" y="1988840"/>
            <a:ext cx="5046546" cy="4364746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Protocol-defined virologic failure</a:t>
            </a:r>
          </a:p>
          <a:p>
            <a:pPr lvl="1"/>
            <a:r>
              <a:rPr lang="en-GB" sz="1600" dirty="0"/>
              <a:t>DOR/ISL = 1 , emergence of R to DOR </a:t>
            </a:r>
            <a:br>
              <a:rPr lang="en-GB" sz="1600" dirty="0"/>
            </a:br>
            <a:r>
              <a:rPr lang="en-GB" sz="1600" dirty="0"/>
              <a:t>(baseline VL &gt; 10</a:t>
            </a:r>
            <a:r>
              <a:rPr lang="en-GB" sz="1600" baseline="30000" dirty="0"/>
              <a:t>6</a:t>
            </a:r>
            <a:r>
              <a:rPr lang="en-GB" sz="1600" dirty="0"/>
              <a:t> c/mL)</a:t>
            </a:r>
          </a:p>
          <a:p>
            <a:pPr lvl="1"/>
            <a:r>
              <a:rPr lang="en-GB" sz="1600" dirty="0"/>
              <a:t>B/F/TAF = 4, no emergence of R (3 tested)</a:t>
            </a:r>
          </a:p>
          <a:p>
            <a:pPr lvl="1"/>
            <a:endParaRPr lang="en-GB" sz="600" dirty="0"/>
          </a:p>
          <a:p>
            <a:r>
              <a:rPr lang="en-GB" sz="1800" dirty="0"/>
              <a:t>Mean changes in CD4</a:t>
            </a:r>
          </a:p>
          <a:p>
            <a:pPr marL="342900" lvl="1" indent="0">
              <a:buNone/>
            </a:pPr>
            <a:r>
              <a:rPr lang="en-GB" sz="1600" dirty="0"/>
              <a:t>+ 182/mm</a:t>
            </a:r>
            <a:r>
              <a:rPr lang="en-GB" sz="1600" baseline="30000" dirty="0"/>
              <a:t>3</a:t>
            </a:r>
            <a:r>
              <a:rPr lang="en-GB" sz="1600" dirty="0"/>
              <a:t> on DOR/ISL</a:t>
            </a:r>
          </a:p>
          <a:p>
            <a:pPr marL="342900" lvl="1" indent="0">
              <a:buNone/>
            </a:pPr>
            <a:r>
              <a:rPr lang="en-GB" sz="1600" dirty="0"/>
              <a:t>+ 234/mm</a:t>
            </a:r>
            <a:r>
              <a:rPr lang="en-GB" sz="1600" baseline="30000" dirty="0"/>
              <a:t>3</a:t>
            </a:r>
            <a:r>
              <a:rPr lang="en-GB" sz="1600" dirty="0"/>
              <a:t> on B/F/TAF</a:t>
            </a:r>
          </a:p>
          <a:p>
            <a:pPr marL="342900" lvl="1" indent="0">
              <a:buNone/>
            </a:pPr>
            <a:endParaRPr lang="en-GB" sz="600" dirty="0"/>
          </a:p>
          <a:p>
            <a:pPr marL="385762" indent="-342900"/>
            <a:r>
              <a:rPr lang="en-GB" sz="1800" dirty="0"/>
              <a:t>Adverse events</a:t>
            </a:r>
          </a:p>
          <a:p>
            <a:pPr marL="685800" lvl="1" indent="-342900"/>
            <a:r>
              <a:rPr lang="en-GB" sz="1600" dirty="0"/>
              <a:t>Similar rate of drug-related events, of Grade 3/4 AE, and of Serious adverse events</a:t>
            </a:r>
          </a:p>
          <a:p>
            <a:pPr marL="685800" lvl="1" indent="-342900"/>
            <a:r>
              <a:rPr lang="en-GB" sz="1600" dirty="0"/>
              <a:t>Serious-drug related events: DOR/ISL = 0, B/F/TAF = 2</a:t>
            </a:r>
          </a:p>
          <a:p>
            <a:pPr marL="685800" lvl="1" indent="-342900"/>
            <a:r>
              <a:rPr lang="en-GB" sz="1600" dirty="0"/>
              <a:t>AE leading to discontinuation: DOR/ISL = 7.4%  B/F/TAF = 3.3%</a:t>
            </a:r>
          </a:p>
          <a:p>
            <a:pPr marL="685800" lvl="1" indent="-342900"/>
            <a:endParaRPr lang="en-GB" sz="500" dirty="0"/>
          </a:p>
          <a:p>
            <a:pPr marL="385762" indent="-342900"/>
            <a:r>
              <a:rPr lang="en-GB" sz="1800" dirty="0"/>
              <a:t>Similar changes in body weight at W48 in both groups (3 Kg)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E8B8F95-4107-00B3-C43C-58D10C38D525}"/>
              </a:ext>
            </a:extLst>
          </p:cNvPr>
          <p:cNvGrpSpPr/>
          <p:nvPr/>
        </p:nvGrpSpPr>
        <p:grpSpPr>
          <a:xfrm>
            <a:off x="208548" y="1931856"/>
            <a:ext cx="6724268" cy="4421730"/>
            <a:chOff x="208548" y="1931856"/>
            <a:chExt cx="6724268" cy="4421730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D92B9043-EEA5-A461-F131-17B856DAD2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874179"/>
                </p:ext>
              </p:extLst>
            </p:nvPr>
          </p:nvGraphicFramePr>
          <p:xfrm>
            <a:off x="208548" y="1931856"/>
            <a:ext cx="6724268" cy="4254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7EC25C0-6CDB-E69F-1F39-7D1DB7A205EF}"/>
                </a:ext>
              </a:extLst>
            </p:cNvPr>
            <p:cNvSpPr txBox="1"/>
            <p:nvPr/>
          </p:nvSpPr>
          <p:spPr>
            <a:xfrm>
              <a:off x="1127448" y="2753890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88.9%</a:t>
              </a:r>
              <a:endParaRPr lang="es-419" sz="1400" b="1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D2501CF-F193-AA11-BD28-141748B04920}"/>
                </a:ext>
              </a:extLst>
            </p:cNvPr>
            <p:cNvSpPr txBox="1"/>
            <p:nvPr/>
          </p:nvSpPr>
          <p:spPr>
            <a:xfrm>
              <a:off x="1699516" y="2745603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88.3%</a:t>
              </a:r>
              <a:endParaRPr lang="es-419" sz="1400" b="1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AD8F8B0-34F6-3843-A655-D3FA8800F850}"/>
                </a:ext>
              </a:extLst>
            </p:cNvPr>
            <p:cNvSpPr txBox="1"/>
            <p:nvPr/>
          </p:nvSpPr>
          <p:spPr>
            <a:xfrm>
              <a:off x="5255094" y="5085184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8.7%</a:t>
              </a:r>
              <a:endParaRPr lang="es-419" sz="1400" b="1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C597578-1278-D0BF-C719-833D9751C504}"/>
                </a:ext>
              </a:extLst>
            </p:cNvPr>
            <p:cNvSpPr txBox="1"/>
            <p:nvPr/>
          </p:nvSpPr>
          <p:spPr>
            <a:xfrm>
              <a:off x="5809997" y="5085184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7.4%</a:t>
              </a:r>
              <a:endParaRPr lang="es-419" sz="1400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8CA0FBF-2B1C-DE3D-4ADE-A8965D65657F}"/>
                </a:ext>
              </a:extLst>
            </p:cNvPr>
            <p:cNvSpPr txBox="1"/>
            <p:nvPr/>
          </p:nvSpPr>
          <p:spPr>
            <a:xfrm>
              <a:off x="3213977" y="5295670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2.3%</a:t>
              </a:r>
              <a:endParaRPr lang="es-419" sz="1400" b="1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B54C41A-A478-CBF0-D475-6D1FA1CBE035}"/>
                </a:ext>
              </a:extLst>
            </p:cNvPr>
            <p:cNvSpPr txBox="1"/>
            <p:nvPr/>
          </p:nvSpPr>
          <p:spPr>
            <a:xfrm>
              <a:off x="3768880" y="515719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4.3%</a:t>
              </a:r>
              <a:endParaRPr lang="es-419" sz="1400" b="1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F682E25-97E7-F40B-F4C9-B6FC5E39F2A4}"/>
                </a:ext>
              </a:extLst>
            </p:cNvPr>
            <p:cNvSpPr txBox="1"/>
            <p:nvPr/>
          </p:nvSpPr>
          <p:spPr>
            <a:xfrm>
              <a:off x="662629" y="5830366"/>
              <a:ext cx="1725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HIV-1 RNA </a:t>
              </a:r>
              <a:r>
                <a:rPr lang="fr-FR" sz="1400" b="1" u="sng" dirty="0"/>
                <a:t>&lt;</a:t>
              </a:r>
              <a:r>
                <a:rPr lang="fr-FR" sz="1400" b="1" dirty="0"/>
                <a:t> 50 c/</a:t>
              </a:r>
              <a:r>
                <a:rPr lang="fr-FR" sz="1400" b="1" dirty="0" err="1"/>
                <a:t>mL</a:t>
              </a:r>
              <a:endParaRPr lang="es-419" sz="1400" b="1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237BC3A-382C-F374-20ED-7FE7777A4C48}"/>
                </a:ext>
              </a:extLst>
            </p:cNvPr>
            <p:cNvSpPr txBox="1"/>
            <p:nvPr/>
          </p:nvSpPr>
          <p:spPr>
            <a:xfrm>
              <a:off x="2810332" y="5830366"/>
              <a:ext cx="1725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HIV-1 RNA ≥ 50 c/</a:t>
              </a:r>
              <a:r>
                <a:rPr lang="fr-FR" sz="1400" b="1" dirty="0" err="1"/>
                <a:t>mL</a:t>
              </a:r>
              <a:endParaRPr lang="es-419" sz="1400" b="1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A74282E-6514-ED0B-164E-153EDBFAA82D}"/>
                </a:ext>
              </a:extLst>
            </p:cNvPr>
            <p:cNvSpPr txBox="1"/>
            <p:nvPr/>
          </p:nvSpPr>
          <p:spPr>
            <a:xfrm>
              <a:off x="4878843" y="5830366"/>
              <a:ext cx="1485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No </a:t>
              </a:r>
              <a:r>
                <a:rPr lang="fr-FR" sz="1400" b="1" dirty="0" err="1"/>
                <a:t>virologic</a:t>
              </a:r>
              <a:r>
                <a:rPr lang="fr-FR" sz="1400" b="1" dirty="0"/>
                <a:t> data </a:t>
              </a:r>
            </a:p>
            <a:p>
              <a:pPr algn="ctr"/>
              <a:r>
                <a:rPr lang="fr-FR" sz="1400" b="1" dirty="0"/>
                <a:t>in </a:t>
              </a:r>
              <a:r>
                <a:rPr lang="fr-FR" sz="1400" b="1" dirty="0" err="1"/>
                <a:t>window</a:t>
              </a:r>
              <a:endParaRPr lang="es-419" sz="1400" b="1" dirty="0"/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3B7161ED-4F8B-8249-F63C-7A60A43B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685" y="1553104"/>
            <a:ext cx="493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Virologic Outcomes at W48, FDA snapshot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AE540F3A-BDEF-D9DE-4288-9C466605CDF9}"/>
              </a:ext>
            </a:extLst>
          </p:cNvPr>
          <p:cNvSpPr txBox="1">
            <a:spLocks/>
          </p:cNvSpPr>
          <p:nvPr/>
        </p:nvSpPr>
        <p:spPr bwMode="auto">
          <a:xfrm>
            <a:off x="9204789" y="6574009"/>
            <a:ext cx="2984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Rockstroh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JR et al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OALBX0101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AD7CB59-0CFE-6EDB-90A8-8E69C87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694985" cy="1481068"/>
          </a:xfrm>
        </p:spPr>
        <p:txBody>
          <a:bodyPr/>
          <a:lstStyle/>
          <a:p>
            <a:r>
              <a:rPr lang="en-GB" dirty="0"/>
              <a:t>DOR/ISL vs BIC/FTC/TAF in </a:t>
            </a:r>
            <a:r>
              <a:rPr lang="en-GB" dirty="0" err="1"/>
              <a:t>Naïves</a:t>
            </a:r>
            <a:r>
              <a:rPr lang="en-GB" dirty="0"/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202116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70" y="91893"/>
            <a:ext cx="8490167" cy="1143000"/>
          </a:xfrm>
        </p:spPr>
        <p:txBody>
          <a:bodyPr>
            <a:normAutofit/>
          </a:bodyPr>
          <a:lstStyle/>
          <a:p>
            <a:r>
              <a:rPr lang="en-US" dirty="0"/>
              <a:t>Virologic re-suppression after virological failure </a:t>
            </a:r>
            <a:br>
              <a:rPr lang="en-US" dirty="0"/>
            </a:br>
            <a:r>
              <a:rPr lang="en-US" dirty="0"/>
              <a:t>of first-line DTG-based ART: ADVANCE trial data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6078DA7-7DB2-600B-2D02-19EE1C1CC0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270" y="1484784"/>
            <a:ext cx="10972800" cy="13099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ADVANCE: DTG + TDF/FTC vs DTG + TAF/FTC vs EFV/TDF/3TC in </a:t>
            </a:r>
            <a:r>
              <a:rPr lang="en-US" sz="1800" dirty="0" err="1"/>
              <a:t>Naïves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Similar rates of virologic suppression and of virological failure (VL &gt; 1000 c/mL) with DTG vs EFV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Current analysis: viral re-suppression = HIV RNA &lt; 50 c/mL in individuals with virologic failure who had previously achieved suppression (adherence counselling)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807518" y="6574009"/>
            <a:ext cx="238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Hill 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929EC2-3FC6-2AF9-D0A6-38CCEBB474F3}"/>
              </a:ext>
            </a:extLst>
          </p:cNvPr>
          <p:cNvSpPr txBox="1"/>
          <p:nvPr/>
        </p:nvSpPr>
        <p:spPr>
          <a:xfrm>
            <a:off x="454543" y="6383873"/>
            <a:ext cx="686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4 patients with DTG failures genotyped: no emergence of Resistance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CFD801-C2E9-9594-F4AD-5F1260E97C09}"/>
              </a:ext>
            </a:extLst>
          </p:cNvPr>
          <p:cNvSpPr txBox="1"/>
          <p:nvPr/>
        </p:nvSpPr>
        <p:spPr>
          <a:xfrm>
            <a:off x="1784059" y="2805878"/>
            <a:ext cx="3202672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Probability of Virological failure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E92855-EB9F-C87E-C6F9-226669651D8E}"/>
              </a:ext>
            </a:extLst>
          </p:cNvPr>
          <p:cNvSpPr txBox="1"/>
          <p:nvPr/>
        </p:nvSpPr>
        <p:spPr>
          <a:xfrm>
            <a:off x="6357242" y="2805878"/>
            <a:ext cx="4995342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Probability of re-suppression (HIV RNA &lt; 50 c/mL )</a:t>
            </a:r>
          </a:p>
        </p:txBody>
      </p:sp>
      <p:sp>
        <p:nvSpPr>
          <p:cNvPr id="1074" name="ZoneTexte 1073">
            <a:extLst>
              <a:ext uri="{FF2B5EF4-FFF2-40B4-BE49-F238E27FC236}">
                <a16:creationId xmlns:a16="http://schemas.microsoft.com/office/drawing/2014/main" id="{66D1DE5B-A8E5-EDCB-505A-1D14FBC2E20E}"/>
              </a:ext>
            </a:extLst>
          </p:cNvPr>
          <p:cNvSpPr txBox="1"/>
          <p:nvPr/>
        </p:nvSpPr>
        <p:spPr>
          <a:xfrm>
            <a:off x="9745085" y="4967859"/>
            <a:ext cx="12538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48-week re-suppression rate:</a:t>
            </a:r>
          </a:p>
          <a:p>
            <a:pPr algn="r"/>
            <a:r>
              <a:rPr lang="en-US" sz="700" dirty="0"/>
              <a:t>DTG 95% (95% CI 87-99)</a:t>
            </a:r>
          </a:p>
          <a:p>
            <a:pPr algn="r"/>
            <a:r>
              <a:rPr lang="en-US" sz="700" dirty="0"/>
              <a:t>EFV 66% (95% CI 40-90)</a:t>
            </a:r>
          </a:p>
        </p:txBody>
      </p:sp>
      <p:sp>
        <p:nvSpPr>
          <p:cNvPr id="1075" name="ZoneTexte 1074">
            <a:extLst>
              <a:ext uri="{FF2B5EF4-FFF2-40B4-BE49-F238E27FC236}">
                <a16:creationId xmlns:a16="http://schemas.microsoft.com/office/drawing/2014/main" id="{4DCEFF67-E98A-78D6-41E7-235EBD924C2B}"/>
              </a:ext>
            </a:extLst>
          </p:cNvPr>
          <p:cNvSpPr txBox="1"/>
          <p:nvPr/>
        </p:nvSpPr>
        <p:spPr>
          <a:xfrm>
            <a:off x="7834413" y="4967859"/>
            <a:ext cx="12538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24-week re-suppression rate:</a:t>
            </a:r>
          </a:p>
          <a:p>
            <a:pPr algn="r"/>
            <a:r>
              <a:rPr lang="en-US" sz="700" dirty="0"/>
              <a:t>DTG 88% (95% CI 79-95)</a:t>
            </a:r>
          </a:p>
          <a:p>
            <a:pPr algn="r"/>
            <a:r>
              <a:rPr lang="en-US" sz="700" dirty="0"/>
              <a:t>EFV 46% (95% CI 25-72)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0124C5-3AD0-C0D6-E395-93BE10242F5B}"/>
              </a:ext>
            </a:extLst>
          </p:cNvPr>
          <p:cNvGrpSpPr/>
          <p:nvPr/>
        </p:nvGrpSpPr>
        <p:grpSpPr>
          <a:xfrm>
            <a:off x="518802" y="3212976"/>
            <a:ext cx="5023536" cy="3036743"/>
            <a:chOff x="518802" y="3212976"/>
            <a:chExt cx="5023536" cy="3036743"/>
          </a:xfrm>
        </p:grpSpPr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454DA5C0-6483-0A23-B0CE-A9CEED4CD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956" y="3328563"/>
              <a:ext cx="0" cy="1948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0EC53853-7BD6-1FF0-18DB-BB998EFDD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5581" y="5343952"/>
              <a:ext cx="3737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C278F0ED-78A3-4131-F786-DAD96C985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4296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D09D83D0-073A-7BCB-2F75-E74A9AAA4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4553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1B703015-C524-961C-7F20-F3FD662A6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8948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B0AC8705-8729-9528-5FF1-E9A321633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0928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4E8AF1E1-8233-F9B2-840D-E750441FF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1802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D7B17EAA-363C-9E8A-DAA3-F76A6E22B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791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611172F0-5F82-5C57-D30B-36EDBF629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9642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61B3009-CEBE-3CFC-368F-66D0649F2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157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DC8279A9-6A97-83D3-693F-5D34259BF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3330285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13B6E3BC-7696-CB22-9D94-426FA904E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3821214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0" name="Line 32">
              <a:extLst>
                <a:ext uri="{FF2B5EF4-FFF2-40B4-BE49-F238E27FC236}">
                  <a16:creationId xmlns:a16="http://schemas.microsoft.com/office/drawing/2014/main" id="{0BF2AFE2-CF26-6FB7-9AB6-121B176C0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4306974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1" name="Line 33">
              <a:extLst>
                <a:ext uri="{FF2B5EF4-FFF2-40B4-BE49-F238E27FC236}">
                  <a16:creationId xmlns:a16="http://schemas.microsoft.com/office/drawing/2014/main" id="{A0EDF00F-1021-BD68-A9CC-5493F5C33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4791011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2" name="Line 34">
              <a:extLst>
                <a:ext uri="{FF2B5EF4-FFF2-40B4-BE49-F238E27FC236}">
                  <a16:creationId xmlns:a16="http://schemas.microsoft.com/office/drawing/2014/main" id="{506C1D1B-4C60-165A-537C-0ACC0F997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5581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16A9912A-FF16-7013-1018-ACB60A3F1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5278495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0AA8820-52F9-A176-EA03-8020A021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008" y="3607617"/>
              <a:ext cx="365182" cy="5168"/>
            </a:xfrm>
            <a:custGeom>
              <a:avLst/>
              <a:gdLst>
                <a:gd name="T0" fmla="*/ 0 w 634"/>
                <a:gd name="T1" fmla="*/ 0 h 9"/>
                <a:gd name="T2" fmla="*/ 17 w 634"/>
                <a:gd name="T3" fmla="*/ 9 h 9"/>
                <a:gd name="T4" fmla="*/ 634 w 63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4" h="9">
                  <a:moveTo>
                    <a:pt x="0" y="0"/>
                  </a:moveTo>
                  <a:lnTo>
                    <a:pt x="17" y="9"/>
                  </a:lnTo>
                  <a:lnTo>
                    <a:pt x="634" y="9"/>
                  </a:lnTo>
                </a:path>
              </a:pathLst>
            </a:cu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F72FD7E0-6560-F4D7-0D66-F899A342D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8008" y="3607617"/>
              <a:ext cx="8612" cy="0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82F69CB7-ECF9-8908-DAE0-8CF5C803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581" y="3326840"/>
              <a:ext cx="3362427" cy="280777"/>
            </a:xfrm>
            <a:custGeom>
              <a:avLst/>
              <a:gdLst>
                <a:gd name="T0" fmla="*/ 5858 w 5858"/>
                <a:gd name="T1" fmla="*/ 489 h 489"/>
                <a:gd name="T2" fmla="*/ 5668 w 5858"/>
                <a:gd name="T3" fmla="*/ 489 h 489"/>
                <a:gd name="T4" fmla="*/ 5640 w 5858"/>
                <a:gd name="T5" fmla="*/ 473 h 489"/>
                <a:gd name="T6" fmla="*/ 5561 w 5858"/>
                <a:gd name="T7" fmla="*/ 473 h 489"/>
                <a:gd name="T8" fmla="*/ 5561 w 5858"/>
                <a:gd name="T9" fmla="*/ 458 h 489"/>
                <a:gd name="T10" fmla="*/ 4951 w 5858"/>
                <a:gd name="T11" fmla="*/ 458 h 489"/>
                <a:gd name="T12" fmla="*/ 4946 w 5858"/>
                <a:gd name="T13" fmla="*/ 446 h 489"/>
                <a:gd name="T14" fmla="*/ 4836 w 5858"/>
                <a:gd name="T15" fmla="*/ 446 h 489"/>
                <a:gd name="T16" fmla="*/ 4836 w 5858"/>
                <a:gd name="T17" fmla="*/ 439 h 489"/>
                <a:gd name="T18" fmla="*/ 3556 w 5858"/>
                <a:gd name="T19" fmla="*/ 439 h 489"/>
                <a:gd name="T20" fmla="*/ 3556 w 5858"/>
                <a:gd name="T21" fmla="*/ 422 h 489"/>
                <a:gd name="T22" fmla="*/ 3322 w 5858"/>
                <a:gd name="T23" fmla="*/ 410 h 489"/>
                <a:gd name="T24" fmla="*/ 3289 w 5858"/>
                <a:gd name="T25" fmla="*/ 387 h 489"/>
                <a:gd name="T26" fmla="*/ 3222 w 5858"/>
                <a:gd name="T27" fmla="*/ 370 h 489"/>
                <a:gd name="T28" fmla="*/ 2954 w 5858"/>
                <a:gd name="T29" fmla="*/ 358 h 489"/>
                <a:gd name="T30" fmla="*/ 2927 w 5858"/>
                <a:gd name="T31" fmla="*/ 338 h 489"/>
                <a:gd name="T32" fmla="*/ 2519 w 5858"/>
                <a:gd name="T33" fmla="*/ 315 h 489"/>
                <a:gd name="T34" fmla="*/ 2468 w 5858"/>
                <a:gd name="T35" fmla="*/ 301 h 489"/>
                <a:gd name="T36" fmla="*/ 2468 w 5858"/>
                <a:gd name="T37" fmla="*/ 275 h 489"/>
                <a:gd name="T38" fmla="*/ 2064 w 5858"/>
                <a:gd name="T39" fmla="*/ 275 h 489"/>
                <a:gd name="T40" fmla="*/ 2064 w 5858"/>
                <a:gd name="T41" fmla="*/ 252 h 489"/>
                <a:gd name="T42" fmla="*/ 1963 w 5858"/>
                <a:gd name="T43" fmla="*/ 252 h 489"/>
                <a:gd name="T44" fmla="*/ 1963 w 5858"/>
                <a:gd name="T45" fmla="*/ 235 h 489"/>
                <a:gd name="T46" fmla="*/ 1895 w 5858"/>
                <a:gd name="T47" fmla="*/ 235 h 489"/>
                <a:gd name="T48" fmla="*/ 1895 w 5858"/>
                <a:gd name="T49" fmla="*/ 223 h 489"/>
                <a:gd name="T50" fmla="*/ 1782 w 5858"/>
                <a:gd name="T51" fmla="*/ 223 h 489"/>
                <a:gd name="T52" fmla="*/ 1782 w 5858"/>
                <a:gd name="T53" fmla="*/ 210 h 489"/>
                <a:gd name="T54" fmla="*/ 1676 w 5858"/>
                <a:gd name="T55" fmla="*/ 210 h 489"/>
                <a:gd name="T56" fmla="*/ 1630 w 5858"/>
                <a:gd name="T57" fmla="*/ 192 h 489"/>
                <a:gd name="T58" fmla="*/ 1615 w 5858"/>
                <a:gd name="T59" fmla="*/ 163 h 489"/>
                <a:gd name="T60" fmla="*/ 1468 w 5858"/>
                <a:gd name="T61" fmla="*/ 163 h 489"/>
                <a:gd name="T62" fmla="*/ 1447 w 5858"/>
                <a:gd name="T63" fmla="*/ 151 h 489"/>
                <a:gd name="T64" fmla="*/ 1262 w 5858"/>
                <a:gd name="T65" fmla="*/ 138 h 489"/>
                <a:gd name="T66" fmla="*/ 1248 w 5858"/>
                <a:gd name="T67" fmla="*/ 114 h 489"/>
                <a:gd name="T68" fmla="*/ 1189 w 5858"/>
                <a:gd name="T69" fmla="*/ 83 h 489"/>
                <a:gd name="T70" fmla="*/ 1035 w 5858"/>
                <a:gd name="T71" fmla="*/ 83 h 489"/>
                <a:gd name="T72" fmla="*/ 1004 w 5858"/>
                <a:gd name="T73" fmla="*/ 58 h 489"/>
                <a:gd name="T74" fmla="*/ 814 w 5858"/>
                <a:gd name="T75" fmla="*/ 58 h 489"/>
                <a:gd name="T76" fmla="*/ 814 w 5858"/>
                <a:gd name="T77" fmla="*/ 26 h 489"/>
                <a:gd name="T78" fmla="*/ 652 w 5858"/>
                <a:gd name="T79" fmla="*/ 26 h 489"/>
                <a:gd name="T80" fmla="*/ 652 w 5858"/>
                <a:gd name="T81" fmla="*/ 0 h 489"/>
                <a:gd name="T82" fmla="*/ 0 w 5858"/>
                <a:gd name="T8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58" h="489">
                  <a:moveTo>
                    <a:pt x="5858" y="489"/>
                  </a:moveTo>
                  <a:lnTo>
                    <a:pt x="5668" y="489"/>
                  </a:lnTo>
                  <a:lnTo>
                    <a:pt x="5640" y="473"/>
                  </a:lnTo>
                  <a:lnTo>
                    <a:pt x="5561" y="473"/>
                  </a:lnTo>
                  <a:lnTo>
                    <a:pt x="5561" y="458"/>
                  </a:lnTo>
                  <a:lnTo>
                    <a:pt x="4951" y="458"/>
                  </a:lnTo>
                  <a:lnTo>
                    <a:pt x="4946" y="446"/>
                  </a:lnTo>
                  <a:lnTo>
                    <a:pt x="4836" y="446"/>
                  </a:lnTo>
                  <a:lnTo>
                    <a:pt x="4836" y="439"/>
                  </a:lnTo>
                  <a:lnTo>
                    <a:pt x="3556" y="439"/>
                  </a:lnTo>
                  <a:lnTo>
                    <a:pt x="3556" y="422"/>
                  </a:lnTo>
                  <a:lnTo>
                    <a:pt x="3322" y="410"/>
                  </a:lnTo>
                  <a:lnTo>
                    <a:pt x="3289" y="387"/>
                  </a:lnTo>
                  <a:lnTo>
                    <a:pt x="3222" y="370"/>
                  </a:lnTo>
                  <a:lnTo>
                    <a:pt x="2954" y="358"/>
                  </a:lnTo>
                  <a:lnTo>
                    <a:pt x="2927" y="338"/>
                  </a:lnTo>
                  <a:lnTo>
                    <a:pt x="2519" y="315"/>
                  </a:lnTo>
                  <a:lnTo>
                    <a:pt x="2468" y="301"/>
                  </a:lnTo>
                  <a:lnTo>
                    <a:pt x="2468" y="275"/>
                  </a:lnTo>
                  <a:lnTo>
                    <a:pt x="2064" y="275"/>
                  </a:lnTo>
                  <a:lnTo>
                    <a:pt x="2064" y="252"/>
                  </a:lnTo>
                  <a:lnTo>
                    <a:pt x="1963" y="252"/>
                  </a:lnTo>
                  <a:lnTo>
                    <a:pt x="1963" y="235"/>
                  </a:lnTo>
                  <a:lnTo>
                    <a:pt x="1895" y="235"/>
                  </a:lnTo>
                  <a:lnTo>
                    <a:pt x="1895" y="223"/>
                  </a:lnTo>
                  <a:lnTo>
                    <a:pt x="1782" y="223"/>
                  </a:lnTo>
                  <a:lnTo>
                    <a:pt x="1782" y="210"/>
                  </a:lnTo>
                  <a:lnTo>
                    <a:pt x="1676" y="210"/>
                  </a:lnTo>
                  <a:lnTo>
                    <a:pt x="1630" y="192"/>
                  </a:lnTo>
                  <a:lnTo>
                    <a:pt x="1615" y="163"/>
                  </a:lnTo>
                  <a:lnTo>
                    <a:pt x="1468" y="163"/>
                  </a:lnTo>
                  <a:lnTo>
                    <a:pt x="1447" y="151"/>
                  </a:lnTo>
                  <a:lnTo>
                    <a:pt x="1262" y="138"/>
                  </a:lnTo>
                  <a:lnTo>
                    <a:pt x="1248" y="114"/>
                  </a:lnTo>
                  <a:lnTo>
                    <a:pt x="1189" y="83"/>
                  </a:lnTo>
                  <a:lnTo>
                    <a:pt x="1035" y="83"/>
                  </a:lnTo>
                  <a:lnTo>
                    <a:pt x="1004" y="58"/>
                  </a:lnTo>
                  <a:lnTo>
                    <a:pt x="814" y="58"/>
                  </a:lnTo>
                  <a:lnTo>
                    <a:pt x="814" y="26"/>
                  </a:lnTo>
                  <a:lnTo>
                    <a:pt x="652" y="26"/>
                  </a:lnTo>
                  <a:lnTo>
                    <a:pt x="65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D7E9815A-492F-7149-BBE8-DDCD0A9D5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581" y="3326840"/>
              <a:ext cx="3729330" cy="225655"/>
            </a:xfrm>
            <a:custGeom>
              <a:avLst/>
              <a:gdLst>
                <a:gd name="T0" fmla="*/ 6496 w 6496"/>
                <a:gd name="T1" fmla="*/ 394 h 394"/>
                <a:gd name="T2" fmla="*/ 5735 w 6496"/>
                <a:gd name="T3" fmla="*/ 394 h 394"/>
                <a:gd name="T4" fmla="*/ 5735 w 6496"/>
                <a:gd name="T5" fmla="*/ 369 h 394"/>
                <a:gd name="T6" fmla="*/ 3463 w 6496"/>
                <a:gd name="T7" fmla="*/ 369 h 394"/>
                <a:gd name="T8" fmla="*/ 3463 w 6496"/>
                <a:gd name="T9" fmla="*/ 356 h 394"/>
                <a:gd name="T10" fmla="*/ 3349 w 6496"/>
                <a:gd name="T11" fmla="*/ 356 h 394"/>
                <a:gd name="T12" fmla="*/ 3349 w 6496"/>
                <a:gd name="T13" fmla="*/ 327 h 394"/>
                <a:gd name="T14" fmla="*/ 2955 w 6496"/>
                <a:gd name="T15" fmla="*/ 327 h 394"/>
                <a:gd name="T16" fmla="*/ 2955 w 6496"/>
                <a:gd name="T17" fmla="*/ 309 h 394"/>
                <a:gd name="T18" fmla="*/ 2769 w 6496"/>
                <a:gd name="T19" fmla="*/ 309 h 394"/>
                <a:gd name="T20" fmla="*/ 2769 w 6496"/>
                <a:gd name="T21" fmla="*/ 288 h 394"/>
                <a:gd name="T22" fmla="*/ 2535 w 6496"/>
                <a:gd name="T23" fmla="*/ 288 h 394"/>
                <a:gd name="T24" fmla="*/ 2535 w 6496"/>
                <a:gd name="T25" fmla="*/ 275 h 394"/>
                <a:gd name="T26" fmla="*/ 2064 w 6496"/>
                <a:gd name="T27" fmla="*/ 275 h 394"/>
                <a:gd name="T28" fmla="*/ 2064 w 6496"/>
                <a:gd name="T29" fmla="*/ 252 h 394"/>
                <a:gd name="T30" fmla="*/ 1734 w 6496"/>
                <a:gd name="T31" fmla="*/ 252 h 394"/>
                <a:gd name="T32" fmla="*/ 1734 w 6496"/>
                <a:gd name="T33" fmla="*/ 239 h 394"/>
                <a:gd name="T34" fmla="*/ 1596 w 6496"/>
                <a:gd name="T35" fmla="*/ 239 h 394"/>
                <a:gd name="T36" fmla="*/ 1596 w 6496"/>
                <a:gd name="T37" fmla="*/ 221 h 394"/>
                <a:gd name="T38" fmla="*/ 1429 w 6496"/>
                <a:gd name="T39" fmla="*/ 221 h 394"/>
                <a:gd name="T40" fmla="*/ 1429 w 6496"/>
                <a:gd name="T41" fmla="*/ 214 h 394"/>
                <a:gd name="T42" fmla="*/ 1298 w 6496"/>
                <a:gd name="T43" fmla="*/ 214 h 394"/>
                <a:gd name="T44" fmla="*/ 1286 w 6496"/>
                <a:gd name="T45" fmla="*/ 198 h 394"/>
                <a:gd name="T46" fmla="*/ 1255 w 6496"/>
                <a:gd name="T47" fmla="*/ 198 h 394"/>
                <a:gd name="T48" fmla="*/ 1238 w 6496"/>
                <a:gd name="T49" fmla="*/ 181 h 394"/>
                <a:gd name="T50" fmla="*/ 1154 w 6496"/>
                <a:gd name="T51" fmla="*/ 159 h 394"/>
                <a:gd name="T52" fmla="*/ 999 w 6496"/>
                <a:gd name="T53" fmla="*/ 159 h 394"/>
                <a:gd name="T54" fmla="*/ 977 w 6496"/>
                <a:gd name="T55" fmla="*/ 143 h 394"/>
                <a:gd name="T56" fmla="*/ 854 w 6496"/>
                <a:gd name="T57" fmla="*/ 129 h 394"/>
                <a:gd name="T58" fmla="*/ 814 w 6496"/>
                <a:gd name="T59" fmla="*/ 93 h 394"/>
                <a:gd name="T60" fmla="*/ 814 w 6496"/>
                <a:gd name="T61" fmla="*/ 23 h 394"/>
                <a:gd name="T62" fmla="*/ 781 w 6496"/>
                <a:gd name="T63" fmla="*/ 23 h 394"/>
                <a:gd name="T64" fmla="*/ 781 w 6496"/>
                <a:gd name="T65" fmla="*/ 0 h 394"/>
                <a:gd name="T66" fmla="*/ 0 w 6496"/>
                <a:gd name="T6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96" h="394">
                  <a:moveTo>
                    <a:pt x="6496" y="394"/>
                  </a:moveTo>
                  <a:lnTo>
                    <a:pt x="5735" y="394"/>
                  </a:lnTo>
                  <a:lnTo>
                    <a:pt x="5735" y="369"/>
                  </a:lnTo>
                  <a:lnTo>
                    <a:pt x="3463" y="369"/>
                  </a:lnTo>
                  <a:lnTo>
                    <a:pt x="3463" y="356"/>
                  </a:lnTo>
                  <a:lnTo>
                    <a:pt x="3349" y="356"/>
                  </a:lnTo>
                  <a:lnTo>
                    <a:pt x="3349" y="327"/>
                  </a:lnTo>
                  <a:lnTo>
                    <a:pt x="2955" y="327"/>
                  </a:lnTo>
                  <a:lnTo>
                    <a:pt x="2955" y="309"/>
                  </a:lnTo>
                  <a:lnTo>
                    <a:pt x="2769" y="309"/>
                  </a:lnTo>
                  <a:lnTo>
                    <a:pt x="2769" y="288"/>
                  </a:lnTo>
                  <a:lnTo>
                    <a:pt x="2535" y="288"/>
                  </a:lnTo>
                  <a:lnTo>
                    <a:pt x="2535" y="275"/>
                  </a:lnTo>
                  <a:lnTo>
                    <a:pt x="2064" y="275"/>
                  </a:lnTo>
                  <a:lnTo>
                    <a:pt x="2064" y="252"/>
                  </a:lnTo>
                  <a:lnTo>
                    <a:pt x="1734" y="252"/>
                  </a:lnTo>
                  <a:lnTo>
                    <a:pt x="1734" y="239"/>
                  </a:lnTo>
                  <a:lnTo>
                    <a:pt x="1596" y="239"/>
                  </a:lnTo>
                  <a:lnTo>
                    <a:pt x="1596" y="221"/>
                  </a:lnTo>
                  <a:lnTo>
                    <a:pt x="1429" y="221"/>
                  </a:lnTo>
                  <a:lnTo>
                    <a:pt x="1429" y="214"/>
                  </a:lnTo>
                  <a:lnTo>
                    <a:pt x="1298" y="214"/>
                  </a:lnTo>
                  <a:lnTo>
                    <a:pt x="1286" y="198"/>
                  </a:lnTo>
                  <a:lnTo>
                    <a:pt x="1255" y="198"/>
                  </a:lnTo>
                  <a:lnTo>
                    <a:pt x="1238" y="181"/>
                  </a:lnTo>
                  <a:lnTo>
                    <a:pt x="1154" y="159"/>
                  </a:lnTo>
                  <a:lnTo>
                    <a:pt x="999" y="159"/>
                  </a:lnTo>
                  <a:lnTo>
                    <a:pt x="977" y="143"/>
                  </a:lnTo>
                  <a:lnTo>
                    <a:pt x="854" y="129"/>
                  </a:lnTo>
                  <a:lnTo>
                    <a:pt x="814" y="93"/>
                  </a:lnTo>
                  <a:lnTo>
                    <a:pt x="814" y="23"/>
                  </a:lnTo>
                  <a:lnTo>
                    <a:pt x="781" y="23"/>
                  </a:lnTo>
                  <a:lnTo>
                    <a:pt x="781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E487B3E-F450-18EC-2ECB-90535967FC39}"/>
                </a:ext>
              </a:extLst>
            </p:cNvPr>
            <p:cNvSpPr txBox="1"/>
            <p:nvPr/>
          </p:nvSpPr>
          <p:spPr>
            <a:xfrm>
              <a:off x="1089668" y="321297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1.00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60F8BC5-A0DB-E712-7761-AE5A683DDFB5}"/>
                </a:ext>
              </a:extLst>
            </p:cNvPr>
            <p:cNvSpPr txBox="1"/>
            <p:nvPr/>
          </p:nvSpPr>
          <p:spPr>
            <a:xfrm>
              <a:off x="1089668" y="369313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0.75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9E19B9F-6410-00EC-71B2-91FCCFCC78F8}"/>
                </a:ext>
              </a:extLst>
            </p:cNvPr>
            <p:cNvSpPr txBox="1"/>
            <p:nvPr/>
          </p:nvSpPr>
          <p:spPr>
            <a:xfrm>
              <a:off x="1089668" y="417328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0.50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A1AAB57-2290-B74F-E250-FB9D0BB0B872}"/>
                </a:ext>
              </a:extLst>
            </p:cNvPr>
            <p:cNvSpPr txBox="1"/>
            <p:nvPr/>
          </p:nvSpPr>
          <p:spPr>
            <a:xfrm>
              <a:off x="1089668" y="466076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0.25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06304F9-3B8D-65C1-8429-22B4595756F5}"/>
                </a:ext>
              </a:extLst>
            </p:cNvPr>
            <p:cNvSpPr txBox="1"/>
            <p:nvPr/>
          </p:nvSpPr>
          <p:spPr>
            <a:xfrm>
              <a:off x="1089668" y="515539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0.00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66D87A4-E186-E4B5-A5EC-4A77083A0F8D}"/>
                </a:ext>
              </a:extLst>
            </p:cNvPr>
            <p:cNvSpPr txBox="1"/>
            <p:nvPr/>
          </p:nvSpPr>
          <p:spPr>
            <a:xfrm>
              <a:off x="1477381" y="53456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29BA624-8684-4576-C4CE-E8D14674F357}"/>
                </a:ext>
              </a:extLst>
            </p:cNvPr>
            <p:cNvSpPr txBox="1"/>
            <p:nvPr/>
          </p:nvSpPr>
          <p:spPr>
            <a:xfrm>
              <a:off x="1905359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DCEB3468-DEE3-51FE-5A14-72E66A63F749}"/>
                </a:ext>
              </a:extLst>
            </p:cNvPr>
            <p:cNvSpPr txBox="1"/>
            <p:nvPr/>
          </p:nvSpPr>
          <p:spPr>
            <a:xfrm>
              <a:off x="2377820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42183AF1-5820-8B74-8BCA-01FCD36B2E79}"/>
                </a:ext>
              </a:extLst>
            </p:cNvPr>
            <p:cNvSpPr txBox="1"/>
            <p:nvPr/>
          </p:nvSpPr>
          <p:spPr>
            <a:xfrm>
              <a:off x="2839262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72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0B4CAFF9-94F7-A798-F80D-13EBD68A9470}"/>
                </a:ext>
              </a:extLst>
            </p:cNvPr>
            <p:cNvSpPr txBox="1"/>
            <p:nvPr/>
          </p:nvSpPr>
          <p:spPr>
            <a:xfrm>
              <a:off x="3311196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EE6518F3-5EB1-BA78-55AF-BF7F17719EF9}"/>
                </a:ext>
              </a:extLst>
            </p:cNvPr>
            <p:cNvSpPr txBox="1"/>
            <p:nvPr/>
          </p:nvSpPr>
          <p:spPr>
            <a:xfrm>
              <a:off x="3728394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120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B8878252-C43A-7A50-8493-CF833680FDAF}"/>
                </a:ext>
              </a:extLst>
            </p:cNvPr>
            <p:cNvSpPr txBox="1"/>
            <p:nvPr/>
          </p:nvSpPr>
          <p:spPr>
            <a:xfrm>
              <a:off x="4207824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0746863B-4BF4-1055-C457-556B041A17CE}"/>
                </a:ext>
              </a:extLst>
            </p:cNvPr>
            <p:cNvSpPr txBox="1"/>
            <p:nvPr/>
          </p:nvSpPr>
          <p:spPr>
            <a:xfrm>
              <a:off x="4670848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168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E88DF1F3-1278-E2D8-302E-1E9D386B89F8}"/>
                </a:ext>
              </a:extLst>
            </p:cNvPr>
            <p:cNvSpPr txBox="1"/>
            <p:nvPr/>
          </p:nvSpPr>
          <p:spPr>
            <a:xfrm>
              <a:off x="5122030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192</a:t>
              </a:r>
            </a:p>
          </p:txBody>
        </p:sp>
        <p:sp>
          <p:nvSpPr>
            <p:cNvPr id="1032" name="ZoneTexte 1031">
              <a:extLst>
                <a:ext uri="{FF2B5EF4-FFF2-40B4-BE49-F238E27FC236}">
                  <a16:creationId xmlns:a16="http://schemas.microsoft.com/office/drawing/2014/main" id="{D9F89FCB-69D5-35CD-CD76-85B4D5D8F7FD}"/>
                </a:ext>
              </a:extLst>
            </p:cNvPr>
            <p:cNvSpPr txBox="1"/>
            <p:nvPr/>
          </p:nvSpPr>
          <p:spPr>
            <a:xfrm>
              <a:off x="3039123" y="5505048"/>
              <a:ext cx="605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Weeks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A9D7F2A0-B5CA-2FE7-44F7-AE230B5F0DEB}"/>
                </a:ext>
              </a:extLst>
            </p:cNvPr>
            <p:cNvSpPr txBox="1"/>
            <p:nvPr/>
          </p:nvSpPr>
          <p:spPr>
            <a:xfrm>
              <a:off x="1320287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693</a:t>
              </a:r>
            </a:p>
            <a:p>
              <a:pPr algn="r"/>
              <a:r>
                <a:rPr lang="en-US" sz="1200" dirty="0"/>
                <a:t>344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650993D4-5EB5-11ED-62BE-DA548D94EAB3}"/>
                </a:ext>
              </a:extLst>
            </p:cNvPr>
            <p:cNvSpPr txBox="1"/>
            <p:nvPr/>
          </p:nvSpPr>
          <p:spPr>
            <a:xfrm>
              <a:off x="1866085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645</a:t>
              </a:r>
            </a:p>
            <a:p>
              <a:pPr algn="ctr"/>
              <a:r>
                <a:rPr lang="en-US" sz="1200" dirty="0"/>
                <a:t>306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BA4445A4-A049-7BE7-66C6-7DDCB569E512}"/>
                </a:ext>
              </a:extLst>
            </p:cNvPr>
            <p:cNvSpPr txBox="1"/>
            <p:nvPr/>
          </p:nvSpPr>
          <p:spPr>
            <a:xfrm>
              <a:off x="2338546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596</a:t>
              </a:r>
            </a:p>
            <a:p>
              <a:pPr algn="ctr"/>
              <a:r>
                <a:rPr lang="en-US" sz="1200" dirty="0"/>
                <a:t>276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1B5C2B3E-CE28-D559-4042-B5792B86BCFF}"/>
                </a:ext>
              </a:extLst>
            </p:cNvPr>
            <p:cNvSpPr txBox="1"/>
            <p:nvPr/>
          </p:nvSpPr>
          <p:spPr>
            <a:xfrm>
              <a:off x="2799988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561</a:t>
              </a:r>
            </a:p>
            <a:p>
              <a:pPr algn="ctr"/>
              <a:r>
                <a:rPr lang="en-US" sz="1200" dirty="0"/>
                <a:t>268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29FB8426-27D3-6903-8A84-026C9C70246E}"/>
                </a:ext>
              </a:extLst>
            </p:cNvPr>
            <p:cNvSpPr txBox="1"/>
            <p:nvPr/>
          </p:nvSpPr>
          <p:spPr>
            <a:xfrm>
              <a:off x="3271922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489</a:t>
              </a:r>
            </a:p>
            <a:p>
              <a:pPr algn="ctr"/>
              <a:r>
                <a:rPr lang="en-US" sz="1200" dirty="0"/>
                <a:t>227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3CCADD41-DD6B-F35A-8A75-C54985323383}"/>
                </a:ext>
              </a:extLst>
            </p:cNvPr>
            <p:cNvSpPr txBox="1"/>
            <p:nvPr/>
          </p:nvSpPr>
          <p:spPr>
            <a:xfrm>
              <a:off x="3728393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424</a:t>
              </a:r>
            </a:p>
            <a:p>
              <a:pPr algn="ctr"/>
              <a:r>
                <a:rPr lang="en-US" sz="1200" dirty="0"/>
                <a:t>183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BC487A67-179B-A415-AEBF-57862BA7EE5E}"/>
                </a:ext>
              </a:extLst>
            </p:cNvPr>
            <p:cNvSpPr txBox="1"/>
            <p:nvPr/>
          </p:nvSpPr>
          <p:spPr>
            <a:xfrm>
              <a:off x="4207823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419</a:t>
              </a:r>
            </a:p>
            <a:p>
              <a:pPr algn="ctr"/>
              <a:r>
                <a:rPr lang="en-US" sz="1200" dirty="0"/>
                <a:t>178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4155F923-7B70-FCB0-460B-F5DD4D63CCA8}"/>
                </a:ext>
              </a:extLst>
            </p:cNvPr>
            <p:cNvSpPr txBox="1"/>
            <p:nvPr/>
          </p:nvSpPr>
          <p:spPr>
            <a:xfrm>
              <a:off x="4670847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372</a:t>
              </a:r>
            </a:p>
            <a:p>
              <a:pPr algn="ctr"/>
              <a:r>
                <a:rPr lang="en-US" sz="1200" dirty="0"/>
                <a:t>154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72240A9D-1073-DA56-53D6-6AE23DD7DB85}"/>
                </a:ext>
              </a:extLst>
            </p:cNvPr>
            <p:cNvSpPr txBox="1"/>
            <p:nvPr/>
          </p:nvSpPr>
          <p:spPr>
            <a:xfrm>
              <a:off x="5279124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1044" name="ZoneTexte 1043">
              <a:extLst>
                <a:ext uri="{FF2B5EF4-FFF2-40B4-BE49-F238E27FC236}">
                  <a16:creationId xmlns:a16="http://schemas.microsoft.com/office/drawing/2014/main" id="{9C7E57CE-12FE-9B0B-4FBD-2AD36F1AFB4E}"/>
                </a:ext>
              </a:extLst>
            </p:cNvPr>
            <p:cNvSpPr txBox="1"/>
            <p:nvPr/>
          </p:nvSpPr>
          <p:spPr>
            <a:xfrm>
              <a:off x="518802" y="5573917"/>
              <a:ext cx="792461" cy="64633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en-US" sz="1200" b="1" dirty="0"/>
                <a:t>N at risk</a:t>
              </a:r>
            </a:p>
            <a:p>
              <a:pPr algn="r"/>
              <a:r>
                <a:rPr lang="en-US" sz="1200" dirty="0"/>
                <a:t>DTG arms</a:t>
              </a:r>
            </a:p>
            <a:p>
              <a:pPr algn="r"/>
              <a:r>
                <a:rPr lang="en-US" sz="1200" dirty="0"/>
                <a:t>EFV arm</a:t>
              </a:r>
            </a:p>
          </p:txBody>
        </p:sp>
        <p:sp>
          <p:nvSpPr>
            <p:cNvPr id="1078" name="Line 39">
              <a:extLst>
                <a:ext uri="{FF2B5EF4-FFF2-40B4-BE49-F238E27FC236}">
                  <a16:creationId xmlns:a16="http://schemas.microsoft.com/office/drawing/2014/main" id="{C6923DB3-F363-0B2B-646A-CA1AC9896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1289" y="3836813"/>
              <a:ext cx="163642" cy="0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79" name="Line 43">
              <a:extLst>
                <a:ext uri="{FF2B5EF4-FFF2-40B4-BE49-F238E27FC236}">
                  <a16:creationId xmlns:a16="http://schemas.microsoft.com/office/drawing/2014/main" id="{C2179CAB-D968-FF05-B498-48C63B523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1289" y="4021585"/>
              <a:ext cx="16364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DAD22C07-B38A-31DB-7682-E660EF3AE0D9}"/>
                </a:ext>
              </a:extLst>
            </p:cNvPr>
            <p:cNvSpPr txBox="1"/>
            <p:nvPr/>
          </p:nvSpPr>
          <p:spPr>
            <a:xfrm>
              <a:off x="1800106" y="3704550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DTG arms</a:t>
              </a:r>
            </a:p>
          </p:txBody>
        </p:sp>
        <p:sp>
          <p:nvSpPr>
            <p:cNvPr id="1081" name="ZoneTexte 1080">
              <a:extLst>
                <a:ext uri="{FF2B5EF4-FFF2-40B4-BE49-F238E27FC236}">
                  <a16:creationId xmlns:a16="http://schemas.microsoft.com/office/drawing/2014/main" id="{951B7093-EC5E-1BDA-0A22-8271D31AB7B2}"/>
                </a:ext>
              </a:extLst>
            </p:cNvPr>
            <p:cNvSpPr txBox="1"/>
            <p:nvPr/>
          </p:nvSpPr>
          <p:spPr>
            <a:xfrm>
              <a:off x="1800106" y="3889322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EFV arm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4BCF4F3-6E01-D700-ECC5-6B2981F6FC38}"/>
              </a:ext>
            </a:extLst>
          </p:cNvPr>
          <p:cNvGrpSpPr/>
          <p:nvPr/>
        </p:nvGrpSpPr>
        <p:grpSpPr>
          <a:xfrm>
            <a:off x="6034580" y="3178969"/>
            <a:ext cx="5316254" cy="3070750"/>
            <a:chOff x="6034580" y="3178969"/>
            <a:chExt cx="5316254" cy="3070750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8AC386F5-2595-6EDF-7F96-7FBBBB0C6496}"/>
                </a:ext>
              </a:extLst>
            </p:cNvPr>
            <p:cNvGrpSpPr/>
            <p:nvPr/>
          </p:nvGrpSpPr>
          <p:grpSpPr>
            <a:xfrm>
              <a:off x="7001572" y="3294272"/>
              <a:ext cx="3934314" cy="2089459"/>
              <a:chOff x="-4519613" y="2308226"/>
              <a:chExt cx="3625850" cy="1925638"/>
            </a:xfrm>
          </p:grpSpPr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572723DE-DA3E-5C26-4288-DBCD481A6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11663" y="4197351"/>
                <a:ext cx="3517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3B4A6F1C-7EEE-2FC9-EB36-18BD1BA2C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478089" y="2308226"/>
                <a:ext cx="0" cy="1827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F66186C7-F7CC-6C3F-AAC3-9E1BE7830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2322513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8CE6640C-90BE-31DC-BB5F-FEFFA71DE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322897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188B101F-B793-1CDE-411B-536C6AC8D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2774951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9995CAC9-9D9A-871D-E2A6-8C7393E37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241675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1995F4AE-C4D6-7838-E3CE-2DF36D5D2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655888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5948EBF6-EBED-DBEF-69FE-DE876C5E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3684588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5F6CAFEB-161A-83FA-1A72-499B188A5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411663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6B723A29-4F7B-9EC1-B10D-11175E0E8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413702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58632FF5-D6C5-FE0F-705F-F3D925210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825875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8BED3C07-F1C6-93FE-C260-C1108C623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95350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BBEFAFF4-2D3A-D2AC-1629-1E84F79E1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073275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3C49C35A-68D3-8F4E-4B72-3179C536E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487488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16C80D4F-5EBF-FAFD-6FA9-05EAAE9E2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05313" y="2409826"/>
                <a:ext cx="3500437" cy="1724025"/>
              </a:xfrm>
              <a:custGeom>
                <a:avLst/>
                <a:gdLst>
                  <a:gd name="T0" fmla="*/ 303 w 6614"/>
                  <a:gd name="T1" fmla="*/ 3259 h 3259"/>
                  <a:gd name="T2" fmla="*/ 403 w 6614"/>
                  <a:gd name="T3" fmla="*/ 3204 h 3259"/>
                  <a:gd name="T4" fmla="*/ 441 w 6614"/>
                  <a:gd name="T5" fmla="*/ 3155 h 3259"/>
                  <a:gd name="T6" fmla="*/ 524 w 6614"/>
                  <a:gd name="T7" fmla="*/ 3101 h 3259"/>
                  <a:gd name="T8" fmla="*/ 543 w 6614"/>
                  <a:gd name="T9" fmla="*/ 3089 h 3259"/>
                  <a:gd name="T10" fmla="*/ 579 w 6614"/>
                  <a:gd name="T11" fmla="*/ 2787 h 3259"/>
                  <a:gd name="T12" fmla="*/ 620 w 6614"/>
                  <a:gd name="T13" fmla="*/ 2734 h 3259"/>
                  <a:gd name="T14" fmla="*/ 761 w 6614"/>
                  <a:gd name="T15" fmla="*/ 2633 h 3259"/>
                  <a:gd name="T16" fmla="*/ 779 w 6614"/>
                  <a:gd name="T17" fmla="*/ 2579 h 3259"/>
                  <a:gd name="T18" fmla="*/ 804 w 6614"/>
                  <a:gd name="T19" fmla="*/ 2524 h 3259"/>
                  <a:gd name="T20" fmla="*/ 936 w 6614"/>
                  <a:gd name="T21" fmla="*/ 2475 h 3259"/>
                  <a:gd name="T22" fmla="*/ 998 w 6614"/>
                  <a:gd name="T23" fmla="*/ 2423 h 3259"/>
                  <a:gd name="T24" fmla="*/ 1039 w 6614"/>
                  <a:gd name="T25" fmla="*/ 2316 h 3259"/>
                  <a:gd name="T26" fmla="*/ 1060 w 6614"/>
                  <a:gd name="T27" fmla="*/ 2266 h 3259"/>
                  <a:gd name="T28" fmla="*/ 1373 w 6614"/>
                  <a:gd name="T29" fmla="*/ 2213 h 3259"/>
                  <a:gd name="T30" fmla="*/ 1411 w 6614"/>
                  <a:gd name="T31" fmla="*/ 2165 h 3259"/>
                  <a:gd name="T32" fmla="*/ 1434 w 6614"/>
                  <a:gd name="T33" fmla="*/ 2102 h 3259"/>
                  <a:gd name="T34" fmla="*/ 1588 w 6614"/>
                  <a:gd name="T35" fmla="*/ 2053 h 3259"/>
                  <a:gd name="T36" fmla="*/ 1611 w 6614"/>
                  <a:gd name="T37" fmla="*/ 1999 h 3259"/>
                  <a:gd name="T38" fmla="*/ 1625 w 6614"/>
                  <a:gd name="T39" fmla="*/ 1950 h 3259"/>
                  <a:gd name="T40" fmla="*/ 1645 w 6614"/>
                  <a:gd name="T41" fmla="*/ 1893 h 3259"/>
                  <a:gd name="T42" fmla="*/ 1671 w 6614"/>
                  <a:gd name="T43" fmla="*/ 1526 h 3259"/>
                  <a:gd name="T44" fmla="*/ 1690 w 6614"/>
                  <a:gd name="T45" fmla="*/ 1465 h 3259"/>
                  <a:gd name="T46" fmla="*/ 1708 w 6614"/>
                  <a:gd name="T47" fmla="*/ 1416 h 3259"/>
                  <a:gd name="T48" fmla="*/ 1744 w 6614"/>
                  <a:gd name="T49" fmla="*/ 1310 h 3259"/>
                  <a:gd name="T50" fmla="*/ 1764 w 6614"/>
                  <a:gd name="T51" fmla="*/ 1250 h 3259"/>
                  <a:gd name="T52" fmla="*/ 1785 w 6614"/>
                  <a:gd name="T53" fmla="*/ 1144 h 3259"/>
                  <a:gd name="T54" fmla="*/ 1825 w 6614"/>
                  <a:gd name="T55" fmla="*/ 1033 h 3259"/>
                  <a:gd name="T56" fmla="*/ 1920 w 6614"/>
                  <a:gd name="T57" fmla="*/ 981 h 3259"/>
                  <a:gd name="T58" fmla="*/ 2081 w 6614"/>
                  <a:gd name="T59" fmla="*/ 922 h 3259"/>
                  <a:gd name="T60" fmla="*/ 2198 w 6614"/>
                  <a:gd name="T61" fmla="*/ 862 h 3259"/>
                  <a:gd name="T62" fmla="*/ 2218 w 6614"/>
                  <a:gd name="T63" fmla="*/ 626 h 3259"/>
                  <a:gd name="T64" fmla="*/ 2591 w 6614"/>
                  <a:gd name="T65" fmla="*/ 579 h 3259"/>
                  <a:gd name="T66" fmla="*/ 2615 w 6614"/>
                  <a:gd name="T67" fmla="*/ 520 h 3259"/>
                  <a:gd name="T68" fmla="*/ 3028 w 6614"/>
                  <a:gd name="T69" fmla="*/ 464 h 3259"/>
                  <a:gd name="T70" fmla="*/ 3167 w 6614"/>
                  <a:gd name="T71" fmla="*/ 409 h 3259"/>
                  <a:gd name="T72" fmla="*/ 3280 w 6614"/>
                  <a:gd name="T73" fmla="*/ 347 h 3259"/>
                  <a:gd name="T74" fmla="*/ 3306 w 6614"/>
                  <a:gd name="T75" fmla="*/ 289 h 3259"/>
                  <a:gd name="T76" fmla="*/ 3586 w 6614"/>
                  <a:gd name="T77" fmla="*/ 237 h 3259"/>
                  <a:gd name="T78" fmla="*/ 4407 w 6614"/>
                  <a:gd name="T79" fmla="*/ 177 h 3259"/>
                  <a:gd name="T80" fmla="*/ 5026 w 6614"/>
                  <a:gd name="T81" fmla="*/ 116 h 3259"/>
                  <a:gd name="T82" fmla="*/ 5298 w 6614"/>
                  <a:gd name="T83" fmla="*/ 63 h 3259"/>
                  <a:gd name="T84" fmla="*/ 6614 w 6614"/>
                  <a:gd name="T85" fmla="*/ 0 h 3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14" h="3259">
                    <a:moveTo>
                      <a:pt x="0" y="3259"/>
                    </a:moveTo>
                    <a:lnTo>
                      <a:pt x="303" y="3259"/>
                    </a:lnTo>
                    <a:lnTo>
                      <a:pt x="303" y="3204"/>
                    </a:lnTo>
                    <a:lnTo>
                      <a:pt x="403" y="3204"/>
                    </a:lnTo>
                    <a:lnTo>
                      <a:pt x="403" y="3155"/>
                    </a:lnTo>
                    <a:lnTo>
                      <a:pt x="441" y="3155"/>
                    </a:lnTo>
                    <a:lnTo>
                      <a:pt x="441" y="3101"/>
                    </a:lnTo>
                    <a:lnTo>
                      <a:pt x="524" y="3101"/>
                    </a:lnTo>
                    <a:lnTo>
                      <a:pt x="524" y="3089"/>
                    </a:lnTo>
                    <a:lnTo>
                      <a:pt x="543" y="3089"/>
                    </a:lnTo>
                    <a:lnTo>
                      <a:pt x="543" y="2787"/>
                    </a:lnTo>
                    <a:lnTo>
                      <a:pt x="579" y="2787"/>
                    </a:lnTo>
                    <a:lnTo>
                      <a:pt x="579" y="2734"/>
                    </a:lnTo>
                    <a:lnTo>
                      <a:pt x="620" y="2734"/>
                    </a:lnTo>
                    <a:lnTo>
                      <a:pt x="620" y="2633"/>
                    </a:lnTo>
                    <a:lnTo>
                      <a:pt x="761" y="2633"/>
                    </a:lnTo>
                    <a:lnTo>
                      <a:pt x="761" y="2579"/>
                    </a:lnTo>
                    <a:lnTo>
                      <a:pt x="779" y="2579"/>
                    </a:lnTo>
                    <a:lnTo>
                      <a:pt x="779" y="2524"/>
                    </a:lnTo>
                    <a:lnTo>
                      <a:pt x="804" y="2524"/>
                    </a:lnTo>
                    <a:lnTo>
                      <a:pt x="804" y="2475"/>
                    </a:lnTo>
                    <a:lnTo>
                      <a:pt x="936" y="2475"/>
                    </a:lnTo>
                    <a:lnTo>
                      <a:pt x="936" y="2423"/>
                    </a:lnTo>
                    <a:lnTo>
                      <a:pt x="998" y="2423"/>
                    </a:lnTo>
                    <a:lnTo>
                      <a:pt x="998" y="2316"/>
                    </a:lnTo>
                    <a:lnTo>
                      <a:pt x="1039" y="2316"/>
                    </a:lnTo>
                    <a:lnTo>
                      <a:pt x="1039" y="2266"/>
                    </a:lnTo>
                    <a:lnTo>
                      <a:pt x="1060" y="2266"/>
                    </a:lnTo>
                    <a:lnTo>
                      <a:pt x="1060" y="2213"/>
                    </a:lnTo>
                    <a:lnTo>
                      <a:pt x="1373" y="2213"/>
                    </a:lnTo>
                    <a:lnTo>
                      <a:pt x="1373" y="2165"/>
                    </a:lnTo>
                    <a:lnTo>
                      <a:pt x="1411" y="2165"/>
                    </a:lnTo>
                    <a:lnTo>
                      <a:pt x="1411" y="2102"/>
                    </a:lnTo>
                    <a:lnTo>
                      <a:pt x="1434" y="2102"/>
                    </a:lnTo>
                    <a:lnTo>
                      <a:pt x="1434" y="2053"/>
                    </a:lnTo>
                    <a:lnTo>
                      <a:pt x="1588" y="2053"/>
                    </a:lnTo>
                    <a:lnTo>
                      <a:pt x="1588" y="1999"/>
                    </a:lnTo>
                    <a:lnTo>
                      <a:pt x="1611" y="1999"/>
                    </a:lnTo>
                    <a:lnTo>
                      <a:pt x="1611" y="1950"/>
                    </a:lnTo>
                    <a:lnTo>
                      <a:pt x="1625" y="1950"/>
                    </a:lnTo>
                    <a:lnTo>
                      <a:pt x="1625" y="1893"/>
                    </a:lnTo>
                    <a:lnTo>
                      <a:pt x="1645" y="1893"/>
                    </a:lnTo>
                    <a:lnTo>
                      <a:pt x="1645" y="1526"/>
                    </a:lnTo>
                    <a:lnTo>
                      <a:pt x="1671" y="1526"/>
                    </a:lnTo>
                    <a:lnTo>
                      <a:pt x="1671" y="1465"/>
                    </a:lnTo>
                    <a:lnTo>
                      <a:pt x="1690" y="1465"/>
                    </a:lnTo>
                    <a:lnTo>
                      <a:pt x="1690" y="1416"/>
                    </a:lnTo>
                    <a:lnTo>
                      <a:pt x="1708" y="1416"/>
                    </a:lnTo>
                    <a:lnTo>
                      <a:pt x="1708" y="1310"/>
                    </a:lnTo>
                    <a:lnTo>
                      <a:pt x="1744" y="1310"/>
                    </a:lnTo>
                    <a:lnTo>
                      <a:pt x="1744" y="1250"/>
                    </a:lnTo>
                    <a:lnTo>
                      <a:pt x="1764" y="1250"/>
                    </a:lnTo>
                    <a:lnTo>
                      <a:pt x="1764" y="1144"/>
                    </a:lnTo>
                    <a:lnTo>
                      <a:pt x="1785" y="1144"/>
                    </a:lnTo>
                    <a:lnTo>
                      <a:pt x="1785" y="1033"/>
                    </a:lnTo>
                    <a:lnTo>
                      <a:pt x="1825" y="1033"/>
                    </a:lnTo>
                    <a:lnTo>
                      <a:pt x="1825" y="981"/>
                    </a:lnTo>
                    <a:lnTo>
                      <a:pt x="1920" y="981"/>
                    </a:lnTo>
                    <a:lnTo>
                      <a:pt x="1920" y="922"/>
                    </a:lnTo>
                    <a:lnTo>
                      <a:pt x="2081" y="922"/>
                    </a:lnTo>
                    <a:lnTo>
                      <a:pt x="2081" y="862"/>
                    </a:lnTo>
                    <a:lnTo>
                      <a:pt x="2198" y="862"/>
                    </a:lnTo>
                    <a:lnTo>
                      <a:pt x="2198" y="626"/>
                    </a:lnTo>
                    <a:lnTo>
                      <a:pt x="2218" y="626"/>
                    </a:lnTo>
                    <a:lnTo>
                      <a:pt x="2218" y="579"/>
                    </a:lnTo>
                    <a:lnTo>
                      <a:pt x="2591" y="579"/>
                    </a:lnTo>
                    <a:lnTo>
                      <a:pt x="2591" y="520"/>
                    </a:lnTo>
                    <a:lnTo>
                      <a:pt x="2615" y="520"/>
                    </a:lnTo>
                    <a:lnTo>
                      <a:pt x="2615" y="464"/>
                    </a:lnTo>
                    <a:lnTo>
                      <a:pt x="3028" y="464"/>
                    </a:lnTo>
                    <a:lnTo>
                      <a:pt x="3028" y="409"/>
                    </a:lnTo>
                    <a:lnTo>
                      <a:pt x="3167" y="409"/>
                    </a:lnTo>
                    <a:lnTo>
                      <a:pt x="3167" y="347"/>
                    </a:lnTo>
                    <a:lnTo>
                      <a:pt x="3280" y="347"/>
                    </a:lnTo>
                    <a:lnTo>
                      <a:pt x="3280" y="289"/>
                    </a:lnTo>
                    <a:lnTo>
                      <a:pt x="3306" y="289"/>
                    </a:lnTo>
                    <a:lnTo>
                      <a:pt x="3306" y="237"/>
                    </a:lnTo>
                    <a:lnTo>
                      <a:pt x="3586" y="237"/>
                    </a:lnTo>
                    <a:lnTo>
                      <a:pt x="3586" y="177"/>
                    </a:lnTo>
                    <a:lnTo>
                      <a:pt x="4407" y="177"/>
                    </a:lnTo>
                    <a:lnTo>
                      <a:pt x="4407" y="116"/>
                    </a:lnTo>
                    <a:lnTo>
                      <a:pt x="5026" y="116"/>
                    </a:lnTo>
                    <a:lnTo>
                      <a:pt x="5026" y="63"/>
                    </a:lnTo>
                    <a:lnTo>
                      <a:pt x="5298" y="63"/>
                    </a:lnTo>
                    <a:lnTo>
                      <a:pt x="5298" y="0"/>
                    </a:lnTo>
                    <a:lnTo>
                      <a:pt x="6614" y="0"/>
                    </a:lnTo>
                  </a:path>
                </a:pathLst>
              </a:custGeom>
              <a:noFill/>
              <a:ln w="222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:a16="http://schemas.microsoft.com/office/drawing/2014/main" id="{A73966F1-77AA-ADB5-B79A-1DF6D6776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05313" y="2932113"/>
                <a:ext cx="3494087" cy="1201738"/>
              </a:xfrm>
              <a:custGeom>
                <a:avLst/>
                <a:gdLst>
                  <a:gd name="T0" fmla="*/ 6603 w 6603"/>
                  <a:gd name="T1" fmla="*/ 0 h 2272"/>
                  <a:gd name="T2" fmla="*/ 5320 w 6603"/>
                  <a:gd name="T3" fmla="*/ 0 h 2272"/>
                  <a:gd name="T4" fmla="*/ 5320 w 6603"/>
                  <a:gd name="T5" fmla="*/ 387 h 2272"/>
                  <a:gd name="T6" fmla="*/ 3602 w 6603"/>
                  <a:gd name="T7" fmla="*/ 387 h 2272"/>
                  <a:gd name="T8" fmla="*/ 3602 w 6603"/>
                  <a:gd name="T9" fmla="*/ 696 h 2272"/>
                  <a:gd name="T10" fmla="*/ 3210 w 6603"/>
                  <a:gd name="T11" fmla="*/ 696 h 2272"/>
                  <a:gd name="T12" fmla="*/ 3210 w 6603"/>
                  <a:gd name="T13" fmla="*/ 964 h 2272"/>
                  <a:gd name="T14" fmla="*/ 2198 w 6603"/>
                  <a:gd name="T15" fmla="*/ 964 h 2272"/>
                  <a:gd name="T16" fmla="*/ 2198 w 6603"/>
                  <a:gd name="T17" fmla="*/ 1175 h 2272"/>
                  <a:gd name="T18" fmla="*/ 1670 w 6603"/>
                  <a:gd name="T19" fmla="*/ 1175 h 2272"/>
                  <a:gd name="T20" fmla="*/ 1670 w 6603"/>
                  <a:gd name="T21" fmla="*/ 1390 h 2272"/>
                  <a:gd name="T22" fmla="*/ 1629 w 6603"/>
                  <a:gd name="T23" fmla="*/ 1390 h 2272"/>
                  <a:gd name="T24" fmla="*/ 1629 w 6603"/>
                  <a:gd name="T25" fmla="*/ 1571 h 2272"/>
                  <a:gd name="T26" fmla="*/ 1528 w 6603"/>
                  <a:gd name="T27" fmla="*/ 1571 h 2272"/>
                  <a:gd name="T28" fmla="*/ 1528 w 6603"/>
                  <a:gd name="T29" fmla="*/ 1753 h 2272"/>
                  <a:gd name="T30" fmla="*/ 1375 w 6603"/>
                  <a:gd name="T31" fmla="*/ 1753 h 2272"/>
                  <a:gd name="T32" fmla="*/ 1375 w 6603"/>
                  <a:gd name="T33" fmla="*/ 1925 h 2272"/>
                  <a:gd name="T34" fmla="*/ 664 w 6603"/>
                  <a:gd name="T35" fmla="*/ 1925 h 2272"/>
                  <a:gd name="T36" fmla="*/ 664 w 6603"/>
                  <a:gd name="T37" fmla="*/ 2102 h 2272"/>
                  <a:gd name="T38" fmla="*/ 524 w 6603"/>
                  <a:gd name="T39" fmla="*/ 2102 h 2272"/>
                  <a:gd name="T40" fmla="*/ 524 w 6603"/>
                  <a:gd name="T41" fmla="*/ 2272 h 2272"/>
                  <a:gd name="T42" fmla="*/ 0 w 6603"/>
                  <a:gd name="T43" fmla="*/ 2272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03" h="2272">
                    <a:moveTo>
                      <a:pt x="6603" y="0"/>
                    </a:moveTo>
                    <a:lnTo>
                      <a:pt x="5320" y="0"/>
                    </a:lnTo>
                    <a:lnTo>
                      <a:pt x="5320" y="387"/>
                    </a:lnTo>
                    <a:lnTo>
                      <a:pt x="3602" y="387"/>
                    </a:lnTo>
                    <a:lnTo>
                      <a:pt x="3602" y="696"/>
                    </a:lnTo>
                    <a:lnTo>
                      <a:pt x="3210" y="696"/>
                    </a:lnTo>
                    <a:lnTo>
                      <a:pt x="3210" y="964"/>
                    </a:lnTo>
                    <a:lnTo>
                      <a:pt x="2198" y="964"/>
                    </a:lnTo>
                    <a:lnTo>
                      <a:pt x="2198" y="1175"/>
                    </a:lnTo>
                    <a:lnTo>
                      <a:pt x="1670" y="1175"/>
                    </a:lnTo>
                    <a:lnTo>
                      <a:pt x="1670" y="1390"/>
                    </a:lnTo>
                    <a:lnTo>
                      <a:pt x="1629" y="1390"/>
                    </a:lnTo>
                    <a:lnTo>
                      <a:pt x="1629" y="1571"/>
                    </a:lnTo>
                    <a:lnTo>
                      <a:pt x="1528" y="1571"/>
                    </a:lnTo>
                    <a:lnTo>
                      <a:pt x="1528" y="1753"/>
                    </a:lnTo>
                    <a:lnTo>
                      <a:pt x="1375" y="1753"/>
                    </a:lnTo>
                    <a:lnTo>
                      <a:pt x="1375" y="1925"/>
                    </a:lnTo>
                    <a:lnTo>
                      <a:pt x="664" y="1925"/>
                    </a:lnTo>
                    <a:lnTo>
                      <a:pt x="664" y="2102"/>
                    </a:lnTo>
                    <a:lnTo>
                      <a:pt x="524" y="2102"/>
                    </a:lnTo>
                    <a:lnTo>
                      <a:pt x="524" y="2272"/>
                    </a:lnTo>
                    <a:lnTo>
                      <a:pt x="0" y="2272"/>
                    </a:lnTo>
                  </a:path>
                </a:pathLst>
              </a:custGeom>
              <a:noFill/>
              <a:ln w="222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076" name="Line 9">
                <a:extLst>
                  <a:ext uri="{FF2B5EF4-FFF2-40B4-BE49-F238E27FC236}">
                    <a16:creationId xmlns:a16="http://schemas.microsoft.com/office/drawing/2014/main" id="{B0B1F265-CCA6-4079-0FB2-EAD3E5C67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648834" y="2308226"/>
                <a:ext cx="0" cy="1827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077" name="Line 9">
                <a:extLst>
                  <a:ext uri="{FF2B5EF4-FFF2-40B4-BE49-F238E27FC236}">
                    <a16:creationId xmlns:a16="http://schemas.microsoft.com/office/drawing/2014/main" id="{D0C43D9B-484E-3BAF-9C68-1AED598F9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96096" y="2308226"/>
                <a:ext cx="0" cy="1827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1045" name="ZoneTexte 1044">
              <a:extLst>
                <a:ext uri="{FF2B5EF4-FFF2-40B4-BE49-F238E27FC236}">
                  <a16:creationId xmlns:a16="http://schemas.microsoft.com/office/drawing/2014/main" id="{3EF0C48D-F9C6-DFF5-79E2-F1E9E86FDDEF}"/>
                </a:ext>
              </a:extLst>
            </p:cNvPr>
            <p:cNvSpPr txBox="1"/>
            <p:nvPr/>
          </p:nvSpPr>
          <p:spPr>
            <a:xfrm>
              <a:off x="6605446" y="317896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1.00</a:t>
              </a:r>
            </a:p>
          </p:txBody>
        </p:sp>
        <p:sp>
          <p:nvSpPr>
            <p:cNvPr id="1046" name="ZoneTexte 1045">
              <a:extLst>
                <a:ext uri="{FF2B5EF4-FFF2-40B4-BE49-F238E27FC236}">
                  <a16:creationId xmlns:a16="http://schemas.microsoft.com/office/drawing/2014/main" id="{C1538B63-48DA-623B-F31B-A75E0AAF6A18}"/>
                </a:ext>
              </a:extLst>
            </p:cNvPr>
            <p:cNvSpPr txBox="1"/>
            <p:nvPr/>
          </p:nvSpPr>
          <p:spPr>
            <a:xfrm>
              <a:off x="6605446" y="367481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0.75</a:t>
              </a:r>
            </a:p>
          </p:txBody>
        </p:sp>
        <p:sp>
          <p:nvSpPr>
            <p:cNvPr id="1047" name="ZoneTexte 1046">
              <a:extLst>
                <a:ext uri="{FF2B5EF4-FFF2-40B4-BE49-F238E27FC236}">
                  <a16:creationId xmlns:a16="http://schemas.microsoft.com/office/drawing/2014/main" id="{674D6777-06C6-588A-F722-8BBA1E0C6BB8}"/>
                </a:ext>
              </a:extLst>
            </p:cNvPr>
            <p:cNvSpPr txBox="1"/>
            <p:nvPr/>
          </p:nvSpPr>
          <p:spPr>
            <a:xfrm>
              <a:off x="6605446" y="416058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0.50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883DDBB9-A861-9DC6-6DE6-630E65661074}"/>
                </a:ext>
              </a:extLst>
            </p:cNvPr>
            <p:cNvSpPr txBox="1"/>
            <p:nvPr/>
          </p:nvSpPr>
          <p:spPr>
            <a:xfrm>
              <a:off x="6605446" y="466076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0.25</a:t>
              </a:r>
            </a:p>
          </p:txBody>
        </p:sp>
        <p:sp>
          <p:nvSpPr>
            <p:cNvPr id="1049" name="ZoneTexte 1048">
              <a:extLst>
                <a:ext uri="{FF2B5EF4-FFF2-40B4-BE49-F238E27FC236}">
                  <a16:creationId xmlns:a16="http://schemas.microsoft.com/office/drawing/2014/main" id="{7F9F28A1-B466-E3F2-E1D6-08C8560FD95F}"/>
                </a:ext>
              </a:extLst>
            </p:cNvPr>
            <p:cNvSpPr txBox="1"/>
            <p:nvPr/>
          </p:nvSpPr>
          <p:spPr>
            <a:xfrm>
              <a:off x="6605446" y="515539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0.00</a:t>
              </a:r>
            </a:p>
          </p:txBody>
        </p:sp>
        <p:sp>
          <p:nvSpPr>
            <p:cNvPr id="1051" name="ZoneTexte 1050">
              <a:extLst>
                <a:ext uri="{FF2B5EF4-FFF2-40B4-BE49-F238E27FC236}">
                  <a16:creationId xmlns:a16="http://schemas.microsoft.com/office/drawing/2014/main" id="{A2F985ED-7B54-F752-916E-07AE413DB7B5}"/>
                </a:ext>
              </a:extLst>
            </p:cNvPr>
            <p:cNvSpPr txBox="1"/>
            <p:nvPr/>
          </p:nvSpPr>
          <p:spPr>
            <a:xfrm>
              <a:off x="6993159" y="53456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1052" name="ZoneTexte 1051">
              <a:extLst>
                <a:ext uri="{FF2B5EF4-FFF2-40B4-BE49-F238E27FC236}">
                  <a16:creationId xmlns:a16="http://schemas.microsoft.com/office/drawing/2014/main" id="{FBF752A6-154B-2015-4B22-F00B71BE6E96}"/>
                </a:ext>
              </a:extLst>
            </p:cNvPr>
            <p:cNvSpPr txBox="1"/>
            <p:nvPr/>
          </p:nvSpPr>
          <p:spPr>
            <a:xfrm>
              <a:off x="7622590" y="53456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</p:txBody>
        </p:sp>
        <p:sp>
          <p:nvSpPr>
            <p:cNvPr id="1054" name="ZoneTexte 1053">
              <a:extLst>
                <a:ext uri="{FF2B5EF4-FFF2-40B4-BE49-F238E27FC236}">
                  <a16:creationId xmlns:a16="http://schemas.microsoft.com/office/drawing/2014/main" id="{13DE7BE4-EA2B-89B7-39A9-45933D560BAD}"/>
                </a:ext>
              </a:extLst>
            </p:cNvPr>
            <p:cNvSpPr txBox="1"/>
            <p:nvPr/>
          </p:nvSpPr>
          <p:spPr>
            <a:xfrm>
              <a:off x="8221896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</a:t>
              </a:r>
            </a:p>
          </p:txBody>
        </p:sp>
        <p:sp>
          <p:nvSpPr>
            <p:cNvPr id="1055" name="ZoneTexte 1054">
              <a:extLst>
                <a:ext uri="{FF2B5EF4-FFF2-40B4-BE49-F238E27FC236}">
                  <a16:creationId xmlns:a16="http://schemas.microsoft.com/office/drawing/2014/main" id="{8EFA0642-A6A2-2251-FA97-EE7CC60F528E}"/>
                </a:ext>
              </a:extLst>
            </p:cNvPr>
            <p:cNvSpPr txBox="1"/>
            <p:nvPr/>
          </p:nvSpPr>
          <p:spPr>
            <a:xfrm>
              <a:off x="8855795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1056" name="ZoneTexte 1055">
              <a:extLst>
                <a:ext uri="{FF2B5EF4-FFF2-40B4-BE49-F238E27FC236}">
                  <a16:creationId xmlns:a16="http://schemas.microsoft.com/office/drawing/2014/main" id="{ABAFBD92-FBC2-0049-07C6-6FF152D9E588}"/>
                </a:ext>
              </a:extLst>
            </p:cNvPr>
            <p:cNvSpPr txBox="1"/>
            <p:nvPr/>
          </p:nvSpPr>
          <p:spPr>
            <a:xfrm>
              <a:off x="9483498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32</a:t>
              </a:r>
            </a:p>
          </p:txBody>
        </p:sp>
        <p:sp>
          <p:nvSpPr>
            <p:cNvPr id="1058" name="ZoneTexte 1057">
              <a:extLst>
                <a:ext uri="{FF2B5EF4-FFF2-40B4-BE49-F238E27FC236}">
                  <a16:creationId xmlns:a16="http://schemas.microsoft.com/office/drawing/2014/main" id="{EAA7CDED-F1C7-50FD-3635-1C9CB9B9F88B}"/>
                </a:ext>
              </a:extLst>
            </p:cNvPr>
            <p:cNvSpPr txBox="1"/>
            <p:nvPr/>
          </p:nvSpPr>
          <p:spPr>
            <a:xfrm>
              <a:off x="10120820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40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32607E75-F13B-1FF0-3482-BB5A06335A70}"/>
                </a:ext>
              </a:extLst>
            </p:cNvPr>
            <p:cNvSpPr txBox="1"/>
            <p:nvPr/>
          </p:nvSpPr>
          <p:spPr>
            <a:xfrm>
              <a:off x="10758045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3316CC8F-6976-111C-9278-CF0062D5E81B}"/>
                </a:ext>
              </a:extLst>
            </p:cNvPr>
            <p:cNvSpPr txBox="1"/>
            <p:nvPr/>
          </p:nvSpPr>
          <p:spPr>
            <a:xfrm>
              <a:off x="8554902" y="5505048"/>
              <a:ext cx="605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Weeks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F27F2318-A2FF-63C9-1DFD-A1CE07A7D08B}"/>
                </a:ext>
              </a:extLst>
            </p:cNvPr>
            <p:cNvSpPr txBox="1"/>
            <p:nvPr/>
          </p:nvSpPr>
          <p:spPr>
            <a:xfrm>
              <a:off x="6964774" y="5788054"/>
              <a:ext cx="341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66</a:t>
              </a:r>
            </a:p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64BDEEBA-DB76-7CAA-5812-B10E3A975ACA}"/>
                </a:ext>
              </a:extLst>
            </p:cNvPr>
            <p:cNvSpPr txBox="1"/>
            <p:nvPr/>
          </p:nvSpPr>
          <p:spPr>
            <a:xfrm>
              <a:off x="7583316" y="5788054"/>
              <a:ext cx="341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46</a:t>
              </a:r>
            </a:p>
            <a:p>
              <a:pPr algn="ctr"/>
              <a:r>
                <a:rPr lang="en-US" sz="1200" dirty="0"/>
                <a:t>18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06E1AF85-EA93-CD5F-2787-BE1C9CF878AE}"/>
                </a:ext>
              </a:extLst>
            </p:cNvPr>
            <p:cNvSpPr txBox="1"/>
            <p:nvPr/>
          </p:nvSpPr>
          <p:spPr>
            <a:xfrm>
              <a:off x="8221895" y="5788054"/>
              <a:ext cx="341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18</a:t>
              </a:r>
            </a:p>
            <a:p>
              <a:pPr algn="ctr"/>
              <a:r>
                <a:rPr lang="en-US" sz="1200" dirty="0"/>
                <a:t>11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5A713A3F-84C0-9EC0-C41F-C7A7EC7E91FB}"/>
                </a:ext>
              </a:extLst>
            </p:cNvPr>
            <p:cNvSpPr txBox="1"/>
            <p:nvPr/>
          </p:nvSpPr>
          <p:spPr>
            <a:xfrm>
              <a:off x="8895067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  <a:p>
              <a:pPr algn="ctr"/>
              <a:r>
                <a:rPr lang="en-US" sz="1200" dirty="0"/>
                <a:t>7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E0F9BE14-296C-C075-ED7A-74865806CE75}"/>
                </a:ext>
              </a:extLst>
            </p:cNvPr>
            <p:cNvSpPr txBox="1"/>
            <p:nvPr/>
          </p:nvSpPr>
          <p:spPr>
            <a:xfrm>
              <a:off x="9522769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1070" name="ZoneTexte 1069">
              <a:extLst>
                <a:ext uri="{FF2B5EF4-FFF2-40B4-BE49-F238E27FC236}">
                  <a16:creationId xmlns:a16="http://schemas.microsoft.com/office/drawing/2014/main" id="{A9974F3C-3499-C680-4694-BF87650E9423}"/>
                </a:ext>
              </a:extLst>
            </p:cNvPr>
            <p:cNvSpPr txBox="1"/>
            <p:nvPr/>
          </p:nvSpPr>
          <p:spPr>
            <a:xfrm>
              <a:off x="10160091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071" name="ZoneTexte 1070">
              <a:extLst>
                <a:ext uri="{FF2B5EF4-FFF2-40B4-BE49-F238E27FC236}">
                  <a16:creationId xmlns:a16="http://schemas.microsoft.com/office/drawing/2014/main" id="{7819F8C6-4FC3-98CA-5D0E-A06A6989E7B2}"/>
                </a:ext>
              </a:extLst>
            </p:cNvPr>
            <p:cNvSpPr txBox="1"/>
            <p:nvPr/>
          </p:nvSpPr>
          <p:spPr>
            <a:xfrm>
              <a:off x="10797318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901B39AE-D0EA-8052-5F0B-BE6A054393EF}"/>
                </a:ext>
              </a:extLst>
            </p:cNvPr>
            <p:cNvSpPr txBox="1"/>
            <p:nvPr/>
          </p:nvSpPr>
          <p:spPr>
            <a:xfrm>
              <a:off x="6034580" y="5581938"/>
              <a:ext cx="792461" cy="64633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en-US" sz="1200" b="1" dirty="0"/>
                <a:t>N at risk</a:t>
              </a:r>
            </a:p>
            <a:p>
              <a:pPr algn="r"/>
              <a:r>
                <a:rPr lang="en-US" sz="1200" dirty="0"/>
                <a:t>DTG arms</a:t>
              </a:r>
            </a:p>
            <a:p>
              <a:pPr algn="r"/>
              <a:r>
                <a:rPr lang="en-US" sz="1200" dirty="0"/>
                <a:t>EFV arm</a:t>
              </a:r>
            </a:p>
          </p:txBody>
        </p:sp>
        <p:sp>
          <p:nvSpPr>
            <p:cNvPr id="1082" name="Line 39">
              <a:extLst>
                <a:ext uri="{FF2B5EF4-FFF2-40B4-BE49-F238E27FC236}">
                  <a16:creationId xmlns:a16="http://schemas.microsoft.com/office/drawing/2014/main" id="{05C8CD37-284B-CFFE-A37D-81F009DF9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556" y="3520764"/>
              <a:ext cx="163642" cy="0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3" name="Line 43">
              <a:extLst>
                <a:ext uri="{FF2B5EF4-FFF2-40B4-BE49-F238E27FC236}">
                  <a16:creationId xmlns:a16="http://schemas.microsoft.com/office/drawing/2014/main" id="{E5BAE3A6-8A36-E511-8C9D-F9BCB00C8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556" y="3705536"/>
              <a:ext cx="16364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4" name="ZoneTexte 1083">
              <a:extLst>
                <a:ext uri="{FF2B5EF4-FFF2-40B4-BE49-F238E27FC236}">
                  <a16:creationId xmlns:a16="http://schemas.microsoft.com/office/drawing/2014/main" id="{F6A7D1BB-B05E-21C5-AFCB-B062655FC1BB}"/>
                </a:ext>
              </a:extLst>
            </p:cNvPr>
            <p:cNvSpPr txBox="1"/>
            <p:nvPr/>
          </p:nvSpPr>
          <p:spPr>
            <a:xfrm>
              <a:off x="7256373" y="3388501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DTG arms</a:t>
              </a:r>
            </a:p>
          </p:txBody>
        </p:sp>
        <p:sp>
          <p:nvSpPr>
            <p:cNvPr id="1085" name="ZoneTexte 1084">
              <a:extLst>
                <a:ext uri="{FF2B5EF4-FFF2-40B4-BE49-F238E27FC236}">
                  <a16:creationId xmlns:a16="http://schemas.microsoft.com/office/drawing/2014/main" id="{A5D57BB1-2E25-EA0E-B8D1-8ED956C4D005}"/>
                </a:ext>
              </a:extLst>
            </p:cNvPr>
            <p:cNvSpPr txBox="1"/>
            <p:nvPr/>
          </p:nvSpPr>
          <p:spPr>
            <a:xfrm>
              <a:off x="7256373" y="3573273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EFV arm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AD10B4E-4B65-CCB6-7A6B-E0A7FA1020D2}"/>
                </a:ext>
              </a:extLst>
            </p:cNvPr>
            <p:cNvSpPr txBox="1"/>
            <p:nvPr/>
          </p:nvSpPr>
          <p:spPr>
            <a:xfrm>
              <a:off x="8969426" y="3506337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88%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D5B0392-A0B7-3E4A-040A-FC7925A3972A}"/>
                </a:ext>
              </a:extLst>
            </p:cNvPr>
            <p:cNvSpPr txBox="1"/>
            <p:nvPr/>
          </p:nvSpPr>
          <p:spPr>
            <a:xfrm>
              <a:off x="8969426" y="4350321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46%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E24C22E-7C32-EB26-4530-5E29F73DF2BB}"/>
                </a:ext>
              </a:extLst>
            </p:cNvPr>
            <p:cNvSpPr txBox="1"/>
            <p:nvPr/>
          </p:nvSpPr>
          <p:spPr>
            <a:xfrm>
              <a:off x="10898465" y="324235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95%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56865BD-ED28-B608-9FEF-618520C27C73}"/>
                </a:ext>
              </a:extLst>
            </p:cNvPr>
            <p:cNvSpPr txBox="1"/>
            <p:nvPr/>
          </p:nvSpPr>
          <p:spPr>
            <a:xfrm>
              <a:off x="10898466" y="3840387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2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9950896" cy="1491539"/>
          </a:xfrm>
        </p:spPr>
        <p:txBody>
          <a:bodyPr/>
          <a:lstStyle/>
          <a:p>
            <a:r>
              <a:rPr lang="en-US" dirty="0"/>
              <a:t>D2ARLING study: DTG/3TC in </a:t>
            </a:r>
            <a:r>
              <a:rPr lang="en-US" dirty="0" err="1"/>
              <a:t>Naïves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without baseline drug resistance testing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</a:rPr>
              <a:t> Randomized, open-label, phase IV study in ART naïve patients with no available information of baseline resistance testing: DTG + 3TC vs DTG + TDF/XTC (N=214)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endParaRPr lang="en-US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G</a:t>
            </a:r>
            <a:r>
              <a:rPr lang="en-US" dirty="0">
                <a:effectLst/>
                <a:latin typeface="Calibri" panose="020F0502020204030204" pitchFamily="34" charset="0"/>
              </a:rPr>
              <a:t>enotypic drug-resistance test was performed at day 1 and remained double-blinded throughout the study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endParaRPr lang="en-US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</a:rPr>
              <a:t>Primary endpoint: % HIV RNA &lt; 50 c/mL at week 48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endParaRPr lang="en-US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At W24: HIV RNA &lt; 50 c/mL: DTG/3TC = 94.3 % vs DTG + XTC/TDF = 95.4 %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</a:rPr>
              <a:t>1 virologic failure on </a:t>
            </a:r>
            <a:r>
              <a:rPr lang="en-US" dirty="0">
                <a:latin typeface="Calibri" panose="020F0502020204030204" pitchFamily="34" charset="0"/>
              </a:rPr>
              <a:t>DTG + XTC/TDF (no emergence of resistance)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</a:rPr>
              <a:t>Median weight change: DTG/3TC = + 2 Kg, </a:t>
            </a:r>
            <a:r>
              <a:rPr lang="en-US" dirty="0">
                <a:latin typeface="Calibri" panose="020F0502020204030204" pitchFamily="34" charset="0"/>
              </a:rPr>
              <a:t>DTG + XTC/TDF = 0 Kg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446842" y="6574009"/>
            <a:ext cx="27422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Cordova E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TUPEB202</a:t>
            </a:r>
          </a:p>
        </p:txBody>
      </p:sp>
    </p:spTree>
    <p:extLst>
      <p:ext uri="{BB962C8B-B14F-4D97-AF65-F5344CB8AC3E}">
        <p14:creationId xmlns:p14="http://schemas.microsoft.com/office/powerpoint/2010/main" val="15464957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RV-trials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8563</Words>
  <Application>Microsoft Office PowerPoint</Application>
  <PresentationFormat>Grand écran</PresentationFormat>
  <Paragraphs>2061</Paragraphs>
  <Slides>49</Slides>
  <Notes>49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5" baseType="lpstr">
      <vt:lpstr>Arial</vt:lpstr>
      <vt:lpstr>Calibri</vt:lpstr>
      <vt:lpstr>IASRibbon</vt:lpstr>
      <vt:lpstr>Symbol</vt:lpstr>
      <vt:lpstr>Wingdings</vt:lpstr>
      <vt:lpstr>ARV-trials </vt:lpstr>
      <vt:lpstr>The 12th IAS Conference on HIV Science</vt:lpstr>
      <vt:lpstr>ART</vt:lpstr>
      <vt:lpstr>Costs and cost-effectiveness of rapid ART Start in the United States</vt:lpstr>
      <vt:lpstr>Same-day and rapid ART initiation:  impact on HIV outcomes in Thailand</vt:lpstr>
      <vt:lpstr>DOR/ISL vs BIC/FTC/TAF in Naïves (1)</vt:lpstr>
      <vt:lpstr>DOR/ISL vs BIC/FTC/TAF in Naïves (2)</vt:lpstr>
      <vt:lpstr>DOR/ISL vs BIC/FTC/TAF in Naïves (3)</vt:lpstr>
      <vt:lpstr>Virologic re-suppression after virological failure  of first-line DTG-based ART: ADVANCE trial data</vt:lpstr>
      <vt:lpstr>D2ARLING study: DTG/3TC in Naïves  without baseline drug resistance testing</vt:lpstr>
      <vt:lpstr>Switch to DTG/3TC in patients with prior M184V/I</vt:lpstr>
      <vt:lpstr>B/F/TAF vs DTG + F/TDF for initial ART in HBV/HIV  co-infected individuals: W96 results of ALLIANCE Trial (1)</vt:lpstr>
      <vt:lpstr>B/F/TAF vs DTG + F/TDF for initial ART in HBV/HIV  co-infected individuals: W96 results of ALLIANCE Trial (2)</vt:lpstr>
      <vt:lpstr>Patient reported outcomes 12 months after switch to CAB + RPV LA: SOLAR study</vt:lpstr>
      <vt:lpstr>LA LEN: PK comparison of phase 2/3 regimen  vs simplified regimen (1)</vt:lpstr>
      <vt:lpstr>LA LEN: PK comparison of phase 2/3 regimen  vs simplified regimen (2)</vt:lpstr>
      <vt:lpstr>Oral LEN bridging for missed sc Q6M dosing (1)</vt:lpstr>
      <vt:lpstr>Oral LEN bridging for missed sc Q6M dosing (2)</vt:lpstr>
      <vt:lpstr>Pregnancy</vt:lpstr>
      <vt:lpstr>BIC/FTC/TAF PK during pregnancy</vt:lpstr>
      <vt:lpstr>NTD by ART at conception: TSEPAMO 2014-2022 </vt:lpstr>
      <vt:lpstr>Comorbidities</vt:lpstr>
      <vt:lpstr>REPRIEVE: pitavastatin in people living with HIV (1)</vt:lpstr>
      <vt:lpstr>REPRIEVE: pitavastatin in people living with HIV (2)</vt:lpstr>
      <vt:lpstr>REPRIEVE: pitavastatin in people living with HIV (3)</vt:lpstr>
      <vt:lpstr>REPRIEVE: pitavastatin in people living with HIV (4)</vt:lpstr>
      <vt:lpstr>REPRIEVE: pitavastatin in people living with HIV (5)</vt:lpstr>
      <vt:lpstr>Glucagon-like peptide-1 receptor agonists (GLP-1 RA): impact on body weight in HIV patients with diabetes</vt:lpstr>
      <vt:lpstr>Complications</vt:lpstr>
      <vt:lpstr>Weight gain on INSTI + TAF/FTC: switch to D/C/F/TAF  vs continuation of INSTI + TAF/FTC: DEFINE study (1)</vt:lpstr>
      <vt:lpstr>Weight gain on INSTI + TAF/FTC: switch to D/C/F/TAF  vs continuation of INSTI + TAF/FTC: DEFINE study (2)</vt:lpstr>
      <vt:lpstr>Weight change after switch to DOR/ISL 100/0.75 mg qd</vt:lpstr>
      <vt:lpstr>BMI gain on INSTI: risk of diabetes ?</vt:lpstr>
      <vt:lpstr>DTG: increased risk of hypertension? (1)</vt:lpstr>
      <vt:lpstr>DTG: increased risk of hypertension? (2)</vt:lpstr>
      <vt:lpstr>Risk of hypertension with DTG and TAF in Naïves (1)</vt:lpstr>
      <vt:lpstr>Risk of hypertension with DTG and TAF in Naïves (2)</vt:lpstr>
      <vt:lpstr>Risk of hypertension with DTG and TAF in Naïves (3)</vt:lpstr>
      <vt:lpstr>Risk of dyslipidemia with DTG and TAF in Naïves (4)</vt:lpstr>
      <vt:lpstr>Renal function after switch to DOR/ISL</vt:lpstr>
      <vt:lpstr>PrEP</vt:lpstr>
      <vt:lpstr>Best PrEP strategy for Brazil ?  A country with high incidence</vt:lpstr>
      <vt:lpstr>Bacterial STI and PrEP use in MSM</vt:lpstr>
      <vt:lpstr>Cure</vt:lpstr>
      <vt:lpstr>Ruxolitinib: HIV reservoir decay</vt:lpstr>
      <vt:lpstr>Venetoclax, alone and in combination with the  BH3-mimetic S63845, depletes HIV-1 latently infected cells and delays rebound in humanized mice (1)</vt:lpstr>
      <vt:lpstr>Venetoclax, alone and in combination with the  BH3-mimetic S63845, depletes HIV-1 latently infected cells and delays rebound in humanized mice (2)</vt:lpstr>
      <vt:lpstr>Anti-SIV Env RhmAbs + CD8a depletion and N-803  in ART-suppressed rhesus macaques leads to post-treatment control of viremia in a subset of animals (1)</vt:lpstr>
      <vt:lpstr>Anti-SIV Env RhmAbs + CD8a depletion and N-803  in ART-suppressed rhesus macaques leads to post-treatment control of viremia in a subset of animals (2)</vt:lpstr>
      <vt:lpstr>Faculty Disclosures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IAS 2023</dc:title>
  <dc:creator>Pedro Cahn, Anton Pozniak, François Raffi</dc:creator>
  <cp:keywords>Brisbane, Australia</cp:keywords>
  <cp:lastModifiedBy>Alexis Martin</cp:lastModifiedBy>
  <cp:revision>1039</cp:revision>
  <cp:lastPrinted>2023-07-27T06:09:11Z</cp:lastPrinted>
  <dcterms:created xsi:type="dcterms:W3CDTF">2018-10-26T15:18:15Z</dcterms:created>
  <dcterms:modified xsi:type="dcterms:W3CDTF">2023-07-28T14:40:16Z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