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146847749" r:id="rId2"/>
    <p:sldId id="2146847732" r:id="rId3"/>
    <p:sldId id="1993219319" r:id="rId4"/>
    <p:sldId id="2147483260" r:id="rId5"/>
    <p:sldId id="1993219318" r:id="rId6"/>
    <p:sldId id="2147483262" r:id="rId7"/>
    <p:sldId id="2147483263" r:id="rId8"/>
    <p:sldId id="2147483255" r:id="rId9"/>
    <p:sldId id="2147483268" r:id="rId10"/>
    <p:sldId id="2147483252" r:id="rId11"/>
    <p:sldId id="2147483286" r:id="rId12"/>
    <p:sldId id="2147483246" r:id="rId13"/>
    <p:sldId id="2147483265" r:id="rId14"/>
    <p:sldId id="2147483266" r:id="rId15"/>
    <p:sldId id="1993219327" r:id="rId16"/>
    <p:sldId id="2147483251" r:id="rId17"/>
    <p:sldId id="1993219328" r:id="rId18"/>
    <p:sldId id="2147483305" r:id="rId19"/>
    <p:sldId id="2147483306" r:id="rId20"/>
    <p:sldId id="2147483303" r:id="rId21"/>
    <p:sldId id="2147376424" r:id="rId22"/>
    <p:sldId id="2147376450" r:id="rId23"/>
    <p:sldId id="2147483264" r:id="rId24"/>
    <p:sldId id="2147483267" r:id="rId25"/>
    <p:sldId id="2147483284" r:id="rId26"/>
    <p:sldId id="2146847874" r:id="rId27"/>
    <p:sldId id="2147483276" r:id="rId28"/>
    <p:sldId id="2147483288" r:id="rId29"/>
    <p:sldId id="2147483289" r:id="rId30"/>
    <p:sldId id="2147483290" r:id="rId31"/>
    <p:sldId id="2147483304" r:id="rId32"/>
    <p:sldId id="2147483285" r:id="rId33"/>
    <p:sldId id="2147483302" r:id="rId34"/>
    <p:sldId id="2146847873" r:id="rId35"/>
    <p:sldId id="2147483291" r:id="rId36"/>
    <p:sldId id="2146847849" r:id="rId37"/>
    <p:sldId id="2147483300" r:id="rId38"/>
    <p:sldId id="2147483295" r:id="rId39"/>
    <p:sldId id="2147483296" r:id="rId40"/>
    <p:sldId id="2147483301" r:id="rId41"/>
    <p:sldId id="2147483261" r:id="rId42"/>
    <p:sldId id="1993219335" r:id="rId43"/>
    <p:sldId id="2147483277" r:id="rId44"/>
    <p:sldId id="2147483259" r:id="rId45"/>
    <p:sldId id="2147483287" r:id="rId46"/>
    <p:sldId id="2147483298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.raffi@wanadoo.fr" initials="f" lastIdx="1" clrIdx="0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6600"/>
    <a:srgbClr val="002060"/>
    <a:srgbClr val="E46C0A"/>
    <a:srgbClr val="0F6FFF"/>
    <a:srgbClr val="006699"/>
    <a:srgbClr val="05B050"/>
    <a:srgbClr val="4E81BD"/>
    <a:srgbClr val="00CC66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/>
    <p:restoredTop sz="96405" autoAdjust="0"/>
  </p:normalViewPr>
  <p:slideViewPr>
    <p:cSldViewPr snapToGrid="0" snapToObjects="1">
      <p:cViewPr varScale="1">
        <p:scale>
          <a:sx n="88" d="100"/>
          <a:sy n="88" d="100"/>
        </p:scale>
        <p:origin x="542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7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3392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2971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1-41EA-B593-B64797CC08E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1-41EA-B593-B64797CC08E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21-41EA-B593-B64797CC08EC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21-41EA-B593-B64797CC08EC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58.7</c:v>
                </c:pt>
                <c:pt idx="1">
                  <c:v>10.6</c:v>
                </c:pt>
                <c:pt idx="2">
                  <c:v>11.1</c:v>
                </c:pt>
                <c:pt idx="3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1-41EA-B593-B64797CC0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6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5226302819018E-2"/>
          <c:y val="3.1372541269713443E-2"/>
          <c:w val="0.9454133858267717"/>
          <c:h val="0.819004367863712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9E-49DC-9021-980495829FD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9E-49DC-9021-980495829FD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9E-49DC-9021-980495829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61</c:v>
                </c:pt>
                <c:pt idx="1">
                  <c:v>68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9E-49DC-9021-980495829FD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34</c:v>
                </c:pt>
                <c:pt idx="1">
                  <c:v>30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9E-49DC-9021-980495829FD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9E-49DC-9021-980495829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403563024"/>
        <c:axId val="403566384"/>
      </c:barChart>
      <c:catAx>
        <c:axId val="40356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3566384"/>
        <c:crosses val="autoZero"/>
        <c:auto val="1"/>
        <c:lblAlgn val="ctr"/>
        <c:lblOffset val="100"/>
        <c:noMultiLvlLbl val="0"/>
      </c:catAx>
      <c:valAx>
        <c:axId val="40356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3563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14-2346-84D2-91C7B53A08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97.6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C14-2346-84D2-91C7B53A0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90.9</c:v>
                </c:pt>
                <c:pt idx="1">
                  <c:v>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9-4352-981A-80E3A739BCA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94.8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C14-2346-84D2-91C7B53A08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98.8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C14-2346-84D2-91C7B53A0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94.8</c:v>
                </c:pt>
                <c:pt idx="1">
                  <c:v>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9-4352-981A-80E3A739B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7"/>
        <c:axId val="1912464895"/>
        <c:axId val="1912465375"/>
      </c:barChart>
      <c:catAx>
        <c:axId val="191246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2465375"/>
        <c:crosses val="autoZero"/>
        <c:auto val="1"/>
        <c:lblAlgn val="ctr"/>
        <c:lblOffset val="100"/>
        <c:noMultiLvlLbl val="0"/>
      </c:catAx>
      <c:valAx>
        <c:axId val="1912465375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24648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E-4080-AEEA-F66A45A6448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E-4080-AEEA-F66A45A64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</c:v>
                </c:pt>
                <c:pt idx="1">
                  <c:v>96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E-4080-AEEA-F66A45A6448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6</c:v>
                </c:pt>
                <c:pt idx="1">
                  <c:v>88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E-4080-AEEA-F66A45A6448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0</c:v>
                </c:pt>
                <c:pt idx="1">
                  <c:v>96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1E-4080-AEEA-F66A45A64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490896"/>
        <c:axId val="291492336"/>
      </c:barChart>
      <c:catAx>
        <c:axId val="2914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492336"/>
        <c:crosses val="autoZero"/>
        <c:auto val="1"/>
        <c:lblAlgn val="ctr"/>
        <c:lblOffset val="100"/>
        <c:noMultiLvlLbl val="0"/>
      </c:catAx>
      <c:valAx>
        <c:axId val="2914923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490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E4-4166-9E67-06431F1DE391}"/>
              </c:ext>
            </c:extLst>
          </c:dPt>
          <c:dPt>
            <c:idx val="1"/>
            <c:bubble3D val="0"/>
            <c:spPr>
              <a:solidFill>
                <a:srgbClr val="FF3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E4-4166-9E67-06431F1DE391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4-4166-9E67-06431F1DE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F1C6ED-6448-28D2-2336-F018B4AAC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CADD-6819-4AC3-86F1-1D2376B324CC}" type="datetimeFigureOut">
              <a:rPr lang="es-419" smtClean="0"/>
              <a:t>29/10/2025</a:t>
            </a:fld>
            <a:endParaRPr lang="es-419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5F2A92-FAF0-1141-7F6E-C7E0F39F28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D46FF6-49CD-525F-8A6B-D5F57FC72C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1096-7BC8-46EC-8C64-62CCC9801394}" type="slidenum">
              <a:rPr lang="es-419" smtClean="0"/>
              <a:t>‹N°›</a:t>
            </a:fld>
            <a:endParaRPr lang="es-419"/>
          </a:p>
        </p:txBody>
      </p:sp>
      <p:sp>
        <p:nvSpPr>
          <p:cNvPr id="6" name="Espace réservé de l'en-tête 1">
            <a:extLst>
              <a:ext uri="{FF2B5EF4-FFF2-40B4-BE49-F238E27FC236}">
                <a16:creationId xmlns:a16="http://schemas.microsoft.com/office/drawing/2014/main" id="{9C2767A4-5D46-28C0-F7A2-534299381C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9861943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74A68-D0CE-8849-B662-EC29CA9E538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9C95-2E27-FA46-B570-B7029E4C6F9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Espace réservé de l'en-tête 1">
            <a:extLst>
              <a:ext uri="{FF2B5EF4-FFF2-40B4-BE49-F238E27FC236}">
                <a16:creationId xmlns:a16="http://schemas.microsoft.com/office/drawing/2014/main" id="{86DB2FD8-15F8-A908-F646-19BA39D48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6658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B28B51F-137D-3F5B-1BBC-992E7CD33A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C9ACB6A-15FD-E805-1020-7876EFB8C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1121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6FFC0D8-1A2A-5369-FD2E-535D9C4CA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261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E048140-8DD0-8D29-86C5-C55559F81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4421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5158919-2E67-861F-672D-B8F68222A2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0380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8BE079D-3B53-2EE2-BE78-E7BB24BCAF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83507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9711AF4B-0995-2A01-58DD-63863405A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8257AFF-BC89-0C65-EC12-DDA62FE9F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01FB43E-74AE-45C1-5556-423FE55E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ce réservé de l'en-tête 1">
            <a:extLst>
              <a:ext uri="{FF2B5EF4-FFF2-40B4-BE49-F238E27FC236}">
                <a16:creationId xmlns:a16="http://schemas.microsoft.com/office/drawing/2014/main" id="{F8BAC392-3A3B-74D1-3BF5-50975D722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608667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21CC649-49E2-BAD0-1E36-A0EC267C96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53406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BEBD818-6D72-90A7-18E2-AFA127F52C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582291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D2EB62B-48C7-4357-11FF-6B568E229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20290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2406045-36A2-3EA8-FA49-234E4A532C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8692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E1C14E2-AE83-957C-8D02-27711F4D0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1088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CB0FDF1-528A-C764-274F-6BB177A2FE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567482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379204F-8F13-7218-E5F7-09810B8816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67015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8DD037F-9EE7-46F6-540C-FC86E1A2F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79123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DDDF44B-5ABF-04C0-D8B6-4D06183DE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713051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E2E09B4-FD5C-C685-5DD9-A414701B5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90220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8D82631-C388-A650-BF3A-1AE2D7BF82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3195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29C95-2E27-FA46-B570-B7029E4C6F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4530DA-76B9-757B-F68C-7B3FFA73A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771221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6EE50C6-ABB8-60F5-2DA6-C537E5214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53575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E9B7F86-C00C-DCCE-6979-82CD42E54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019982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78FB3FB-DB7C-AD6B-7B0C-A6550806F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01371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29C95-2E27-FA46-B570-B7029E4C6F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4530DA-76B9-757B-F68C-7B3FFA73A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6977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254EC4A-5F19-6D9A-8900-62BCEC26B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88132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FA8DB07-449C-4894-8C5D-CBF335CA7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22648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E414E90-3B6E-0C06-97FB-79800DA2F3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639737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D279F2C-A001-3604-519E-A5F1DC2ECE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541882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29C95-2E27-FA46-B570-B7029E4C6F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4530DA-76B9-757B-F68C-7B3FFA73A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92067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C641EE5-B55E-02C6-5AA9-F420E32392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01766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2A786EC-CD77-08BD-8607-029F7DE71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769819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BDCE4CE-F620-F342-4742-DA9389B32C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255423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267059E-BBA4-3BAA-6AC5-A7C8EC8BC6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95421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306B17C-7B93-2FF0-23C3-823416350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0794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58C1339-770A-3643-A741-3C456A776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8688830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2BC7773-2175-F4F3-6819-F55A6427E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47821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5340A1B-4DBE-6C56-0A4D-15186ECD7B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371385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D96065C-B24C-68EE-EBDF-956BE14985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808727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9A3971A-D5CE-2C76-AF73-17D863CB1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5382604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FC5991A-0F33-0194-E539-C25E96273D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6430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E2FB866-1C49-0F5E-EEB9-6BC5BAAD85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0879287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4C201AD-AEBB-4B3A-FF41-222B8E5429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6291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07A6F530-2FFD-41A2-102F-F3EF7DFA9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18960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7717CCE-E8AB-6D84-6E1F-C9764E151C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8280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CBF06DD-62C7-3FAD-CBB8-BA76A6889F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2030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D2CFE02-3FB8-5094-BB1B-E9ECBA8CA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75823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AC94590-A535-13AB-614A-3377DBEDD9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72081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47511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91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963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2AC8B1-C7A1-3483-96A4-5F5354DE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6FD-C69A-7947-9645-0595D8C3303D}" type="datetimeFigureOut">
              <a:rPr lang="fr-FR" smtClean="0"/>
              <a:t>29/10/2025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D20E2E-649C-976C-F7BE-ED400D3B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0609B2-567A-3948-6AB4-0FA4C63C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E89C-77C3-584A-9246-801616407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9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C2332-A73A-E5EE-B478-2B4C3FF1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C6BE6B-602B-261C-D742-3EF3798E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5FD9-6F0E-374D-959C-EDD80947EDC9}" type="datetimeFigureOut">
              <a:rPr lang="fr-FR" smtClean="0"/>
              <a:t>29/10/2025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E40F66-E392-E591-28BA-1FBE3E98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CB85EA-2135-04D5-B61C-34AC3B69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307E-3B54-884B-818F-C9B272E22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7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6988" y="2690139"/>
            <a:ext cx="103632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0006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41024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0947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57175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9537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35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2" r:id="rId2"/>
    <p:sldLayoutId id="2147483663" r:id="rId3"/>
    <p:sldLayoutId id="2147483712" r:id="rId4"/>
    <p:sldLayoutId id="2147483717" r:id="rId5"/>
    <p:sldLayoutId id="2147483722" r:id="rId6"/>
    <p:sldLayoutId id="2147483714" r:id="rId7"/>
    <p:sldLayoutId id="2147483723" r:id="rId8"/>
    <p:sldLayoutId id="2147483720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2400" kern="1200">
          <a:solidFill>
            <a:srgbClr val="000066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2100" kern="1200">
          <a:solidFill>
            <a:srgbClr val="00006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800" kern="1200">
          <a:solidFill>
            <a:srgbClr val="00006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1500" kern="1200">
          <a:solidFill>
            <a:srgbClr val="000066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»"/>
        <a:defRPr sz="1500" kern="1200">
          <a:solidFill>
            <a:srgbClr val="00006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072948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626946"/>
            <a:ext cx="853401" cy="8017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46" y="1838767"/>
            <a:ext cx="8549640" cy="1470025"/>
          </a:xfrm>
        </p:spPr>
        <p:txBody>
          <a:bodyPr>
            <a:no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E3C9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EACS 2025</a:t>
            </a:r>
            <a:br>
              <a:rPr lang="en-US" sz="4000" dirty="0">
                <a:solidFill>
                  <a:srgbClr val="1E3C91"/>
                </a:solidFill>
                <a:latin typeface="Calibri"/>
              </a:rPr>
            </a:br>
            <a:r>
              <a:rPr lang="fr-FR" b="0" cap="all" dirty="0"/>
              <a:t>20</a:t>
            </a:r>
            <a:r>
              <a:rPr lang="fr-FR" b="0" cap="all" baseline="30000" dirty="0"/>
              <a:t>TH</a:t>
            </a:r>
            <a:r>
              <a:rPr lang="fr-FR" b="0" cap="all" dirty="0"/>
              <a:t> EUROPEAN AIDS CONFERENCE</a:t>
            </a:r>
            <a:endParaRPr lang="fr-FR" sz="5400" dirty="0">
              <a:solidFill>
                <a:srgbClr val="1E3C9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FA2340-AD81-DB18-6880-0F0BDD9D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35" y="4085220"/>
            <a:ext cx="1513114" cy="1513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DD6E6-5503-898E-3B68-6EA3DF62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856" y="4085220"/>
            <a:ext cx="1513114" cy="1513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BD668-2BD0-7837-D590-30EF8E208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614" y="4085220"/>
            <a:ext cx="1513114" cy="1513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A07886-C13A-DB9F-AAC7-47F1F367D948}"/>
              </a:ext>
            </a:extLst>
          </p:cNvPr>
          <p:cNvSpPr txBox="1"/>
          <p:nvPr/>
        </p:nvSpPr>
        <p:spPr>
          <a:xfrm>
            <a:off x="2807865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(Argentina)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4659F3-DB67-350F-063C-CCA340915766}"/>
              </a:ext>
            </a:extLst>
          </p:cNvPr>
          <p:cNvSpPr txBox="1"/>
          <p:nvPr/>
        </p:nvSpPr>
        <p:spPr>
          <a:xfrm>
            <a:off x="5159531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(UK)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A28A6A-06C1-8611-8F8E-43117BD7A973}"/>
              </a:ext>
            </a:extLst>
          </p:cNvPr>
          <p:cNvSpPr txBox="1"/>
          <p:nvPr/>
        </p:nvSpPr>
        <p:spPr>
          <a:xfrm>
            <a:off x="7506107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(France)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E73538-EEEB-8246-FED6-BD9EF25FB2B5}"/>
              </a:ext>
            </a:extLst>
          </p:cNvPr>
          <p:cNvSpPr txBox="1"/>
          <p:nvPr/>
        </p:nvSpPr>
        <p:spPr>
          <a:xfrm>
            <a:off x="4952503" y="82764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3C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SESSION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12E4CAE-E77F-63E1-AD4F-1E11CB4F8998}"/>
              </a:ext>
            </a:extLst>
          </p:cNvPr>
          <p:cNvGrpSpPr/>
          <p:nvPr/>
        </p:nvGrpSpPr>
        <p:grpSpPr>
          <a:xfrm>
            <a:off x="-3334" y="0"/>
            <a:ext cx="4413885" cy="1720316"/>
            <a:chOff x="-2523330" y="3878018"/>
            <a:chExt cx="4413885" cy="172031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67014597-3761-89FB-B4EA-F8CCCB2253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82" b="4942"/>
            <a:stretch>
              <a:fillRect/>
            </a:stretch>
          </p:blipFill>
          <p:spPr bwMode="auto">
            <a:xfrm>
              <a:off x="-2523330" y="3878018"/>
              <a:ext cx="4413885" cy="1720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599BD89-47B6-3361-D289-FA47ADB5375A}"/>
                </a:ext>
              </a:extLst>
            </p:cNvPr>
            <p:cNvSpPr/>
            <p:nvPr/>
          </p:nvSpPr>
          <p:spPr>
            <a:xfrm>
              <a:off x="1402080" y="4124960"/>
              <a:ext cx="487680" cy="883920"/>
            </a:xfrm>
            <a:custGeom>
              <a:avLst/>
              <a:gdLst>
                <a:gd name="connsiteX0" fmla="*/ 487680 w 487680"/>
                <a:gd name="connsiteY0" fmla="*/ 883920 h 883920"/>
                <a:gd name="connsiteX1" fmla="*/ 487680 w 487680"/>
                <a:gd name="connsiteY1" fmla="*/ 0 h 883920"/>
                <a:gd name="connsiteX2" fmla="*/ 0 w 487680"/>
                <a:gd name="connsiteY2" fmla="*/ 873760 h 883920"/>
                <a:gd name="connsiteX3" fmla="*/ 487680 w 487680"/>
                <a:gd name="connsiteY3" fmla="*/ 88392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80" h="883920">
                  <a:moveTo>
                    <a:pt x="487680" y="883920"/>
                  </a:moveTo>
                  <a:lnTo>
                    <a:pt x="487680" y="0"/>
                  </a:lnTo>
                  <a:lnTo>
                    <a:pt x="0" y="873760"/>
                  </a:lnTo>
                  <a:lnTo>
                    <a:pt x="487680" y="8839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46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C6C705EC-1457-822B-BAB8-421C730F0EDB}"/>
              </a:ext>
            </a:extLst>
          </p:cNvPr>
          <p:cNvSpPr txBox="1">
            <a:spLocks/>
          </p:cNvSpPr>
          <p:nvPr/>
        </p:nvSpPr>
        <p:spPr>
          <a:xfrm>
            <a:off x="609599" y="1453896"/>
            <a:ext cx="10878207" cy="5019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US" sz="1800" noProof="0" dirty="0" err="1">
                <a:solidFill>
                  <a:srgbClr val="000066"/>
                </a:solidFill>
              </a:rPr>
              <a:t>Dat’AIDS</a:t>
            </a:r>
            <a:r>
              <a:rPr lang="en-US" sz="1800" noProof="0" dirty="0">
                <a:solidFill>
                  <a:srgbClr val="000066"/>
                </a:solidFill>
              </a:rPr>
              <a:t> cohort: 2196 patients started on CAB/RPV LA between 17/12/2021 and 31/12/2023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Median follow-up: 13 months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Virologic failure (2 consecutive VL &gt;50 c/ml or 1 VL &gt;200 c/ml: 42 patients (1.9%)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Time to VF: 103 days (IQR: 38-201)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Treatment discontinuation, N=27/42 (1.2%) </a:t>
            </a:r>
          </a:p>
          <a:p>
            <a:pPr marL="328612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Independent factors associated with VF: </a:t>
            </a:r>
          </a:p>
          <a:p>
            <a:pPr marL="785812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BMI (</a:t>
            </a:r>
            <a:r>
              <a:rPr lang="en-US" sz="1600" noProof="0" dirty="0" err="1">
                <a:solidFill>
                  <a:srgbClr val="000066"/>
                </a:solidFill>
              </a:rPr>
              <a:t>aHR</a:t>
            </a:r>
            <a:r>
              <a:rPr lang="en-US" sz="1600" noProof="0" dirty="0">
                <a:solidFill>
                  <a:srgbClr val="000066"/>
                </a:solidFill>
              </a:rPr>
              <a:t>: 1.07; 95 %CI [1.01-1.14], p=0.03)</a:t>
            </a:r>
          </a:p>
          <a:p>
            <a:pPr marL="785812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Nadir CD4 &lt;200 cells/mm</a:t>
            </a:r>
            <a:r>
              <a:rPr lang="en-US" sz="1600" baseline="30000" noProof="0" dirty="0">
                <a:solidFill>
                  <a:srgbClr val="000066"/>
                </a:solidFill>
              </a:rPr>
              <a:t>3</a:t>
            </a:r>
            <a:r>
              <a:rPr lang="en-US" sz="1600" noProof="0" dirty="0">
                <a:solidFill>
                  <a:srgbClr val="000066"/>
                </a:solidFill>
              </a:rPr>
              <a:t> (2.4 ; [1.3-4.6], p&lt;0.01)</a:t>
            </a:r>
          </a:p>
          <a:p>
            <a:pPr marL="785812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Virological suppression &lt; 12 months prior to switch (2.4 ; [1.1-5.2], p= 0.03)</a:t>
            </a:r>
          </a:p>
          <a:p>
            <a:pPr marL="328612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</a:pPr>
            <a:r>
              <a:rPr lang="en-US" sz="2200" noProof="0" dirty="0">
                <a:solidFill>
                  <a:srgbClr val="000066"/>
                </a:solidFill>
              </a:rPr>
              <a:t>Genotype performed in 26/42 VF</a:t>
            </a:r>
          </a:p>
          <a:p>
            <a:pPr marL="785812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No emergence of RAM in 13/26</a:t>
            </a:r>
          </a:p>
          <a:p>
            <a:pPr marL="785812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Emergence of RAM to NNRTI and/or INSTI in 13/26 (0.6% of all patients)</a:t>
            </a:r>
          </a:p>
          <a:p>
            <a:pPr marL="785812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Remaining NNRTI options in VF with genotype: None in 2 patients, DOR  in 24 patients, RPV in 17 patients</a:t>
            </a:r>
          </a:p>
          <a:p>
            <a:pPr marL="785812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Remaining INSTI options in VF with genotype: None in 3 patients, DTG and BIC in 14 patients, only DTG bid in 9 patients</a:t>
            </a:r>
            <a:endParaRPr lang="en-US" sz="1400" noProof="0" dirty="0">
              <a:solidFill>
                <a:srgbClr val="000066"/>
              </a:solidFill>
            </a:endParaRPr>
          </a:p>
          <a:p>
            <a:pPr marL="628650" lvl="1" indent="-28575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</a:pPr>
            <a:endParaRPr lang="en-US" sz="1400" noProof="0" dirty="0">
              <a:solidFill>
                <a:srgbClr val="000066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B4FB824-319B-B82D-20CB-2234E311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878207" cy="1225295"/>
          </a:xfrm>
        </p:spPr>
        <p:txBody>
          <a:bodyPr>
            <a:noAutofit/>
          </a:bodyPr>
          <a:lstStyle/>
          <a:p>
            <a:r>
              <a:rPr lang="en-US" sz="2800" noProof="0" dirty="0"/>
              <a:t>Virological Failure On Long-acting Cabotegravir + </a:t>
            </a:r>
            <a:r>
              <a:rPr lang="en-US" sz="2800" noProof="0" dirty="0" err="1"/>
              <a:t>Rilpivirine</a:t>
            </a:r>
            <a:r>
              <a:rPr lang="en-US" sz="2800" noProof="0" dirty="0"/>
              <a:t> Associated Factors And Remaining Options In The Real-world </a:t>
            </a:r>
            <a:r>
              <a:rPr lang="en-US" sz="2800" noProof="0" dirty="0" err="1"/>
              <a:t>Dat'aids</a:t>
            </a:r>
            <a:r>
              <a:rPr lang="en-US" sz="2800" noProof="0" dirty="0"/>
              <a:t> Cohort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69CA36B9-4315-7922-10F7-203A83DE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506" y="6460185"/>
            <a:ext cx="29940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fr-FR" dirty="0" err="1"/>
              <a:t>Deschanvres</a:t>
            </a:r>
            <a:r>
              <a:rPr lang="fr-FR" dirty="0"/>
              <a:t> C, EACS 2025, Abs. eP124</a:t>
            </a:r>
          </a:p>
        </p:txBody>
      </p:sp>
    </p:spTree>
    <p:extLst>
      <p:ext uri="{BB962C8B-B14F-4D97-AF65-F5344CB8AC3E}">
        <p14:creationId xmlns:p14="http://schemas.microsoft.com/office/powerpoint/2010/main" val="17447393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BDC06B2-B815-EC8B-2037-CE453A750C2B}"/>
              </a:ext>
            </a:extLst>
          </p:cNvPr>
          <p:cNvSpPr txBox="1"/>
          <p:nvPr/>
        </p:nvSpPr>
        <p:spPr>
          <a:xfrm>
            <a:off x="2734897" y="3036203"/>
            <a:ext cx="647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</a:rPr>
              <a:t>Predicted genotypic susceptibility to NNRTI and INSTI therapeutic </a:t>
            </a:r>
          </a:p>
          <a:p>
            <a:pPr algn="ctr"/>
            <a:r>
              <a:rPr lang="en-US" b="1" noProof="0" dirty="0">
                <a:solidFill>
                  <a:srgbClr val="00B0F0"/>
                </a:solidFill>
              </a:rPr>
              <a:t>options In individuals experiencing virological failure of CAB/RPV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938E47A-C755-A24D-801A-B7FD7C96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70698" cy="1481068"/>
          </a:xfrm>
        </p:spPr>
        <p:txBody>
          <a:bodyPr/>
          <a:lstStyle/>
          <a:p>
            <a:r>
              <a:rPr lang="en-US" noProof="0" dirty="0"/>
              <a:t>Treatment options following virological failure with LA CAB/RPV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4739E77-554E-DFCE-A294-E43C7D9985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625108"/>
            <a:ext cx="7979229" cy="153988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Systematic review of literature</a:t>
            </a:r>
          </a:p>
          <a:p>
            <a:r>
              <a:rPr lang="en-US" sz="2000" noProof="0" dirty="0"/>
              <a:t>56 virological failures identified, 27/46 (58.7%) with RAMs at VF</a:t>
            </a:r>
          </a:p>
          <a:p>
            <a:r>
              <a:rPr lang="en-US" sz="2000" noProof="0" dirty="0"/>
              <a:t>Resistance interpretation based on Stanford </a:t>
            </a:r>
            <a:r>
              <a:rPr lang="en-US" sz="2000" noProof="0" dirty="0" err="1"/>
              <a:t>HIVdb</a:t>
            </a:r>
            <a:r>
              <a:rPr lang="en-US" sz="2000" noProof="0" dirty="0"/>
              <a:t> v9.8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CC0AFF3-0263-400B-9D44-371B87769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280" y="6444771"/>
            <a:ext cx="2860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Mazzitelli M, EACS 2025, Abs. PS01.1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0A6C063-EAA2-B456-B10E-1F3E1364F01B}"/>
              </a:ext>
            </a:extLst>
          </p:cNvPr>
          <p:cNvGrpSpPr/>
          <p:nvPr/>
        </p:nvGrpSpPr>
        <p:grpSpPr>
          <a:xfrm>
            <a:off x="1994549" y="3678486"/>
            <a:ext cx="9241242" cy="2824035"/>
            <a:chOff x="1994549" y="3678486"/>
            <a:chExt cx="9241242" cy="2824035"/>
          </a:xfrm>
        </p:grpSpPr>
        <p:graphicFrame>
          <p:nvGraphicFramePr>
            <p:cNvPr id="2" name="Graphique 1">
              <a:extLst>
                <a:ext uri="{FF2B5EF4-FFF2-40B4-BE49-F238E27FC236}">
                  <a16:creationId xmlns:a16="http://schemas.microsoft.com/office/drawing/2014/main" id="{513F0938-0534-9183-01B2-D1AEEE1D66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0394893"/>
                </p:ext>
              </p:extLst>
            </p:nvPr>
          </p:nvGraphicFramePr>
          <p:xfrm>
            <a:off x="2811429" y="3678486"/>
            <a:ext cx="6121400" cy="28240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229EC98-62F9-D9FA-AA2D-2F98197E19F7}"/>
                </a:ext>
              </a:extLst>
            </p:cNvPr>
            <p:cNvSpPr txBox="1"/>
            <p:nvPr/>
          </p:nvSpPr>
          <p:spPr>
            <a:xfrm>
              <a:off x="2840004" y="608139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6C290CF-FCB9-6409-F476-3985B77598C3}"/>
                </a:ext>
              </a:extLst>
            </p:cNvPr>
            <p:cNvSpPr txBox="1"/>
            <p:nvPr/>
          </p:nvSpPr>
          <p:spPr>
            <a:xfrm>
              <a:off x="3878156" y="6081395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20 %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B0C8C7B-EEBE-B933-F6DB-20C83FA6ADF6}"/>
                </a:ext>
              </a:extLst>
            </p:cNvPr>
            <p:cNvSpPr txBox="1"/>
            <p:nvPr/>
          </p:nvSpPr>
          <p:spPr>
            <a:xfrm>
              <a:off x="5045222" y="6081395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40 %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5BA19B6-AA0B-17D8-BFBB-0F745A88A77E}"/>
                </a:ext>
              </a:extLst>
            </p:cNvPr>
            <p:cNvSpPr txBox="1"/>
            <p:nvPr/>
          </p:nvSpPr>
          <p:spPr>
            <a:xfrm>
              <a:off x="6203936" y="6081395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60 %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1B007B5-3961-CB29-FC08-D66655255F02}"/>
                </a:ext>
              </a:extLst>
            </p:cNvPr>
            <p:cNvSpPr txBox="1"/>
            <p:nvPr/>
          </p:nvSpPr>
          <p:spPr>
            <a:xfrm>
              <a:off x="7362650" y="6081395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80 %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00788CF-E835-3918-6188-89B2087AA057}"/>
                </a:ext>
              </a:extLst>
            </p:cNvPr>
            <p:cNvSpPr txBox="1"/>
            <p:nvPr/>
          </p:nvSpPr>
          <p:spPr>
            <a:xfrm>
              <a:off x="8482089" y="6081395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100 %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F981CF3-7130-91F6-E2EA-6B27351D4B57}"/>
                </a:ext>
              </a:extLst>
            </p:cNvPr>
            <p:cNvSpPr txBox="1"/>
            <p:nvPr/>
          </p:nvSpPr>
          <p:spPr>
            <a:xfrm>
              <a:off x="1994549" y="5556407"/>
              <a:ext cx="977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DTG or BIC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82E955-78DD-8B2C-E6BE-ED468FBB854A}"/>
                </a:ext>
              </a:extLst>
            </p:cNvPr>
            <p:cNvSpPr/>
            <p:nvPr/>
          </p:nvSpPr>
          <p:spPr bwMode="auto">
            <a:xfrm>
              <a:off x="9167779" y="4412686"/>
              <a:ext cx="123825" cy="123825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CA403F-47F4-9EA4-DCC0-7CDB5B0B2CD1}"/>
                </a:ext>
              </a:extLst>
            </p:cNvPr>
            <p:cNvSpPr/>
            <p:nvPr/>
          </p:nvSpPr>
          <p:spPr bwMode="auto">
            <a:xfrm>
              <a:off x="9167779" y="4928752"/>
              <a:ext cx="123825" cy="123825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B9A028-C74C-37AF-206D-BBC58EBECA55}"/>
                </a:ext>
              </a:extLst>
            </p:cNvPr>
            <p:cNvSpPr/>
            <p:nvPr/>
          </p:nvSpPr>
          <p:spPr bwMode="auto">
            <a:xfrm>
              <a:off x="9167779" y="5444818"/>
              <a:ext cx="123825" cy="123825"/>
            </a:xfrm>
            <a:prstGeom prst="rect">
              <a:avLst/>
            </a:prstGeom>
            <a:solidFill>
              <a:srgbClr val="FF66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5572136-D708-311C-DFB2-722EFE4F60EB}"/>
                </a:ext>
              </a:extLst>
            </p:cNvPr>
            <p:cNvSpPr txBox="1"/>
            <p:nvPr/>
          </p:nvSpPr>
          <p:spPr>
            <a:xfrm>
              <a:off x="9291604" y="4336098"/>
              <a:ext cx="103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Susceptible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1657A3E-EF7E-626C-4DF6-B390ABD28842}"/>
                </a:ext>
              </a:extLst>
            </p:cNvPr>
            <p:cNvSpPr txBox="1"/>
            <p:nvPr/>
          </p:nvSpPr>
          <p:spPr>
            <a:xfrm>
              <a:off x="9291604" y="4852164"/>
              <a:ext cx="1944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Intermediate resistance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BA8C978-6A78-5BC1-0B24-99DEFEF5FD06}"/>
                </a:ext>
              </a:extLst>
            </p:cNvPr>
            <p:cNvSpPr txBox="1"/>
            <p:nvPr/>
          </p:nvSpPr>
          <p:spPr>
            <a:xfrm>
              <a:off x="9291604" y="5372052"/>
              <a:ext cx="1705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 level resistance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4F54504-0ECC-F3FE-B416-B63AFC6FC7D0}"/>
                </a:ext>
              </a:extLst>
            </p:cNvPr>
            <p:cNvSpPr txBox="1"/>
            <p:nvPr/>
          </p:nvSpPr>
          <p:spPr>
            <a:xfrm>
              <a:off x="2509625" y="4772340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ETR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24F1871-C109-34A9-2A2D-6617BB831F77}"/>
                </a:ext>
              </a:extLst>
            </p:cNvPr>
            <p:cNvSpPr txBox="1"/>
            <p:nvPr/>
          </p:nvSpPr>
          <p:spPr>
            <a:xfrm>
              <a:off x="2450314" y="4002779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22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4011F7-DA9E-A507-F2F9-DAC7C7D8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7" y="1790700"/>
            <a:ext cx="5728400" cy="4335466"/>
          </a:xfrm>
        </p:spPr>
        <p:txBody>
          <a:bodyPr>
            <a:normAutofit/>
          </a:bodyPr>
          <a:lstStyle/>
          <a:p>
            <a:r>
              <a:rPr lang="en-US" sz="2000" noProof="0" dirty="0" err="1"/>
              <a:t>Dat’AIDS</a:t>
            </a:r>
            <a:r>
              <a:rPr lang="en-US" sz="2000" noProof="0" dirty="0"/>
              <a:t> Cohort, France</a:t>
            </a:r>
          </a:p>
          <a:p>
            <a:r>
              <a:rPr lang="en-US" sz="2000" noProof="0" dirty="0"/>
              <a:t>86 individuals with confirmed HIV RNA &gt; 50 c/mL prior to initiation of CAB + RPV LA</a:t>
            </a:r>
          </a:p>
          <a:p>
            <a:pPr lvl="1"/>
            <a:r>
              <a:rPr lang="en-US" sz="1800" noProof="0" dirty="0"/>
              <a:t>Median duration of viremia pre-CAB/RPV: 11.5 months</a:t>
            </a:r>
          </a:p>
          <a:p>
            <a:pPr lvl="1"/>
            <a:r>
              <a:rPr lang="en-US" sz="1800" noProof="0" dirty="0"/>
              <a:t>Median HIV-RNA at CAB-RPV initiation: 206 c/mL (107-1346)</a:t>
            </a:r>
          </a:p>
          <a:p>
            <a:pPr lvl="1"/>
            <a:r>
              <a:rPr lang="en-US" sz="1800" noProof="0" dirty="0"/>
              <a:t>Virological suppression achieved: 86%</a:t>
            </a:r>
          </a:p>
          <a:p>
            <a:pPr lvl="1"/>
            <a:r>
              <a:rPr lang="en-US" sz="1800" noProof="0" dirty="0"/>
              <a:t>Virological failure: 12.8%</a:t>
            </a:r>
          </a:p>
          <a:p>
            <a:pPr lvl="2"/>
            <a:r>
              <a:rPr lang="en-US" sz="1800" noProof="0" dirty="0"/>
              <a:t>Emergence of resistance in 3/8: NNRTI only in 1, INSTI only in 1, NNRTI + INSTI in 1</a:t>
            </a:r>
          </a:p>
          <a:p>
            <a:pPr lvl="1"/>
            <a:endParaRPr lang="en-US" sz="1600" noProof="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297E4B9-D215-644A-0D77-5CD40BAF7741}"/>
              </a:ext>
            </a:extLst>
          </p:cNvPr>
          <p:cNvSpPr txBox="1"/>
          <p:nvPr/>
        </p:nvSpPr>
        <p:spPr>
          <a:xfrm>
            <a:off x="6448583" y="1716408"/>
            <a:ext cx="5193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</a:rPr>
              <a:t>Time to virological suppression (HIV RNA &lt; 50 c/mL) </a:t>
            </a:r>
            <a:br>
              <a:rPr lang="en-US" b="1" noProof="0" dirty="0">
                <a:solidFill>
                  <a:srgbClr val="00B0F0"/>
                </a:solidFill>
              </a:rPr>
            </a:br>
            <a:r>
              <a:rPr lang="en-US" b="1" noProof="0" dirty="0">
                <a:solidFill>
                  <a:srgbClr val="00B0F0"/>
                </a:solidFill>
              </a:rPr>
              <a:t>on CAB-RPV in viremic patients at initiation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7AE2631-CA2F-DAED-6E7B-88190FB7697E}"/>
              </a:ext>
            </a:extLst>
          </p:cNvPr>
          <p:cNvGrpSpPr/>
          <p:nvPr/>
        </p:nvGrpSpPr>
        <p:grpSpPr>
          <a:xfrm>
            <a:off x="6095999" y="2372074"/>
            <a:ext cx="5775325" cy="3384292"/>
            <a:chOff x="5561293" y="2372074"/>
            <a:chExt cx="6310032" cy="3489524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DCE3AF7-D1C2-BE22-D602-B70CF9041489}"/>
                </a:ext>
              </a:extLst>
            </p:cNvPr>
            <p:cNvGrpSpPr/>
            <p:nvPr/>
          </p:nvGrpSpPr>
          <p:grpSpPr>
            <a:xfrm>
              <a:off x="6061075" y="2462132"/>
              <a:ext cx="5810250" cy="2449513"/>
              <a:chOff x="6061075" y="2317750"/>
              <a:chExt cx="5810250" cy="2449513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2FDF852-EFD1-BDA7-4200-3F92527E5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563" y="2317750"/>
                <a:ext cx="5691188" cy="2352675"/>
              </a:xfrm>
              <a:custGeom>
                <a:avLst/>
                <a:gdLst>
                  <a:gd name="T0" fmla="*/ 17928 w 17928"/>
                  <a:gd name="T1" fmla="*/ 7409 h 7409"/>
                  <a:gd name="T2" fmla="*/ 0 w 17928"/>
                  <a:gd name="T3" fmla="*/ 7409 h 7409"/>
                  <a:gd name="T4" fmla="*/ 0 w 17928"/>
                  <a:gd name="T5" fmla="*/ 0 h 7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28" h="7409">
                    <a:moveTo>
                      <a:pt x="17928" y="7409"/>
                    </a:moveTo>
                    <a:lnTo>
                      <a:pt x="0" y="740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E039D9B0-1F92-2604-EAE1-424A87680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1075" y="2947988"/>
                <a:ext cx="904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602D361A-15D0-44DE-CDC8-BE7AF2E48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1075" y="3521075"/>
                <a:ext cx="904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9B3CA3F6-3CFD-C87D-0CA0-C24BB9811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1075" y="4095750"/>
                <a:ext cx="904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FAEB224D-9E6E-2A3F-EB58-F94EDD5DF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1075" y="4670425"/>
                <a:ext cx="904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E319E8F7-901F-57F4-DBB2-BBAB6C063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1075" y="2373313"/>
                <a:ext cx="904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A059BEFC-A9C3-587E-B12C-CB9A71A27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44250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15D43980-BC61-BEA7-B513-8832C02F0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99863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41150210-3C15-FDF2-C8D2-B80E6E349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8150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6FEC9D8E-2A35-1F94-2C6A-5F777B5A0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25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1D59C8BF-C74C-E4FD-A568-3E520F21B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82175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6AFCE670-B7C0-04C9-67A1-E3696AEA1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90225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4918B00F-5CA8-8EE7-0053-B3DC48DCC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36200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4DA78BB-E439-E9CF-1B23-41C371DD3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4000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7F3E3498-BE61-78EB-3715-CE558EB0B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8025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92150EA2-159F-5B9B-BB8C-5B69AC3F6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12050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82278CFE-ADA5-E46F-5E16-95422103E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0100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194AF383-A17D-3DA4-741C-93CE98F99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66075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FEC3CA3F-E540-C727-B7D7-1910F79C0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1563" y="4670425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510421E8-7B30-B9C0-7612-5E15C2408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7775" y="2379663"/>
                <a:ext cx="5543550" cy="2241550"/>
              </a:xfrm>
              <a:custGeom>
                <a:avLst/>
                <a:gdLst>
                  <a:gd name="T0" fmla="*/ 0 w 17460"/>
                  <a:gd name="T1" fmla="*/ 0 h 7060"/>
                  <a:gd name="T2" fmla="*/ 144 w 17460"/>
                  <a:gd name="T3" fmla="*/ 389 h 7060"/>
                  <a:gd name="T4" fmla="*/ 241 w 17460"/>
                  <a:gd name="T5" fmla="*/ 532 h 7060"/>
                  <a:gd name="T6" fmla="*/ 276 w 17460"/>
                  <a:gd name="T7" fmla="*/ 882 h 7060"/>
                  <a:gd name="T8" fmla="*/ 424 w 17460"/>
                  <a:gd name="T9" fmla="*/ 1000 h 7060"/>
                  <a:gd name="T10" fmla="*/ 569 w 17460"/>
                  <a:gd name="T11" fmla="*/ 1200 h 7060"/>
                  <a:gd name="T12" fmla="*/ 664 w 17460"/>
                  <a:gd name="T13" fmla="*/ 1301 h 7060"/>
                  <a:gd name="T14" fmla="*/ 706 w 17460"/>
                  <a:gd name="T15" fmla="*/ 1496 h 7060"/>
                  <a:gd name="T16" fmla="*/ 861 w 17460"/>
                  <a:gd name="T17" fmla="*/ 2564 h 7060"/>
                  <a:gd name="T18" fmla="*/ 889 w 17460"/>
                  <a:gd name="T19" fmla="*/ 2835 h 7060"/>
                  <a:gd name="T20" fmla="*/ 993 w 17460"/>
                  <a:gd name="T21" fmla="*/ 3024 h 7060"/>
                  <a:gd name="T22" fmla="*/ 1045 w 17460"/>
                  <a:gd name="T23" fmla="*/ 3205 h 7060"/>
                  <a:gd name="T24" fmla="*/ 1190 w 17460"/>
                  <a:gd name="T25" fmla="*/ 3704 h 7060"/>
                  <a:gd name="T26" fmla="*/ 1248 w 17460"/>
                  <a:gd name="T27" fmla="*/ 3885 h 7060"/>
                  <a:gd name="T28" fmla="*/ 1759 w 17460"/>
                  <a:gd name="T29" fmla="*/ 3969 h 7060"/>
                  <a:gd name="T30" fmla="*/ 1994 w 17460"/>
                  <a:gd name="T31" fmla="*/ 4155 h 7060"/>
                  <a:gd name="T32" fmla="*/ 2279 w 17460"/>
                  <a:gd name="T33" fmla="*/ 4517 h 7060"/>
                  <a:gd name="T34" fmla="*/ 2372 w 17460"/>
                  <a:gd name="T35" fmla="*/ 4687 h 7060"/>
                  <a:gd name="T36" fmla="*/ 2529 w 17460"/>
                  <a:gd name="T37" fmla="*/ 4784 h 7060"/>
                  <a:gd name="T38" fmla="*/ 2668 w 17460"/>
                  <a:gd name="T39" fmla="*/ 4953 h 7060"/>
                  <a:gd name="T40" fmla="*/ 3043 w 17460"/>
                  <a:gd name="T41" fmla="*/ 5043 h 7060"/>
                  <a:gd name="T42" fmla="*/ 3083 w 17460"/>
                  <a:gd name="T43" fmla="*/ 5206 h 7060"/>
                  <a:gd name="T44" fmla="*/ 3410 w 17460"/>
                  <a:gd name="T45" fmla="*/ 5315 h 7060"/>
                  <a:gd name="T46" fmla="*/ 3475 w 17460"/>
                  <a:gd name="T47" fmla="*/ 5750 h 7060"/>
                  <a:gd name="T48" fmla="*/ 3793 w 17460"/>
                  <a:gd name="T49" fmla="*/ 5920 h 7060"/>
                  <a:gd name="T50" fmla="*/ 4474 w 17460"/>
                  <a:gd name="T51" fmla="*/ 6096 h 7060"/>
                  <a:gd name="T52" fmla="*/ 4660 w 17460"/>
                  <a:gd name="T53" fmla="*/ 6178 h 7060"/>
                  <a:gd name="T54" fmla="*/ 4789 w 17460"/>
                  <a:gd name="T55" fmla="*/ 6362 h 7060"/>
                  <a:gd name="T56" fmla="*/ 5342 w 17460"/>
                  <a:gd name="T57" fmla="*/ 6441 h 7060"/>
                  <a:gd name="T58" fmla="*/ 6135 w 17460"/>
                  <a:gd name="T59" fmla="*/ 6614 h 7060"/>
                  <a:gd name="T60" fmla="*/ 6614 w 17460"/>
                  <a:gd name="T61" fmla="*/ 6688 h 7060"/>
                  <a:gd name="T62" fmla="*/ 8040 w 17460"/>
                  <a:gd name="T63" fmla="*/ 6872 h 7060"/>
                  <a:gd name="T64" fmla="*/ 12510 w 17460"/>
                  <a:gd name="T65" fmla="*/ 6938 h 7060"/>
                  <a:gd name="T66" fmla="*/ 17460 w 17460"/>
                  <a:gd name="T67" fmla="*/ 6044 h 7060"/>
                  <a:gd name="T68" fmla="*/ 8950 w 17460"/>
                  <a:gd name="T69" fmla="*/ 5907 h 7060"/>
                  <a:gd name="T70" fmla="*/ 8044 w 17460"/>
                  <a:gd name="T71" fmla="*/ 5641 h 7060"/>
                  <a:gd name="T72" fmla="*/ 6195 w 17460"/>
                  <a:gd name="T73" fmla="*/ 5523 h 7060"/>
                  <a:gd name="T74" fmla="*/ 6132 w 17460"/>
                  <a:gd name="T75" fmla="*/ 5284 h 7060"/>
                  <a:gd name="T76" fmla="*/ 5092 w 17460"/>
                  <a:gd name="T77" fmla="*/ 5167 h 7060"/>
                  <a:gd name="T78" fmla="*/ 4796 w 17460"/>
                  <a:gd name="T79" fmla="*/ 4926 h 7060"/>
                  <a:gd name="T80" fmla="*/ 4578 w 17460"/>
                  <a:gd name="T81" fmla="*/ 4822 h 7060"/>
                  <a:gd name="T82" fmla="*/ 4471 w 17460"/>
                  <a:gd name="T83" fmla="*/ 4608 h 7060"/>
                  <a:gd name="T84" fmla="*/ 3664 w 17460"/>
                  <a:gd name="T85" fmla="*/ 4484 h 7060"/>
                  <a:gd name="T86" fmla="*/ 3464 w 17460"/>
                  <a:gd name="T87" fmla="*/ 3986 h 7060"/>
                  <a:gd name="T88" fmla="*/ 3141 w 17460"/>
                  <a:gd name="T89" fmla="*/ 3810 h 7060"/>
                  <a:gd name="T90" fmla="*/ 3090 w 17460"/>
                  <a:gd name="T91" fmla="*/ 3596 h 7060"/>
                  <a:gd name="T92" fmla="*/ 2784 w 17460"/>
                  <a:gd name="T93" fmla="*/ 3498 h 7060"/>
                  <a:gd name="T94" fmla="*/ 2658 w 17460"/>
                  <a:gd name="T95" fmla="*/ 3339 h 7060"/>
                  <a:gd name="T96" fmla="*/ 2474 w 17460"/>
                  <a:gd name="T97" fmla="*/ 3232 h 7060"/>
                  <a:gd name="T98" fmla="*/ 2386 w 17460"/>
                  <a:gd name="T99" fmla="*/ 3063 h 7060"/>
                  <a:gd name="T100" fmla="*/ 2140 w 17460"/>
                  <a:gd name="T101" fmla="*/ 2969 h 7060"/>
                  <a:gd name="T102" fmla="*/ 2080 w 17460"/>
                  <a:gd name="T103" fmla="*/ 2615 h 7060"/>
                  <a:gd name="T104" fmla="*/ 1755 w 17460"/>
                  <a:gd name="T105" fmla="*/ 2517 h 7060"/>
                  <a:gd name="T106" fmla="*/ 1664 w 17460"/>
                  <a:gd name="T107" fmla="*/ 2372 h 7060"/>
                  <a:gd name="T108" fmla="*/ 1188 w 17460"/>
                  <a:gd name="T109" fmla="*/ 2286 h 7060"/>
                  <a:gd name="T110" fmla="*/ 1138 w 17460"/>
                  <a:gd name="T111" fmla="*/ 1758 h 7060"/>
                  <a:gd name="T112" fmla="*/ 996 w 17460"/>
                  <a:gd name="T113" fmla="*/ 1667 h 7060"/>
                  <a:gd name="T114" fmla="*/ 947 w 17460"/>
                  <a:gd name="T115" fmla="*/ 1442 h 7060"/>
                  <a:gd name="T116" fmla="*/ 826 w 17460"/>
                  <a:gd name="T117" fmla="*/ 1347 h 7060"/>
                  <a:gd name="T118" fmla="*/ 709 w 17460"/>
                  <a:gd name="T119" fmla="*/ 386 h 7060"/>
                  <a:gd name="T120" fmla="*/ 622 w 17460"/>
                  <a:gd name="T121" fmla="*/ 336 h 7060"/>
                  <a:gd name="T122" fmla="*/ 562 w 17460"/>
                  <a:gd name="T123" fmla="*/ 216 h 7060"/>
                  <a:gd name="T124" fmla="*/ 365 w 17460"/>
                  <a:gd name="T125" fmla="*/ 164 h 7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460" h="7060">
                    <a:moveTo>
                      <a:pt x="274" y="110"/>
                    </a:moveTo>
                    <a:lnTo>
                      <a:pt x="274" y="0"/>
                    </a:lnTo>
                    <a:lnTo>
                      <a:pt x="0" y="0"/>
                    </a:lnTo>
                    <a:lnTo>
                      <a:pt x="0" y="238"/>
                    </a:lnTo>
                    <a:lnTo>
                      <a:pt x="144" y="238"/>
                    </a:lnTo>
                    <a:lnTo>
                      <a:pt x="144" y="389"/>
                    </a:lnTo>
                    <a:lnTo>
                      <a:pt x="183" y="389"/>
                    </a:lnTo>
                    <a:lnTo>
                      <a:pt x="183" y="532"/>
                    </a:lnTo>
                    <a:lnTo>
                      <a:pt x="241" y="532"/>
                    </a:lnTo>
                    <a:lnTo>
                      <a:pt x="241" y="643"/>
                    </a:lnTo>
                    <a:lnTo>
                      <a:pt x="276" y="643"/>
                    </a:lnTo>
                    <a:lnTo>
                      <a:pt x="276" y="882"/>
                    </a:lnTo>
                    <a:lnTo>
                      <a:pt x="383" y="882"/>
                    </a:lnTo>
                    <a:lnTo>
                      <a:pt x="383" y="1000"/>
                    </a:lnTo>
                    <a:lnTo>
                      <a:pt x="424" y="1000"/>
                    </a:lnTo>
                    <a:lnTo>
                      <a:pt x="424" y="1093"/>
                    </a:lnTo>
                    <a:lnTo>
                      <a:pt x="569" y="1093"/>
                    </a:lnTo>
                    <a:lnTo>
                      <a:pt x="569" y="1200"/>
                    </a:lnTo>
                    <a:lnTo>
                      <a:pt x="618" y="1200"/>
                    </a:lnTo>
                    <a:lnTo>
                      <a:pt x="618" y="1301"/>
                    </a:lnTo>
                    <a:lnTo>
                      <a:pt x="664" y="1301"/>
                    </a:lnTo>
                    <a:lnTo>
                      <a:pt x="664" y="1411"/>
                    </a:lnTo>
                    <a:lnTo>
                      <a:pt x="706" y="1411"/>
                    </a:lnTo>
                    <a:lnTo>
                      <a:pt x="706" y="1496"/>
                    </a:lnTo>
                    <a:lnTo>
                      <a:pt x="799" y="1496"/>
                    </a:lnTo>
                    <a:lnTo>
                      <a:pt x="799" y="2564"/>
                    </a:lnTo>
                    <a:lnTo>
                      <a:pt x="861" y="2564"/>
                    </a:lnTo>
                    <a:lnTo>
                      <a:pt x="861" y="2750"/>
                    </a:lnTo>
                    <a:lnTo>
                      <a:pt x="889" y="2750"/>
                    </a:lnTo>
                    <a:lnTo>
                      <a:pt x="889" y="2835"/>
                    </a:lnTo>
                    <a:lnTo>
                      <a:pt x="944" y="2835"/>
                    </a:lnTo>
                    <a:lnTo>
                      <a:pt x="944" y="3024"/>
                    </a:lnTo>
                    <a:lnTo>
                      <a:pt x="993" y="3024"/>
                    </a:lnTo>
                    <a:lnTo>
                      <a:pt x="993" y="3098"/>
                    </a:lnTo>
                    <a:lnTo>
                      <a:pt x="1045" y="3098"/>
                    </a:lnTo>
                    <a:lnTo>
                      <a:pt x="1045" y="3205"/>
                    </a:lnTo>
                    <a:lnTo>
                      <a:pt x="1135" y="3205"/>
                    </a:lnTo>
                    <a:lnTo>
                      <a:pt x="1135" y="3704"/>
                    </a:lnTo>
                    <a:lnTo>
                      <a:pt x="1190" y="3704"/>
                    </a:lnTo>
                    <a:lnTo>
                      <a:pt x="1190" y="3783"/>
                    </a:lnTo>
                    <a:lnTo>
                      <a:pt x="1248" y="3783"/>
                    </a:lnTo>
                    <a:lnTo>
                      <a:pt x="1248" y="3885"/>
                    </a:lnTo>
                    <a:lnTo>
                      <a:pt x="1660" y="3885"/>
                    </a:lnTo>
                    <a:lnTo>
                      <a:pt x="1660" y="3969"/>
                    </a:lnTo>
                    <a:lnTo>
                      <a:pt x="1759" y="3969"/>
                    </a:lnTo>
                    <a:lnTo>
                      <a:pt x="1759" y="4046"/>
                    </a:lnTo>
                    <a:lnTo>
                      <a:pt x="1994" y="4046"/>
                    </a:lnTo>
                    <a:lnTo>
                      <a:pt x="1994" y="4155"/>
                    </a:lnTo>
                    <a:lnTo>
                      <a:pt x="2164" y="4155"/>
                    </a:lnTo>
                    <a:lnTo>
                      <a:pt x="2164" y="4517"/>
                    </a:lnTo>
                    <a:lnTo>
                      <a:pt x="2279" y="4517"/>
                    </a:lnTo>
                    <a:lnTo>
                      <a:pt x="2279" y="4603"/>
                    </a:lnTo>
                    <a:lnTo>
                      <a:pt x="2372" y="4603"/>
                    </a:lnTo>
                    <a:lnTo>
                      <a:pt x="2372" y="4687"/>
                    </a:lnTo>
                    <a:lnTo>
                      <a:pt x="2468" y="4687"/>
                    </a:lnTo>
                    <a:lnTo>
                      <a:pt x="2468" y="4784"/>
                    </a:lnTo>
                    <a:lnTo>
                      <a:pt x="2529" y="4784"/>
                    </a:lnTo>
                    <a:lnTo>
                      <a:pt x="2529" y="4866"/>
                    </a:lnTo>
                    <a:lnTo>
                      <a:pt x="2668" y="4866"/>
                    </a:lnTo>
                    <a:lnTo>
                      <a:pt x="2668" y="4953"/>
                    </a:lnTo>
                    <a:lnTo>
                      <a:pt x="2797" y="4953"/>
                    </a:lnTo>
                    <a:lnTo>
                      <a:pt x="2797" y="5043"/>
                    </a:lnTo>
                    <a:lnTo>
                      <a:pt x="3043" y="5043"/>
                    </a:lnTo>
                    <a:lnTo>
                      <a:pt x="3043" y="5134"/>
                    </a:lnTo>
                    <a:lnTo>
                      <a:pt x="3083" y="5134"/>
                    </a:lnTo>
                    <a:lnTo>
                      <a:pt x="3083" y="5206"/>
                    </a:lnTo>
                    <a:lnTo>
                      <a:pt x="3149" y="5206"/>
                    </a:lnTo>
                    <a:lnTo>
                      <a:pt x="3149" y="5315"/>
                    </a:lnTo>
                    <a:lnTo>
                      <a:pt x="3410" y="5315"/>
                    </a:lnTo>
                    <a:lnTo>
                      <a:pt x="3410" y="5485"/>
                    </a:lnTo>
                    <a:lnTo>
                      <a:pt x="3475" y="5485"/>
                    </a:lnTo>
                    <a:lnTo>
                      <a:pt x="3475" y="5750"/>
                    </a:lnTo>
                    <a:lnTo>
                      <a:pt x="3647" y="5750"/>
                    </a:lnTo>
                    <a:lnTo>
                      <a:pt x="3647" y="5920"/>
                    </a:lnTo>
                    <a:lnTo>
                      <a:pt x="3793" y="5920"/>
                    </a:lnTo>
                    <a:lnTo>
                      <a:pt x="3793" y="6000"/>
                    </a:lnTo>
                    <a:lnTo>
                      <a:pt x="4474" y="6000"/>
                    </a:lnTo>
                    <a:lnTo>
                      <a:pt x="4474" y="6096"/>
                    </a:lnTo>
                    <a:lnTo>
                      <a:pt x="4570" y="6096"/>
                    </a:lnTo>
                    <a:lnTo>
                      <a:pt x="4570" y="6178"/>
                    </a:lnTo>
                    <a:lnTo>
                      <a:pt x="4660" y="6178"/>
                    </a:lnTo>
                    <a:lnTo>
                      <a:pt x="4660" y="6269"/>
                    </a:lnTo>
                    <a:lnTo>
                      <a:pt x="4789" y="6269"/>
                    </a:lnTo>
                    <a:lnTo>
                      <a:pt x="4789" y="6362"/>
                    </a:lnTo>
                    <a:lnTo>
                      <a:pt x="5092" y="6362"/>
                    </a:lnTo>
                    <a:lnTo>
                      <a:pt x="5092" y="6441"/>
                    </a:lnTo>
                    <a:lnTo>
                      <a:pt x="5342" y="6441"/>
                    </a:lnTo>
                    <a:lnTo>
                      <a:pt x="5342" y="6523"/>
                    </a:lnTo>
                    <a:lnTo>
                      <a:pt x="6135" y="6523"/>
                    </a:lnTo>
                    <a:lnTo>
                      <a:pt x="6135" y="6614"/>
                    </a:lnTo>
                    <a:lnTo>
                      <a:pt x="6201" y="6614"/>
                    </a:lnTo>
                    <a:lnTo>
                      <a:pt x="6201" y="6688"/>
                    </a:lnTo>
                    <a:lnTo>
                      <a:pt x="6614" y="6688"/>
                    </a:lnTo>
                    <a:lnTo>
                      <a:pt x="6614" y="6770"/>
                    </a:lnTo>
                    <a:lnTo>
                      <a:pt x="8040" y="6770"/>
                    </a:lnTo>
                    <a:lnTo>
                      <a:pt x="8040" y="6872"/>
                    </a:lnTo>
                    <a:lnTo>
                      <a:pt x="8945" y="6872"/>
                    </a:lnTo>
                    <a:lnTo>
                      <a:pt x="8945" y="6938"/>
                    </a:lnTo>
                    <a:lnTo>
                      <a:pt x="12510" y="6938"/>
                    </a:lnTo>
                    <a:lnTo>
                      <a:pt x="12510" y="7060"/>
                    </a:lnTo>
                    <a:lnTo>
                      <a:pt x="17460" y="7060"/>
                    </a:lnTo>
                    <a:lnTo>
                      <a:pt x="17460" y="6044"/>
                    </a:lnTo>
                    <a:lnTo>
                      <a:pt x="12516" y="6044"/>
                    </a:lnTo>
                    <a:lnTo>
                      <a:pt x="12516" y="5907"/>
                    </a:lnTo>
                    <a:lnTo>
                      <a:pt x="8950" y="5907"/>
                    </a:lnTo>
                    <a:lnTo>
                      <a:pt x="8950" y="5770"/>
                    </a:lnTo>
                    <a:lnTo>
                      <a:pt x="8044" y="5770"/>
                    </a:lnTo>
                    <a:lnTo>
                      <a:pt x="8044" y="5641"/>
                    </a:lnTo>
                    <a:lnTo>
                      <a:pt x="6630" y="5641"/>
                    </a:lnTo>
                    <a:lnTo>
                      <a:pt x="6630" y="5523"/>
                    </a:lnTo>
                    <a:lnTo>
                      <a:pt x="6195" y="5523"/>
                    </a:lnTo>
                    <a:lnTo>
                      <a:pt x="6195" y="5381"/>
                    </a:lnTo>
                    <a:lnTo>
                      <a:pt x="6132" y="5381"/>
                    </a:lnTo>
                    <a:lnTo>
                      <a:pt x="6132" y="5284"/>
                    </a:lnTo>
                    <a:lnTo>
                      <a:pt x="5336" y="5284"/>
                    </a:lnTo>
                    <a:lnTo>
                      <a:pt x="5336" y="5167"/>
                    </a:lnTo>
                    <a:lnTo>
                      <a:pt x="5092" y="5167"/>
                    </a:lnTo>
                    <a:lnTo>
                      <a:pt x="5092" y="5049"/>
                    </a:lnTo>
                    <a:lnTo>
                      <a:pt x="4796" y="5049"/>
                    </a:lnTo>
                    <a:lnTo>
                      <a:pt x="4796" y="4926"/>
                    </a:lnTo>
                    <a:lnTo>
                      <a:pt x="4652" y="4926"/>
                    </a:lnTo>
                    <a:lnTo>
                      <a:pt x="4652" y="4822"/>
                    </a:lnTo>
                    <a:lnTo>
                      <a:pt x="4578" y="4822"/>
                    </a:lnTo>
                    <a:lnTo>
                      <a:pt x="4578" y="4704"/>
                    </a:lnTo>
                    <a:lnTo>
                      <a:pt x="4471" y="4704"/>
                    </a:lnTo>
                    <a:lnTo>
                      <a:pt x="4471" y="4608"/>
                    </a:lnTo>
                    <a:lnTo>
                      <a:pt x="3800" y="4608"/>
                    </a:lnTo>
                    <a:lnTo>
                      <a:pt x="3800" y="4484"/>
                    </a:lnTo>
                    <a:lnTo>
                      <a:pt x="3664" y="4484"/>
                    </a:lnTo>
                    <a:lnTo>
                      <a:pt x="3664" y="4292"/>
                    </a:lnTo>
                    <a:lnTo>
                      <a:pt x="3464" y="4292"/>
                    </a:lnTo>
                    <a:lnTo>
                      <a:pt x="3464" y="3986"/>
                    </a:lnTo>
                    <a:lnTo>
                      <a:pt x="3410" y="3986"/>
                    </a:lnTo>
                    <a:lnTo>
                      <a:pt x="3410" y="3810"/>
                    </a:lnTo>
                    <a:lnTo>
                      <a:pt x="3141" y="3810"/>
                    </a:lnTo>
                    <a:lnTo>
                      <a:pt x="3141" y="3712"/>
                    </a:lnTo>
                    <a:lnTo>
                      <a:pt x="3090" y="3712"/>
                    </a:lnTo>
                    <a:lnTo>
                      <a:pt x="3090" y="3596"/>
                    </a:lnTo>
                    <a:lnTo>
                      <a:pt x="3037" y="3596"/>
                    </a:lnTo>
                    <a:lnTo>
                      <a:pt x="3037" y="3498"/>
                    </a:lnTo>
                    <a:lnTo>
                      <a:pt x="2784" y="3498"/>
                    </a:lnTo>
                    <a:lnTo>
                      <a:pt x="2784" y="3424"/>
                    </a:lnTo>
                    <a:lnTo>
                      <a:pt x="2658" y="3424"/>
                    </a:lnTo>
                    <a:lnTo>
                      <a:pt x="2658" y="3339"/>
                    </a:lnTo>
                    <a:lnTo>
                      <a:pt x="2507" y="3339"/>
                    </a:lnTo>
                    <a:lnTo>
                      <a:pt x="2507" y="3232"/>
                    </a:lnTo>
                    <a:lnTo>
                      <a:pt x="2474" y="3232"/>
                    </a:lnTo>
                    <a:lnTo>
                      <a:pt x="2474" y="3147"/>
                    </a:lnTo>
                    <a:lnTo>
                      <a:pt x="2386" y="3147"/>
                    </a:lnTo>
                    <a:lnTo>
                      <a:pt x="2386" y="3063"/>
                    </a:lnTo>
                    <a:lnTo>
                      <a:pt x="2275" y="3063"/>
                    </a:lnTo>
                    <a:lnTo>
                      <a:pt x="2275" y="2969"/>
                    </a:lnTo>
                    <a:lnTo>
                      <a:pt x="2140" y="2969"/>
                    </a:lnTo>
                    <a:lnTo>
                      <a:pt x="2140" y="2709"/>
                    </a:lnTo>
                    <a:lnTo>
                      <a:pt x="2080" y="2709"/>
                    </a:lnTo>
                    <a:lnTo>
                      <a:pt x="2080" y="2615"/>
                    </a:lnTo>
                    <a:lnTo>
                      <a:pt x="1984" y="2615"/>
                    </a:lnTo>
                    <a:lnTo>
                      <a:pt x="1984" y="2517"/>
                    </a:lnTo>
                    <a:lnTo>
                      <a:pt x="1755" y="2517"/>
                    </a:lnTo>
                    <a:lnTo>
                      <a:pt x="1755" y="2454"/>
                    </a:lnTo>
                    <a:lnTo>
                      <a:pt x="1664" y="2454"/>
                    </a:lnTo>
                    <a:lnTo>
                      <a:pt x="1664" y="2372"/>
                    </a:lnTo>
                    <a:lnTo>
                      <a:pt x="1235" y="2372"/>
                    </a:lnTo>
                    <a:lnTo>
                      <a:pt x="1235" y="2286"/>
                    </a:lnTo>
                    <a:lnTo>
                      <a:pt x="1188" y="2286"/>
                    </a:lnTo>
                    <a:lnTo>
                      <a:pt x="1188" y="2188"/>
                    </a:lnTo>
                    <a:lnTo>
                      <a:pt x="1138" y="2188"/>
                    </a:lnTo>
                    <a:lnTo>
                      <a:pt x="1138" y="1758"/>
                    </a:lnTo>
                    <a:lnTo>
                      <a:pt x="1040" y="1758"/>
                    </a:lnTo>
                    <a:lnTo>
                      <a:pt x="1040" y="1667"/>
                    </a:lnTo>
                    <a:lnTo>
                      <a:pt x="996" y="1667"/>
                    </a:lnTo>
                    <a:lnTo>
                      <a:pt x="996" y="1596"/>
                    </a:lnTo>
                    <a:lnTo>
                      <a:pt x="947" y="1596"/>
                    </a:lnTo>
                    <a:lnTo>
                      <a:pt x="947" y="1442"/>
                    </a:lnTo>
                    <a:lnTo>
                      <a:pt x="909" y="1442"/>
                    </a:lnTo>
                    <a:lnTo>
                      <a:pt x="909" y="1347"/>
                    </a:lnTo>
                    <a:lnTo>
                      <a:pt x="826" y="1347"/>
                    </a:lnTo>
                    <a:lnTo>
                      <a:pt x="826" y="444"/>
                    </a:lnTo>
                    <a:lnTo>
                      <a:pt x="709" y="444"/>
                    </a:lnTo>
                    <a:lnTo>
                      <a:pt x="709" y="386"/>
                    </a:lnTo>
                    <a:lnTo>
                      <a:pt x="662" y="386"/>
                    </a:lnTo>
                    <a:lnTo>
                      <a:pt x="662" y="336"/>
                    </a:lnTo>
                    <a:lnTo>
                      <a:pt x="622" y="336"/>
                    </a:lnTo>
                    <a:lnTo>
                      <a:pt x="622" y="282"/>
                    </a:lnTo>
                    <a:lnTo>
                      <a:pt x="562" y="282"/>
                    </a:lnTo>
                    <a:lnTo>
                      <a:pt x="562" y="216"/>
                    </a:lnTo>
                    <a:lnTo>
                      <a:pt x="427" y="216"/>
                    </a:lnTo>
                    <a:lnTo>
                      <a:pt x="427" y="164"/>
                    </a:lnTo>
                    <a:lnTo>
                      <a:pt x="365" y="164"/>
                    </a:lnTo>
                    <a:lnTo>
                      <a:pt x="365" y="110"/>
                    </a:lnTo>
                    <a:lnTo>
                      <a:pt x="274" y="1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42A48569-A037-A18B-CD35-584662786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0" y="2374900"/>
                <a:ext cx="5708650" cy="2152650"/>
              </a:xfrm>
              <a:custGeom>
                <a:avLst/>
                <a:gdLst>
                  <a:gd name="T0" fmla="*/ 13042 w 17979"/>
                  <a:gd name="T1" fmla="*/ 6776 h 6776"/>
                  <a:gd name="T2" fmla="*/ 9469 w 17979"/>
                  <a:gd name="T3" fmla="*/ 6647 h 6776"/>
                  <a:gd name="T4" fmla="*/ 8568 w 17979"/>
                  <a:gd name="T5" fmla="*/ 6519 h 6776"/>
                  <a:gd name="T6" fmla="*/ 7145 w 17979"/>
                  <a:gd name="T7" fmla="*/ 6389 h 6776"/>
                  <a:gd name="T8" fmla="*/ 6721 w 17979"/>
                  <a:gd name="T9" fmla="*/ 6283 h 6776"/>
                  <a:gd name="T10" fmla="*/ 6672 w 17979"/>
                  <a:gd name="T11" fmla="*/ 6173 h 6776"/>
                  <a:gd name="T12" fmla="*/ 5864 w 17979"/>
                  <a:gd name="T13" fmla="*/ 6066 h 6776"/>
                  <a:gd name="T14" fmla="*/ 5616 w 17979"/>
                  <a:gd name="T15" fmla="*/ 5973 h 6776"/>
                  <a:gd name="T16" fmla="*/ 5344 w 17979"/>
                  <a:gd name="T17" fmla="*/ 5858 h 6776"/>
                  <a:gd name="T18" fmla="*/ 5196 w 17979"/>
                  <a:gd name="T19" fmla="*/ 5742 h 6776"/>
                  <a:gd name="T20" fmla="*/ 5096 w 17979"/>
                  <a:gd name="T21" fmla="*/ 5655 h 6776"/>
                  <a:gd name="T22" fmla="*/ 4983 w 17979"/>
                  <a:gd name="T23" fmla="*/ 5545 h 6776"/>
                  <a:gd name="T24" fmla="*/ 4332 w 17979"/>
                  <a:gd name="T25" fmla="*/ 5436 h 6776"/>
                  <a:gd name="T26" fmla="*/ 4187 w 17979"/>
                  <a:gd name="T27" fmla="*/ 5340 h 6776"/>
                  <a:gd name="T28" fmla="*/ 4001 w 17979"/>
                  <a:gd name="T29" fmla="*/ 5151 h 6776"/>
                  <a:gd name="T30" fmla="*/ 3944 w 17979"/>
                  <a:gd name="T31" fmla="*/ 4866 h 6776"/>
                  <a:gd name="T32" fmla="*/ 3678 w 17979"/>
                  <a:gd name="T33" fmla="*/ 4657 h 6776"/>
                  <a:gd name="T34" fmla="*/ 3632 w 17979"/>
                  <a:gd name="T35" fmla="*/ 4548 h 6776"/>
                  <a:gd name="T36" fmla="*/ 3566 w 17979"/>
                  <a:gd name="T37" fmla="*/ 4485 h 6776"/>
                  <a:gd name="T38" fmla="*/ 3342 w 17979"/>
                  <a:gd name="T39" fmla="*/ 4381 h 6776"/>
                  <a:gd name="T40" fmla="*/ 3197 w 17979"/>
                  <a:gd name="T41" fmla="*/ 4290 h 6776"/>
                  <a:gd name="T42" fmla="*/ 3047 w 17979"/>
                  <a:gd name="T43" fmla="*/ 4202 h 6776"/>
                  <a:gd name="T44" fmla="*/ 2992 w 17979"/>
                  <a:gd name="T45" fmla="*/ 4109 h 6776"/>
                  <a:gd name="T46" fmla="*/ 2910 w 17979"/>
                  <a:gd name="T47" fmla="*/ 4032 h 6776"/>
                  <a:gd name="T48" fmla="*/ 2819 w 17979"/>
                  <a:gd name="T49" fmla="*/ 3932 h 6776"/>
                  <a:gd name="T50" fmla="*/ 2682 w 17979"/>
                  <a:gd name="T51" fmla="*/ 3830 h 6776"/>
                  <a:gd name="T52" fmla="*/ 2609 w 17979"/>
                  <a:gd name="T53" fmla="*/ 3570 h 6776"/>
                  <a:gd name="T54" fmla="*/ 2540 w 17979"/>
                  <a:gd name="T55" fmla="*/ 3466 h 6776"/>
                  <a:gd name="T56" fmla="*/ 2286 w 17979"/>
                  <a:gd name="T57" fmla="*/ 3373 h 6776"/>
                  <a:gd name="T58" fmla="*/ 2198 w 17979"/>
                  <a:gd name="T59" fmla="*/ 3293 h 6776"/>
                  <a:gd name="T60" fmla="*/ 1774 w 17979"/>
                  <a:gd name="T61" fmla="*/ 3192 h 6776"/>
                  <a:gd name="T62" fmla="*/ 1713 w 17979"/>
                  <a:gd name="T63" fmla="*/ 3115 h 6776"/>
                  <a:gd name="T64" fmla="*/ 1681 w 17979"/>
                  <a:gd name="T65" fmla="*/ 3024 h 6776"/>
                  <a:gd name="T66" fmla="*/ 1580 w 17979"/>
                  <a:gd name="T67" fmla="*/ 2539 h 6776"/>
                  <a:gd name="T68" fmla="*/ 1525 w 17979"/>
                  <a:gd name="T69" fmla="*/ 2448 h 6776"/>
                  <a:gd name="T70" fmla="*/ 1483 w 17979"/>
                  <a:gd name="T71" fmla="*/ 2364 h 6776"/>
                  <a:gd name="T72" fmla="*/ 1423 w 17979"/>
                  <a:gd name="T73" fmla="*/ 2205 h 6776"/>
                  <a:gd name="T74" fmla="*/ 1372 w 17979"/>
                  <a:gd name="T75" fmla="*/ 2109 h 6776"/>
                  <a:gd name="T76" fmla="*/ 1328 w 17979"/>
                  <a:gd name="T77" fmla="*/ 1944 h 6776"/>
                  <a:gd name="T78" fmla="*/ 1248 w 17979"/>
                  <a:gd name="T79" fmla="*/ 1014 h 6776"/>
                  <a:gd name="T80" fmla="*/ 1191 w 17979"/>
                  <a:gd name="T81" fmla="*/ 926 h 6776"/>
                  <a:gd name="T82" fmla="*/ 1147 w 17979"/>
                  <a:gd name="T83" fmla="*/ 860 h 6776"/>
                  <a:gd name="T84" fmla="*/ 1095 w 17979"/>
                  <a:gd name="T85" fmla="*/ 781 h 6776"/>
                  <a:gd name="T86" fmla="*/ 961 w 17979"/>
                  <a:gd name="T87" fmla="*/ 668 h 6776"/>
                  <a:gd name="T88" fmla="*/ 909 w 17979"/>
                  <a:gd name="T89" fmla="*/ 600 h 6776"/>
                  <a:gd name="T90" fmla="*/ 810 w 17979"/>
                  <a:gd name="T91" fmla="*/ 513 h 6776"/>
                  <a:gd name="T92" fmla="*/ 775 w 17979"/>
                  <a:gd name="T93" fmla="*/ 348 h 6776"/>
                  <a:gd name="T94" fmla="*/ 710 w 17979"/>
                  <a:gd name="T95" fmla="*/ 239 h 6776"/>
                  <a:gd name="T96" fmla="*/ 649 w 17979"/>
                  <a:gd name="T97" fmla="*/ 162 h 6776"/>
                  <a:gd name="T98" fmla="*/ 513 w 17979"/>
                  <a:gd name="T99" fmla="*/ 74 h 6776"/>
                  <a:gd name="T100" fmla="*/ 0 w 17979"/>
                  <a:gd name="T101" fmla="*/ 0 h 6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979" h="6776">
                    <a:moveTo>
                      <a:pt x="17979" y="6776"/>
                    </a:moveTo>
                    <a:lnTo>
                      <a:pt x="13042" y="6776"/>
                    </a:lnTo>
                    <a:lnTo>
                      <a:pt x="13042" y="6647"/>
                    </a:lnTo>
                    <a:lnTo>
                      <a:pt x="9469" y="6647"/>
                    </a:lnTo>
                    <a:lnTo>
                      <a:pt x="9469" y="6519"/>
                    </a:lnTo>
                    <a:lnTo>
                      <a:pt x="8568" y="6519"/>
                    </a:lnTo>
                    <a:lnTo>
                      <a:pt x="8568" y="6389"/>
                    </a:lnTo>
                    <a:lnTo>
                      <a:pt x="7145" y="6389"/>
                    </a:lnTo>
                    <a:lnTo>
                      <a:pt x="7145" y="6283"/>
                    </a:lnTo>
                    <a:lnTo>
                      <a:pt x="6721" y="6283"/>
                    </a:lnTo>
                    <a:lnTo>
                      <a:pt x="6721" y="6173"/>
                    </a:lnTo>
                    <a:lnTo>
                      <a:pt x="6672" y="6173"/>
                    </a:lnTo>
                    <a:lnTo>
                      <a:pt x="6672" y="6066"/>
                    </a:lnTo>
                    <a:lnTo>
                      <a:pt x="5864" y="6066"/>
                    </a:lnTo>
                    <a:lnTo>
                      <a:pt x="5864" y="5973"/>
                    </a:lnTo>
                    <a:lnTo>
                      <a:pt x="5616" y="5973"/>
                    </a:lnTo>
                    <a:lnTo>
                      <a:pt x="5616" y="5858"/>
                    </a:lnTo>
                    <a:lnTo>
                      <a:pt x="5344" y="5858"/>
                    </a:lnTo>
                    <a:lnTo>
                      <a:pt x="5344" y="5742"/>
                    </a:lnTo>
                    <a:lnTo>
                      <a:pt x="5196" y="5742"/>
                    </a:lnTo>
                    <a:lnTo>
                      <a:pt x="5196" y="5655"/>
                    </a:lnTo>
                    <a:lnTo>
                      <a:pt x="5096" y="5655"/>
                    </a:lnTo>
                    <a:lnTo>
                      <a:pt x="5096" y="5545"/>
                    </a:lnTo>
                    <a:lnTo>
                      <a:pt x="4983" y="5545"/>
                    </a:lnTo>
                    <a:lnTo>
                      <a:pt x="4983" y="5436"/>
                    </a:lnTo>
                    <a:lnTo>
                      <a:pt x="4332" y="5436"/>
                    </a:lnTo>
                    <a:lnTo>
                      <a:pt x="4332" y="5340"/>
                    </a:lnTo>
                    <a:lnTo>
                      <a:pt x="4187" y="5340"/>
                    </a:lnTo>
                    <a:lnTo>
                      <a:pt x="4187" y="5151"/>
                    </a:lnTo>
                    <a:lnTo>
                      <a:pt x="4001" y="5151"/>
                    </a:lnTo>
                    <a:lnTo>
                      <a:pt x="4001" y="4866"/>
                    </a:lnTo>
                    <a:lnTo>
                      <a:pt x="3944" y="4866"/>
                    </a:lnTo>
                    <a:lnTo>
                      <a:pt x="3944" y="4657"/>
                    </a:lnTo>
                    <a:lnTo>
                      <a:pt x="3678" y="4657"/>
                    </a:lnTo>
                    <a:lnTo>
                      <a:pt x="3678" y="4548"/>
                    </a:lnTo>
                    <a:lnTo>
                      <a:pt x="3632" y="4548"/>
                    </a:lnTo>
                    <a:lnTo>
                      <a:pt x="3632" y="4485"/>
                    </a:lnTo>
                    <a:lnTo>
                      <a:pt x="3566" y="4485"/>
                    </a:lnTo>
                    <a:lnTo>
                      <a:pt x="3566" y="4381"/>
                    </a:lnTo>
                    <a:lnTo>
                      <a:pt x="3342" y="4381"/>
                    </a:lnTo>
                    <a:lnTo>
                      <a:pt x="3342" y="4290"/>
                    </a:lnTo>
                    <a:lnTo>
                      <a:pt x="3197" y="4290"/>
                    </a:lnTo>
                    <a:lnTo>
                      <a:pt x="3197" y="4202"/>
                    </a:lnTo>
                    <a:lnTo>
                      <a:pt x="3047" y="4202"/>
                    </a:lnTo>
                    <a:lnTo>
                      <a:pt x="3047" y="4109"/>
                    </a:lnTo>
                    <a:lnTo>
                      <a:pt x="2992" y="4109"/>
                    </a:lnTo>
                    <a:lnTo>
                      <a:pt x="2992" y="4032"/>
                    </a:lnTo>
                    <a:lnTo>
                      <a:pt x="2910" y="4032"/>
                    </a:lnTo>
                    <a:lnTo>
                      <a:pt x="2910" y="3932"/>
                    </a:lnTo>
                    <a:lnTo>
                      <a:pt x="2819" y="3932"/>
                    </a:lnTo>
                    <a:lnTo>
                      <a:pt x="2819" y="3830"/>
                    </a:lnTo>
                    <a:lnTo>
                      <a:pt x="2682" y="3830"/>
                    </a:lnTo>
                    <a:lnTo>
                      <a:pt x="2682" y="3570"/>
                    </a:lnTo>
                    <a:lnTo>
                      <a:pt x="2609" y="3570"/>
                    </a:lnTo>
                    <a:lnTo>
                      <a:pt x="2609" y="3466"/>
                    </a:lnTo>
                    <a:lnTo>
                      <a:pt x="2540" y="3466"/>
                    </a:lnTo>
                    <a:lnTo>
                      <a:pt x="2540" y="3373"/>
                    </a:lnTo>
                    <a:lnTo>
                      <a:pt x="2286" y="3373"/>
                    </a:lnTo>
                    <a:lnTo>
                      <a:pt x="2286" y="3293"/>
                    </a:lnTo>
                    <a:lnTo>
                      <a:pt x="2198" y="3293"/>
                    </a:lnTo>
                    <a:lnTo>
                      <a:pt x="2198" y="3192"/>
                    </a:lnTo>
                    <a:lnTo>
                      <a:pt x="1774" y="3192"/>
                    </a:lnTo>
                    <a:lnTo>
                      <a:pt x="1774" y="3115"/>
                    </a:lnTo>
                    <a:lnTo>
                      <a:pt x="1713" y="3115"/>
                    </a:lnTo>
                    <a:lnTo>
                      <a:pt x="1713" y="3024"/>
                    </a:lnTo>
                    <a:lnTo>
                      <a:pt x="1681" y="3024"/>
                    </a:lnTo>
                    <a:lnTo>
                      <a:pt x="1681" y="2539"/>
                    </a:lnTo>
                    <a:lnTo>
                      <a:pt x="1580" y="2539"/>
                    </a:lnTo>
                    <a:lnTo>
                      <a:pt x="1580" y="2448"/>
                    </a:lnTo>
                    <a:lnTo>
                      <a:pt x="1525" y="2448"/>
                    </a:lnTo>
                    <a:lnTo>
                      <a:pt x="1525" y="2364"/>
                    </a:lnTo>
                    <a:lnTo>
                      <a:pt x="1483" y="2364"/>
                    </a:lnTo>
                    <a:lnTo>
                      <a:pt x="1483" y="2205"/>
                    </a:lnTo>
                    <a:lnTo>
                      <a:pt x="1423" y="2205"/>
                    </a:lnTo>
                    <a:lnTo>
                      <a:pt x="1423" y="2109"/>
                    </a:lnTo>
                    <a:lnTo>
                      <a:pt x="1372" y="2109"/>
                    </a:lnTo>
                    <a:lnTo>
                      <a:pt x="1372" y="1944"/>
                    </a:lnTo>
                    <a:lnTo>
                      <a:pt x="1328" y="1944"/>
                    </a:lnTo>
                    <a:lnTo>
                      <a:pt x="1328" y="1014"/>
                    </a:lnTo>
                    <a:lnTo>
                      <a:pt x="1248" y="1014"/>
                    </a:lnTo>
                    <a:lnTo>
                      <a:pt x="1248" y="926"/>
                    </a:lnTo>
                    <a:lnTo>
                      <a:pt x="1191" y="926"/>
                    </a:lnTo>
                    <a:lnTo>
                      <a:pt x="1191" y="860"/>
                    </a:lnTo>
                    <a:lnTo>
                      <a:pt x="1147" y="860"/>
                    </a:lnTo>
                    <a:lnTo>
                      <a:pt x="1147" y="781"/>
                    </a:lnTo>
                    <a:lnTo>
                      <a:pt x="1095" y="781"/>
                    </a:lnTo>
                    <a:lnTo>
                      <a:pt x="1095" y="668"/>
                    </a:lnTo>
                    <a:lnTo>
                      <a:pt x="961" y="668"/>
                    </a:lnTo>
                    <a:lnTo>
                      <a:pt x="961" y="600"/>
                    </a:lnTo>
                    <a:lnTo>
                      <a:pt x="909" y="600"/>
                    </a:lnTo>
                    <a:lnTo>
                      <a:pt x="909" y="513"/>
                    </a:lnTo>
                    <a:lnTo>
                      <a:pt x="810" y="513"/>
                    </a:lnTo>
                    <a:lnTo>
                      <a:pt x="810" y="348"/>
                    </a:lnTo>
                    <a:lnTo>
                      <a:pt x="775" y="348"/>
                    </a:lnTo>
                    <a:lnTo>
                      <a:pt x="775" y="239"/>
                    </a:lnTo>
                    <a:lnTo>
                      <a:pt x="710" y="239"/>
                    </a:lnTo>
                    <a:lnTo>
                      <a:pt x="710" y="162"/>
                    </a:lnTo>
                    <a:lnTo>
                      <a:pt x="649" y="162"/>
                    </a:lnTo>
                    <a:lnTo>
                      <a:pt x="649" y="74"/>
                    </a:lnTo>
                    <a:lnTo>
                      <a:pt x="513" y="74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60D6DCDB-39D4-8ECB-9F5B-3ED13104A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51563" y="3521075"/>
                <a:ext cx="847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954AD64A-2417-A4A4-3033-FA93D0B27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5638" y="3521075"/>
                <a:ext cx="0" cy="11493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29DACD9-6925-589D-6F06-30EFF4AB85BB}"/>
                </a:ext>
              </a:extLst>
            </p:cNvPr>
            <p:cNvSpPr txBox="1"/>
            <p:nvPr/>
          </p:nvSpPr>
          <p:spPr>
            <a:xfrm>
              <a:off x="6027800" y="491111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9A3B5B6-5FC3-1188-3F50-DAFF5A787C77}"/>
                </a:ext>
              </a:extLst>
            </p:cNvPr>
            <p:cNvSpPr txBox="1"/>
            <p:nvPr/>
          </p:nvSpPr>
          <p:spPr>
            <a:xfrm>
              <a:off x="6442077" y="491111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067FE83-46A1-577A-85B3-4A19FD8D1B34}"/>
                </a:ext>
              </a:extLst>
            </p:cNvPr>
            <p:cNvSpPr txBox="1"/>
            <p:nvPr/>
          </p:nvSpPr>
          <p:spPr>
            <a:xfrm>
              <a:off x="6895627" y="491111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8CA27708-1BA6-D2BD-15E7-E6FA219038AE}"/>
                </a:ext>
              </a:extLst>
            </p:cNvPr>
            <p:cNvSpPr txBox="1"/>
            <p:nvPr/>
          </p:nvSpPr>
          <p:spPr>
            <a:xfrm>
              <a:off x="7349177" y="491111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90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329ADCDB-25EB-702A-6FD6-822D67176DB9}"/>
                </a:ext>
              </a:extLst>
            </p:cNvPr>
            <p:cNvSpPr txBox="1"/>
            <p:nvPr/>
          </p:nvSpPr>
          <p:spPr>
            <a:xfrm>
              <a:off x="776345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120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4D74E67C-695F-80F9-DDD2-3AD439B49287}"/>
                </a:ext>
              </a:extLst>
            </p:cNvPr>
            <p:cNvSpPr txBox="1"/>
            <p:nvPr/>
          </p:nvSpPr>
          <p:spPr>
            <a:xfrm>
              <a:off x="821700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150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F83D273-8AD5-7054-A9E1-3630B37E05FC}"/>
                </a:ext>
              </a:extLst>
            </p:cNvPr>
            <p:cNvSpPr txBox="1"/>
            <p:nvPr/>
          </p:nvSpPr>
          <p:spPr>
            <a:xfrm>
              <a:off x="867055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180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C8AA03A8-E377-521A-DC7E-AFB2FF3ACDC6}"/>
                </a:ext>
              </a:extLst>
            </p:cNvPr>
            <p:cNvSpPr txBox="1"/>
            <p:nvPr/>
          </p:nvSpPr>
          <p:spPr>
            <a:xfrm>
              <a:off x="912410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210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EDB4EDCD-8BDC-D965-D66A-4C1C2D2F9BF9}"/>
                </a:ext>
              </a:extLst>
            </p:cNvPr>
            <p:cNvSpPr txBox="1"/>
            <p:nvPr/>
          </p:nvSpPr>
          <p:spPr>
            <a:xfrm>
              <a:off x="957765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240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1229F55-A44A-0CDF-476C-C0DC7C5D28DC}"/>
                </a:ext>
              </a:extLst>
            </p:cNvPr>
            <p:cNvSpPr txBox="1"/>
            <p:nvPr/>
          </p:nvSpPr>
          <p:spPr>
            <a:xfrm>
              <a:off x="1003120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270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011AF42-6B7B-7BDC-B1B2-05A12312BA54}"/>
                </a:ext>
              </a:extLst>
            </p:cNvPr>
            <p:cNvSpPr txBox="1"/>
            <p:nvPr/>
          </p:nvSpPr>
          <p:spPr>
            <a:xfrm>
              <a:off x="1048475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300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1457330B-EB71-EE11-0953-5C9F7C33AAE9}"/>
                </a:ext>
              </a:extLst>
            </p:cNvPr>
            <p:cNvSpPr txBox="1"/>
            <p:nvPr/>
          </p:nvSpPr>
          <p:spPr>
            <a:xfrm>
              <a:off x="10938303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330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EB75C51-3543-2EA8-681B-0A66EC4FF93C}"/>
                </a:ext>
              </a:extLst>
            </p:cNvPr>
            <p:cNvSpPr txBox="1"/>
            <p:nvPr/>
          </p:nvSpPr>
          <p:spPr>
            <a:xfrm>
              <a:off x="11391855" y="49111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360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A703ADA-696F-101E-F52B-5F449EDA6020}"/>
                </a:ext>
              </a:extLst>
            </p:cNvPr>
            <p:cNvSpPr txBox="1"/>
            <p:nvPr/>
          </p:nvSpPr>
          <p:spPr>
            <a:xfrm>
              <a:off x="5848623" y="46813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D36263A-50FE-EDC5-4FC0-703C9D5AF593}"/>
                </a:ext>
              </a:extLst>
            </p:cNvPr>
            <p:cNvSpPr txBox="1"/>
            <p:nvPr/>
          </p:nvSpPr>
          <p:spPr>
            <a:xfrm>
              <a:off x="5653057" y="410400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0.25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5BE48EF-0C4D-F82E-F467-7F11B7795C49}"/>
                </a:ext>
              </a:extLst>
            </p:cNvPr>
            <p:cNvSpPr txBox="1"/>
            <p:nvPr/>
          </p:nvSpPr>
          <p:spPr>
            <a:xfrm>
              <a:off x="5653057" y="352669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0.50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AD82CF8-1BC4-47A7-6CFC-F4CD0F37E006}"/>
                </a:ext>
              </a:extLst>
            </p:cNvPr>
            <p:cNvSpPr txBox="1"/>
            <p:nvPr/>
          </p:nvSpPr>
          <p:spPr>
            <a:xfrm>
              <a:off x="5653057" y="294938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0.75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3479CC49-A77E-8B66-FED1-F403F883410B}"/>
                </a:ext>
              </a:extLst>
            </p:cNvPr>
            <p:cNvSpPr txBox="1"/>
            <p:nvPr/>
          </p:nvSpPr>
          <p:spPr>
            <a:xfrm>
              <a:off x="5731605" y="237207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E9A3D3B-D2AC-A9C9-176D-5EEAC7E7C6E8}"/>
                </a:ext>
              </a:extLst>
            </p:cNvPr>
            <p:cNvSpPr txBox="1"/>
            <p:nvPr/>
          </p:nvSpPr>
          <p:spPr>
            <a:xfrm>
              <a:off x="8194625" y="5229466"/>
              <a:ext cx="1465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Time from initiation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24A6EF3-B166-71D3-B1B7-020AE835634D}"/>
                </a:ext>
              </a:extLst>
            </p:cNvPr>
            <p:cNvSpPr txBox="1"/>
            <p:nvPr/>
          </p:nvSpPr>
          <p:spPr>
            <a:xfrm>
              <a:off x="5988527" y="55845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86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DF581E2-642E-3E41-FF65-DBE077795C1F}"/>
                </a:ext>
              </a:extLst>
            </p:cNvPr>
            <p:cNvSpPr txBox="1"/>
            <p:nvPr/>
          </p:nvSpPr>
          <p:spPr>
            <a:xfrm>
              <a:off x="6442077" y="55845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61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6D6ED37-D527-47B6-318C-C6ED0A1E4B89}"/>
                </a:ext>
              </a:extLst>
            </p:cNvPr>
            <p:cNvSpPr txBox="1"/>
            <p:nvPr/>
          </p:nvSpPr>
          <p:spPr>
            <a:xfrm>
              <a:off x="6895627" y="55845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2EE89CD-9B20-DE70-C953-2469146F0708}"/>
                </a:ext>
              </a:extLst>
            </p:cNvPr>
            <p:cNvSpPr txBox="1"/>
            <p:nvPr/>
          </p:nvSpPr>
          <p:spPr>
            <a:xfrm>
              <a:off x="7349177" y="55845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3D03A7A-BC53-1B41-3F38-C0BCB12EE017}"/>
                </a:ext>
              </a:extLst>
            </p:cNvPr>
            <p:cNvSpPr txBox="1"/>
            <p:nvPr/>
          </p:nvSpPr>
          <p:spPr>
            <a:xfrm>
              <a:off x="7802727" y="55845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035F9674-BD02-D183-4F90-F419D0969753}"/>
                </a:ext>
              </a:extLst>
            </p:cNvPr>
            <p:cNvSpPr txBox="1"/>
            <p:nvPr/>
          </p:nvSpPr>
          <p:spPr>
            <a:xfrm>
              <a:off x="8295550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9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FA41354-FFEE-3B99-7489-7245D640CBE0}"/>
                </a:ext>
              </a:extLst>
            </p:cNvPr>
            <p:cNvSpPr txBox="1"/>
            <p:nvPr/>
          </p:nvSpPr>
          <p:spPr>
            <a:xfrm>
              <a:off x="8749100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7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237BF85-028D-51B8-4EB6-14D0DBD45082}"/>
                </a:ext>
              </a:extLst>
            </p:cNvPr>
            <p:cNvSpPr txBox="1"/>
            <p:nvPr/>
          </p:nvSpPr>
          <p:spPr>
            <a:xfrm>
              <a:off x="9202650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6144" name="ZoneTexte 6143">
              <a:extLst>
                <a:ext uri="{FF2B5EF4-FFF2-40B4-BE49-F238E27FC236}">
                  <a16:creationId xmlns:a16="http://schemas.microsoft.com/office/drawing/2014/main" id="{376EC6A9-E9F0-909B-3532-ACF1E8675689}"/>
                </a:ext>
              </a:extLst>
            </p:cNvPr>
            <p:cNvSpPr txBox="1"/>
            <p:nvPr/>
          </p:nvSpPr>
          <p:spPr>
            <a:xfrm>
              <a:off x="9656200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6145" name="ZoneTexte 6144">
              <a:extLst>
                <a:ext uri="{FF2B5EF4-FFF2-40B4-BE49-F238E27FC236}">
                  <a16:creationId xmlns:a16="http://schemas.microsoft.com/office/drawing/2014/main" id="{82D46DD0-137C-4735-6945-E53E2DDDCC7F}"/>
                </a:ext>
              </a:extLst>
            </p:cNvPr>
            <p:cNvSpPr txBox="1"/>
            <p:nvPr/>
          </p:nvSpPr>
          <p:spPr>
            <a:xfrm>
              <a:off x="10109750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6146" name="ZoneTexte 6145">
              <a:extLst>
                <a:ext uri="{FF2B5EF4-FFF2-40B4-BE49-F238E27FC236}">
                  <a16:creationId xmlns:a16="http://schemas.microsoft.com/office/drawing/2014/main" id="{D5213F2E-A79B-D33E-273D-5B9271BCADA4}"/>
                </a:ext>
              </a:extLst>
            </p:cNvPr>
            <p:cNvSpPr txBox="1"/>
            <p:nvPr/>
          </p:nvSpPr>
          <p:spPr>
            <a:xfrm>
              <a:off x="10563300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6147" name="ZoneTexte 6146">
              <a:extLst>
                <a:ext uri="{FF2B5EF4-FFF2-40B4-BE49-F238E27FC236}">
                  <a16:creationId xmlns:a16="http://schemas.microsoft.com/office/drawing/2014/main" id="{EC06A183-71D2-81F8-5907-40A948B91BD3}"/>
                </a:ext>
              </a:extLst>
            </p:cNvPr>
            <p:cNvSpPr txBox="1"/>
            <p:nvPr/>
          </p:nvSpPr>
          <p:spPr>
            <a:xfrm>
              <a:off x="11016850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6148" name="ZoneTexte 6147">
              <a:extLst>
                <a:ext uri="{FF2B5EF4-FFF2-40B4-BE49-F238E27FC236}">
                  <a16:creationId xmlns:a16="http://schemas.microsoft.com/office/drawing/2014/main" id="{1ED4926E-45D8-4696-E729-7851AC62A16E}"/>
                </a:ext>
              </a:extLst>
            </p:cNvPr>
            <p:cNvSpPr txBox="1"/>
            <p:nvPr/>
          </p:nvSpPr>
          <p:spPr>
            <a:xfrm>
              <a:off x="11470402" y="55845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6150" name="ZoneTexte 6149">
              <a:extLst>
                <a:ext uri="{FF2B5EF4-FFF2-40B4-BE49-F238E27FC236}">
                  <a16:creationId xmlns:a16="http://schemas.microsoft.com/office/drawing/2014/main" id="{7AE7E9D2-0420-D6A1-54EE-C32D1D356601}"/>
                </a:ext>
              </a:extLst>
            </p:cNvPr>
            <p:cNvSpPr txBox="1"/>
            <p:nvPr/>
          </p:nvSpPr>
          <p:spPr>
            <a:xfrm>
              <a:off x="5561293" y="5307600"/>
              <a:ext cx="710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N at risk</a:t>
              </a:r>
            </a:p>
          </p:txBody>
        </p:sp>
      </p:grpSp>
      <p:sp>
        <p:nvSpPr>
          <p:cNvPr id="4" name="Text Box 3">
            <a:extLst>
              <a:ext uri="{FF2B5EF4-FFF2-40B4-BE49-F238E27FC236}">
                <a16:creationId xmlns:a16="http://schemas.microsoft.com/office/drawing/2014/main" id="{C59AA888-7BA9-EAEF-89C2-C2C1374B3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383" y="6460185"/>
            <a:ext cx="28146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noProof="0" dirty="0" err="1">
                <a:solidFill>
                  <a:srgbClr val="0070C0"/>
                </a:solidFill>
                <a:latin typeface="Calibri"/>
              </a:rPr>
              <a:t>Deschanvres</a:t>
            </a:r>
            <a:r>
              <a:rPr lang="en-US" sz="1400" i="1" noProof="0" dirty="0">
                <a:solidFill>
                  <a:srgbClr val="0070C0"/>
                </a:solidFill>
                <a:latin typeface="Calibri"/>
              </a:rPr>
              <a:t> C. EACS 2025, ePLB003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02DE6F0-928F-1EB4-F824-52C80BA9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en-US" noProof="0" dirty="0"/>
              <a:t>LA CAB + RPV in viremic PWH</a:t>
            </a:r>
          </a:p>
        </p:txBody>
      </p:sp>
    </p:spTree>
    <p:extLst>
      <p:ext uri="{BB962C8B-B14F-4D97-AF65-F5344CB8AC3E}">
        <p14:creationId xmlns:p14="http://schemas.microsoft.com/office/powerpoint/2010/main" val="35894082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DD9135-0A1E-4174-8F0A-009EC2A0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en-US" noProof="0" dirty="0"/>
              <a:t>CAB + RPV LA with preexisting K103N mutation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ED892E5-FA18-F28C-704D-8485E07DC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5145741" cy="4572000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Real-world Spanish, retrospective study on HIV virologically suppressed individuals who switched to LA CAB+RPV before December 31, 2024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1890 with available pre-treatment genotype (K103N in 44)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Virologic failure: 2 VL &gt; 200 c/mL </a:t>
            </a:r>
            <a:br>
              <a:rPr lang="en-US" noProof="0" dirty="0"/>
            </a:br>
            <a:r>
              <a:rPr lang="en-US" noProof="0" dirty="0"/>
              <a:t>or 1 &gt; 500 c/mL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Median follow-up: 1 year</a:t>
            </a:r>
          </a:p>
          <a:p>
            <a:endParaRPr lang="en-US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29C258-833F-59F8-6E75-31A7EB676D4D}"/>
              </a:ext>
            </a:extLst>
          </p:cNvPr>
          <p:cNvSpPr txBox="1"/>
          <p:nvPr/>
        </p:nvSpPr>
        <p:spPr>
          <a:xfrm>
            <a:off x="7718720" y="1549513"/>
            <a:ext cx="2387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B0F0"/>
                </a:solidFill>
              </a:rPr>
              <a:t>HIV-1 RNA &lt; 50 c/mL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3E19E0E-7B85-3A04-46FA-2DE1B478DC91}"/>
              </a:ext>
            </a:extLst>
          </p:cNvPr>
          <p:cNvGrpSpPr/>
          <p:nvPr/>
        </p:nvGrpSpPr>
        <p:grpSpPr>
          <a:xfrm>
            <a:off x="6309359" y="2362132"/>
            <a:ext cx="5301077" cy="3505700"/>
            <a:chOff x="6309359" y="2362132"/>
            <a:chExt cx="5301077" cy="3505700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E8FCA86A-C279-064C-170B-9B78219ECC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6500479"/>
                </p:ext>
              </p:extLst>
            </p:nvPr>
          </p:nvGraphicFramePr>
          <p:xfrm>
            <a:off x="6309359" y="2669909"/>
            <a:ext cx="5301077" cy="2755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7596DF5-EC79-B651-D9DA-C673EEF1E981}"/>
                </a:ext>
              </a:extLst>
            </p:cNvPr>
            <p:cNvSpPr txBox="1"/>
            <p:nvPr/>
          </p:nvSpPr>
          <p:spPr>
            <a:xfrm>
              <a:off x="7251192" y="5283056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40/44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BAF4928-ED02-8D9B-C2B7-27979039CBA4}"/>
                </a:ext>
              </a:extLst>
            </p:cNvPr>
            <p:cNvSpPr txBox="1"/>
            <p:nvPr/>
          </p:nvSpPr>
          <p:spPr>
            <a:xfrm>
              <a:off x="7910557" y="5283056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1174/1250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B937D0B-F889-ACD2-8557-AD2E25184F47}"/>
                </a:ext>
              </a:extLst>
            </p:cNvPr>
            <p:cNvSpPr txBox="1"/>
            <p:nvPr/>
          </p:nvSpPr>
          <p:spPr>
            <a:xfrm>
              <a:off x="9615112" y="5283056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40/41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940743B-DBF7-13D0-BDD1-F5D0C89DA7D6}"/>
                </a:ext>
              </a:extLst>
            </p:cNvPr>
            <p:cNvSpPr txBox="1"/>
            <p:nvPr/>
          </p:nvSpPr>
          <p:spPr>
            <a:xfrm>
              <a:off x="10353024" y="5283056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14/1188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0003F27-E927-8999-D6A2-6746F3EB34C2}"/>
                </a:ext>
              </a:extLst>
            </p:cNvPr>
            <p:cNvSpPr txBox="1"/>
            <p:nvPr/>
          </p:nvSpPr>
          <p:spPr>
            <a:xfrm>
              <a:off x="7183603" y="5560055"/>
              <a:ext cx="1472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Intention to treat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314FAEC-45DD-3951-EAC0-0F1D4CDB5026}"/>
                </a:ext>
              </a:extLst>
            </p:cNvPr>
            <p:cNvSpPr txBox="1"/>
            <p:nvPr/>
          </p:nvSpPr>
          <p:spPr>
            <a:xfrm>
              <a:off x="9663726" y="5560055"/>
              <a:ext cx="1198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On treatment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135B87-0864-FD26-55C8-3EB74E3B5F20}"/>
                </a:ext>
              </a:extLst>
            </p:cNvPr>
            <p:cNvSpPr/>
            <p:nvPr/>
          </p:nvSpPr>
          <p:spPr>
            <a:xfrm>
              <a:off x="7562890" y="2425548"/>
              <a:ext cx="155830" cy="1558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6A1420-5BCE-EEAD-A360-304E8B8F7504}"/>
                </a:ext>
              </a:extLst>
            </p:cNvPr>
            <p:cNvSpPr/>
            <p:nvPr/>
          </p:nvSpPr>
          <p:spPr>
            <a:xfrm>
              <a:off x="9188385" y="2425548"/>
              <a:ext cx="155830" cy="1558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EAA7071-A04B-516B-1C8B-A5F452D8B6D9}"/>
                </a:ext>
              </a:extLst>
            </p:cNvPr>
            <p:cNvSpPr txBox="1"/>
            <p:nvPr/>
          </p:nvSpPr>
          <p:spPr>
            <a:xfrm>
              <a:off x="7718720" y="2362132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K103N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9BE67BE-8960-E124-9216-5DD3AAA9918E}"/>
                </a:ext>
              </a:extLst>
            </p:cNvPr>
            <p:cNvSpPr txBox="1"/>
            <p:nvPr/>
          </p:nvSpPr>
          <p:spPr>
            <a:xfrm>
              <a:off x="9344215" y="2362132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No K103N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510BDCEE-C08B-B684-BA32-D0B278E27C14}"/>
              </a:ext>
            </a:extLst>
          </p:cNvPr>
          <p:cNvSpPr txBox="1"/>
          <p:nvPr/>
        </p:nvSpPr>
        <p:spPr>
          <a:xfrm>
            <a:off x="9280596" y="6480396"/>
            <a:ext cx="2897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en-US" dirty="0"/>
              <a:t>Martin Carbonero L, EACS 2025, Abs. eP078</a:t>
            </a:r>
          </a:p>
        </p:txBody>
      </p:sp>
    </p:spTree>
    <p:extLst>
      <p:ext uri="{BB962C8B-B14F-4D97-AF65-F5344CB8AC3E}">
        <p14:creationId xmlns:p14="http://schemas.microsoft.com/office/powerpoint/2010/main" val="117953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79E4C1A-7826-0142-27BC-3AD3E195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8820"/>
            <a:ext cx="11225349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DTG/3TC in virologically suppressed persons with resistance to 3TC: changes in proviral DNA M14V/I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5D4C77A-E662-0012-3E51-F761094994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1052" y="1812637"/>
            <a:ext cx="5644948" cy="35677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noProof="0" dirty="0"/>
              <a:t>VOLVER trial: open-label, multicentric, single arm study, N = 121 PWH with HIV-1 RNA &lt; 50 c/mL</a:t>
            </a:r>
            <a:br>
              <a:rPr lang="en-US" sz="2000" noProof="0" dirty="0"/>
            </a:br>
            <a:endParaRPr lang="en-US" sz="2000" noProof="0" dirty="0"/>
          </a:p>
          <a:p>
            <a:r>
              <a:rPr lang="en-US" sz="2000" noProof="0" dirty="0">
                <a:effectLst/>
              </a:rPr>
              <a:t>After excluding 3TC mutations in proviral DNA by Sanger sequencing, DTG/3TC effectively maintained virological suppression in PWH with CD4+ &gt; 200/mm</a:t>
            </a:r>
            <a:r>
              <a:rPr lang="en-US" sz="2000" baseline="30000" noProof="0" dirty="0">
                <a:effectLst/>
              </a:rPr>
              <a:t>3</a:t>
            </a:r>
            <a:r>
              <a:rPr lang="en-US" sz="2000" noProof="0" dirty="0">
                <a:effectLst/>
              </a:rPr>
              <a:t> and history of 3TC resistance </a:t>
            </a:r>
          </a:p>
          <a:p>
            <a:pPr lvl="1">
              <a:spcBef>
                <a:spcPts val="600"/>
              </a:spcBef>
            </a:pPr>
            <a:r>
              <a:rPr lang="en-US" sz="2000" noProof="0" dirty="0"/>
              <a:t>At W48 </a:t>
            </a:r>
            <a:r>
              <a:rPr lang="en-US" sz="1600" noProof="0" dirty="0"/>
              <a:t>(De Miguel R. CID 2025;81:491-8)</a:t>
            </a:r>
            <a:r>
              <a:rPr lang="en-US" sz="2000" noProof="0" dirty="0"/>
              <a:t>: virological failure in 2/121</a:t>
            </a:r>
          </a:p>
          <a:p>
            <a:pPr lvl="1">
              <a:spcBef>
                <a:spcPts val="600"/>
              </a:spcBef>
            </a:pPr>
            <a:r>
              <a:rPr lang="en-US" sz="2000" noProof="0" dirty="0"/>
              <a:t>At W96: no new virological failure</a:t>
            </a:r>
            <a:br>
              <a:rPr lang="en-US" sz="2000" noProof="0" dirty="0"/>
            </a:br>
            <a:endParaRPr lang="en-US" sz="2000" noProof="0" dirty="0"/>
          </a:p>
          <a:p>
            <a:pPr lvl="1">
              <a:spcBef>
                <a:spcPts val="0"/>
              </a:spcBef>
            </a:pPr>
            <a:endParaRPr lang="en-US" sz="2000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024EC4-B399-5B89-853F-619524AD2727}"/>
              </a:ext>
            </a:extLst>
          </p:cNvPr>
          <p:cNvSpPr txBox="1"/>
          <p:nvPr/>
        </p:nvSpPr>
        <p:spPr>
          <a:xfrm>
            <a:off x="5569646" y="5327930"/>
            <a:ext cx="650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66"/>
                </a:solidFill>
              </a:rPr>
              <a:t>Limited reproducibility of NGS of proviral DNA with cut-off ≥ 5%:</a:t>
            </a:r>
            <a:br>
              <a:rPr lang="en-US" noProof="0" dirty="0">
                <a:solidFill>
                  <a:srgbClr val="000066"/>
                </a:solidFill>
              </a:rPr>
            </a:br>
            <a:r>
              <a:rPr lang="en-US" noProof="0" dirty="0">
                <a:solidFill>
                  <a:srgbClr val="000066"/>
                </a:solidFill>
              </a:rPr>
              <a:t>lack of utility of proviral DNA NGS </a:t>
            </a:r>
          </a:p>
          <a:p>
            <a:pPr marL="285750" indent="-28575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66"/>
                </a:solidFill>
              </a:rPr>
              <a:t>Significant increase of M184V/I over time with no clinical impact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992AE6-EA6C-50FC-610C-D7C87F4DA66C}"/>
              </a:ext>
            </a:extLst>
          </p:cNvPr>
          <p:cNvSpPr txBox="1"/>
          <p:nvPr/>
        </p:nvSpPr>
        <p:spPr>
          <a:xfrm>
            <a:off x="6581046" y="1489471"/>
            <a:ext cx="545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rgbClr val="00B0F0"/>
                </a:solidFill>
                <a:effectLst/>
              </a:rPr>
              <a:t>Proportion of proviral sequences carrying the M184V/I</a:t>
            </a:r>
          </a:p>
          <a:p>
            <a:pPr algn="l"/>
            <a:r>
              <a:rPr lang="en-US" b="1" noProof="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DFDF86-03B3-F800-C929-249CF3355690}"/>
              </a:ext>
            </a:extLst>
          </p:cNvPr>
          <p:cNvSpPr txBox="1"/>
          <p:nvPr/>
        </p:nvSpPr>
        <p:spPr>
          <a:xfrm>
            <a:off x="9452759" y="6480396"/>
            <a:ext cx="2724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en-US" noProof="0" dirty="0"/>
              <a:t>De Lagarde M, EACS 2025, Abs. MeP10.4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32CB2C6-3898-2DF4-1E78-23CB8D3B8A49}"/>
              </a:ext>
            </a:extLst>
          </p:cNvPr>
          <p:cNvGrpSpPr/>
          <p:nvPr/>
        </p:nvGrpSpPr>
        <p:grpSpPr>
          <a:xfrm>
            <a:off x="6488712" y="1978645"/>
            <a:ext cx="5274784" cy="3235727"/>
            <a:chOff x="6331618" y="2199407"/>
            <a:chExt cx="5274784" cy="323572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EFAF52B-7E6D-75E1-5B61-E09E99591EB6}"/>
                </a:ext>
              </a:extLst>
            </p:cNvPr>
            <p:cNvSpPr txBox="1"/>
            <p:nvPr/>
          </p:nvSpPr>
          <p:spPr>
            <a:xfrm>
              <a:off x="7950357" y="3704417"/>
              <a:ext cx="8435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p = 0,0037</a:t>
              </a: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1DDEC44-43A5-3A22-0B8B-DABEF9CBD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3601" y="3293366"/>
              <a:ext cx="66675" cy="66675"/>
            </a:xfrm>
            <a:custGeom>
              <a:avLst/>
              <a:gdLst>
                <a:gd name="T0" fmla="*/ 249 w 252"/>
                <a:gd name="T1" fmla="*/ 100 h 252"/>
                <a:gd name="T2" fmla="*/ 231 w 252"/>
                <a:gd name="T3" fmla="*/ 55 h 252"/>
                <a:gd name="T4" fmla="*/ 205 w 252"/>
                <a:gd name="T5" fmla="*/ 28 h 252"/>
                <a:gd name="T6" fmla="*/ 184 w 252"/>
                <a:gd name="T7" fmla="*/ 14 h 252"/>
                <a:gd name="T8" fmla="*/ 161 w 252"/>
                <a:gd name="T9" fmla="*/ 5 h 252"/>
                <a:gd name="T10" fmla="*/ 137 w 252"/>
                <a:gd name="T11" fmla="*/ 0 h 252"/>
                <a:gd name="T12" fmla="*/ 99 w 252"/>
                <a:gd name="T13" fmla="*/ 3 h 252"/>
                <a:gd name="T14" fmla="*/ 55 w 252"/>
                <a:gd name="T15" fmla="*/ 21 h 252"/>
                <a:gd name="T16" fmla="*/ 20 w 252"/>
                <a:gd name="T17" fmla="*/ 55 h 252"/>
                <a:gd name="T18" fmla="*/ 2 w 252"/>
                <a:gd name="T19" fmla="*/ 100 h 252"/>
                <a:gd name="T20" fmla="*/ 0 w 252"/>
                <a:gd name="T21" fmla="*/ 138 h 252"/>
                <a:gd name="T22" fmla="*/ 4 w 252"/>
                <a:gd name="T23" fmla="*/ 162 h 252"/>
                <a:gd name="T24" fmla="*/ 13 w 252"/>
                <a:gd name="T25" fmla="*/ 185 h 252"/>
                <a:gd name="T26" fmla="*/ 27 w 252"/>
                <a:gd name="T27" fmla="*/ 205 h 252"/>
                <a:gd name="T28" fmla="*/ 55 w 252"/>
                <a:gd name="T29" fmla="*/ 232 h 252"/>
                <a:gd name="T30" fmla="*/ 99 w 252"/>
                <a:gd name="T31" fmla="*/ 250 h 252"/>
                <a:gd name="T32" fmla="*/ 137 w 252"/>
                <a:gd name="T33" fmla="*/ 251 h 252"/>
                <a:gd name="T34" fmla="*/ 143 w 252"/>
                <a:gd name="T35" fmla="*/ 250 h 252"/>
                <a:gd name="T36" fmla="*/ 161 w 252"/>
                <a:gd name="T37" fmla="*/ 247 h 252"/>
                <a:gd name="T38" fmla="*/ 174 w 252"/>
                <a:gd name="T39" fmla="*/ 243 h 252"/>
                <a:gd name="T40" fmla="*/ 184 w 252"/>
                <a:gd name="T41" fmla="*/ 237 h 252"/>
                <a:gd name="T42" fmla="*/ 205 w 252"/>
                <a:gd name="T43" fmla="*/ 224 h 252"/>
                <a:gd name="T44" fmla="*/ 212 w 252"/>
                <a:gd name="T45" fmla="*/ 217 h 252"/>
                <a:gd name="T46" fmla="*/ 213 w 252"/>
                <a:gd name="T47" fmla="*/ 216 h 252"/>
                <a:gd name="T48" fmla="*/ 215 w 252"/>
                <a:gd name="T49" fmla="*/ 213 h 252"/>
                <a:gd name="T50" fmla="*/ 216 w 252"/>
                <a:gd name="T51" fmla="*/ 212 h 252"/>
                <a:gd name="T52" fmla="*/ 223 w 252"/>
                <a:gd name="T53" fmla="*/ 205 h 252"/>
                <a:gd name="T54" fmla="*/ 237 w 252"/>
                <a:gd name="T55" fmla="*/ 185 h 252"/>
                <a:gd name="T56" fmla="*/ 242 w 252"/>
                <a:gd name="T57" fmla="*/ 174 h 252"/>
                <a:gd name="T58" fmla="*/ 246 w 252"/>
                <a:gd name="T59" fmla="*/ 162 h 252"/>
                <a:gd name="T60" fmla="*/ 249 w 252"/>
                <a:gd name="T61" fmla="*/ 144 h 252"/>
                <a:gd name="T62" fmla="*/ 251 w 252"/>
                <a:gd name="T63" fmla="*/ 1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252">
                  <a:moveTo>
                    <a:pt x="252" y="126"/>
                  </a:moveTo>
                  <a:lnTo>
                    <a:pt x="249" y="100"/>
                  </a:lnTo>
                  <a:lnTo>
                    <a:pt x="242" y="77"/>
                  </a:lnTo>
                  <a:lnTo>
                    <a:pt x="231" y="55"/>
                  </a:lnTo>
                  <a:lnTo>
                    <a:pt x="215" y="37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4" y="14"/>
                  </a:lnTo>
                  <a:lnTo>
                    <a:pt x="174" y="9"/>
                  </a:lnTo>
                  <a:lnTo>
                    <a:pt x="161" y="5"/>
                  </a:lnTo>
                  <a:lnTo>
                    <a:pt x="150" y="3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99" y="3"/>
                  </a:lnTo>
                  <a:lnTo>
                    <a:pt x="76" y="9"/>
                  </a:lnTo>
                  <a:lnTo>
                    <a:pt x="55" y="21"/>
                  </a:lnTo>
                  <a:lnTo>
                    <a:pt x="36" y="37"/>
                  </a:lnTo>
                  <a:lnTo>
                    <a:pt x="20" y="55"/>
                  </a:lnTo>
                  <a:lnTo>
                    <a:pt x="9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2" y="150"/>
                  </a:lnTo>
                  <a:lnTo>
                    <a:pt x="4" y="162"/>
                  </a:lnTo>
                  <a:lnTo>
                    <a:pt x="9" y="174"/>
                  </a:lnTo>
                  <a:lnTo>
                    <a:pt x="13" y="185"/>
                  </a:lnTo>
                  <a:lnTo>
                    <a:pt x="20" y="196"/>
                  </a:lnTo>
                  <a:lnTo>
                    <a:pt x="27" y="205"/>
                  </a:lnTo>
                  <a:lnTo>
                    <a:pt x="36" y="216"/>
                  </a:lnTo>
                  <a:lnTo>
                    <a:pt x="55" y="232"/>
                  </a:lnTo>
                  <a:lnTo>
                    <a:pt x="76" y="243"/>
                  </a:lnTo>
                  <a:lnTo>
                    <a:pt x="99" y="250"/>
                  </a:lnTo>
                  <a:lnTo>
                    <a:pt x="126" y="252"/>
                  </a:lnTo>
                  <a:lnTo>
                    <a:pt x="137" y="251"/>
                  </a:lnTo>
                  <a:lnTo>
                    <a:pt x="139" y="250"/>
                  </a:lnTo>
                  <a:lnTo>
                    <a:pt x="143" y="250"/>
                  </a:lnTo>
                  <a:lnTo>
                    <a:pt x="150" y="250"/>
                  </a:lnTo>
                  <a:lnTo>
                    <a:pt x="161" y="247"/>
                  </a:lnTo>
                  <a:lnTo>
                    <a:pt x="167" y="244"/>
                  </a:lnTo>
                  <a:lnTo>
                    <a:pt x="174" y="243"/>
                  </a:lnTo>
                  <a:lnTo>
                    <a:pt x="178" y="240"/>
                  </a:lnTo>
                  <a:lnTo>
                    <a:pt x="184" y="237"/>
                  </a:lnTo>
                  <a:lnTo>
                    <a:pt x="196" y="232"/>
                  </a:lnTo>
                  <a:lnTo>
                    <a:pt x="205" y="224"/>
                  </a:lnTo>
                  <a:lnTo>
                    <a:pt x="209" y="219"/>
                  </a:lnTo>
                  <a:lnTo>
                    <a:pt x="212" y="217"/>
                  </a:lnTo>
                  <a:lnTo>
                    <a:pt x="212" y="216"/>
                  </a:lnTo>
                  <a:lnTo>
                    <a:pt x="213" y="216"/>
                  </a:lnTo>
                  <a:lnTo>
                    <a:pt x="215" y="216"/>
                  </a:lnTo>
                  <a:lnTo>
                    <a:pt x="215" y="213"/>
                  </a:lnTo>
                  <a:lnTo>
                    <a:pt x="215" y="212"/>
                  </a:lnTo>
                  <a:lnTo>
                    <a:pt x="216" y="212"/>
                  </a:lnTo>
                  <a:lnTo>
                    <a:pt x="218" y="210"/>
                  </a:lnTo>
                  <a:lnTo>
                    <a:pt x="223" y="205"/>
                  </a:lnTo>
                  <a:lnTo>
                    <a:pt x="231" y="196"/>
                  </a:lnTo>
                  <a:lnTo>
                    <a:pt x="237" y="185"/>
                  </a:lnTo>
                  <a:lnTo>
                    <a:pt x="239" y="179"/>
                  </a:lnTo>
                  <a:lnTo>
                    <a:pt x="242" y="174"/>
                  </a:lnTo>
                  <a:lnTo>
                    <a:pt x="244" y="168"/>
                  </a:lnTo>
                  <a:lnTo>
                    <a:pt x="246" y="162"/>
                  </a:lnTo>
                  <a:lnTo>
                    <a:pt x="249" y="150"/>
                  </a:lnTo>
                  <a:lnTo>
                    <a:pt x="249" y="144"/>
                  </a:lnTo>
                  <a:lnTo>
                    <a:pt x="249" y="140"/>
                  </a:lnTo>
                  <a:lnTo>
                    <a:pt x="251" y="138"/>
                  </a:lnTo>
                  <a:lnTo>
                    <a:pt x="252" y="12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7E91C81-ADE2-FDF2-3FD9-8BF470DC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3601" y="3050479"/>
              <a:ext cx="66675" cy="66675"/>
            </a:xfrm>
            <a:custGeom>
              <a:avLst/>
              <a:gdLst>
                <a:gd name="T0" fmla="*/ 249 w 252"/>
                <a:gd name="T1" fmla="*/ 100 h 252"/>
                <a:gd name="T2" fmla="*/ 231 w 252"/>
                <a:gd name="T3" fmla="*/ 55 h 252"/>
                <a:gd name="T4" fmla="*/ 205 w 252"/>
                <a:gd name="T5" fmla="*/ 27 h 252"/>
                <a:gd name="T6" fmla="*/ 184 w 252"/>
                <a:gd name="T7" fmla="*/ 14 h 252"/>
                <a:gd name="T8" fmla="*/ 161 w 252"/>
                <a:gd name="T9" fmla="*/ 4 h 252"/>
                <a:gd name="T10" fmla="*/ 137 w 252"/>
                <a:gd name="T11" fmla="*/ 0 h 252"/>
                <a:gd name="T12" fmla="*/ 99 w 252"/>
                <a:gd name="T13" fmla="*/ 2 h 252"/>
                <a:gd name="T14" fmla="*/ 55 w 252"/>
                <a:gd name="T15" fmla="*/ 21 h 252"/>
                <a:gd name="T16" fmla="*/ 20 w 252"/>
                <a:gd name="T17" fmla="*/ 55 h 252"/>
                <a:gd name="T18" fmla="*/ 2 w 252"/>
                <a:gd name="T19" fmla="*/ 100 h 252"/>
                <a:gd name="T20" fmla="*/ 0 w 252"/>
                <a:gd name="T21" fmla="*/ 137 h 252"/>
                <a:gd name="T22" fmla="*/ 4 w 252"/>
                <a:gd name="T23" fmla="*/ 161 h 252"/>
                <a:gd name="T24" fmla="*/ 13 w 252"/>
                <a:gd name="T25" fmla="*/ 184 h 252"/>
                <a:gd name="T26" fmla="*/ 27 w 252"/>
                <a:gd name="T27" fmla="*/ 205 h 252"/>
                <a:gd name="T28" fmla="*/ 55 w 252"/>
                <a:gd name="T29" fmla="*/ 231 h 252"/>
                <a:gd name="T30" fmla="*/ 99 w 252"/>
                <a:gd name="T31" fmla="*/ 250 h 252"/>
                <a:gd name="T32" fmla="*/ 137 w 252"/>
                <a:gd name="T33" fmla="*/ 251 h 252"/>
                <a:gd name="T34" fmla="*/ 143 w 252"/>
                <a:gd name="T35" fmla="*/ 250 h 252"/>
                <a:gd name="T36" fmla="*/ 161 w 252"/>
                <a:gd name="T37" fmla="*/ 246 h 252"/>
                <a:gd name="T38" fmla="*/ 174 w 252"/>
                <a:gd name="T39" fmla="*/ 243 h 252"/>
                <a:gd name="T40" fmla="*/ 184 w 252"/>
                <a:gd name="T41" fmla="*/ 237 h 252"/>
                <a:gd name="T42" fmla="*/ 205 w 252"/>
                <a:gd name="T43" fmla="*/ 223 h 252"/>
                <a:gd name="T44" fmla="*/ 212 w 252"/>
                <a:gd name="T45" fmla="*/ 216 h 252"/>
                <a:gd name="T46" fmla="*/ 213 w 252"/>
                <a:gd name="T47" fmla="*/ 215 h 252"/>
                <a:gd name="T48" fmla="*/ 215 w 252"/>
                <a:gd name="T49" fmla="*/ 213 h 252"/>
                <a:gd name="T50" fmla="*/ 216 w 252"/>
                <a:gd name="T51" fmla="*/ 212 h 252"/>
                <a:gd name="T52" fmla="*/ 223 w 252"/>
                <a:gd name="T53" fmla="*/ 205 h 252"/>
                <a:gd name="T54" fmla="*/ 237 w 252"/>
                <a:gd name="T55" fmla="*/ 184 h 252"/>
                <a:gd name="T56" fmla="*/ 242 w 252"/>
                <a:gd name="T57" fmla="*/ 174 h 252"/>
                <a:gd name="T58" fmla="*/ 246 w 252"/>
                <a:gd name="T59" fmla="*/ 161 h 252"/>
                <a:gd name="T60" fmla="*/ 249 w 252"/>
                <a:gd name="T61" fmla="*/ 143 h 252"/>
                <a:gd name="T62" fmla="*/ 251 w 252"/>
                <a:gd name="T63" fmla="*/ 13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252">
                  <a:moveTo>
                    <a:pt x="252" y="126"/>
                  </a:moveTo>
                  <a:lnTo>
                    <a:pt x="249" y="100"/>
                  </a:lnTo>
                  <a:lnTo>
                    <a:pt x="242" y="77"/>
                  </a:lnTo>
                  <a:lnTo>
                    <a:pt x="231" y="55"/>
                  </a:lnTo>
                  <a:lnTo>
                    <a:pt x="215" y="37"/>
                  </a:lnTo>
                  <a:lnTo>
                    <a:pt x="205" y="27"/>
                  </a:lnTo>
                  <a:lnTo>
                    <a:pt x="196" y="21"/>
                  </a:lnTo>
                  <a:lnTo>
                    <a:pt x="184" y="14"/>
                  </a:lnTo>
                  <a:lnTo>
                    <a:pt x="174" y="9"/>
                  </a:lnTo>
                  <a:lnTo>
                    <a:pt x="161" y="4"/>
                  </a:lnTo>
                  <a:lnTo>
                    <a:pt x="150" y="2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99" y="2"/>
                  </a:lnTo>
                  <a:lnTo>
                    <a:pt x="76" y="9"/>
                  </a:lnTo>
                  <a:lnTo>
                    <a:pt x="55" y="21"/>
                  </a:lnTo>
                  <a:lnTo>
                    <a:pt x="36" y="37"/>
                  </a:lnTo>
                  <a:lnTo>
                    <a:pt x="20" y="55"/>
                  </a:lnTo>
                  <a:lnTo>
                    <a:pt x="9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0" y="137"/>
                  </a:lnTo>
                  <a:lnTo>
                    <a:pt x="2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13" y="184"/>
                  </a:lnTo>
                  <a:lnTo>
                    <a:pt x="20" y="196"/>
                  </a:lnTo>
                  <a:lnTo>
                    <a:pt x="27" y="205"/>
                  </a:lnTo>
                  <a:lnTo>
                    <a:pt x="36" y="215"/>
                  </a:lnTo>
                  <a:lnTo>
                    <a:pt x="55" y="231"/>
                  </a:lnTo>
                  <a:lnTo>
                    <a:pt x="76" y="243"/>
                  </a:lnTo>
                  <a:lnTo>
                    <a:pt x="99" y="250"/>
                  </a:lnTo>
                  <a:lnTo>
                    <a:pt x="126" y="252"/>
                  </a:lnTo>
                  <a:lnTo>
                    <a:pt x="137" y="251"/>
                  </a:lnTo>
                  <a:lnTo>
                    <a:pt x="139" y="250"/>
                  </a:lnTo>
                  <a:lnTo>
                    <a:pt x="143" y="250"/>
                  </a:lnTo>
                  <a:lnTo>
                    <a:pt x="150" y="250"/>
                  </a:lnTo>
                  <a:lnTo>
                    <a:pt x="161" y="246"/>
                  </a:lnTo>
                  <a:lnTo>
                    <a:pt x="167" y="244"/>
                  </a:lnTo>
                  <a:lnTo>
                    <a:pt x="174" y="243"/>
                  </a:lnTo>
                  <a:lnTo>
                    <a:pt x="178" y="239"/>
                  </a:lnTo>
                  <a:lnTo>
                    <a:pt x="184" y="237"/>
                  </a:lnTo>
                  <a:lnTo>
                    <a:pt x="196" y="231"/>
                  </a:lnTo>
                  <a:lnTo>
                    <a:pt x="205" y="223"/>
                  </a:lnTo>
                  <a:lnTo>
                    <a:pt x="209" y="219"/>
                  </a:lnTo>
                  <a:lnTo>
                    <a:pt x="212" y="216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15" y="213"/>
                  </a:lnTo>
                  <a:lnTo>
                    <a:pt x="215" y="212"/>
                  </a:lnTo>
                  <a:lnTo>
                    <a:pt x="216" y="212"/>
                  </a:lnTo>
                  <a:lnTo>
                    <a:pt x="218" y="210"/>
                  </a:lnTo>
                  <a:lnTo>
                    <a:pt x="223" y="205"/>
                  </a:lnTo>
                  <a:lnTo>
                    <a:pt x="231" y="196"/>
                  </a:lnTo>
                  <a:lnTo>
                    <a:pt x="237" y="184"/>
                  </a:lnTo>
                  <a:lnTo>
                    <a:pt x="239" y="179"/>
                  </a:lnTo>
                  <a:lnTo>
                    <a:pt x="242" y="174"/>
                  </a:lnTo>
                  <a:lnTo>
                    <a:pt x="244" y="167"/>
                  </a:lnTo>
                  <a:lnTo>
                    <a:pt x="246" y="161"/>
                  </a:lnTo>
                  <a:lnTo>
                    <a:pt x="249" y="150"/>
                  </a:lnTo>
                  <a:lnTo>
                    <a:pt x="249" y="143"/>
                  </a:lnTo>
                  <a:lnTo>
                    <a:pt x="249" y="140"/>
                  </a:lnTo>
                  <a:lnTo>
                    <a:pt x="251" y="137"/>
                  </a:lnTo>
                  <a:lnTo>
                    <a:pt x="252" y="12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1CDE3FA-ADBD-AFA9-ABEB-FEB739E0B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3601" y="2807591"/>
              <a:ext cx="66675" cy="66675"/>
            </a:xfrm>
            <a:custGeom>
              <a:avLst/>
              <a:gdLst>
                <a:gd name="T0" fmla="*/ 249 w 252"/>
                <a:gd name="T1" fmla="*/ 100 h 252"/>
                <a:gd name="T2" fmla="*/ 231 w 252"/>
                <a:gd name="T3" fmla="*/ 55 h 252"/>
                <a:gd name="T4" fmla="*/ 205 w 252"/>
                <a:gd name="T5" fmla="*/ 28 h 252"/>
                <a:gd name="T6" fmla="*/ 184 w 252"/>
                <a:gd name="T7" fmla="*/ 14 h 252"/>
                <a:gd name="T8" fmla="*/ 161 w 252"/>
                <a:gd name="T9" fmla="*/ 5 h 252"/>
                <a:gd name="T10" fmla="*/ 137 w 252"/>
                <a:gd name="T11" fmla="*/ 0 h 252"/>
                <a:gd name="T12" fmla="*/ 99 w 252"/>
                <a:gd name="T13" fmla="*/ 3 h 252"/>
                <a:gd name="T14" fmla="*/ 55 w 252"/>
                <a:gd name="T15" fmla="*/ 21 h 252"/>
                <a:gd name="T16" fmla="*/ 20 w 252"/>
                <a:gd name="T17" fmla="*/ 55 h 252"/>
                <a:gd name="T18" fmla="*/ 2 w 252"/>
                <a:gd name="T19" fmla="*/ 100 h 252"/>
                <a:gd name="T20" fmla="*/ 0 w 252"/>
                <a:gd name="T21" fmla="*/ 138 h 252"/>
                <a:gd name="T22" fmla="*/ 4 w 252"/>
                <a:gd name="T23" fmla="*/ 162 h 252"/>
                <a:gd name="T24" fmla="*/ 13 w 252"/>
                <a:gd name="T25" fmla="*/ 185 h 252"/>
                <a:gd name="T26" fmla="*/ 27 w 252"/>
                <a:gd name="T27" fmla="*/ 205 h 252"/>
                <a:gd name="T28" fmla="*/ 55 w 252"/>
                <a:gd name="T29" fmla="*/ 232 h 252"/>
                <a:gd name="T30" fmla="*/ 99 w 252"/>
                <a:gd name="T31" fmla="*/ 250 h 252"/>
                <a:gd name="T32" fmla="*/ 137 w 252"/>
                <a:gd name="T33" fmla="*/ 251 h 252"/>
                <a:gd name="T34" fmla="*/ 143 w 252"/>
                <a:gd name="T35" fmla="*/ 250 h 252"/>
                <a:gd name="T36" fmla="*/ 161 w 252"/>
                <a:gd name="T37" fmla="*/ 247 h 252"/>
                <a:gd name="T38" fmla="*/ 174 w 252"/>
                <a:gd name="T39" fmla="*/ 243 h 252"/>
                <a:gd name="T40" fmla="*/ 184 w 252"/>
                <a:gd name="T41" fmla="*/ 238 h 252"/>
                <a:gd name="T42" fmla="*/ 205 w 252"/>
                <a:gd name="T43" fmla="*/ 224 h 252"/>
                <a:gd name="T44" fmla="*/ 212 w 252"/>
                <a:gd name="T45" fmla="*/ 217 h 252"/>
                <a:gd name="T46" fmla="*/ 213 w 252"/>
                <a:gd name="T47" fmla="*/ 216 h 252"/>
                <a:gd name="T48" fmla="*/ 215 w 252"/>
                <a:gd name="T49" fmla="*/ 214 h 252"/>
                <a:gd name="T50" fmla="*/ 216 w 252"/>
                <a:gd name="T51" fmla="*/ 212 h 252"/>
                <a:gd name="T52" fmla="*/ 223 w 252"/>
                <a:gd name="T53" fmla="*/ 205 h 252"/>
                <a:gd name="T54" fmla="*/ 237 w 252"/>
                <a:gd name="T55" fmla="*/ 185 h 252"/>
                <a:gd name="T56" fmla="*/ 242 w 252"/>
                <a:gd name="T57" fmla="*/ 175 h 252"/>
                <a:gd name="T58" fmla="*/ 246 w 252"/>
                <a:gd name="T59" fmla="*/ 162 h 252"/>
                <a:gd name="T60" fmla="*/ 249 w 252"/>
                <a:gd name="T61" fmla="*/ 144 h 252"/>
                <a:gd name="T62" fmla="*/ 251 w 252"/>
                <a:gd name="T63" fmla="*/ 1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252">
                  <a:moveTo>
                    <a:pt x="252" y="126"/>
                  </a:moveTo>
                  <a:lnTo>
                    <a:pt x="249" y="100"/>
                  </a:lnTo>
                  <a:lnTo>
                    <a:pt x="242" y="77"/>
                  </a:lnTo>
                  <a:lnTo>
                    <a:pt x="231" y="55"/>
                  </a:lnTo>
                  <a:lnTo>
                    <a:pt x="215" y="37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4" y="14"/>
                  </a:lnTo>
                  <a:lnTo>
                    <a:pt x="174" y="10"/>
                  </a:lnTo>
                  <a:lnTo>
                    <a:pt x="161" y="5"/>
                  </a:lnTo>
                  <a:lnTo>
                    <a:pt x="150" y="3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99" y="3"/>
                  </a:lnTo>
                  <a:lnTo>
                    <a:pt x="76" y="10"/>
                  </a:lnTo>
                  <a:lnTo>
                    <a:pt x="55" y="21"/>
                  </a:lnTo>
                  <a:lnTo>
                    <a:pt x="36" y="37"/>
                  </a:lnTo>
                  <a:lnTo>
                    <a:pt x="20" y="55"/>
                  </a:lnTo>
                  <a:lnTo>
                    <a:pt x="9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2" y="151"/>
                  </a:lnTo>
                  <a:lnTo>
                    <a:pt x="4" y="162"/>
                  </a:lnTo>
                  <a:lnTo>
                    <a:pt x="9" y="175"/>
                  </a:lnTo>
                  <a:lnTo>
                    <a:pt x="13" y="185"/>
                  </a:lnTo>
                  <a:lnTo>
                    <a:pt x="20" y="196"/>
                  </a:lnTo>
                  <a:lnTo>
                    <a:pt x="27" y="205"/>
                  </a:lnTo>
                  <a:lnTo>
                    <a:pt x="36" y="216"/>
                  </a:lnTo>
                  <a:lnTo>
                    <a:pt x="55" y="232"/>
                  </a:lnTo>
                  <a:lnTo>
                    <a:pt x="76" y="243"/>
                  </a:lnTo>
                  <a:lnTo>
                    <a:pt x="99" y="250"/>
                  </a:lnTo>
                  <a:lnTo>
                    <a:pt x="126" y="252"/>
                  </a:lnTo>
                  <a:lnTo>
                    <a:pt x="137" y="251"/>
                  </a:lnTo>
                  <a:lnTo>
                    <a:pt x="139" y="250"/>
                  </a:lnTo>
                  <a:lnTo>
                    <a:pt x="143" y="250"/>
                  </a:lnTo>
                  <a:lnTo>
                    <a:pt x="150" y="250"/>
                  </a:lnTo>
                  <a:lnTo>
                    <a:pt x="161" y="247"/>
                  </a:lnTo>
                  <a:lnTo>
                    <a:pt x="167" y="244"/>
                  </a:lnTo>
                  <a:lnTo>
                    <a:pt x="174" y="243"/>
                  </a:lnTo>
                  <a:lnTo>
                    <a:pt x="178" y="240"/>
                  </a:lnTo>
                  <a:lnTo>
                    <a:pt x="184" y="238"/>
                  </a:lnTo>
                  <a:lnTo>
                    <a:pt x="196" y="232"/>
                  </a:lnTo>
                  <a:lnTo>
                    <a:pt x="205" y="224"/>
                  </a:lnTo>
                  <a:lnTo>
                    <a:pt x="209" y="219"/>
                  </a:lnTo>
                  <a:lnTo>
                    <a:pt x="212" y="217"/>
                  </a:lnTo>
                  <a:lnTo>
                    <a:pt x="212" y="216"/>
                  </a:lnTo>
                  <a:lnTo>
                    <a:pt x="213" y="216"/>
                  </a:lnTo>
                  <a:lnTo>
                    <a:pt x="215" y="216"/>
                  </a:lnTo>
                  <a:lnTo>
                    <a:pt x="215" y="214"/>
                  </a:lnTo>
                  <a:lnTo>
                    <a:pt x="215" y="212"/>
                  </a:lnTo>
                  <a:lnTo>
                    <a:pt x="216" y="212"/>
                  </a:lnTo>
                  <a:lnTo>
                    <a:pt x="218" y="210"/>
                  </a:lnTo>
                  <a:lnTo>
                    <a:pt x="223" y="205"/>
                  </a:lnTo>
                  <a:lnTo>
                    <a:pt x="231" y="196"/>
                  </a:lnTo>
                  <a:lnTo>
                    <a:pt x="237" y="185"/>
                  </a:lnTo>
                  <a:lnTo>
                    <a:pt x="239" y="179"/>
                  </a:lnTo>
                  <a:lnTo>
                    <a:pt x="242" y="175"/>
                  </a:lnTo>
                  <a:lnTo>
                    <a:pt x="244" y="168"/>
                  </a:lnTo>
                  <a:lnTo>
                    <a:pt x="246" y="162"/>
                  </a:lnTo>
                  <a:lnTo>
                    <a:pt x="249" y="151"/>
                  </a:lnTo>
                  <a:lnTo>
                    <a:pt x="249" y="144"/>
                  </a:lnTo>
                  <a:lnTo>
                    <a:pt x="249" y="140"/>
                  </a:lnTo>
                  <a:lnTo>
                    <a:pt x="251" y="138"/>
                  </a:lnTo>
                  <a:lnTo>
                    <a:pt x="252" y="126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grpSp>
          <p:nvGrpSpPr>
            <p:cNvPr id="1034" name="Groupe 1033">
              <a:extLst>
                <a:ext uri="{FF2B5EF4-FFF2-40B4-BE49-F238E27FC236}">
                  <a16:creationId xmlns:a16="http://schemas.microsoft.com/office/drawing/2014/main" id="{012B0A54-BA10-FFAC-451B-77DE9FB00C04}"/>
                </a:ext>
              </a:extLst>
            </p:cNvPr>
            <p:cNvGrpSpPr/>
            <p:nvPr/>
          </p:nvGrpSpPr>
          <p:grpSpPr>
            <a:xfrm>
              <a:off x="6692347" y="2474679"/>
              <a:ext cx="3377869" cy="2660650"/>
              <a:chOff x="6626226" y="2520951"/>
              <a:chExt cx="3708400" cy="2921000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CB932D2D-4048-F1AA-0155-23689C293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2527301"/>
                <a:ext cx="3641725" cy="2841625"/>
              </a:xfrm>
              <a:custGeom>
                <a:avLst/>
                <a:gdLst>
                  <a:gd name="T0" fmla="*/ 13766 w 13766"/>
                  <a:gd name="T1" fmla="*/ 10745 h 10745"/>
                  <a:gd name="T2" fmla="*/ 0 w 13766"/>
                  <a:gd name="T3" fmla="*/ 10745 h 10745"/>
                  <a:gd name="T4" fmla="*/ 0 w 13766"/>
                  <a:gd name="T5" fmla="*/ 0 h 10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66" h="10745">
                    <a:moveTo>
                      <a:pt x="13766" y="10745"/>
                    </a:moveTo>
                    <a:lnTo>
                      <a:pt x="0" y="1074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7" name="Line 7">
                <a:extLst>
                  <a:ext uri="{FF2B5EF4-FFF2-40B4-BE49-F238E27FC236}">
                    <a16:creationId xmlns:a16="http://schemas.microsoft.com/office/drawing/2014/main" id="{69413F23-315E-6898-6B3B-55AD09479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70951" y="4105276"/>
                <a:ext cx="477838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:a16="http://schemas.microsoft.com/office/drawing/2014/main" id="{DDE3E2B5-E278-C411-ADFE-DE3380CC4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61276" y="4524376"/>
                <a:ext cx="479425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id="{665B5D03-53A4-54FA-53A5-A4F7AE9DC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97813" y="5368926"/>
                <a:ext cx="0" cy="730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:a16="http://schemas.microsoft.com/office/drawing/2014/main" id="{F46166DE-30FF-2547-43F8-0415766C3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04313" y="5368926"/>
                <a:ext cx="0" cy="730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Line 11">
                <a:extLst>
                  <a:ext uri="{FF2B5EF4-FFF2-40B4-BE49-F238E27FC236}">
                    <a16:creationId xmlns:a16="http://schemas.microsoft.com/office/drawing/2014/main" id="{7A03E7E7-C303-363E-5047-85CB2370B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6" y="3119438"/>
                <a:ext cx="666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2F824BF3-EC62-D748-B0CF-33A9AC5E9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6" y="3681413"/>
                <a:ext cx="666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2EC1D045-BE95-E9FE-3D79-D232EEF18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6" y="4243388"/>
                <a:ext cx="666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B3551C1F-3112-9FAE-9107-569304AC4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6" y="4806951"/>
                <a:ext cx="666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E0887494-70E0-0BC5-AFF8-7511CD37D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6" y="5368926"/>
                <a:ext cx="666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6" name="Line 16">
                <a:extLst>
                  <a:ext uri="{FF2B5EF4-FFF2-40B4-BE49-F238E27FC236}">
                    <a16:creationId xmlns:a16="http://schemas.microsoft.com/office/drawing/2014/main" id="{94777402-6EB9-4DE5-026F-8C4412E17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226" y="2557463"/>
                <a:ext cx="666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77ACBCE-6178-DA75-5E5C-C71479D09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260508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C3B24C39-0F06-DE96-2AB6-89381689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3897313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68CD086-AD62-B998-25DF-71ADD0852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23703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B8C275CD-BE46-9AB6-32FF-D42D1574C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27037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C3B27A2C-5173-D7ED-93EF-368BBC6F3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303713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A89A775A-FC11-9C2E-3945-3D0458FD8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378326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1 w 252"/>
                  <a:gd name="T3" fmla="*/ 55 h 252"/>
                  <a:gd name="T4" fmla="*/ 205 w 252"/>
                  <a:gd name="T5" fmla="*/ 27 h 252"/>
                  <a:gd name="T6" fmla="*/ 184 w 252"/>
                  <a:gd name="T7" fmla="*/ 14 h 252"/>
                  <a:gd name="T8" fmla="*/ 161 w 252"/>
                  <a:gd name="T9" fmla="*/ 4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0 h 252"/>
                  <a:gd name="T16" fmla="*/ 20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4 w 252"/>
                  <a:gd name="T23" fmla="*/ 161 h 252"/>
                  <a:gd name="T24" fmla="*/ 14 w 252"/>
                  <a:gd name="T25" fmla="*/ 184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49 h 252"/>
                  <a:gd name="T32" fmla="*/ 137 w 252"/>
                  <a:gd name="T33" fmla="*/ 251 h 252"/>
                  <a:gd name="T34" fmla="*/ 143 w 252"/>
                  <a:gd name="T35" fmla="*/ 249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6" y="36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49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09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4"/>
                    </a:lnTo>
                    <a:lnTo>
                      <a:pt x="239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088FE5EF-3ECC-5771-08B8-8ABAD51F7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52755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7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5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0159B20-DCBE-A87A-3C55-963BA5198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64185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5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99E649B8-D979-3FF4-B9BF-188FF8A49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508158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6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4 h 252"/>
                  <a:gd name="T50" fmla="*/ 216 w 252"/>
                  <a:gd name="T51" fmla="*/ 212 h 252"/>
                  <a:gd name="T52" fmla="*/ 223 w 252"/>
                  <a:gd name="T53" fmla="*/ 206 h 252"/>
                  <a:gd name="T54" fmla="*/ 237 w 252"/>
                  <a:gd name="T55" fmla="*/ 185 h 252"/>
                  <a:gd name="T56" fmla="*/ 243 w 252"/>
                  <a:gd name="T57" fmla="*/ 175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1"/>
                    </a:lnTo>
                    <a:lnTo>
                      <a:pt x="4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6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4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6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1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9AEA25C8-4B47-40E7-ADC5-05F42D2C4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511492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6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4 h 252"/>
                  <a:gd name="T50" fmla="*/ 216 w 252"/>
                  <a:gd name="T51" fmla="*/ 212 h 252"/>
                  <a:gd name="T52" fmla="*/ 223 w 252"/>
                  <a:gd name="T53" fmla="*/ 206 h 252"/>
                  <a:gd name="T54" fmla="*/ 237 w 252"/>
                  <a:gd name="T55" fmla="*/ 185 h 252"/>
                  <a:gd name="T56" fmla="*/ 243 w 252"/>
                  <a:gd name="T57" fmla="*/ 175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1"/>
                    </a:lnTo>
                    <a:lnTo>
                      <a:pt x="4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6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4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6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1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541E96EA-567B-96D5-2826-717A0D5C1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937126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3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49 h 252"/>
                  <a:gd name="T32" fmla="*/ 138 w 252"/>
                  <a:gd name="T33" fmla="*/ 250 h 252"/>
                  <a:gd name="T34" fmla="*/ 143 w 252"/>
                  <a:gd name="T35" fmla="*/ 249 h 252"/>
                  <a:gd name="T36" fmla="*/ 162 w 252"/>
                  <a:gd name="T37" fmla="*/ 246 h 252"/>
                  <a:gd name="T38" fmla="*/ 174 w 252"/>
                  <a:gd name="T39" fmla="*/ 242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3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5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100" y="249"/>
                    </a:lnTo>
                    <a:lnTo>
                      <a:pt x="126" y="252"/>
                    </a:lnTo>
                    <a:lnTo>
                      <a:pt x="138" y="250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2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8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5"/>
                    </a:lnTo>
                    <a:lnTo>
                      <a:pt x="237" y="184"/>
                    </a:lnTo>
                    <a:lnTo>
                      <a:pt x="240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694F24FB-1D94-8A9F-62F0-126CE40F6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77837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4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7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E5547D78-8A0F-DA47-F085-110E09656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74503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4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7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E5BDEEDE-2449-F5C5-0655-4F2F78506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71170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4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E68FA983-FD32-181E-443E-412F668F0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60057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5 w 252"/>
                  <a:gd name="T23" fmla="*/ 162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7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45CF3247-2E81-9A64-8BAF-5F5679A6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484688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3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49 h 252"/>
                  <a:gd name="T32" fmla="*/ 138 w 252"/>
                  <a:gd name="T33" fmla="*/ 251 h 252"/>
                  <a:gd name="T34" fmla="*/ 143 w 252"/>
                  <a:gd name="T35" fmla="*/ 249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3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49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E82BA53A-F265-8C80-E6A2-793FEF429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3605213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3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49 h 252"/>
                  <a:gd name="T32" fmla="*/ 138 w 252"/>
                  <a:gd name="T33" fmla="*/ 250 h 252"/>
                  <a:gd name="T34" fmla="*/ 143 w 252"/>
                  <a:gd name="T35" fmla="*/ 249 h 252"/>
                  <a:gd name="T36" fmla="*/ 162 w 252"/>
                  <a:gd name="T37" fmla="*/ 246 h 252"/>
                  <a:gd name="T38" fmla="*/ 174 w 252"/>
                  <a:gd name="T39" fmla="*/ 242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3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5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100" y="249"/>
                    </a:lnTo>
                    <a:lnTo>
                      <a:pt x="126" y="252"/>
                    </a:lnTo>
                    <a:lnTo>
                      <a:pt x="138" y="250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2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8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5"/>
                    </a:lnTo>
                    <a:lnTo>
                      <a:pt x="237" y="184"/>
                    </a:lnTo>
                    <a:lnTo>
                      <a:pt x="240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EC19D82D-3092-EA81-DE21-2ECB21763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3567113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3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49 h 252"/>
                  <a:gd name="T32" fmla="*/ 138 w 252"/>
                  <a:gd name="T33" fmla="*/ 251 h 252"/>
                  <a:gd name="T34" fmla="*/ 143 w 252"/>
                  <a:gd name="T35" fmla="*/ 249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3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49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8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DA68363-E0C4-60B6-141D-83944815E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3363913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5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0FE1BB98-5E42-02EF-4B76-2AE02CA51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296703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3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6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7 h 252"/>
                  <a:gd name="T38" fmla="*/ 174 w 252"/>
                  <a:gd name="T39" fmla="*/ 243 h 252"/>
                  <a:gd name="T40" fmla="*/ 185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4 h 252"/>
                  <a:gd name="T50" fmla="*/ 217 w 252"/>
                  <a:gd name="T51" fmla="*/ 212 h 252"/>
                  <a:gd name="T52" fmla="*/ 224 w 252"/>
                  <a:gd name="T53" fmla="*/ 206 h 252"/>
                  <a:gd name="T54" fmla="*/ 237 w 252"/>
                  <a:gd name="T55" fmla="*/ 185 h 252"/>
                  <a:gd name="T56" fmla="*/ 243 w 252"/>
                  <a:gd name="T57" fmla="*/ 175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10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1"/>
                    </a:lnTo>
                    <a:lnTo>
                      <a:pt x="5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6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4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6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1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83BB18BF-24CB-CA8E-4F4A-0163BCBC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2520951"/>
                <a:ext cx="66675" cy="66675"/>
              </a:xfrm>
              <a:custGeom>
                <a:avLst/>
                <a:gdLst>
                  <a:gd name="T0" fmla="*/ 250 w 252"/>
                  <a:gd name="T1" fmla="*/ 100 h 253"/>
                  <a:gd name="T2" fmla="*/ 232 w 252"/>
                  <a:gd name="T3" fmla="*/ 55 h 253"/>
                  <a:gd name="T4" fmla="*/ 205 w 252"/>
                  <a:gd name="T5" fmla="*/ 28 h 253"/>
                  <a:gd name="T6" fmla="*/ 185 w 252"/>
                  <a:gd name="T7" fmla="*/ 14 h 253"/>
                  <a:gd name="T8" fmla="*/ 162 w 252"/>
                  <a:gd name="T9" fmla="*/ 5 h 253"/>
                  <a:gd name="T10" fmla="*/ 138 w 252"/>
                  <a:gd name="T11" fmla="*/ 0 h 253"/>
                  <a:gd name="T12" fmla="*/ 100 w 252"/>
                  <a:gd name="T13" fmla="*/ 3 h 253"/>
                  <a:gd name="T14" fmla="*/ 55 w 252"/>
                  <a:gd name="T15" fmla="*/ 21 h 253"/>
                  <a:gd name="T16" fmla="*/ 21 w 252"/>
                  <a:gd name="T17" fmla="*/ 55 h 253"/>
                  <a:gd name="T18" fmla="*/ 2 w 252"/>
                  <a:gd name="T19" fmla="*/ 100 h 253"/>
                  <a:gd name="T20" fmla="*/ 0 w 252"/>
                  <a:gd name="T21" fmla="*/ 138 h 253"/>
                  <a:gd name="T22" fmla="*/ 5 w 252"/>
                  <a:gd name="T23" fmla="*/ 162 h 253"/>
                  <a:gd name="T24" fmla="*/ 14 w 252"/>
                  <a:gd name="T25" fmla="*/ 185 h 253"/>
                  <a:gd name="T26" fmla="*/ 28 w 252"/>
                  <a:gd name="T27" fmla="*/ 206 h 253"/>
                  <a:gd name="T28" fmla="*/ 55 w 252"/>
                  <a:gd name="T29" fmla="*/ 232 h 253"/>
                  <a:gd name="T30" fmla="*/ 100 w 252"/>
                  <a:gd name="T31" fmla="*/ 250 h 253"/>
                  <a:gd name="T32" fmla="*/ 138 w 252"/>
                  <a:gd name="T33" fmla="*/ 251 h 253"/>
                  <a:gd name="T34" fmla="*/ 143 w 252"/>
                  <a:gd name="T35" fmla="*/ 250 h 253"/>
                  <a:gd name="T36" fmla="*/ 162 w 252"/>
                  <a:gd name="T37" fmla="*/ 247 h 253"/>
                  <a:gd name="T38" fmla="*/ 174 w 252"/>
                  <a:gd name="T39" fmla="*/ 243 h 253"/>
                  <a:gd name="T40" fmla="*/ 185 w 252"/>
                  <a:gd name="T41" fmla="*/ 238 h 253"/>
                  <a:gd name="T42" fmla="*/ 205 w 252"/>
                  <a:gd name="T43" fmla="*/ 224 h 253"/>
                  <a:gd name="T44" fmla="*/ 212 w 252"/>
                  <a:gd name="T45" fmla="*/ 217 h 253"/>
                  <a:gd name="T46" fmla="*/ 213 w 252"/>
                  <a:gd name="T47" fmla="*/ 216 h 253"/>
                  <a:gd name="T48" fmla="*/ 216 w 252"/>
                  <a:gd name="T49" fmla="*/ 214 h 253"/>
                  <a:gd name="T50" fmla="*/ 217 w 252"/>
                  <a:gd name="T51" fmla="*/ 212 h 253"/>
                  <a:gd name="T52" fmla="*/ 224 w 252"/>
                  <a:gd name="T53" fmla="*/ 206 h 253"/>
                  <a:gd name="T54" fmla="*/ 237 w 252"/>
                  <a:gd name="T55" fmla="*/ 185 h 253"/>
                  <a:gd name="T56" fmla="*/ 243 w 252"/>
                  <a:gd name="T57" fmla="*/ 175 h 253"/>
                  <a:gd name="T58" fmla="*/ 246 w 252"/>
                  <a:gd name="T59" fmla="*/ 162 h 253"/>
                  <a:gd name="T60" fmla="*/ 250 w 252"/>
                  <a:gd name="T61" fmla="*/ 144 h 253"/>
                  <a:gd name="T62" fmla="*/ 251 w 252"/>
                  <a:gd name="T63" fmla="*/ 13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3">
                    <a:moveTo>
                      <a:pt x="252" y="127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10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7"/>
                    </a:lnTo>
                    <a:lnTo>
                      <a:pt x="0" y="138"/>
                    </a:lnTo>
                    <a:lnTo>
                      <a:pt x="2" y="151"/>
                    </a:lnTo>
                    <a:lnTo>
                      <a:pt x="5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6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3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4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6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1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76A9C060-135E-25ED-1D2C-B81E535C8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01478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7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4 w 252"/>
                  <a:gd name="T23" fmla="*/ 161 h 252"/>
                  <a:gd name="T24" fmla="*/ 14 w 252"/>
                  <a:gd name="T25" fmla="*/ 184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7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5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4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173981B2-ACDA-53EF-87BD-1F5831782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10845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7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5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A44659D0-26D7-9222-A6BF-CB2CF31BC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14178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7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5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17CFC70-7234-3FDD-62CD-888C24C8B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411663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1 w 252"/>
                  <a:gd name="T3" fmla="*/ 55 h 252"/>
                  <a:gd name="T4" fmla="*/ 205 w 252"/>
                  <a:gd name="T5" fmla="*/ 27 h 252"/>
                  <a:gd name="T6" fmla="*/ 184 w 252"/>
                  <a:gd name="T7" fmla="*/ 14 h 252"/>
                  <a:gd name="T8" fmla="*/ 161 w 252"/>
                  <a:gd name="T9" fmla="*/ 4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0 h 252"/>
                  <a:gd name="T16" fmla="*/ 20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4 w 252"/>
                  <a:gd name="T23" fmla="*/ 161 h 252"/>
                  <a:gd name="T24" fmla="*/ 14 w 252"/>
                  <a:gd name="T25" fmla="*/ 184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6" y="36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09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4"/>
                    </a:lnTo>
                    <a:lnTo>
                      <a:pt x="239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C7453213-B5E5-048F-427E-B8F401D1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46722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7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4 w 252"/>
                  <a:gd name="T23" fmla="*/ 162 h 252"/>
                  <a:gd name="T24" fmla="*/ 14 w 252"/>
                  <a:gd name="T25" fmla="*/ 184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7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5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4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BFA678D5-36F5-22B7-BDBA-76E03B76C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608513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5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5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1910D691-7E4A-3249-5684-E072484B9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74503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7 h 252"/>
                  <a:gd name="T6" fmla="*/ 184 w 252"/>
                  <a:gd name="T7" fmla="*/ 14 h 252"/>
                  <a:gd name="T8" fmla="*/ 161 w 252"/>
                  <a:gd name="T9" fmla="*/ 4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4 w 252"/>
                  <a:gd name="T23" fmla="*/ 161 h 252"/>
                  <a:gd name="T24" fmla="*/ 14 w 252"/>
                  <a:gd name="T25" fmla="*/ 184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6 h 252"/>
                  <a:gd name="T38" fmla="*/ 174 w 252"/>
                  <a:gd name="T39" fmla="*/ 243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7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0" y="196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5"/>
                    </a:lnTo>
                    <a:lnTo>
                      <a:pt x="231" y="196"/>
                    </a:lnTo>
                    <a:lnTo>
                      <a:pt x="237" y="184"/>
                    </a:lnTo>
                    <a:lnTo>
                      <a:pt x="239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8BDCEFEF-CAEA-C5D8-583E-962E286F6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937126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1 w 252"/>
                  <a:gd name="T3" fmla="*/ 55 h 252"/>
                  <a:gd name="T4" fmla="*/ 205 w 252"/>
                  <a:gd name="T5" fmla="*/ 27 h 252"/>
                  <a:gd name="T6" fmla="*/ 184 w 252"/>
                  <a:gd name="T7" fmla="*/ 13 h 252"/>
                  <a:gd name="T8" fmla="*/ 161 w 252"/>
                  <a:gd name="T9" fmla="*/ 4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0 h 252"/>
                  <a:gd name="T16" fmla="*/ 20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4 w 252"/>
                  <a:gd name="T23" fmla="*/ 161 h 252"/>
                  <a:gd name="T24" fmla="*/ 14 w 252"/>
                  <a:gd name="T25" fmla="*/ 184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49 h 252"/>
                  <a:gd name="T32" fmla="*/ 137 w 252"/>
                  <a:gd name="T33" fmla="*/ 250 h 252"/>
                  <a:gd name="T34" fmla="*/ 143 w 252"/>
                  <a:gd name="T35" fmla="*/ 249 h 252"/>
                  <a:gd name="T36" fmla="*/ 161 w 252"/>
                  <a:gd name="T37" fmla="*/ 246 h 252"/>
                  <a:gd name="T38" fmla="*/ 174 w 252"/>
                  <a:gd name="T39" fmla="*/ 242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1" y="55"/>
                    </a:lnTo>
                    <a:lnTo>
                      <a:pt x="215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4" y="13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6" y="36"/>
                    </a:lnTo>
                    <a:lnTo>
                      <a:pt x="20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0" y="195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99" y="249"/>
                    </a:lnTo>
                    <a:lnTo>
                      <a:pt x="126" y="252"/>
                    </a:lnTo>
                    <a:lnTo>
                      <a:pt x="137" y="250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2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8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09"/>
                    </a:lnTo>
                    <a:lnTo>
                      <a:pt x="223" y="205"/>
                    </a:lnTo>
                    <a:lnTo>
                      <a:pt x="231" y="195"/>
                    </a:lnTo>
                    <a:lnTo>
                      <a:pt x="237" y="184"/>
                    </a:lnTo>
                    <a:lnTo>
                      <a:pt x="239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C23A74C3-2D8B-62FE-4762-8369209F2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4970463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1 w 252"/>
                  <a:gd name="T3" fmla="*/ 55 h 252"/>
                  <a:gd name="T4" fmla="*/ 205 w 252"/>
                  <a:gd name="T5" fmla="*/ 27 h 252"/>
                  <a:gd name="T6" fmla="*/ 184 w 252"/>
                  <a:gd name="T7" fmla="*/ 13 h 252"/>
                  <a:gd name="T8" fmla="*/ 161 w 252"/>
                  <a:gd name="T9" fmla="*/ 4 h 252"/>
                  <a:gd name="T10" fmla="*/ 137 w 252"/>
                  <a:gd name="T11" fmla="*/ 0 h 252"/>
                  <a:gd name="T12" fmla="*/ 99 w 252"/>
                  <a:gd name="T13" fmla="*/ 2 h 252"/>
                  <a:gd name="T14" fmla="*/ 55 w 252"/>
                  <a:gd name="T15" fmla="*/ 20 h 252"/>
                  <a:gd name="T16" fmla="*/ 20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4 w 252"/>
                  <a:gd name="T23" fmla="*/ 161 h 252"/>
                  <a:gd name="T24" fmla="*/ 14 w 252"/>
                  <a:gd name="T25" fmla="*/ 184 h 252"/>
                  <a:gd name="T26" fmla="*/ 27 w 252"/>
                  <a:gd name="T27" fmla="*/ 205 h 252"/>
                  <a:gd name="T28" fmla="*/ 55 w 252"/>
                  <a:gd name="T29" fmla="*/ 231 h 252"/>
                  <a:gd name="T30" fmla="*/ 99 w 252"/>
                  <a:gd name="T31" fmla="*/ 249 h 252"/>
                  <a:gd name="T32" fmla="*/ 137 w 252"/>
                  <a:gd name="T33" fmla="*/ 250 h 252"/>
                  <a:gd name="T34" fmla="*/ 143 w 252"/>
                  <a:gd name="T35" fmla="*/ 249 h 252"/>
                  <a:gd name="T36" fmla="*/ 161 w 252"/>
                  <a:gd name="T37" fmla="*/ 246 h 252"/>
                  <a:gd name="T38" fmla="*/ 174 w 252"/>
                  <a:gd name="T39" fmla="*/ 242 h 252"/>
                  <a:gd name="T40" fmla="*/ 184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5 w 252"/>
                  <a:gd name="T49" fmla="*/ 213 h 252"/>
                  <a:gd name="T50" fmla="*/ 216 w 252"/>
                  <a:gd name="T51" fmla="*/ 212 h 252"/>
                  <a:gd name="T52" fmla="*/ 223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1" y="55"/>
                    </a:lnTo>
                    <a:lnTo>
                      <a:pt x="215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4" y="13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2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6" y="36"/>
                    </a:lnTo>
                    <a:lnTo>
                      <a:pt x="20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0" y="195"/>
                    </a:lnTo>
                    <a:lnTo>
                      <a:pt x="27" y="205"/>
                    </a:lnTo>
                    <a:lnTo>
                      <a:pt x="36" y="215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99" y="249"/>
                    </a:lnTo>
                    <a:lnTo>
                      <a:pt x="126" y="252"/>
                    </a:lnTo>
                    <a:lnTo>
                      <a:pt x="137" y="250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1" y="246"/>
                    </a:lnTo>
                    <a:lnTo>
                      <a:pt x="167" y="244"/>
                    </a:lnTo>
                    <a:lnTo>
                      <a:pt x="174" y="242"/>
                    </a:lnTo>
                    <a:lnTo>
                      <a:pt x="179" y="239"/>
                    </a:lnTo>
                    <a:lnTo>
                      <a:pt x="184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09" y="218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3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09"/>
                    </a:lnTo>
                    <a:lnTo>
                      <a:pt x="223" y="205"/>
                    </a:lnTo>
                    <a:lnTo>
                      <a:pt x="231" y="195"/>
                    </a:lnTo>
                    <a:lnTo>
                      <a:pt x="237" y="184"/>
                    </a:lnTo>
                    <a:lnTo>
                      <a:pt x="239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" name="Freeform 50">
                <a:extLst>
                  <a:ext uri="{FF2B5EF4-FFF2-40B4-BE49-F238E27FC236}">
                    <a16:creationId xmlns:a16="http://schemas.microsoft.com/office/drawing/2014/main" id="{F32BE3EE-F468-2726-03EF-A31454A80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7176" y="504825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1 w 252"/>
                  <a:gd name="T3" fmla="*/ 55 h 252"/>
                  <a:gd name="T4" fmla="*/ 205 w 252"/>
                  <a:gd name="T5" fmla="*/ 28 h 252"/>
                  <a:gd name="T6" fmla="*/ 184 w 252"/>
                  <a:gd name="T7" fmla="*/ 14 h 252"/>
                  <a:gd name="T8" fmla="*/ 161 w 252"/>
                  <a:gd name="T9" fmla="*/ 5 h 252"/>
                  <a:gd name="T10" fmla="*/ 137 w 252"/>
                  <a:gd name="T11" fmla="*/ 0 h 252"/>
                  <a:gd name="T12" fmla="*/ 99 w 252"/>
                  <a:gd name="T13" fmla="*/ 3 h 252"/>
                  <a:gd name="T14" fmla="*/ 55 w 252"/>
                  <a:gd name="T15" fmla="*/ 21 h 252"/>
                  <a:gd name="T16" fmla="*/ 20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4 w 252"/>
                  <a:gd name="T23" fmla="*/ 162 h 252"/>
                  <a:gd name="T24" fmla="*/ 14 w 252"/>
                  <a:gd name="T25" fmla="*/ 185 h 252"/>
                  <a:gd name="T26" fmla="*/ 27 w 252"/>
                  <a:gd name="T27" fmla="*/ 206 h 252"/>
                  <a:gd name="T28" fmla="*/ 55 w 252"/>
                  <a:gd name="T29" fmla="*/ 232 h 252"/>
                  <a:gd name="T30" fmla="*/ 99 w 252"/>
                  <a:gd name="T31" fmla="*/ 250 h 252"/>
                  <a:gd name="T32" fmla="*/ 137 w 252"/>
                  <a:gd name="T33" fmla="*/ 251 h 252"/>
                  <a:gd name="T34" fmla="*/ 143 w 252"/>
                  <a:gd name="T35" fmla="*/ 250 h 252"/>
                  <a:gd name="T36" fmla="*/ 161 w 252"/>
                  <a:gd name="T37" fmla="*/ 247 h 252"/>
                  <a:gd name="T38" fmla="*/ 174 w 252"/>
                  <a:gd name="T39" fmla="*/ 243 h 252"/>
                  <a:gd name="T40" fmla="*/ 184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5 w 252"/>
                  <a:gd name="T49" fmla="*/ 214 h 252"/>
                  <a:gd name="T50" fmla="*/ 216 w 252"/>
                  <a:gd name="T51" fmla="*/ 212 h 252"/>
                  <a:gd name="T52" fmla="*/ 223 w 252"/>
                  <a:gd name="T53" fmla="*/ 206 h 252"/>
                  <a:gd name="T54" fmla="*/ 237 w 252"/>
                  <a:gd name="T55" fmla="*/ 185 h 252"/>
                  <a:gd name="T56" fmla="*/ 243 w 252"/>
                  <a:gd name="T57" fmla="*/ 175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5"/>
                    </a:lnTo>
                    <a:lnTo>
                      <a:pt x="215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4" y="14"/>
                    </a:lnTo>
                    <a:lnTo>
                      <a:pt x="174" y="10"/>
                    </a:lnTo>
                    <a:lnTo>
                      <a:pt x="161" y="5"/>
                    </a:lnTo>
                    <a:lnTo>
                      <a:pt x="150" y="3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99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6" y="37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1"/>
                    </a:lnTo>
                    <a:lnTo>
                      <a:pt x="4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0" y="196"/>
                    </a:lnTo>
                    <a:lnTo>
                      <a:pt x="27" y="206"/>
                    </a:lnTo>
                    <a:lnTo>
                      <a:pt x="36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7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1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4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09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5" y="216"/>
                    </a:lnTo>
                    <a:lnTo>
                      <a:pt x="215" y="214"/>
                    </a:lnTo>
                    <a:lnTo>
                      <a:pt x="215" y="212"/>
                    </a:lnTo>
                    <a:lnTo>
                      <a:pt x="216" y="212"/>
                    </a:lnTo>
                    <a:lnTo>
                      <a:pt x="219" y="210"/>
                    </a:lnTo>
                    <a:lnTo>
                      <a:pt x="223" y="206"/>
                    </a:lnTo>
                    <a:lnTo>
                      <a:pt x="231" y="196"/>
                    </a:lnTo>
                    <a:lnTo>
                      <a:pt x="237" y="185"/>
                    </a:lnTo>
                    <a:lnTo>
                      <a:pt x="239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1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" name="Freeform 51">
                <a:extLst>
                  <a:ext uri="{FF2B5EF4-FFF2-40B4-BE49-F238E27FC236}">
                    <a16:creationId xmlns:a16="http://schemas.microsoft.com/office/drawing/2014/main" id="{911C369D-BB22-1F92-6571-C203E439F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970463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3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49 h 252"/>
                  <a:gd name="T32" fmla="*/ 138 w 252"/>
                  <a:gd name="T33" fmla="*/ 250 h 252"/>
                  <a:gd name="T34" fmla="*/ 143 w 252"/>
                  <a:gd name="T35" fmla="*/ 249 h 252"/>
                  <a:gd name="T36" fmla="*/ 162 w 252"/>
                  <a:gd name="T37" fmla="*/ 246 h 252"/>
                  <a:gd name="T38" fmla="*/ 174 w 252"/>
                  <a:gd name="T39" fmla="*/ 242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3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5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100" y="249"/>
                    </a:lnTo>
                    <a:lnTo>
                      <a:pt x="126" y="252"/>
                    </a:lnTo>
                    <a:lnTo>
                      <a:pt x="138" y="250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2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8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5"/>
                    </a:lnTo>
                    <a:lnTo>
                      <a:pt x="237" y="184"/>
                    </a:lnTo>
                    <a:lnTo>
                      <a:pt x="240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" name="Freeform 52">
                <a:extLst>
                  <a:ext uri="{FF2B5EF4-FFF2-40B4-BE49-F238E27FC236}">
                    <a16:creationId xmlns:a16="http://schemas.microsoft.com/office/drawing/2014/main" id="{BB415FE3-0AA7-1598-A8F3-65A29F60C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881563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3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5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7 h 252"/>
                  <a:gd name="T38" fmla="*/ 174 w 252"/>
                  <a:gd name="T39" fmla="*/ 243 h 252"/>
                  <a:gd name="T40" fmla="*/ 185 w 252"/>
                  <a:gd name="T41" fmla="*/ 238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5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10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5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8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5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" name="Freeform 53">
                <a:extLst>
                  <a:ext uri="{FF2B5EF4-FFF2-40B4-BE49-F238E27FC236}">
                    <a16:creationId xmlns:a16="http://schemas.microsoft.com/office/drawing/2014/main" id="{7C73D0AC-4001-57A4-829B-0F05570F2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664076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3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49 h 252"/>
                  <a:gd name="T32" fmla="*/ 138 w 252"/>
                  <a:gd name="T33" fmla="*/ 250 h 252"/>
                  <a:gd name="T34" fmla="*/ 143 w 252"/>
                  <a:gd name="T35" fmla="*/ 249 h 252"/>
                  <a:gd name="T36" fmla="*/ 162 w 252"/>
                  <a:gd name="T37" fmla="*/ 246 h 252"/>
                  <a:gd name="T38" fmla="*/ 174 w 252"/>
                  <a:gd name="T39" fmla="*/ 242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6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3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6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5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100" y="249"/>
                    </a:lnTo>
                    <a:lnTo>
                      <a:pt x="126" y="252"/>
                    </a:lnTo>
                    <a:lnTo>
                      <a:pt x="138" y="250"/>
                    </a:lnTo>
                    <a:lnTo>
                      <a:pt x="140" y="249"/>
                    </a:lnTo>
                    <a:lnTo>
                      <a:pt x="143" y="249"/>
                    </a:lnTo>
                    <a:lnTo>
                      <a:pt x="150" y="249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2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8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5"/>
                    </a:lnTo>
                    <a:lnTo>
                      <a:pt x="237" y="184"/>
                    </a:lnTo>
                    <a:lnTo>
                      <a:pt x="240" y="178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39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4" name="Freeform 54">
                <a:extLst>
                  <a:ext uri="{FF2B5EF4-FFF2-40B4-BE49-F238E27FC236}">
                    <a16:creationId xmlns:a16="http://schemas.microsoft.com/office/drawing/2014/main" id="{AA80ABA0-0C98-41E5-B857-9BBCDF289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54818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3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5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7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5" name="Freeform 55">
                <a:extLst>
                  <a:ext uri="{FF2B5EF4-FFF2-40B4-BE49-F238E27FC236}">
                    <a16:creationId xmlns:a16="http://schemas.microsoft.com/office/drawing/2014/main" id="{C3B2B92B-C401-4BCE-8CF0-D279356F2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408488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3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5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7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6" name="Freeform 56">
                <a:extLst>
                  <a:ext uri="{FF2B5EF4-FFF2-40B4-BE49-F238E27FC236}">
                    <a16:creationId xmlns:a16="http://schemas.microsoft.com/office/drawing/2014/main" id="{4E1EFD49-68F1-8D4C-032A-A1E74F5C3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407035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3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5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7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7" name="Freeform 57">
                <a:extLst>
                  <a:ext uri="{FF2B5EF4-FFF2-40B4-BE49-F238E27FC236}">
                    <a16:creationId xmlns:a16="http://schemas.microsoft.com/office/drawing/2014/main" id="{2CF5C3A4-EA4C-DB10-9E31-CF1759E01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393065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3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5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7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10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10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8" name="Freeform 58">
                <a:extLst>
                  <a:ext uri="{FF2B5EF4-FFF2-40B4-BE49-F238E27FC236}">
                    <a16:creationId xmlns:a16="http://schemas.microsoft.com/office/drawing/2014/main" id="{02711717-0543-78F3-7333-1D46C80AE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379412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4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0" name="Freeform 59">
                <a:extLst>
                  <a:ext uri="{FF2B5EF4-FFF2-40B4-BE49-F238E27FC236}">
                    <a16:creationId xmlns:a16="http://schemas.microsoft.com/office/drawing/2014/main" id="{A4531BA9-B87D-E2D0-0556-EAB9EA6E2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3727451"/>
                <a:ext cx="66675" cy="66675"/>
              </a:xfrm>
              <a:custGeom>
                <a:avLst/>
                <a:gdLst>
                  <a:gd name="T0" fmla="*/ 250 w 252"/>
                  <a:gd name="T1" fmla="*/ 99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4 h 252"/>
                  <a:gd name="T8" fmla="*/ 162 w 252"/>
                  <a:gd name="T9" fmla="*/ 4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0 h 252"/>
                  <a:gd name="T16" fmla="*/ 21 w 252"/>
                  <a:gd name="T17" fmla="*/ 55 h 252"/>
                  <a:gd name="T18" fmla="*/ 2 w 252"/>
                  <a:gd name="T19" fmla="*/ 99 h 252"/>
                  <a:gd name="T20" fmla="*/ 0 w 252"/>
                  <a:gd name="T21" fmla="*/ 137 h 252"/>
                  <a:gd name="T22" fmla="*/ 5 w 252"/>
                  <a:gd name="T23" fmla="*/ 161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6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1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99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6"/>
                    </a:lnTo>
                    <a:lnTo>
                      <a:pt x="205" y="27"/>
                    </a:lnTo>
                    <a:lnTo>
                      <a:pt x="196" y="20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7" y="36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99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1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6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09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1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1" name="Freeform 60">
                <a:extLst>
                  <a:ext uri="{FF2B5EF4-FFF2-40B4-BE49-F238E27FC236}">
                    <a16:creationId xmlns:a16="http://schemas.microsoft.com/office/drawing/2014/main" id="{FD07A266-B7EE-3237-0FBA-5774E92B6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2857501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7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2" name="Freeform 61">
                <a:extLst>
                  <a:ext uri="{FF2B5EF4-FFF2-40B4-BE49-F238E27FC236}">
                    <a16:creationId xmlns:a16="http://schemas.microsoft.com/office/drawing/2014/main" id="{EAD519A1-69F6-5DF0-ACE1-A754245AF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265747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7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2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7 h 252"/>
                  <a:gd name="T22" fmla="*/ 5 w 252"/>
                  <a:gd name="T23" fmla="*/ 162 h 252"/>
                  <a:gd name="T24" fmla="*/ 14 w 252"/>
                  <a:gd name="T25" fmla="*/ 184 h 252"/>
                  <a:gd name="T26" fmla="*/ 28 w 252"/>
                  <a:gd name="T27" fmla="*/ 205 h 252"/>
                  <a:gd name="T28" fmla="*/ 55 w 252"/>
                  <a:gd name="T29" fmla="*/ 231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6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3 h 252"/>
                  <a:gd name="T44" fmla="*/ 212 w 252"/>
                  <a:gd name="T45" fmla="*/ 217 h 252"/>
                  <a:gd name="T46" fmla="*/ 213 w 252"/>
                  <a:gd name="T47" fmla="*/ 215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4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3 h 252"/>
                  <a:gd name="T62" fmla="*/ 251 w 252"/>
                  <a:gd name="T63" fmla="*/ 13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7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4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5"/>
                    </a:lnTo>
                    <a:lnTo>
                      <a:pt x="55" y="231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6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39"/>
                    </a:lnTo>
                    <a:lnTo>
                      <a:pt x="185" y="237"/>
                    </a:lnTo>
                    <a:lnTo>
                      <a:pt x="196" y="231"/>
                    </a:lnTo>
                    <a:lnTo>
                      <a:pt x="205" y="223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4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7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3"/>
                    </a:lnTo>
                    <a:lnTo>
                      <a:pt x="250" y="140"/>
                    </a:lnTo>
                    <a:lnTo>
                      <a:pt x="251" y="137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3" name="Freeform 62">
                <a:extLst>
                  <a:ext uri="{FF2B5EF4-FFF2-40B4-BE49-F238E27FC236}">
                    <a16:creationId xmlns:a16="http://schemas.microsoft.com/office/drawing/2014/main" id="{AC92A15E-79CF-77CF-DC58-177A9D65C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7326" y="2600326"/>
                <a:ext cx="66675" cy="66675"/>
              </a:xfrm>
              <a:custGeom>
                <a:avLst/>
                <a:gdLst>
                  <a:gd name="T0" fmla="*/ 250 w 252"/>
                  <a:gd name="T1" fmla="*/ 100 h 252"/>
                  <a:gd name="T2" fmla="*/ 232 w 252"/>
                  <a:gd name="T3" fmla="*/ 55 h 252"/>
                  <a:gd name="T4" fmla="*/ 205 w 252"/>
                  <a:gd name="T5" fmla="*/ 28 h 252"/>
                  <a:gd name="T6" fmla="*/ 185 w 252"/>
                  <a:gd name="T7" fmla="*/ 14 h 252"/>
                  <a:gd name="T8" fmla="*/ 162 w 252"/>
                  <a:gd name="T9" fmla="*/ 5 h 252"/>
                  <a:gd name="T10" fmla="*/ 138 w 252"/>
                  <a:gd name="T11" fmla="*/ 0 h 252"/>
                  <a:gd name="T12" fmla="*/ 100 w 252"/>
                  <a:gd name="T13" fmla="*/ 3 h 252"/>
                  <a:gd name="T14" fmla="*/ 55 w 252"/>
                  <a:gd name="T15" fmla="*/ 21 h 252"/>
                  <a:gd name="T16" fmla="*/ 21 w 252"/>
                  <a:gd name="T17" fmla="*/ 55 h 252"/>
                  <a:gd name="T18" fmla="*/ 2 w 252"/>
                  <a:gd name="T19" fmla="*/ 100 h 252"/>
                  <a:gd name="T20" fmla="*/ 0 w 252"/>
                  <a:gd name="T21" fmla="*/ 138 h 252"/>
                  <a:gd name="T22" fmla="*/ 5 w 252"/>
                  <a:gd name="T23" fmla="*/ 162 h 252"/>
                  <a:gd name="T24" fmla="*/ 14 w 252"/>
                  <a:gd name="T25" fmla="*/ 185 h 252"/>
                  <a:gd name="T26" fmla="*/ 28 w 252"/>
                  <a:gd name="T27" fmla="*/ 205 h 252"/>
                  <a:gd name="T28" fmla="*/ 55 w 252"/>
                  <a:gd name="T29" fmla="*/ 232 h 252"/>
                  <a:gd name="T30" fmla="*/ 100 w 252"/>
                  <a:gd name="T31" fmla="*/ 250 h 252"/>
                  <a:gd name="T32" fmla="*/ 138 w 252"/>
                  <a:gd name="T33" fmla="*/ 251 h 252"/>
                  <a:gd name="T34" fmla="*/ 143 w 252"/>
                  <a:gd name="T35" fmla="*/ 250 h 252"/>
                  <a:gd name="T36" fmla="*/ 162 w 252"/>
                  <a:gd name="T37" fmla="*/ 247 h 252"/>
                  <a:gd name="T38" fmla="*/ 174 w 252"/>
                  <a:gd name="T39" fmla="*/ 243 h 252"/>
                  <a:gd name="T40" fmla="*/ 185 w 252"/>
                  <a:gd name="T41" fmla="*/ 237 h 252"/>
                  <a:gd name="T42" fmla="*/ 205 w 252"/>
                  <a:gd name="T43" fmla="*/ 224 h 252"/>
                  <a:gd name="T44" fmla="*/ 212 w 252"/>
                  <a:gd name="T45" fmla="*/ 217 h 252"/>
                  <a:gd name="T46" fmla="*/ 213 w 252"/>
                  <a:gd name="T47" fmla="*/ 216 h 252"/>
                  <a:gd name="T48" fmla="*/ 216 w 252"/>
                  <a:gd name="T49" fmla="*/ 213 h 252"/>
                  <a:gd name="T50" fmla="*/ 217 w 252"/>
                  <a:gd name="T51" fmla="*/ 212 h 252"/>
                  <a:gd name="T52" fmla="*/ 224 w 252"/>
                  <a:gd name="T53" fmla="*/ 205 h 252"/>
                  <a:gd name="T54" fmla="*/ 237 w 252"/>
                  <a:gd name="T55" fmla="*/ 185 h 252"/>
                  <a:gd name="T56" fmla="*/ 243 w 252"/>
                  <a:gd name="T57" fmla="*/ 174 h 252"/>
                  <a:gd name="T58" fmla="*/ 246 w 252"/>
                  <a:gd name="T59" fmla="*/ 162 h 252"/>
                  <a:gd name="T60" fmla="*/ 250 w 252"/>
                  <a:gd name="T61" fmla="*/ 144 h 252"/>
                  <a:gd name="T62" fmla="*/ 251 w 252"/>
                  <a:gd name="T63" fmla="*/ 13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50" y="100"/>
                    </a:lnTo>
                    <a:lnTo>
                      <a:pt x="243" y="77"/>
                    </a:lnTo>
                    <a:lnTo>
                      <a:pt x="232" y="55"/>
                    </a:lnTo>
                    <a:lnTo>
                      <a:pt x="216" y="37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9"/>
                    </a:lnTo>
                    <a:lnTo>
                      <a:pt x="162" y="5"/>
                    </a:lnTo>
                    <a:lnTo>
                      <a:pt x="150" y="3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00" y="3"/>
                    </a:lnTo>
                    <a:lnTo>
                      <a:pt x="77" y="9"/>
                    </a:lnTo>
                    <a:lnTo>
                      <a:pt x="55" y="21"/>
                    </a:lnTo>
                    <a:lnTo>
                      <a:pt x="37" y="37"/>
                    </a:lnTo>
                    <a:lnTo>
                      <a:pt x="21" y="55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2" y="150"/>
                    </a:lnTo>
                    <a:lnTo>
                      <a:pt x="5" y="162"/>
                    </a:lnTo>
                    <a:lnTo>
                      <a:pt x="9" y="174"/>
                    </a:lnTo>
                    <a:lnTo>
                      <a:pt x="14" y="185"/>
                    </a:lnTo>
                    <a:lnTo>
                      <a:pt x="21" y="196"/>
                    </a:lnTo>
                    <a:lnTo>
                      <a:pt x="28" y="205"/>
                    </a:lnTo>
                    <a:lnTo>
                      <a:pt x="37" y="216"/>
                    </a:lnTo>
                    <a:lnTo>
                      <a:pt x="55" y="232"/>
                    </a:lnTo>
                    <a:lnTo>
                      <a:pt x="77" y="243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8" y="251"/>
                    </a:lnTo>
                    <a:lnTo>
                      <a:pt x="140" y="250"/>
                    </a:lnTo>
                    <a:lnTo>
                      <a:pt x="143" y="250"/>
                    </a:lnTo>
                    <a:lnTo>
                      <a:pt x="150" y="250"/>
                    </a:lnTo>
                    <a:lnTo>
                      <a:pt x="162" y="247"/>
                    </a:lnTo>
                    <a:lnTo>
                      <a:pt x="167" y="244"/>
                    </a:lnTo>
                    <a:lnTo>
                      <a:pt x="174" y="243"/>
                    </a:lnTo>
                    <a:lnTo>
                      <a:pt x="179" y="240"/>
                    </a:lnTo>
                    <a:lnTo>
                      <a:pt x="185" y="237"/>
                    </a:lnTo>
                    <a:lnTo>
                      <a:pt x="196" y="232"/>
                    </a:lnTo>
                    <a:lnTo>
                      <a:pt x="205" y="224"/>
                    </a:lnTo>
                    <a:lnTo>
                      <a:pt x="210" y="219"/>
                    </a:lnTo>
                    <a:lnTo>
                      <a:pt x="212" y="217"/>
                    </a:lnTo>
                    <a:lnTo>
                      <a:pt x="212" y="216"/>
                    </a:lnTo>
                    <a:lnTo>
                      <a:pt x="213" y="216"/>
                    </a:lnTo>
                    <a:lnTo>
                      <a:pt x="216" y="216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2"/>
                    </a:lnTo>
                    <a:lnTo>
                      <a:pt x="219" y="210"/>
                    </a:lnTo>
                    <a:lnTo>
                      <a:pt x="224" y="205"/>
                    </a:lnTo>
                    <a:lnTo>
                      <a:pt x="232" y="196"/>
                    </a:lnTo>
                    <a:lnTo>
                      <a:pt x="237" y="185"/>
                    </a:lnTo>
                    <a:lnTo>
                      <a:pt x="240" y="179"/>
                    </a:lnTo>
                    <a:lnTo>
                      <a:pt x="243" y="174"/>
                    </a:lnTo>
                    <a:lnTo>
                      <a:pt x="244" y="168"/>
                    </a:lnTo>
                    <a:lnTo>
                      <a:pt x="246" y="162"/>
                    </a:lnTo>
                    <a:lnTo>
                      <a:pt x="250" y="150"/>
                    </a:lnTo>
                    <a:lnTo>
                      <a:pt x="250" y="144"/>
                    </a:lnTo>
                    <a:lnTo>
                      <a:pt x="250" y="140"/>
                    </a:lnTo>
                    <a:lnTo>
                      <a:pt x="251" y="138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D8F7484C-1C60-97B9-62B8-6108C4B9CEC6}"/>
                </a:ext>
              </a:extLst>
            </p:cNvPr>
            <p:cNvSpPr txBox="1"/>
            <p:nvPr/>
          </p:nvSpPr>
          <p:spPr>
            <a:xfrm>
              <a:off x="7451044" y="512735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Baseline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65FEF526-0663-4C1C-A288-1790AE1D3B2D}"/>
                </a:ext>
              </a:extLst>
            </p:cNvPr>
            <p:cNvSpPr txBox="1"/>
            <p:nvPr/>
          </p:nvSpPr>
          <p:spPr>
            <a:xfrm>
              <a:off x="8538945" y="5127357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Week 96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59592E2F-EBBC-C670-DD9B-4D43E6B73276}"/>
                </a:ext>
              </a:extLst>
            </p:cNvPr>
            <p:cNvSpPr txBox="1"/>
            <p:nvPr/>
          </p:nvSpPr>
          <p:spPr>
            <a:xfrm>
              <a:off x="9794688" y="2703464"/>
              <a:ext cx="18117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Only baseline </a:t>
              </a:r>
              <a:r>
                <a:rPr lang="en-US" sz="1400" noProof="0" dirty="0">
                  <a:solidFill>
                    <a:srgbClr val="000066"/>
                  </a:solidFill>
                </a:rPr>
                <a:t>(N = 12)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2B79542C-317F-2900-E800-DDFE62DD43C1}"/>
                </a:ext>
              </a:extLst>
            </p:cNvPr>
            <p:cNvSpPr txBox="1"/>
            <p:nvPr/>
          </p:nvSpPr>
          <p:spPr>
            <a:xfrm>
              <a:off x="9794688" y="2942467"/>
              <a:ext cx="1810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Only week </a:t>
              </a:r>
              <a:r>
                <a:rPr lang="en-US" sz="1400" noProof="0" dirty="0">
                  <a:solidFill>
                    <a:srgbClr val="000066"/>
                  </a:solidFill>
                </a:rPr>
                <a:t>96 (N = 13)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D6E7E41F-E42C-C5AE-E4A3-2C59E48021B4}"/>
                </a:ext>
              </a:extLst>
            </p:cNvPr>
            <p:cNvSpPr txBox="1"/>
            <p:nvPr/>
          </p:nvSpPr>
          <p:spPr>
            <a:xfrm>
              <a:off x="9794688" y="3188203"/>
              <a:ext cx="1157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Both</a:t>
              </a:r>
              <a:r>
                <a:rPr lang="en-US" sz="1400" noProof="0" dirty="0">
                  <a:solidFill>
                    <a:srgbClr val="000066"/>
                  </a:solidFill>
                </a:rPr>
                <a:t> (N = 12)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CAFEB665-E58B-75FB-BCDE-2D10EF397288}"/>
                </a:ext>
              </a:extLst>
            </p:cNvPr>
            <p:cNvSpPr txBox="1"/>
            <p:nvPr/>
          </p:nvSpPr>
          <p:spPr>
            <a:xfrm>
              <a:off x="6488712" y="49318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1EF685E4-786C-99E1-EE16-DF5D5CFDFD1B}"/>
                </a:ext>
              </a:extLst>
            </p:cNvPr>
            <p:cNvSpPr txBox="1"/>
            <p:nvPr/>
          </p:nvSpPr>
          <p:spPr>
            <a:xfrm>
              <a:off x="6410166" y="441956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0FF78772-B9A4-EF82-FCF4-7ABEA48A6B25}"/>
                </a:ext>
              </a:extLst>
            </p:cNvPr>
            <p:cNvSpPr txBox="1"/>
            <p:nvPr/>
          </p:nvSpPr>
          <p:spPr>
            <a:xfrm>
              <a:off x="6410166" y="39073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16FE68A1-9FFF-3ECB-8A0E-07C4F8B20E53}"/>
                </a:ext>
              </a:extLst>
            </p:cNvPr>
            <p:cNvSpPr txBox="1"/>
            <p:nvPr/>
          </p:nvSpPr>
          <p:spPr>
            <a:xfrm>
              <a:off x="6410166" y="339503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1044" name="ZoneTexte 1043">
              <a:extLst>
                <a:ext uri="{FF2B5EF4-FFF2-40B4-BE49-F238E27FC236}">
                  <a16:creationId xmlns:a16="http://schemas.microsoft.com/office/drawing/2014/main" id="{C46BA6A2-F091-C366-D1C6-30D548FAC129}"/>
                </a:ext>
              </a:extLst>
            </p:cNvPr>
            <p:cNvSpPr txBox="1"/>
            <p:nvPr/>
          </p:nvSpPr>
          <p:spPr>
            <a:xfrm>
              <a:off x="6410166" y="288277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80</a:t>
              </a:r>
            </a:p>
          </p:txBody>
        </p:sp>
        <p:sp>
          <p:nvSpPr>
            <p:cNvPr id="1045" name="ZoneTexte 1044">
              <a:extLst>
                <a:ext uri="{FF2B5EF4-FFF2-40B4-BE49-F238E27FC236}">
                  <a16:creationId xmlns:a16="http://schemas.microsoft.com/office/drawing/2014/main" id="{0DDCBB74-7272-5721-9500-416E7A1A602A}"/>
                </a:ext>
              </a:extLst>
            </p:cNvPr>
            <p:cNvSpPr txBox="1"/>
            <p:nvPr/>
          </p:nvSpPr>
          <p:spPr>
            <a:xfrm>
              <a:off x="6331618" y="237051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C5EA509C-C21C-04C3-575A-5DEFDC304809}"/>
                </a:ext>
              </a:extLst>
            </p:cNvPr>
            <p:cNvCxnSpPr/>
            <p:nvPr/>
          </p:nvCxnSpPr>
          <p:spPr>
            <a:xfrm flipV="1">
              <a:off x="8217600" y="3927476"/>
              <a:ext cx="445137" cy="3095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92AA55C-F70D-FBFD-8E43-92CA8FD661DB}"/>
                </a:ext>
              </a:extLst>
            </p:cNvPr>
            <p:cNvSpPr txBox="1"/>
            <p:nvPr/>
          </p:nvSpPr>
          <p:spPr>
            <a:xfrm>
              <a:off x="7113950" y="4148541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30%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87D3D7D-F1FB-DD2E-54A0-EFA42CC64BAD}"/>
                </a:ext>
              </a:extLst>
            </p:cNvPr>
            <p:cNvSpPr txBox="1"/>
            <p:nvPr/>
          </p:nvSpPr>
          <p:spPr>
            <a:xfrm>
              <a:off x="9213023" y="3735396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45%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CFB78AA-5ADA-749D-5E0E-63DF9AB679C8}"/>
                </a:ext>
              </a:extLst>
            </p:cNvPr>
            <p:cNvSpPr txBox="1"/>
            <p:nvPr/>
          </p:nvSpPr>
          <p:spPr>
            <a:xfrm>
              <a:off x="6617069" y="2199407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58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/>
              <a:t>Nucleocapsid mutations at INSTI failure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61209"/>
            <a:ext cx="6179127" cy="5083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noProof="0" dirty="0"/>
              <a:t>Observational retrospective cohort</a:t>
            </a:r>
            <a:br>
              <a:rPr lang="en-US" sz="2000" noProof="0" dirty="0"/>
            </a:br>
            <a:endParaRPr lang="en-US" sz="2000" noProof="0" dirty="0"/>
          </a:p>
          <a:p>
            <a:pPr eaLnBrk="1" hangingPunct="1"/>
            <a:r>
              <a:rPr lang="en-US" sz="2000" noProof="0" dirty="0"/>
              <a:t>In 145 PWH failing INSTI-based ART between sept 2024 and </a:t>
            </a:r>
            <a:r>
              <a:rPr lang="en-US" sz="2000" noProof="0" dirty="0" err="1"/>
              <a:t>june</a:t>
            </a:r>
            <a:r>
              <a:rPr lang="en-US" sz="2000" noProof="0" dirty="0"/>
              <a:t> 2025: sequencing of NC and integrase</a:t>
            </a:r>
          </a:p>
          <a:p>
            <a:pPr lvl="1"/>
            <a:r>
              <a:rPr lang="en-US" sz="1800" noProof="0" dirty="0"/>
              <a:t>10/145 (6.9%) with major RAM(s) to INSTI</a:t>
            </a:r>
          </a:p>
          <a:p>
            <a:pPr lvl="1"/>
            <a:r>
              <a:rPr lang="en-US" sz="1800" noProof="0" dirty="0"/>
              <a:t>In the 111/145 with available NC sequences: 12/111 (10.8%) with NC mutations (previously described)</a:t>
            </a:r>
          </a:p>
          <a:p>
            <a:pPr lvl="2"/>
            <a:r>
              <a:rPr lang="en-US" noProof="0" dirty="0"/>
              <a:t>No participants with simultaneous presence of </a:t>
            </a:r>
            <a:br>
              <a:rPr lang="en-US" noProof="0" dirty="0"/>
            </a:br>
            <a:r>
              <a:rPr lang="en-US" noProof="0" dirty="0"/>
              <a:t>INSTI-RAM and NC mutations	</a:t>
            </a:r>
          </a:p>
          <a:p>
            <a:pPr lvl="2"/>
            <a:r>
              <a:rPr lang="en-US" noProof="0" dirty="0"/>
              <a:t>M46I NC mutation in 1/12	</a:t>
            </a:r>
            <a:br>
              <a:rPr lang="en-US" noProof="0" dirty="0"/>
            </a:br>
            <a:endParaRPr lang="en-US" noProof="0" dirty="0"/>
          </a:p>
          <a:p>
            <a:r>
              <a:rPr lang="en-US" sz="2000" b="1" dirty="0">
                <a:solidFill>
                  <a:srgbClr val="002060"/>
                </a:solidFill>
              </a:rPr>
              <a:t>Conclusions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Limitation: No pre-INSTI samples in this cohort</a:t>
            </a:r>
          </a:p>
          <a:p>
            <a:pPr lvl="1"/>
            <a:r>
              <a:rPr lang="en-US" sz="1800" dirty="0"/>
              <a:t>No evidence that NC mutations confer resistance to 2nd generation INSTIs</a:t>
            </a:r>
          </a:p>
          <a:p>
            <a:pPr marL="0" indent="0">
              <a:buNone/>
            </a:pPr>
            <a:endParaRPr lang="en-US" sz="1800" noProof="0" dirty="0"/>
          </a:p>
          <a:p>
            <a:pPr eaLnBrk="1" hangingPunct="1"/>
            <a:endParaRPr lang="en-US" sz="1800" noProof="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F27BE3C-D779-7F37-FA21-B64F24683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793" y="6444771"/>
            <a:ext cx="30482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sz="1400" i="1" noProof="0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Hingrat</a:t>
            </a: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Q, EACS 2025, Abs. MeP10.6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A207048-2614-834F-D335-580B9AAAA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817" y="1468646"/>
            <a:ext cx="430747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noProof="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Phenotypic analysis to DTG</a:t>
            </a:r>
            <a:br>
              <a:rPr lang="en-US" b="1" noProof="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noProof="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NC mutants F16Y and M46I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C7BFCD-75C6-8727-B274-05B99DEB8B7D}"/>
              </a:ext>
            </a:extLst>
          </p:cNvPr>
          <p:cNvSpPr txBox="1">
            <a:spLocks noChangeArrowheads="1"/>
          </p:cNvSpPr>
          <p:nvPr/>
        </p:nvSpPr>
        <p:spPr>
          <a:xfrm>
            <a:off x="718687" y="5696675"/>
            <a:ext cx="6845895" cy="93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noProof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D4E325F-0837-7733-61EC-583ED832E193}"/>
              </a:ext>
            </a:extLst>
          </p:cNvPr>
          <p:cNvGrpSpPr/>
          <p:nvPr/>
        </p:nvGrpSpPr>
        <p:grpSpPr>
          <a:xfrm>
            <a:off x="6846227" y="2154857"/>
            <a:ext cx="5083101" cy="3651902"/>
            <a:chOff x="6870195" y="2642537"/>
            <a:chExt cx="5083101" cy="3651902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E69F7EBE-4BBE-AD98-A457-545F8B213188}"/>
                </a:ext>
              </a:extLst>
            </p:cNvPr>
            <p:cNvGrpSpPr/>
            <p:nvPr/>
          </p:nvGrpSpPr>
          <p:grpSpPr>
            <a:xfrm>
              <a:off x="7683773" y="2754313"/>
              <a:ext cx="4157663" cy="2868613"/>
              <a:chOff x="7494588" y="2754313"/>
              <a:chExt cx="4157663" cy="2868613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8388B33-E41F-04C4-D510-4DC436EC2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851" y="2862263"/>
                <a:ext cx="4089400" cy="2686050"/>
              </a:xfrm>
              <a:custGeom>
                <a:avLst/>
                <a:gdLst>
                  <a:gd name="T0" fmla="*/ 0 w 15454"/>
                  <a:gd name="T1" fmla="*/ 0 h 10152"/>
                  <a:gd name="T2" fmla="*/ 0 w 15454"/>
                  <a:gd name="T3" fmla="*/ 10152 h 10152"/>
                  <a:gd name="T4" fmla="*/ 15454 w 15454"/>
                  <a:gd name="T5" fmla="*/ 10152 h 10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54" h="10152">
                    <a:moveTo>
                      <a:pt x="0" y="0"/>
                    </a:moveTo>
                    <a:lnTo>
                      <a:pt x="0" y="10152"/>
                    </a:lnTo>
                    <a:lnTo>
                      <a:pt x="15454" y="101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1C8E94AA-EAFE-54F7-5B18-822556A7F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14051" y="5548313"/>
                <a:ext cx="0" cy="74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489824D8-F251-E30F-FE75-8A9CAAD30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64926" y="5548313"/>
                <a:ext cx="0" cy="74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B11CC29B-DDF0-1F10-7861-9D4F1A584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3726" y="5548313"/>
                <a:ext cx="0" cy="74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E7B71413-2D5F-7F89-2D21-AC20F2FE5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3013" y="5548313"/>
                <a:ext cx="0" cy="74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6B7BACA5-B133-9885-E992-A107F228C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13888" y="5548313"/>
                <a:ext cx="0" cy="74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816BD548-38AB-B433-3FC1-361D6254C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62851" y="5548313"/>
                <a:ext cx="0" cy="74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598CF831-8A75-E292-E712-8372C2FBC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63176" y="5548313"/>
                <a:ext cx="0" cy="74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0E6AD575-BEFE-93B9-7020-2209ABB60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4588" y="433228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E30D3C9B-C4AF-FD37-6013-9D52EE053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4588" y="5548313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10B7600F-4FE9-40EB-3C8E-75CEACEE7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4588" y="3117851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A4B7A514-AE3A-DF86-AEDA-4F9BF80C2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851" y="3070226"/>
                <a:ext cx="3902075" cy="2141538"/>
              </a:xfrm>
              <a:custGeom>
                <a:avLst/>
                <a:gdLst>
                  <a:gd name="T0" fmla="*/ 14504 w 14751"/>
                  <a:gd name="T1" fmla="*/ 8093 h 8094"/>
                  <a:gd name="T2" fmla="*/ 14015 w 14751"/>
                  <a:gd name="T3" fmla="*/ 8091 h 8094"/>
                  <a:gd name="T4" fmla="*/ 13529 w 14751"/>
                  <a:gd name="T5" fmla="*/ 8073 h 8094"/>
                  <a:gd name="T6" fmla="*/ 13047 w 14751"/>
                  <a:gd name="T7" fmla="*/ 8039 h 8094"/>
                  <a:gd name="T8" fmla="*/ 12567 w 14751"/>
                  <a:gd name="T9" fmla="*/ 7988 h 8094"/>
                  <a:gd name="T10" fmla="*/ 12089 w 14751"/>
                  <a:gd name="T11" fmla="*/ 7922 h 8094"/>
                  <a:gd name="T12" fmla="*/ 11615 w 14751"/>
                  <a:gd name="T13" fmla="*/ 7840 h 8094"/>
                  <a:gd name="T14" fmla="*/ 11145 w 14751"/>
                  <a:gd name="T15" fmla="*/ 7741 h 8094"/>
                  <a:gd name="T16" fmla="*/ 10759 w 14751"/>
                  <a:gd name="T17" fmla="*/ 7641 h 8094"/>
                  <a:gd name="T18" fmla="*/ 10457 w 14751"/>
                  <a:gd name="T19" fmla="*/ 7539 h 8094"/>
                  <a:gd name="T20" fmla="*/ 10159 w 14751"/>
                  <a:gd name="T21" fmla="*/ 7420 h 8094"/>
                  <a:gd name="T22" fmla="*/ 9866 w 14751"/>
                  <a:gd name="T23" fmla="*/ 7284 h 8094"/>
                  <a:gd name="T24" fmla="*/ 9578 w 14751"/>
                  <a:gd name="T25" fmla="*/ 7129 h 8094"/>
                  <a:gd name="T26" fmla="*/ 9293 w 14751"/>
                  <a:gd name="T27" fmla="*/ 6956 h 8094"/>
                  <a:gd name="T28" fmla="*/ 9013 w 14751"/>
                  <a:gd name="T29" fmla="*/ 6767 h 8094"/>
                  <a:gd name="T30" fmla="*/ 8738 w 14751"/>
                  <a:gd name="T31" fmla="*/ 6559 h 8094"/>
                  <a:gd name="T32" fmla="*/ 8466 w 14751"/>
                  <a:gd name="T33" fmla="*/ 6334 h 8094"/>
                  <a:gd name="T34" fmla="*/ 8199 w 14751"/>
                  <a:gd name="T35" fmla="*/ 6089 h 8094"/>
                  <a:gd name="T36" fmla="*/ 7936 w 14751"/>
                  <a:gd name="T37" fmla="*/ 5829 h 8094"/>
                  <a:gd name="T38" fmla="*/ 7677 w 14751"/>
                  <a:gd name="T39" fmla="*/ 5551 h 8094"/>
                  <a:gd name="T40" fmla="*/ 7423 w 14751"/>
                  <a:gd name="T41" fmla="*/ 5254 h 8094"/>
                  <a:gd name="T42" fmla="*/ 7173 w 14751"/>
                  <a:gd name="T43" fmla="*/ 4939 h 8094"/>
                  <a:gd name="T44" fmla="*/ 6927 w 14751"/>
                  <a:gd name="T45" fmla="*/ 4607 h 8094"/>
                  <a:gd name="T46" fmla="*/ 6686 w 14751"/>
                  <a:gd name="T47" fmla="*/ 4258 h 8094"/>
                  <a:gd name="T48" fmla="*/ 6488 w 14751"/>
                  <a:gd name="T49" fmla="*/ 3951 h 8094"/>
                  <a:gd name="T50" fmla="*/ 6327 w 14751"/>
                  <a:gd name="T51" fmla="*/ 3707 h 8094"/>
                  <a:gd name="T52" fmla="*/ 6162 w 14751"/>
                  <a:gd name="T53" fmla="*/ 3470 h 8094"/>
                  <a:gd name="T54" fmla="*/ 5996 w 14751"/>
                  <a:gd name="T55" fmla="*/ 3242 h 8094"/>
                  <a:gd name="T56" fmla="*/ 5827 w 14751"/>
                  <a:gd name="T57" fmla="*/ 3022 h 8094"/>
                  <a:gd name="T58" fmla="*/ 5654 w 14751"/>
                  <a:gd name="T59" fmla="*/ 2809 h 8094"/>
                  <a:gd name="T60" fmla="*/ 5479 w 14751"/>
                  <a:gd name="T61" fmla="*/ 2604 h 8094"/>
                  <a:gd name="T62" fmla="*/ 5301 w 14751"/>
                  <a:gd name="T63" fmla="*/ 2408 h 8094"/>
                  <a:gd name="T64" fmla="*/ 5120 w 14751"/>
                  <a:gd name="T65" fmla="*/ 2218 h 8094"/>
                  <a:gd name="T66" fmla="*/ 4935 w 14751"/>
                  <a:gd name="T67" fmla="*/ 2037 h 8094"/>
                  <a:gd name="T68" fmla="*/ 4747 w 14751"/>
                  <a:gd name="T69" fmla="*/ 1862 h 8094"/>
                  <a:gd name="T70" fmla="*/ 4558 w 14751"/>
                  <a:gd name="T71" fmla="*/ 1696 h 8094"/>
                  <a:gd name="T72" fmla="*/ 4365 w 14751"/>
                  <a:gd name="T73" fmla="*/ 1538 h 8094"/>
                  <a:gd name="T74" fmla="*/ 4168 w 14751"/>
                  <a:gd name="T75" fmla="*/ 1389 h 8094"/>
                  <a:gd name="T76" fmla="*/ 3969 w 14751"/>
                  <a:gd name="T77" fmla="*/ 1245 h 8094"/>
                  <a:gd name="T78" fmla="*/ 3767 w 14751"/>
                  <a:gd name="T79" fmla="*/ 1111 h 8094"/>
                  <a:gd name="T80" fmla="*/ 3562 w 14751"/>
                  <a:gd name="T81" fmla="*/ 983 h 8094"/>
                  <a:gd name="T82" fmla="*/ 3353 w 14751"/>
                  <a:gd name="T83" fmla="*/ 862 h 8094"/>
                  <a:gd name="T84" fmla="*/ 3142 w 14751"/>
                  <a:gd name="T85" fmla="*/ 752 h 8094"/>
                  <a:gd name="T86" fmla="*/ 2928 w 14751"/>
                  <a:gd name="T87" fmla="*/ 647 h 8094"/>
                  <a:gd name="T88" fmla="*/ 2710 w 14751"/>
                  <a:gd name="T89" fmla="*/ 550 h 8094"/>
                  <a:gd name="T90" fmla="*/ 2490 w 14751"/>
                  <a:gd name="T91" fmla="*/ 462 h 8094"/>
                  <a:gd name="T92" fmla="*/ 2267 w 14751"/>
                  <a:gd name="T93" fmla="*/ 381 h 8094"/>
                  <a:gd name="T94" fmla="*/ 2041 w 14751"/>
                  <a:gd name="T95" fmla="*/ 308 h 8094"/>
                  <a:gd name="T96" fmla="*/ 1811 w 14751"/>
                  <a:gd name="T97" fmla="*/ 243 h 8094"/>
                  <a:gd name="T98" fmla="*/ 1580 w 14751"/>
                  <a:gd name="T99" fmla="*/ 184 h 8094"/>
                  <a:gd name="T100" fmla="*/ 1344 w 14751"/>
                  <a:gd name="T101" fmla="*/ 135 h 8094"/>
                  <a:gd name="T102" fmla="*/ 1106 w 14751"/>
                  <a:gd name="T103" fmla="*/ 93 h 8094"/>
                  <a:gd name="T104" fmla="*/ 864 w 14751"/>
                  <a:gd name="T105" fmla="*/ 58 h 8094"/>
                  <a:gd name="T106" fmla="*/ 621 w 14751"/>
                  <a:gd name="T107" fmla="*/ 32 h 8094"/>
                  <a:gd name="T108" fmla="*/ 374 w 14751"/>
                  <a:gd name="T109" fmla="*/ 13 h 8094"/>
                  <a:gd name="T110" fmla="*/ 125 w 14751"/>
                  <a:gd name="T111" fmla="*/ 1 h 8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751" h="8094">
                    <a:moveTo>
                      <a:pt x="14751" y="8088"/>
                    </a:moveTo>
                    <a:lnTo>
                      <a:pt x="14504" y="8093"/>
                    </a:lnTo>
                    <a:lnTo>
                      <a:pt x="14259" y="8094"/>
                    </a:lnTo>
                    <a:lnTo>
                      <a:pt x="14015" y="8091"/>
                    </a:lnTo>
                    <a:lnTo>
                      <a:pt x="13772" y="8085"/>
                    </a:lnTo>
                    <a:lnTo>
                      <a:pt x="13529" y="8073"/>
                    </a:lnTo>
                    <a:lnTo>
                      <a:pt x="13288" y="8058"/>
                    </a:lnTo>
                    <a:lnTo>
                      <a:pt x="13047" y="8039"/>
                    </a:lnTo>
                    <a:lnTo>
                      <a:pt x="12807" y="8016"/>
                    </a:lnTo>
                    <a:lnTo>
                      <a:pt x="12567" y="7988"/>
                    </a:lnTo>
                    <a:lnTo>
                      <a:pt x="12328" y="7957"/>
                    </a:lnTo>
                    <a:lnTo>
                      <a:pt x="12089" y="7922"/>
                    </a:lnTo>
                    <a:lnTo>
                      <a:pt x="11853" y="7883"/>
                    </a:lnTo>
                    <a:lnTo>
                      <a:pt x="11615" y="7840"/>
                    </a:lnTo>
                    <a:lnTo>
                      <a:pt x="11380" y="7793"/>
                    </a:lnTo>
                    <a:lnTo>
                      <a:pt x="11145" y="7741"/>
                    </a:lnTo>
                    <a:lnTo>
                      <a:pt x="10912" y="7685"/>
                    </a:lnTo>
                    <a:lnTo>
                      <a:pt x="10759" y="7641"/>
                    </a:lnTo>
                    <a:lnTo>
                      <a:pt x="10607" y="7592"/>
                    </a:lnTo>
                    <a:lnTo>
                      <a:pt x="10457" y="7539"/>
                    </a:lnTo>
                    <a:lnTo>
                      <a:pt x="10308" y="7483"/>
                    </a:lnTo>
                    <a:lnTo>
                      <a:pt x="10159" y="7420"/>
                    </a:lnTo>
                    <a:lnTo>
                      <a:pt x="10012" y="7354"/>
                    </a:lnTo>
                    <a:lnTo>
                      <a:pt x="9866" y="7284"/>
                    </a:lnTo>
                    <a:lnTo>
                      <a:pt x="9723" y="7210"/>
                    </a:lnTo>
                    <a:lnTo>
                      <a:pt x="9578" y="7129"/>
                    </a:lnTo>
                    <a:lnTo>
                      <a:pt x="9436" y="7046"/>
                    </a:lnTo>
                    <a:lnTo>
                      <a:pt x="9293" y="6956"/>
                    </a:lnTo>
                    <a:lnTo>
                      <a:pt x="9153" y="6864"/>
                    </a:lnTo>
                    <a:lnTo>
                      <a:pt x="9013" y="6767"/>
                    </a:lnTo>
                    <a:lnTo>
                      <a:pt x="8876" y="6665"/>
                    </a:lnTo>
                    <a:lnTo>
                      <a:pt x="8738" y="6559"/>
                    </a:lnTo>
                    <a:lnTo>
                      <a:pt x="8603" y="6450"/>
                    </a:lnTo>
                    <a:lnTo>
                      <a:pt x="8466" y="6334"/>
                    </a:lnTo>
                    <a:lnTo>
                      <a:pt x="8332" y="6214"/>
                    </a:lnTo>
                    <a:lnTo>
                      <a:pt x="8199" y="6089"/>
                    </a:lnTo>
                    <a:lnTo>
                      <a:pt x="8068" y="5962"/>
                    </a:lnTo>
                    <a:lnTo>
                      <a:pt x="7936" y="5829"/>
                    </a:lnTo>
                    <a:lnTo>
                      <a:pt x="7807" y="5693"/>
                    </a:lnTo>
                    <a:lnTo>
                      <a:pt x="7677" y="5551"/>
                    </a:lnTo>
                    <a:lnTo>
                      <a:pt x="7550" y="5405"/>
                    </a:lnTo>
                    <a:lnTo>
                      <a:pt x="7423" y="5254"/>
                    </a:lnTo>
                    <a:lnTo>
                      <a:pt x="7297" y="5099"/>
                    </a:lnTo>
                    <a:lnTo>
                      <a:pt x="7173" y="4939"/>
                    </a:lnTo>
                    <a:lnTo>
                      <a:pt x="7050" y="4776"/>
                    </a:lnTo>
                    <a:lnTo>
                      <a:pt x="6927" y="4607"/>
                    </a:lnTo>
                    <a:lnTo>
                      <a:pt x="6806" y="4435"/>
                    </a:lnTo>
                    <a:lnTo>
                      <a:pt x="6686" y="4258"/>
                    </a:lnTo>
                    <a:lnTo>
                      <a:pt x="6568" y="4077"/>
                    </a:lnTo>
                    <a:lnTo>
                      <a:pt x="6488" y="3951"/>
                    </a:lnTo>
                    <a:lnTo>
                      <a:pt x="6408" y="3828"/>
                    </a:lnTo>
                    <a:lnTo>
                      <a:pt x="6327" y="3707"/>
                    </a:lnTo>
                    <a:lnTo>
                      <a:pt x="6246" y="3588"/>
                    </a:lnTo>
                    <a:lnTo>
                      <a:pt x="6162" y="3470"/>
                    </a:lnTo>
                    <a:lnTo>
                      <a:pt x="6080" y="3356"/>
                    </a:lnTo>
                    <a:lnTo>
                      <a:pt x="5996" y="3242"/>
                    </a:lnTo>
                    <a:lnTo>
                      <a:pt x="5913" y="3132"/>
                    </a:lnTo>
                    <a:lnTo>
                      <a:pt x="5827" y="3022"/>
                    </a:lnTo>
                    <a:lnTo>
                      <a:pt x="5741" y="2915"/>
                    </a:lnTo>
                    <a:lnTo>
                      <a:pt x="5654" y="2809"/>
                    </a:lnTo>
                    <a:lnTo>
                      <a:pt x="5568" y="2707"/>
                    </a:lnTo>
                    <a:lnTo>
                      <a:pt x="5479" y="2604"/>
                    </a:lnTo>
                    <a:lnTo>
                      <a:pt x="5391" y="2505"/>
                    </a:lnTo>
                    <a:lnTo>
                      <a:pt x="5301" y="2408"/>
                    </a:lnTo>
                    <a:lnTo>
                      <a:pt x="5212" y="2313"/>
                    </a:lnTo>
                    <a:lnTo>
                      <a:pt x="5120" y="2218"/>
                    </a:lnTo>
                    <a:lnTo>
                      <a:pt x="5028" y="2127"/>
                    </a:lnTo>
                    <a:lnTo>
                      <a:pt x="4935" y="2037"/>
                    </a:lnTo>
                    <a:lnTo>
                      <a:pt x="4842" y="1950"/>
                    </a:lnTo>
                    <a:lnTo>
                      <a:pt x="4747" y="1862"/>
                    </a:lnTo>
                    <a:lnTo>
                      <a:pt x="4653" y="1779"/>
                    </a:lnTo>
                    <a:lnTo>
                      <a:pt x="4558" y="1696"/>
                    </a:lnTo>
                    <a:lnTo>
                      <a:pt x="4463" y="1617"/>
                    </a:lnTo>
                    <a:lnTo>
                      <a:pt x="4365" y="1538"/>
                    </a:lnTo>
                    <a:lnTo>
                      <a:pt x="4267" y="1463"/>
                    </a:lnTo>
                    <a:lnTo>
                      <a:pt x="4168" y="1389"/>
                    </a:lnTo>
                    <a:lnTo>
                      <a:pt x="4070" y="1317"/>
                    </a:lnTo>
                    <a:lnTo>
                      <a:pt x="3969" y="1245"/>
                    </a:lnTo>
                    <a:lnTo>
                      <a:pt x="3869" y="1178"/>
                    </a:lnTo>
                    <a:lnTo>
                      <a:pt x="3767" y="1111"/>
                    </a:lnTo>
                    <a:lnTo>
                      <a:pt x="3666" y="1047"/>
                    </a:lnTo>
                    <a:lnTo>
                      <a:pt x="3562" y="983"/>
                    </a:lnTo>
                    <a:lnTo>
                      <a:pt x="3458" y="922"/>
                    </a:lnTo>
                    <a:lnTo>
                      <a:pt x="3353" y="862"/>
                    </a:lnTo>
                    <a:lnTo>
                      <a:pt x="3249" y="807"/>
                    </a:lnTo>
                    <a:lnTo>
                      <a:pt x="3142" y="752"/>
                    </a:lnTo>
                    <a:lnTo>
                      <a:pt x="3036" y="699"/>
                    </a:lnTo>
                    <a:lnTo>
                      <a:pt x="2928" y="647"/>
                    </a:lnTo>
                    <a:lnTo>
                      <a:pt x="2821" y="599"/>
                    </a:lnTo>
                    <a:lnTo>
                      <a:pt x="2710" y="550"/>
                    </a:lnTo>
                    <a:lnTo>
                      <a:pt x="2601" y="506"/>
                    </a:lnTo>
                    <a:lnTo>
                      <a:pt x="2490" y="462"/>
                    </a:lnTo>
                    <a:lnTo>
                      <a:pt x="2379" y="421"/>
                    </a:lnTo>
                    <a:lnTo>
                      <a:pt x="2267" y="381"/>
                    </a:lnTo>
                    <a:lnTo>
                      <a:pt x="2155" y="344"/>
                    </a:lnTo>
                    <a:lnTo>
                      <a:pt x="2041" y="308"/>
                    </a:lnTo>
                    <a:lnTo>
                      <a:pt x="1928" y="276"/>
                    </a:lnTo>
                    <a:lnTo>
                      <a:pt x="1811" y="243"/>
                    </a:lnTo>
                    <a:lnTo>
                      <a:pt x="1696" y="213"/>
                    </a:lnTo>
                    <a:lnTo>
                      <a:pt x="1580" y="184"/>
                    </a:lnTo>
                    <a:lnTo>
                      <a:pt x="1463" y="159"/>
                    </a:lnTo>
                    <a:lnTo>
                      <a:pt x="1344" y="135"/>
                    </a:lnTo>
                    <a:lnTo>
                      <a:pt x="1226" y="113"/>
                    </a:lnTo>
                    <a:lnTo>
                      <a:pt x="1106" y="93"/>
                    </a:lnTo>
                    <a:lnTo>
                      <a:pt x="987" y="76"/>
                    </a:lnTo>
                    <a:lnTo>
                      <a:pt x="864" y="58"/>
                    </a:lnTo>
                    <a:lnTo>
                      <a:pt x="743" y="45"/>
                    </a:lnTo>
                    <a:lnTo>
                      <a:pt x="621" y="32"/>
                    </a:lnTo>
                    <a:lnTo>
                      <a:pt x="499" y="23"/>
                    </a:lnTo>
                    <a:lnTo>
                      <a:pt x="374" y="13"/>
                    </a:lnTo>
                    <a:lnTo>
                      <a:pt x="250" y="7"/>
                    </a:lnTo>
                    <a:lnTo>
                      <a:pt x="125" y="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075170C1-36DB-43E9-7AED-128094DE8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61751" y="5149851"/>
                <a:ext cx="0" cy="9207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0A53AE18-C36B-FE39-5AE1-2E57F1A12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14051" y="5091113"/>
                <a:ext cx="0" cy="1333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EDA22F09-0ABF-3C73-46F1-0F642521C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2538" y="3613151"/>
                <a:ext cx="0" cy="2651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05A4BE6F-1FDE-970C-0E59-94AF955D0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13888" y="4179888"/>
                <a:ext cx="0" cy="2651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2DC2187D-3D42-AE83-E9CA-D1AF918AC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0551" y="2754313"/>
                <a:ext cx="0" cy="604838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E3833F04-17AD-F863-23DA-4A387EC56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64763" y="5038726"/>
                <a:ext cx="0" cy="1111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84E6462B-63EE-502F-82CD-F818066C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4038" y="3021013"/>
                <a:ext cx="71438" cy="73025"/>
              </a:xfrm>
              <a:custGeom>
                <a:avLst/>
                <a:gdLst>
                  <a:gd name="T0" fmla="*/ 272 w 273"/>
                  <a:gd name="T1" fmla="*/ 122 h 273"/>
                  <a:gd name="T2" fmla="*/ 262 w 273"/>
                  <a:gd name="T3" fmla="*/ 83 h 273"/>
                  <a:gd name="T4" fmla="*/ 249 w 273"/>
                  <a:gd name="T5" fmla="*/ 60 h 273"/>
                  <a:gd name="T6" fmla="*/ 221 w 273"/>
                  <a:gd name="T7" fmla="*/ 29 h 273"/>
                  <a:gd name="T8" fmla="*/ 199 w 273"/>
                  <a:gd name="T9" fmla="*/ 14 h 273"/>
                  <a:gd name="T10" fmla="*/ 175 w 273"/>
                  <a:gd name="T11" fmla="*/ 5 h 273"/>
                  <a:gd name="T12" fmla="*/ 149 w 273"/>
                  <a:gd name="T13" fmla="*/ 0 h 273"/>
                  <a:gd name="T14" fmla="*/ 108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2 w 273"/>
                  <a:gd name="T21" fmla="*/ 108 h 273"/>
                  <a:gd name="T22" fmla="*/ 0 w 273"/>
                  <a:gd name="T23" fmla="*/ 149 h 273"/>
                  <a:gd name="T24" fmla="*/ 5 w 273"/>
                  <a:gd name="T25" fmla="*/ 175 h 273"/>
                  <a:gd name="T26" fmla="*/ 14 w 273"/>
                  <a:gd name="T27" fmla="*/ 199 h 273"/>
                  <a:gd name="T28" fmla="*/ 29 w 273"/>
                  <a:gd name="T29" fmla="*/ 221 h 273"/>
                  <a:gd name="T30" fmla="*/ 60 w 273"/>
                  <a:gd name="T31" fmla="*/ 249 h 273"/>
                  <a:gd name="T32" fmla="*/ 83 w 273"/>
                  <a:gd name="T33" fmla="*/ 262 h 273"/>
                  <a:gd name="T34" fmla="*/ 122 w 273"/>
                  <a:gd name="T35" fmla="*/ 272 h 273"/>
                  <a:gd name="T36" fmla="*/ 139 w 273"/>
                  <a:gd name="T37" fmla="*/ 272 h 273"/>
                  <a:gd name="T38" fmla="*/ 149 w 273"/>
                  <a:gd name="T39" fmla="*/ 272 h 273"/>
                  <a:gd name="T40" fmla="*/ 175 w 273"/>
                  <a:gd name="T41" fmla="*/ 266 h 273"/>
                  <a:gd name="T42" fmla="*/ 188 w 273"/>
                  <a:gd name="T43" fmla="*/ 262 h 273"/>
                  <a:gd name="T44" fmla="*/ 199 w 273"/>
                  <a:gd name="T45" fmla="*/ 257 h 273"/>
                  <a:gd name="T46" fmla="*/ 215 w 273"/>
                  <a:gd name="T47" fmla="*/ 245 h 273"/>
                  <a:gd name="T48" fmla="*/ 217 w 273"/>
                  <a:gd name="T49" fmla="*/ 241 h 273"/>
                  <a:gd name="T50" fmla="*/ 221 w 273"/>
                  <a:gd name="T51" fmla="*/ 241 h 273"/>
                  <a:gd name="T52" fmla="*/ 241 w 273"/>
                  <a:gd name="T53" fmla="*/ 221 h 273"/>
                  <a:gd name="T54" fmla="*/ 241 w 273"/>
                  <a:gd name="T55" fmla="*/ 218 h 273"/>
                  <a:gd name="T56" fmla="*/ 245 w 273"/>
                  <a:gd name="T57" fmla="*/ 215 h 273"/>
                  <a:gd name="T58" fmla="*/ 256 w 273"/>
                  <a:gd name="T59" fmla="*/ 199 h 273"/>
                  <a:gd name="T60" fmla="*/ 262 w 273"/>
                  <a:gd name="T61" fmla="*/ 188 h 273"/>
                  <a:gd name="T62" fmla="*/ 266 w 273"/>
                  <a:gd name="T63" fmla="*/ 175 h 273"/>
                  <a:gd name="T64" fmla="*/ 272 w 273"/>
                  <a:gd name="T65" fmla="*/ 149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6"/>
                    </a:moveTo>
                    <a:lnTo>
                      <a:pt x="272" y="122"/>
                    </a:lnTo>
                    <a:lnTo>
                      <a:pt x="269" y="108"/>
                    </a:lnTo>
                    <a:lnTo>
                      <a:pt x="262" y="83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3" y="40"/>
                    </a:lnTo>
                    <a:lnTo>
                      <a:pt x="221" y="29"/>
                    </a:lnTo>
                    <a:lnTo>
                      <a:pt x="210" y="21"/>
                    </a:lnTo>
                    <a:lnTo>
                      <a:pt x="199" y="14"/>
                    </a:lnTo>
                    <a:lnTo>
                      <a:pt x="188" y="9"/>
                    </a:lnTo>
                    <a:lnTo>
                      <a:pt x="175" y="5"/>
                    </a:lnTo>
                    <a:lnTo>
                      <a:pt x="163" y="2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2"/>
                    </a:lnTo>
                    <a:lnTo>
                      <a:pt x="83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0" y="149"/>
                    </a:lnTo>
                    <a:lnTo>
                      <a:pt x="2" y="164"/>
                    </a:lnTo>
                    <a:lnTo>
                      <a:pt x="5" y="175"/>
                    </a:lnTo>
                    <a:lnTo>
                      <a:pt x="9" y="188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1"/>
                    </a:lnTo>
                    <a:lnTo>
                      <a:pt x="40" y="233"/>
                    </a:lnTo>
                    <a:lnTo>
                      <a:pt x="60" y="249"/>
                    </a:lnTo>
                    <a:lnTo>
                      <a:pt x="72" y="257"/>
                    </a:lnTo>
                    <a:lnTo>
                      <a:pt x="83" y="262"/>
                    </a:lnTo>
                    <a:lnTo>
                      <a:pt x="108" y="270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9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70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2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0" y="249"/>
                    </a:lnTo>
                    <a:lnTo>
                      <a:pt x="215" y="245"/>
                    </a:lnTo>
                    <a:lnTo>
                      <a:pt x="217" y="242"/>
                    </a:lnTo>
                    <a:lnTo>
                      <a:pt x="217" y="241"/>
                    </a:lnTo>
                    <a:lnTo>
                      <a:pt x="219" y="241"/>
                    </a:lnTo>
                    <a:lnTo>
                      <a:pt x="221" y="241"/>
                    </a:lnTo>
                    <a:lnTo>
                      <a:pt x="233" y="233"/>
                    </a:lnTo>
                    <a:lnTo>
                      <a:pt x="241" y="221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5" y="215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9" y="193"/>
                    </a:lnTo>
                    <a:lnTo>
                      <a:pt x="262" y="188"/>
                    </a:lnTo>
                    <a:lnTo>
                      <a:pt x="263" y="181"/>
                    </a:lnTo>
                    <a:lnTo>
                      <a:pt x="266" y="175"/>
                    </a:lnTo>
                    <a:lnTo>
                      <a:pt x="269" y="164"/>
                    </a:lnTo>
                    <a:lnTo>
                      <a:pt x="272" y="149"/>
                    </a:lnTo>
                    <a:lnTo>
                      <a:pt x="272" y="142"/>
                    </a:lnTo>
                    <a:lnTo>
                      <a:pt x="272" y="139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006CB5B5-469F-E9AB-EF62-C1E28F000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6026" y="3709988"/>
                <a:ext cx="73025" cy="71438"/>
              </a:xfrm>
              <a:custGeom>
                <a:avLst/>
                <a:gdLst>
                  <a:gd name="T0" fmla="*/ 272 w 273"/>
                  <a:gd name="T1" fmla="*/ 122 h 273"/>
                  <a:gd name="T2" fmla="*/ 262 w 273"/>
                  <a:gd name="T3" fmla="*/ 83 h 273"/>
                  <a:gd name="T4" fmla="*/ 249 w 273"/>
                  <a:gd name="T5" fmla="*/ 60 h 273"/>
                  <a:gd name="T6" fmla="*/ 221 w 273"/>
                  <a:gd name="T7" fmla="*/ 29 h 273"/>
                  <a:gd name="T8" fmla="*/ 199 w 273"/>
                  <a:gd name="T9" fmla="*/ 14 h 273"/>
                  <a:gd name="T10" fmla="*/ 175 w 273"/>
                  <a:gd name="T11" fmla="*/ 4 h 273"/>
                  <a:gd name="T12" fmla="*/ 149 w 273"/>
                  <a:gd name="T13" fmla="*/ 0 h 273"/>
                  <a:gd name="T14" fmla="*/ 108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2 w 273"/>
                  <a:gd name="T21" fmla="*/ 108 h 273"/>
                  <a:gd name="T22" fmla="*/ 0 w 273"/>
                  <a:gd name="T23" fmla="*/ 149 h 273"/>
                  <a:gd name="T24" fmla="*/ 5 w 273"/>
                  <a:gd name="T25" fmla="*/ 175 h 273"/>
                  <a:gd name="T26" fmla="*/ 14 w 273"/>
                  <a:gd name="T27" fmla="*/ 199 h 273"/>
                  <a:gd name="T28" fmla="*/ 29 w 273"/>
                  <a:gd name="T29" fmla="*/ 221 h 273"/>
                  <a:gd name="T30" fmla="*/ 60 w 273"/>
                  <a:gd name="T31" fmla="*/ 249 h 273"/>
                  <a:gd name="T32" fmla="*/ 84 w 273"/>
                  <a:gd name="T33" fmla="*/ 262 h 273"/>
                  <a:gd name="T34" fmla="*/ 122 w 273"/>
                  <a:gd name="T35" fmla="*/ 272 h 273"/>
                  <a:gd name="T36" fmla="*/ 139 w 273"/>
                  <a:gd name="T37" fmla="*/ 272 h 273"/>
                  <a:gd name="T38" fmla="*/ 149 w 273"/>
                  <a:gd name="T39" fmla="*/ 272 h 273"/>
                  <a:gd name="T40" fmla="*/ 175 w 273"/>
                  <a:gd name="T41" fmla="*/ 266 h 273"/>
                  <a:gd name="T42" fmla="*/ 188 w 273"/>
                  <a:gd name="T43" fmla="*/ 262 h 273"/>
                  <a:gd name="T44" fmla="*/ 199 w 273"/>
                  <a:gd name="T45" fmla="*/ 256 h 273"/>
                  <a:gd name="T46" fmla="*/ 215 w 273"/>
                  <a:gd name="T47" fmla="*/ 245 h 273"/>
                  <a:gd name="T48" fmla="*/ 218 w 273"/>
                  <a:gd name="T49" fmla="*/ 241 h 273"/>
                  <a:gd name="T50" fmla="*/ 221 w 273"/>
                  <a:gd name="T51" fmla="*/ 241 h 273"/>
                  <a:gd name="T52" fmla="*/ 241 w 273"/>
                  <a:gd name="T53" fmla="*/ 221 h 273"/>
                  <a:gd name="T54" fmla="*/ 241 w 273"/>
                  <a:gd name="T55" fmla="*/ 217 h 273"/>
                  <a:gd name="T56" fmla="*/ 245 w 273"/>
                  <a:gd name="T57" fmla="*/ 215 h 273"/>
                  <a:gd name="T58" fmla="*/ 256 w 273"/>
                  <a:gd name="T59" fmla="*/ 199 h 273"/>
                  <a:gd name="T60" fmla="*/ 262 w 273"/>
                  <a:gd name="T61" fmla="*/ 188 h 273"/>
                  <a:gd name="T62" fmla="*/ 266 w 273"/>
                  <a:gd name="T63" fmla="*/ 175 h 273"/>
                  <a:gd name="T64" fmla="*/ 272 w 273"/>
                  <a:gd name="T65" fmla="*/ 149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6"/>
                    </a:moveTo>
                    <a:lnTo>
                      <a:pt x="272" y="122"/>
                    </a:lnTo>
                    <a:lnTo>
                      <a:pt x="269" y="108"/>
                    </a:lnTo>
                    <a:lnTo>
                      <a:pt x="262" y="83"/>
                    </a:lnTo>
                    <a:lnTo>
                      <a:pt x="256" y="71"/>
                    </a:lnTo>
                    <a:lnTo>
                      <a:pt x="249" y="60"/>
                    </a:lnTo>
                    <a:lnTo>
                      <a:pt x="233" y="40"/>
                    </a:lnTo>
                    <a:lnTo>
                      <a:pt x="221" y="29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8" y="9"/>
                    </a:lnTo>
                    <a:lnTo>
                      <a:pt x="175" y="4"/>
                    </a:lnTo>
                    <a:lnTo>
                      <a:pt x="164" y="2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2"/>
                    </a:lnTo>
                    <a:lnTo>
                      <a:pt x="84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0" y="149"/>
                    </a:lnTo>
                    <a:lnTo>
                      <a:pt x="2" y="163"/>
                    </a:lnTo>
                    <a:lnTo>
                      <a:pt x="5" y="175"/>
                    </a:lnTo>
                    <a:lnTo>
                      <a:pt x="9" y="188"/>
                    </a:lnTo>
                    <a:lnTo>
                      <a:pt x="14" y="199"/>
                    </a:lnTo>
                    <a:lnTo>
                      <a:pt x="21" y="210"/>
                    </a:lnTo>
                    <a:lnTo>
                      <a:pt x="29" y="221"/>
                    </a:lnTo>
                    <a:lnTo>
                      <a:pt x="40" y="233"/>
                    </a:lnTo>
                    <a:lnTo>
                      <a:pt x="60" y="249"/>
                    </a:lnTo>
                    <a:lnTo>
                      <a:pt x="72" y="256"/>
                    </a:lnTo>
                    <a:lnTo>
                      <a:pt x="84" y="262"/>
                    </a:lnTo>
                    <a:lnTo>
                      <a:pt x="108" y="269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9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4" y="269"/>
                    </a:lnTo>
                    <a:lnTo>
                      <a:pt x="175" y="266"/>
                    </a:lnTo>
                    <a:lnTo>
                      <a:pt x="181" y="263"/>
                    </a:lnTo>
                    <a:lnTo>
                      <a:pt x="188" y="262"/>
                    </a:lnTo>
                    <a:lnTo>
                      <a:pt x="193" y="259"/>
                    </a:lnTo>
                    <a:lnTo>
                      <a:pt x="199" y="256"/>
                    </a:lnTo>
                    <a:lnTo>
                      <a:pt x="211" y="249"/>
                    </a:lnTo>
                    <a:lnTo>
                      <a:pt x="215" y="245"/>
                    </a:lnTo>
                    <a:lnTo>
                      <a:pt x="218" y="242"/>
                    </a:lnTo>
                    <a:lnTo>
                      <a:pt x="218" y="241"/>
                    </a:lnTo>
                    <a:lnTo>
                      <a:pt x="219" y="241"/>
                    </a:lnTo>
                    <a:lnTo>
                      <a:pt x="221" y="241"/>
                    </a:lnTo>
                    <a:lnTo>
                      <a:pt x="233" y="233"/>
                    </a:lnTo>
                    <a:lnTo>
                      <a:pt x="241" y="221"/>
                    </a:lnTo>
                    <a:lnTo>
                      <a:pt x="241" y="219"/>
                    </a:lnTo>
                    <a:lnTo>
                      <a:pt x="241" y="217"/>
                    </a:lnTo>
                    <a:lnTo>
                      <a:pt x="242" y="217"/>
                    </a:lnTo>
                    <a:lnTo>
                      <a:pt x="245" y="215"/>
                    </a:lnTo>
                    <a:lnTo>
                      <a:pt x="249" y="210"/>
                    </a:lnTo>
                    <a:lnTo>
                      <a:pt x="256" y="199"/>
                    </a:lnTo>
                    <a:lnTo>
                      <a:pt x="259" y="193"/>
                    </a:lnTo>
                    <a:lnTo>
                      <a:pt x="262" y="188"/>
                    </a:lnTo>
                    <a:lnTo>
                      <a:pt x="264" y="181"/>
                    </a:lnTo>
                    <a:lnTo>
                      <a:pt x="266" y="175"/>
                    </a:lnTo>
                    <a:lnTo>
                      <a:pt x="269" y="163"/>
                    </a:lnTo>
                    <a:lnTo>
                      <a:pt x="272" y="149"/>
                    </a:lnTo>
                    <a:lnTo>
                      <a:pt x="272" y="142"/>
                    </a:lnTo>
                    <a:lnTo>
                      <a:pt x="272" y="139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5639470F-78CA-498B-2A43-4A70E2173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7376" y="4276726"/>
                <a:ext cx="71438" cy="73025"/>
              </a:xfrm>
              <a:custGeom>
                <a:avLst/>
                <a:gdLst>
                  <a:gd name="T0" fmla="*/ 272 w 273"/>
                  <a:gd name="T1" fmla="*/ 123 h 274"/>
                  <a:gd name="T2" fmla="*/ 262 w 273"/>
                  <a:gd name="T3" fmla="*/ 84 h 274"/>
                  <a:gd name="T4" fmla="*/ 249 w 273"/>
                  <a:gd name="T5" fmla="*/ 60 h 274"/>
                  <a:gd name="T6" fmla="*/ 221 w 273"/>
                  <a:gd name="T7" fmla="*/ 30 h 274"/>
                  <a:gd name="T8" fmla="*/ 199 w 273"/>
                  <a:gd name="T9" fmla="*/ 14 h 274"/>
                  <a:gd name="T10" fmla="*/ 175 w 273"/>
                  <a:gd name="T11" fmla="*/ 5 h 274"/>
                  <a:gd name="T12" fmla="*/ 149 w 273"/>
                  <a:gd name="T13" fmla="*/ 0 h 274"/>
                  <a:gd name="T14" fmla="*/ 108 w 273"/>
                  <a:gd name="T15" fmla="*/ 3 h 274"/>
                  <a:gd name="T16" fmla="*/ 60 w 273"/>
                  <a:gd name="T17" fmla="*/ 22 h 274"/>
                  <a:gd name="T18" fmla="*/ 21 w 273"/>
                  <a:gd name="T19" fmla="*/ 60 h 274"/>
                  <a:gd name="T20" fmla="*/ 2 w 273"/>
                  <a:gd name="T21" fmla="*/ 109 h 274"/>
                  <a:gd name="T22" fmla="*/ 0 w 273"/>
                  <a:gd name="T23" fmla="*/ 150 h 274"/>
                  <a:gd name="T24" fmla="*/ 5 w 273"/>
                  <a:gd name="T25" fmla="*/ 176 h 274"/>
                  <a:gd name="T26" fmla="*/ 14 w 273"/>
                  <a:gd name="T27" fmla="*/ 199 h 274"/>
                  <a:gd name="T28" fmla="*/ 29 w 273"/>
                  <a:gd name="T29" fmla="*/ 222 h 274"/>
                  <a:gd name="T30" fmla="*/ 60 w 273"/>
                  <a:gd name="T31" fmla="*/ 250 h 274"/>
                  <a:gd name="T32" fmla="*/ 84 w 273"/>
                  <a:gd name="T33" fmla="*/ 263 h 274"/>
                  <a:gd name="T34" fmla="*/ 122 w 273"/>
                  <a:gd name="T35" fmla="*/ 272 h 274"/>
                  <a:gd name="T36" fmla="*/ 139 w 273"/>
                  <a:gd name="T37" fmla="*/ 272 h 274"/>
                  <a:gd name="T38" fmla="*/ 149 w 273"/>
                  <a:gd name="T39" fmla="*/ 272 h 274"/>
                  <a:gd name="T40" fmla="*/ 175 w 273"/>
                  <a:gd name="T41" fmla="*/ 267 h 274"/>
                  <a:gd name="T42" fmla="*/ 188 w 273"/>
                  <a:gd name="T43" fmla="*/ 263 h 274"/>
                  <a:gd name="T44" fmla="*/ 199 w 273"/>
                  <a:gd name="T45" fmla="*/ 257 h 274"/>
                  <a:gd name="T46" fmla="*/ 215 w 273"/>
                  <a:gd name="T47" fmla="*/ 245 h 274"/>
                  <a:gd name="T48" fmla="*/ 218 w 273"/>
                  <a:gd name="T49" fmla="*/ 242 h 274"/>
                  <a:gd name="T50" fmla="*/ 221 w 273"/>
                  <a:gd name="T51" fmla="*/ 242 h 274"/>
                  <a:gd name="T52" fmla="*/ 241 w 273"/>
                  <a:gd name="T53" fmla="*/ 222 h 274"/>
                  <a:gd name="T54" fmla="*/ 241 w 273"/>
                  <a:gd name="T55" fmla="*/ 218 h 274"/>
                  <a:gd name="T56" fmla="*/ 245 w 273"/>
                  <a:gd name="T57" fmla="*/ 216 h 274"/>
                  <a:gd name="T58" fmla="*/ 256 w 273"/>
                  <a:gd name="T59" fmla="*/ 199 h 274"/>
                  <a:gd name="T60" fmla="*/ 262 w 273"/>
                  <a:gd name="T61" fmla="*/ 189 h 274"/>
                  <a:gd name="T62" fmla="*/ 266 w 273"/>
                  <a:gd name="T63" fmla="*/ 176 h 274"/>
                  <a:gd name="T64" fmla="*/ 272 w 273"/>
                  <a:gd name="T65" fmla="*/ 150 h 274"/>
                  <a:gd name="T66" fmla="*/ 272 w 273"/>
                  <a:gd name="T67" fmla="*/ 13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4">
                    <a:moveTo>
                      <a:pt x="273" y="137"/>
                    </a:moveTo>
                    <a:lnTo>
                      <a:pt x="272" y="123"/>
                    </a:lnTo>
                    <a:lnTo>
                      <a:pt x="269" y="109"/>
                    </a:lnTo>
                    <a:lnTo>
                      <a:pt x="262" y="84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3" y="40"/>
                    </a:lnTo>
                    <a:lnTo>
                      <a:pt x="221" y="30"/>
                    </a:lnTo>
                    <a:lnTo>
                      <a:pt x="211" y="22"/>
                    </a:lnTo>
                    <a:lnTo>
                      <a:pt x="199" y="14"/>
                    </a:lnTo>
                    <a:lnTo>
                      <a:pt x="188" y="10"/>
                    </a:lnTo>
                    <a:lnTo>
                      <a:pt x="175" y="5"/>
                    </a:lnTo>
                    <a:lnTo>
                      <a:pt x="164" y="3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08" y="3"/>
                    </a:lnTo>
                    <a:lnTo>
                      <a:pt x="84" y="10"/>
                    </a:lnTo>
                    <a:lnTo>
                      <a:pt x="60" y="22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4"/>
                    </a:lnTo>
                    <a:lnTo>
                      <a:pt x="2" y="109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4"/>
                    </a:lnTo>
                    <a:lnTo>
                      <a:pt x="5" y="176"/>
                    </a:lnTo>
                    <a:lnTo>
                      <a:pt x="9" y="189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2"/>
                    </a:lnTo>
                    <a:lnTo>
                      <a:pt x="40" y="234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8" y="270"/>
                    </a:lnTo>
                    <a:lnTo>
                      <a:pt x="122" y="272"/>
                    </a:lnTo>
                    <a:lnTo>
                      <a:pt x="137" y="274"/>
                    </a:lnTo>
                    <a:lnTo>
                      <a:pt x="139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4" y="270"/>
                    </a:lnTo>
                    <a:lnTo>
                      <a:pt x="175" y="267"/>
                    </a:lnTo>
                    <a:lnTo>
                      <a:pt x="181" y="264"/>
                    </a:lnTo>
                    <a:lnTo>
                      <a:pt x="188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5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4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5" y="216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9" y="194"/>
                    </a:lnTo>
                    <a:lnTo>
                      <a:pt x="262" y="189"/>
                    </a:lnTo>
                    <a:lnTo>
                      <a:pt x="264" y="182"/>
                    </a:lnTo>
                    <a:lnTo>
                      <a:pt x="266" y="176"/>
                    </a:lnTo>
                    <a:lnTo>
                      <a:pt x="269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4C2E971E-EB62-38EB-FA24-3F24F1A47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5057776"/>
                <a:ext cx="71438" cy="73025"/>
              </a:xfrm>
              <a:custGeom>
                <a:avLst/>
                <a:gdLst>
                  <a:gd name="T0" fmla="*/ 272 w 273"/>
                  <a:gd name="T1" fmla="*/ 123 h 273"/>
                  <a:gd name="T2" fmla="*/ 263 w 273"/>
                  <a:gd name="T3" fmla="*/ 84 h 273"/>
                  <a:gd name="T4" fmla="*/ 250 w 273"/>
                  <a:gd name="T5" fmla="*/ 60 h 273"/>
                  <a:gd name="T6" fmla="*/ 221 w 273"/>
                  <a:gd name="T7" fmla="*/ 30 h 273"/>
                  <a:gd name="T8" fmla="*/ 199 w 273"/>
                  <a:gd name="T9" fmla="*/ 14 h 273"/>
                  <a:gd name="T10" fmla="*/ 176 w 273"/>
                  <a:gd name="T11" fmla="*/ 5 h 273"/>
                  <a:gd name="T12" fmla="*/ 150 w 273"/>
                  <a:gd name="T13" fmla="*/ 0 h 273"/>
                  <a:gd name="T14" fmla="*/ 108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3 w 273"/>
                  <a:gd name="T21" fmla="*/ 108 h 273"/>
                  <a:gd name="T22" fmla="*/ 0 w 273"/>
                  <a:gd name="T23" fmla="*/ 150 h 273"/>
                  <a:gd name="T24" fmla="*/ 5 w 273"/>
                  <a:gd name="T25" fmla="*/ 176 h 273"/>
                  <a:gd name="T26" fmla="*/ 14 w 273"/>
                  <a:gd name="T27" fmla="*/ 199 h 273"/>
                  <a:gd name="T28" fmla="*/ 30 w 273"/>
                  <a:gd name="T29" fmla="*/ 222 h 273"/>
                  <a:gd name="T30" fmla="*/ 60 w 273"/>
                  <a:gd name="T31" fmla="*/ 250 h 273"/>
                  <a:gd name="T32" fmla="*/ 84 w 273"/>
                  <a:gd name="T33" fmla="*/ 263 h 273"/>
                  <a:gd name="T34" fmla="*/ 123 w 273"/>
                  <a:gd name="T35" fmla="*/ 272 h 273"/>
                  <a:gd name="T36" fmla="*/ 139 w 273"/>
                  <a:gd name="T37" fmla="*/ 272 h 273"/>
                  <a:gd name="T38" fmla="*/ 150 w 273"/>
                  <a:gd name="T39" fmla="*/ 272 h 273"/>
                  <a:gd name="T40" fmla="*/ 176 w 273"/>
                  <a:gd name="T41" fmla="*/ 266 h 273"/>
                  <a:gd name="T42" fmla="*/ 188 w 273"/>
                  <a:gd name="T43" fmla="*/ 263 h 273"/>
                  <a:gd name="T44" fmla="*/ 199 w 273"/>
                  <a:gd name="T45" fmla="*/ 257 h 273"/>
                  <a:gd name="T46" fmla="*/ 216 w 273"/>
                  <a:gd name="T47" fmla="*/ 245 h 273"/>
                  <a:gd name="T48" fmla="*/ 218 w 273"/>
                  <a:gd name="T49" fmla="*/ 242 h 273"/>
                  <a:gd name="T50" fmla="*/ 221 w 273"/>
                  <a:gd name="T51" fmla="*/ 242 h 273"/>
                  <a:gd name="T52" fmla="*/ 241 w 273"/>
                  <a:gd name="T53" fmla="*/ 222 h 273"/>
                  <a:gd name="T54" fmla="*/ 241 w 273"/>
                  <a:gd name="T55" fmla="*/ 218 h 273"/>
                  <a:gd name="T56" fmla="*/ 245 w 273"/>
                  <a:gd name="T57" fmla="*/ 216 h 273"/>
                  <a:gd name="T58" fmla="*/ 257 w 273"/>
                  <a:gd name="T59" fmla="*/ 199 h 273"/>
                  <a:gd name="T60" fmla="*/ 263 w 273"/>
                  <a:gd name="T61" fmla="*/ 189 h 273"/>
                  <a:gd name="T62" fmla="*/ 266 w 273"/>
                  <a:gd name="T63" fmla="*/ 176 h 273"/>
                  <a:gd name="T64" fmla="*/ 272 w 273"/>
                  <a:gd name="T65" fmla="*/ 150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2" y="123"/>
                    </a:lnTo>
                    <a:lnTo>
                      <a:pt x="270" y="108"/>
                    </a:lnTo>
                    <a:lnTo>
                      <a:pt x="263" y="84"/>
                    </a:lnTo>
                    <a:lnTo>
                      <a:pt x="257" y="72"/>
                    </a:lnTo>
                    <a:lnTo>
                      <a:pt x="250" y="60"/>
                    </a:lnTo>
                    <a:lnTo>
                      <a:pt x="233" y="40"/>
                    </a:lnTo>
                    <a:lnTo>
                      <a:pt x="221" y="30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8" y="10"/>
                    </a:lnTo>
                    <a:lnTo>
                      <a:pt x="176" y="5"/>
                    </a:lnTo>
                    <a:lnTo>
                      <a:pt x="164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08" y="2"/>
                    </a:lnTo>
                    <a:lnTo>
                      <a:pt x="84" y="10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10" y="84"/>
                    </a:lnTo>
                    <a:lnTo>
                      <a:pt x="3" y="108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3" y="164"/>
                    </a:lnTo>
                    <a:lnTo>
                      <a:pt x="5" y="176"/>
                    </a:lnTo>
                    <a:lnTo>
                      <a:pt x="10" y="189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30" y="222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8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9" y="272"/>
                    </a:lnTo>
                    <a:lnTo>
                      <a:pt x="143" y="272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6" y="266"/>
                    </a:lnTo>
                    <a:lnTo>
                      <a:pt x="181" y="264"/>
                    </a:lnTo>
                    <a:lnTo>
                      <a:pt x="188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6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3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3" y="218"/>
                    </a:lnTo>
                    <a:lnTo>
                      <a:pt x="245" y="216"/>
                    </a:lnTo>
                    <a:lnTo>
                      <a:pt x="250" y="211"/>
                    </a:lnTo>
                    <a:lnTo>
                      <a:pt x="257" y="199"/>
                    </a:lnTo>
                    <a:lnTo>
                      <a:pt x="259" y="193"/>
                    </a:lnTo>
                    <a:lnTo>
                      <a:pt x="263" y="189"/>
                    </a:lnTo>
                    <a:lnTo>
                      <a:pt x="264" y="181"/>
                    </a:lnTo>
                    <a:lnTo>
                      <a:pt x="266" y="176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F3C8FC05-9DFA-6673-82FC-F9156847A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7538" y="5121276"/>
                <a:ext cx="73025" cy="73025"/>
              </a:xfrm>
              <a:custGeom>
                <a:avLst/>
                <a:gdLst>
                  <a:gd name="T0" fmla="*/ 272 w 273"/>
                  <a:gd name="T1" fmla="*/ 123 h 274"/>
                  <a:gd name="T2" fmla="*/ 263 w 273"/>
                  <a:gd name="T3" fmla="*/ 84 h 274"/>
                  <a:gd name="T4" fmla="*/ 250 w 273"/>
                  <a:gd name="T5" fmla="*/ 60 h 274"/>
                  <a:gd name="T6" fmla="*/ 221 w 273"/>
                  <a:gd name="T7" fmla="*/ 30 h 274"/>
                  <a:gd name="T8" fmla="*/ 199 w 273"/>
                  <a:gd name="T9" fmla="*/ 14 h 274"/>
                  <a:gd name="T10" fmla="*/ 176 w 273"/>
                  <a:gd name="T11" fmla="*/ 5 h 274"/>
                  <a:gd name="T12" fmla="*/ 150 w 273"/>
                  <a:gd name="T13" fmla="*/ 0 h 274"/>
                  <a:gd name="T14" fmla="*/ 109 w 273"/>
                  <a:gd name="T15" fmla="*/ 3 h 274"/>
                  <a:gd name="T16" fmla="*/ 60 w 273"/>
                  <a:gd name="T17" fmla="*/ 22 h 274"/>
                  <a:gd name="T18" fmla="*/ 22 w 273"/>
                  <a:gd name="T19" fmla="*/ 60 h 274"/>
                  <a:gd name="T20" fmla="*/ 3 w 273"/>
                  <a:gd name="T21" fmla="*/ 109 h 274"/>
                  <a:gd name="T22" fmla="*/ 0 w 273"/>
                  <a:gd name="T23" fmla="*/ 150 h 274"/>
                  <a:gd name="T24" fmla="*/ 5 w 273"/>
                  <a:gd name="T25" fmla="*/ 176 h 274"/>
                  <a:gd name="T26" fmla="*/ 14 w 273"/>
                  <a:gd name="T27" fmla="*/ 199 h 274"/>
                  <a:gd name="T28" fmla="*/ 30 w 273"/>
                  <a:gd name="T29" fmla="*/ 222 h 274"/>
                  <a:gd name="T30" fmla="*/ 60 w 273"/>
                  <a:gd name="T31" fmla="*/ 250 h 274"/>
                  <a:gd name="T32" fmla="*/ 84 w 273"/>
                  <a:gd name="T33" fmla="*/ 263 h 274"/>
                  <a:gd name="T34" fmla="*/ 123 w 273"/>
                  <a:gd name="T35" fmla="*/ 272 h 274"/>
                  <a:gd name="T36" fmla="*/ 139 w 273"/>
                  <a:gd name="T37" fmla="*/ 272 h 274"/>
                  <a:gd name="T38" fmla="*/ 150 w 273"/>
                  <a:gd name="T39" fmla="*/ 272 h 274"/>
                  <a:gd name="T40" fmla="*/ 176 w 273"/>
                  <a:gd name="T41" fmla="*/ 267 h 274"/>
                  <a:gd name="T42" fmla="*/ 189 w 273"/>
                  <a:gd name="T43" fmla="*/ 263 h 274"/>
                  <a:gd name="T44" fmla="*/ 199 w 273"/>
                  <a:gd name="T45" fmla="*/ 257 h 274"/>
                  <a:gd name="T46" fmla="*/ 216 w 273"/>
                  <a:gd name="T47" fmla="*/ 245 h 274"/>
                  <a:gd name="T48" fmla="*/ 218 w 273"/>
                  <a:gd name="T49" fmla="*/ 242 h 274"/>
                  <a:gd name="T50" fmla="*/ 221 w 273"/>
                  <a:gd name="T51" fmla="*/ 242 h 274"/>
                  <a:gd name="T52" fmla="*/ 241 w 273"/>
                  <a:gd name="T53" fmla="*/ 222 h 274"/>
                  <a:gd name="T54" fmla="*/ 241 w 273"/>
                  <a:gd name="T55" fmla="*/ 218 h 274"/>
                  <a:gd name="T56" fmla="*/ 245 w 273"/>
                  <a:gd name="T57" fmla="*/ 216 h 274"/>
                  <a:gd name="T58" fmla="*/ 257 w 273"/>
                  <a:gd name="T59" fmla="*/ 199 h 274"/>
                  <a:gd name="T60" fmla="*/ 263 w 273"/>
                  <a:gd name="T61" fmla="*/ 189 h 274"/>
                  <a:gd name="T62" fmla="*/ 266 w 273"/>
                  <a:gd name="T63" fmla="*/ 176 h 274"/>
                  <a:gd name="T64" fmla="*/ 272 w 273"/>
                  <a:gd name="T65" fmla="*/ 150 h 274"/>
                  <a:gd name="T66" fmla="*/ 272 w 273"/>
                  <a:gd name="T67" fmla="*/ 13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4">
                    <a:moveTo>
                      <a:pt x="273" y="137"/>
                    </a:moveTo>
                    <a:lnTo>
                      <a:pt x="272" y="123"/>
                    </a:lnTo>
                    <a:lnTo>
                      <a:pt x="270" y="109"/>
                    </a:lnTo>
                    <a:lnTo>
                      <a:pt x="263" y="84"/>
                    </a:lnTo>
                    <a:lnTo>
                      <a:pt x="257" y="72"/>
                    </a:lnTo>
                    <a:lnTo>
                      <a:pt x="250" y="60"/>
                    </a:lnTo>
                    <a:lnTo>
                      <a:pt x="233" y="40"/>
                    </a:lnTo>
                    <a:lnTo>
                      <a:pt x="221" y="30"/>
                    </a:lnTo>
                    <a:lnTo>
                      <a:pt x="211" y="22"/>
                    </a:lnTo>
                    <a:lnTo>
                      <a:pt x="199" y="14"/>
                    </a:lnTo>
                    <a:lnTo>
                      <a:pt x="189" y="10"/>
                    </a:lnTo>
                    <a:lnTo>
                      <a:pt x="176" y="5"/>
                    </a:lnTo>
                    <a:lnTo>
                      <a:pt x="164" y="3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09" y="3"/>
                    </a:lnTo>
                    <a:lnTo>
                      <a:pt x="84" y="10"/>
                    </a:lnTo>
                    <a:lnTo>
                      <a:pt x="60" y="22"/>
                    </a:lnTo>
                    <a:lnTo>
                      <a:pt x="40" y="40"/>
                    </a:lnTo>
                    <a:lnTo>
                      <a:pt x="22" y="60"/>
                    </a:lnTo>
                    <a:lnTo>
                      <a:pt x="10" y="84"/>
                    </a:lnTo>
                    <a:lnTo>
                      <a:pt x="3" y="109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3" y="164"/>
                    </a:lnTo>
                    <a:lnTo>
                      <a:pt x="5" y="176"/>
                    </a:lnTo>
                    <a:lnTo>
                      <a:pt x="10" y="189"/>
                    </a:lnTo>
                    <a:lnTo>
                      <a:pt x="14" y="199"/>
                    </a:lnTo>
                    <a:lnTo>
                      <a:pt x="22" y="211"/>
                    </a:lnTo>
                    <a:lnTo>
                      <a:pt x="30" y="222"/>
                    </a:lnTo>
                    <a:lnTo>
                      <a:pt x="40" y="234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9" y="270"/>
                    </a:lnTo>
                    <a:lnTo>
                      <a:pt x="123" y="272"/>
                    </a:lnTo>
                    <a:lnTo>
                      <a:pt x="137" y="274"/>
                    </a:lnTo>
                    <a:lnTo>
                      <a:pt x="139" y="272"/>
                    </a:lnTo>
                    <a:lnTo>
                      <a:pt x="143" y="272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6" y="267"/>
                    </a:lnTo>
                    <a:lnTo>
                      <a:pt x="181" y="264"/>
                    </a:lnTo>
                    <a:lnTo>
                      <a:pt x="189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6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4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3" y="218"/>
                    </a:lnTo>
                    <a:lnTo>
                      <a:pt x="245" y="216"/>
                    </a:lnTo>
                    <a:lnTo>
                      <a:pt x="250" y="211"/>
                    </a:lnTo>
                    <a:lnTo>
                      <a:pt x="257" y="199"/>
                    </a:lnTo>
                    <a:lnTo>
                      <a:pt x="259" y="194"/>
                    </a:lnTo>
                    <a:lnTo>
                      <a:pt x="263" y="189"/>
                    </a:lnTo>
                    <a:lnTo>
                      <a:pt x="264" y="182"/>
                    </a:lnTo>
                    <a:lnTo>
                      <a:pt x="266" y="176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BFCE7602-54E3-E2F7-FC94-724F4F28E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1" y="5160963"/>
                <a:ext cx="71438" cy="73025"/>
              </a:xfrm>
              <a:custGeom>
                <a:avLst/>
                <a:gdLst>
                  <a:gd name="T0" fmla="*/ 271 w 272"/>
                  <a:gd name="T1" fmla="*/ 122 h 273"/>
                  <a:gd name="T2" fmla="*/ 262 w 272"/>
                  <a:gd name="T3" fmla="*/ 83 h 273"/>
                  <a:gd name="T4" fmla="*/ 249 w 272"/>
                  <a:gd name="T5" fmla="*/ 60 h 273"/>
                  <a:gd name="T6" fmla="*/ 221 w 272"/>
                  <a:gd name="T7" fmla="*/ 29 h 273"/>
                  <a:gd name="T8" fmla="*/ 198 w 272"/>
                  <a:gd name="T9" fmla="*/ 14 h 273"/>
                  <a:gd name="T10" fmla="*/ 175 w 272"/>
                  <a:gd name="T11" fmla="*/ 4 h 273"/>
                  <a:gd name="T12" fmla="*/ 149 w 272"/>
                  <a:gd name="T13" fmla="*/ 0 h 273"/>
                  <a:gd name="T14" fmla="*/ 108 w 272"/>
                  <a:gd name="T15" fmla="*/ 2 h 273"/>
                  <a:gd name="T16" fmla="*/ 60 w 272"/>
                  <a:gd name="T17" fmla="*/ 21 h 273"/>
                  <a:gd name="T18" fmla="*/ 21 w 272"/>
                  <a:gd name="T19" fmla="*/ 60 h 273"/>
                  <a:gd name="T20" fmla="*/ 2 w 272"/>
                  <a:gd name="T21" fmla="*/ 108 h 273"/>
                  <a:gd name="T22" fmla="*/ 0 w 272"/>
                  <a:gd name="T23" fmla="*/ 149 h 273"/>
                  <a:gd name="T24" fmla="*/ 4 w 272"/>
                  <a:gd name="T25" fmla="*/ 175 h 273"/>
                  <a:gd name="T26" fmla="*/ 14 w 272"/>
                  <a:gd name="T27" fmla="*/ 199 h 273"/>
                  <a:gd name="T28" fmla="*/ 29 w 272"/>
                  <a:gd name="T29" fmla="*/ 221 h 273"/>
                  <a:gd name="T30" fmla="*/ 60 w 272"/>
                  <a:gd name="T31" fmla="*/ 249 h 273"/>
                  <a:gd name="T32" fmla="*/ 83 w 272"/>
                  <a:gd name="T33" fmla="*/ 262 h 273"/>
                  <a:gd name="T34" fmla="*/ 122 w 272"/>
                  <a:gd name="T35" fmla="*/ 272 h 273"/>
                  <a:gd name="T36" fmla="*/ 138 w 272"/>
                  <a:gd name="T37" fmla="*/ 272 h 273"/>
                  <a:gd name="T38" fmla="*/ 149 w 272"/>
                  <a:gd name="T39" fmla="*/ 272 h 273"/>
                  <a:gd name="T40" fmla="*/ 175 w 272"/>
                  <a:gd name="T41" fmla="*/ 266 h 273"/>
                  <a:gd name="T42" fmla="*/ 188 w 272"/>
                  <a:gd name="T43" fmla="*/ 262 h 273"/>
                  <a:gd name="T44" fmla="*/ 198 w 272"/>
                  <a:gd name="T45" fmla="*/ 257 h 273"/>
                  <a:gd name="T46" fmla="*/ 215 w 272"/>
                  <a:gd name="T47" fmla="*/ 245 h 273"/>
                  <a:gd name="T48" fmla="*/ 217 w 272"/>
                  <a:gd name="T49" fmla="*/ 241 h 273"/>
                  <a:gd name="T50" fmla="*/ 221 w 272"/>
                  <a:gd name="T51" fmla="*/ 241 h 273"/>
                  <a:gd name="T52" fmla="*/ 241 w 272"/>
                  <a:gd name="T53" fmla="*/ 221 h 273"/>
                  <a:gd name="T54" fmla="*/ 241 w 272"/>
                  <a:gd name="T55" fmla="*/ 218 h 273"/>
                  <a:gd name="T56" fmla="*/ 244 w 272"/>
                  <a:gd name="T57" fmla="*/ 215 h 273"/>
                  <a:gd name="T58" fmla="*/ 256 w 272"/>
                  <a:gd name="T59" fmla="*/ 199 h 273"/>
                  <a:gd name="T60" fmla="*/ 262 w 272"/>
                  <a:gd name="T61" fmla="*/ 188 h 273"/>
                  <a:gd name="T62" fmla="*/ 265 w 272"/>
                  <a:gd name="T63" fmla="*/ 175 h 273"/>
                  <a:gd name="T64" fmla="*/ 271 w 272"/>
                  <a:gd name="T65" fmla="*/ 149 h 273"/>
                  <a:gd name="T66" fmla="*/ 271 w 272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2" h="273">
                    <a:moveTo>
                      <a:pt x="272" y="136"/>
                    </a:moveTo>
                    <a:lnTo>
                      <a:pt x="271" y="122"/>
                    </a:lnTo>
                    <a:lnTo>
                      <a:pt x="269" y="108"/>
                    </a:lnTo>
                    <a:lnTo>
                      <a:pt x="262" y="83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2" y="40"/>
                    </a:lnTo>
                    <a:lnTo>
                      <a:pt x="221" y="29"/>
                    </a:lnTo>
                    <a:lnTo>
                      <a:pt x="210" y="21"/>
                    </a:lnTo>
                    <a:lnTo>
                      <a:pt x="198" y="14"/>
                    </a:lnTo>
                    <a:lnTo>
                      <a:pt x="188" y="9"/>
                    </a:lnTo>
                    <a:lnTo>
                      <a:pt x="175" y="4"/>
                    </a:lnTo>
                    <a:lnTo>
                      <a:pt x="163" y="2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2"/>
                    </a:lnTo>
                    <a:lnTo>
                      <a:pt x="83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0" y="149"/>
                    </a:lnTo>
                    <a:lnTo>
                      <a:pt x="2" y="163"/>
                    </a:lnTo>
                    <a:lnTo>
                      <a:pt x="4" y="175"/>
                    </a:lnTo>
                    <a:lnTo>
                      <a:pt x="9" y="188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1"/>
                    </a:lnTo>
                    <a:lnTo>
                      <a:pt x="40" y="233"/>
                    </a:lnTo>
                    <a:lnTo>
                      <a:pt x="60" y="249"/>
                    </a:lnTo>
                    <a:lnTo>
                      <a:pt x="71" y="257"/>
                    </a:lnTo>
                    <a:lnTo>
                      <a:pt x="83" y="262"/>
                    </a:lnTo>
                    <a:lnTo>
                      <a:pt x="108" y="269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8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69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2"/>
                    </a:lnTo>
                    <a:lnTo>
                      <a:pt x="192" y="259"/>
                    </a:lnTo>
                    <a:lnTo>
                      <a:pt x="198" y="257"/>
                    </a:lnTo>
                    <a:lnTo>
                      <a:pt x="210" y="249"/>
                    </a:lnTo>
                    <a:lnTo>
                      <a:pt x="215" y="245"/>
                    </a:lnTo>
                    <a:lnTo>
                      <a:pt x="217" y="242"/>
                    </a:lnTo>
                    <a:lnTo>
                      <a:pt x="217" y="241"/>
                    </a:lnTo>
                    <a:lnTo>
                      <a:pt x="218" y="241"/>
                    </a:lnTo>
                    <a:lnTo>
                      <a:pt x="221" y="241"/>
                    </a:lnTo>
                    <a:lnTo>
                      <a:pt x="232" y="233"/>
                    </a:lnTo>
                    <a:lnTo>
                      <a:pt x="241" y="221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4" y="215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8" y="193"/>
                    </a:lnTo>
                    <a:lnTo>
                      <a:pt x="262" y="188"/>
                    </a:lnTo>
                    <a:lnTo>
                      <a:pt x="263" y="181"/>
                    </a:lnTo>
                    <a:lnTo>
                      <a:pt x="265" y="175"/>
                    </a:lnTo>
                    <a:lnTo>
                      <a:pt x="269" y="163"/>
                    </a:lnTo>
                    <a:lnTo>
                      <a:pt x="271" y="149"/>
                    </a:lnTo>
                    <a:lnTo>
                      <a:pt x="271" y="142"/>
                    </a:lnTo>
                    <a:lnTo>
                      <a:pt x="271" y="13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75150810-45CA-AFF6-F91D-35D10E7DE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851" y="3190876"/>
                <a:ext cx="3898900" cy="2133600"/>
              </a:xfrm>
              <a:custGeom>
                <a:avLst/>
                <a:gdLst>
                  <a:gd name="T0" fmla="*/ 14345 w 14738"/>
                  <a:gd name="T1" fmla="*/ 8057 h 8063"/>
                  <a:gd name="T2" fmla="*/ 13775 w 14738"/>
                  <a:gd name="T3" fmla="*/ 8062 h 8063"/>
                  <a:gd name="T4" fmla="*/ 13228 w 14738"/>
                  <a:gd name="T5" fmla="*/ 8062 h 8063"/>
                  <a:gd name="T6" fmla="*/ 12698 w 14738"/>
                  <a:gd name="T7" fmla="*/ 8052 h 8063"/>
                  <a:gd name="T8" fmla="*/ 12192 w 14738"/>
                  <a:gd name="T9" fmla="*/ 8038 h 8063"/>
                  <a:gd name="T10" fmla="*/ 11703 w 14738"/>
                  <a:gd name="T11" fmla="*/ 8016 h 8063"/>
                  <a:gd name="T12" fmla="*/ 11236 w 14738"/>
                  <a:gd name="T13" fmla="*/ 7986 h 8063"/>
                  <a:gd name="T14" fmla="*/ 10788 w 14738"/>
                  <a:gd name="T15" fmla="*/ 7950 h 8063"/>
                  <a:gd name="T16" fmla="*/ 10364 w 14738"/>
                  <a:gd name="T17" fmla="*/ 7906 h 8063"/>
                  <a:gd name="T18" fmla="*/ 9958 w 14738"/>
                  <a:gd name="T19" fmla="*/ 7856 h 8063"/>
                  <a:gd name="T20" fmla="*/ 9573 w 14738"/>
                  <a:gd name="T21" fmla="*/ 7800 h 8063"/>
                  <a:gd name="T22" fmla="*/ 9207 w 14738"/>
                  <a:gd name="T23" fmla="*/ 7734 h 8063"/>
                  <a:gd name="T24" fmla="*/ 8863 w 14738"/>
                  <a:gd name="T25" fmla="*/ 7662 h 8063"/>
                  <a:gd name="T26" fmla="*/ 8538 w 14738"/>
                  <a:gd name="T27" fmla="*/ 7584 h 8063"/>
                  <a:gd name="T28" fmla="*/ 8236 w 14738"/>
                  <a:gd name="T29" fmla="*/ 7499 h 8063"/>
                  <a:gd name="T30" fmla="*/ 7952 w 14738"/>
                  <a:gd name="T31" fmla="*/ 7406 h 8063"/>
                  <a:gd name="T32" fmla="*/ 7690 w 14738"/>
                  <a:gd name="T33" fmla="*/ 7307 h 8063"/>
                  <a:gd name="T34" fmla="*/ 7449 w 14738"/>
                  <a:gd name="T35" fmla="*/ 7200 h 8063"/>
                  <a:gd name="T36" fmla="*/ 7228 w 14738"/>
                  <a:gd name="T37" fmla="*/ 7088 h 8063"/>
                  <a:gd name="T38" fmla="*/ 7027 w 14738"/>
                  <a:gd name="T39" fmla="*/ 6966 h 8063"/>
                  <a:gd name="T40" fmla="*/ 6847 w 14738"/>
                  <a:gd name="T41" fmla="*/ 6839 h 8063"/>
                  <a:gd name="T42" fmla="*/ 6630 w 14738"/>
                  <a:gd name="T43" fmla="*/ 6653 h 8063"/>
                  <a:gd name="T44" fmla="*/ 6110 w 14738"/>
                  <a:gd name="T45" fmla="*/ 6155 h 8063"/>
                  <a:gd name="T46" fmla="*/ 5712 w 14738"/>
                  <a:gd name="T47" fmla="*/ 5740 h 8063"/>
                  <a:gd name="T48" fmla="*/ 5422 w 14738"/>
                  <a:gd name="T49" fmla="*/ 5420 h 8063"/>
                  <a:gd name="T50" fmla="*/ 5051 w 14738"/>
                  <a:gd name="T51" fmla="*/ 4983 h 8063"/>
                  <a:gd name="T52" fmla="*/ 4607 w 14738"/>
                  <a:gd name="T53" fmla="*/ 4416 h 8063"/>
                  <a:gd name="T54" fmla="*/ 4353 w 14738"/>
                  <a:gd name="T55" fmla="*/ 4065 h 8063"/>
                  <a:gd name="T56" fmla="*/ 4108 w 14738"/>
                  <a:gd name="T57" fmla="*/ 3709 h 8063"/>
                  <a:gd name="T58" fmla="*/ 3794 w 14738"/>
                  <a:gd name="T59" fmla="*/ 3220 h 8063"/>
                  <a:gd name="T60" fmla="*/ 3464 w 14738"/>
                  <a:gd name="T61" fmla="*/ 2749 h 8063"/>
                  <a:gd name="T62" fmla="*/ 3130 w 14738"/>
                  <a:gd name="T63" fmla="*/ 2315 h 8063"/>
                  <a:gd name="T64" fmla="*/ 2905 w 14738"/>
                  <a:gd name="T65" fmla="*/ 2046 h 8063"/>
                  <a:gd name="T66" fmla="*/ 2676 w 14738"/>
                  <a:gd name="T67" fmla="*/ 1790 h 8063"/>
                  <a:gd name="T68" fmla="*/ 2328 w 14738"/>
                  <a:gd name="T69" fmla="*/ 1435 h 8063"/>
                  <a:gd name="T70" fmla="*/ 2035 w 14738"/>
                  <a:gd name="T71" fmla="*/ 1167 h 8063"/>
                  <a:gd name="T72" fmla="*/ 1797 w 14738"/>
                  <a:gd name="T73" fmla="*/ 969 h 8063"/>
                  <a:gd name="T74" fmla="*/ 1617 w 14738"/>
                  <a:gd name="T75" fmla="*/ 831 h 8063"/>
                  <a:gd name="T76" fmla="*/ 1254 w 14738"/>
                  <a:gd name="T77" fmla="*/ 582 h 8063"/>
                  <a:gd name="T78" fmla="*/ 1008 w 14738"/>
                  <a:gd name="T79" fmla="*/ 435 h 8063"/>
                  <a:gd name="T80" fmla="*/ 695 w 14738"/>
                  <a:gd name="T81" fmla="*/ 271 h 8063"/>
                  <a:gd name="T82" fmla="*/ 381 w 14738"/>
                  <a:gd name="T83" fmla="*/ 133 h 8063"/>
                  <a:gd name="T84" fmla="*/ 127 w 14738"/>
                  <a:gd name="T85" fmla="*/ 40 h 8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738" h="8063">
                    <a:moveTo>
                      <a:pt x="14738" y="8050"/>
                    </a:moveTo>
                    <a:lnTo>
                      <a:pt x="14539" y="8054"/>
                    </a:lnTo>
                    <a:lnTo>
                      <a:pt x="14345" y="8057"/>
                    </a:lnTo>
                    <a:lnTo>
                      <a:pt x="14153" y="8059"/>
                    </a:lnTo>
                    <a:lnTo>
                      <a:pt x="13964" y="8062"/>
                    </a:lnTo>
                    <a:lnTo>
                      <a:pt x="13775" y="8062"/>
                    </a:lnTo>
                    <a:lnTo>
                      <a:pt x="13590" y="8063"/>
                    </a:lnTo>
                    <a:lnTo>
                      <a:pt x="13408" y="8062"/>
                    </a:lnTo>
                    <a:lnTo>
                      <a:pt x="13228" y="8062"/>
                    </a:lnTo>
                    <a:lnTo>
                      <a:pt x="13048" y="8058"/>
                    </a:lnTo>
                    <a:lnTo>
                      <a:pt x="12873" y="8056"/>
                    </a:lnTo>
                    <a:lnTo>
                      <a:pt x="12698" y="8052"/>
                    </a:lnTo>
                    <a:lnTo>
                      <a:pt x="12528" y="8049"/>
                    </a:lnTo>
                    <a:lnTo>
                      <a:pt x="12357" y="8043"/>
                    </a:lnTo>
                    <a:lnTo>
                      <a:pt x="12192" y="8038"/>
                    </a:lnTo>
                    <a:lnTo>
                      <a:pt x="12026" y="8031"/>
                    </a:lnTo>
                    <a:lnTo>
                      <a:pt x="11865" y="8025"/>
                    </a:lnTo>
                    <a:lnTo>
                      <a:pt x="11703" y="8016"/>
                    </a:lnTo>
                    <a:lnTo>
                      <a:pt x="11545" y="8006"/>
                    </a:lnTo>
                    <a:lnTo>
                      <a:pt x="11388" y="7996"/>
                    </a:lnTo>
                    <a:lnTo>
                      <a:pt x="11236" y="7986"/>
                    </a:lnTo>
                    <a:lnTo>
                      <a:pt x="11085" y="7975"/>
                    </a:lnTo>
                    <a:lnTo>
                      <a:pt x="10935" y="7963"/>
                    </a:lnTo>
                    <a:lnTo>
                      <a:pt x="10788" y="7950"/>
                    </a:lnTo>
                    <a:lnTo>
                      <a:pt x="10646" y="7937"/>
                    </a:lnTo>
                    <a:lnTo>
                      <a:pt x="10504" y="7922"/>
                    </a:lnTo>
                    <a:lnTo>
                      <a:pt x="10364" y="7906"/>
                    </a:lnTo>
                    <a:lnTo>
                      <a:pt x="10226" y="7890"/>
                    </a:lnTo>
                    <a:lnTo>
                      <a:pt x="10091" y="7874"/>
                    </a:lnTo>
                    <a:lnTo>
                      <a:pt x="9958" y="7856"/>
                    </a:lnTo>
                    <a:lnTo>
                      <a:pt x="9827" y="7838"/>
                    </a:lnTo>
                    <a:lnTo>
                      <a:pt x="9699" y="7819"/>
                    </a:lnTo>
                    <a:lnTo>
                      <a:pt x="9573" y="7800"/>
                    </a:lnTo>
                    <a:lnTo>
                      <a:pt x="9447" y="7778"/>
                    </a:lnTo>
                    <a:lnTo>
                      <a:pt x="9326" y="7757"/>
                    </a:lnTo>
                    <a:lnTo>
                      <a:pt x="9207" y="7734"/>
                    </a:lnTo>
                    <a:lnTo>
                      <a:pt x="9091" y="7712"/>
                    </a:lnTo>
                    <a:lnTo>
                      <a:pt x="8975" y="7687"/>
                    </a:lnTo>
                    <a:lnTo>
                      <a:pt x="8863" y="7662"/>
                    </a:lnTo>
                    <a:lnTo>
                      <a:pt x="8752" y="7637"/>
                    </a:lnTo>
                    <a:lnTo>
                      <a:pt x="8645" y="7612"/>
                    </a:lnTo>
                    <a:lnTo>
                      <a:pt x="8538" y="7584"/>
                    </a:lnTo>
                    <a:lnTo>
                      <a:pt x="8436" y="7556"/>
                    </a:lnTo>
                    <a:lnTo>
                      <a:pt x="8333" y="7527"/>
                    </a:lnTo>
                    <a:lnTo>
                      <a:pt x="8236" y="7499"/>
                    </a:lnTo>
                    <a:lnTo>
                      <a:pt x="8138" y="7468"/>
                    </a:lnTo>
                    <a:lnTo>
                      <a:pt x="8045" y="7438"/>
                    </a:lnTo>
                    <a:lnTo>
                      <a:pt x="7952" y="7406"/>
                    </a:lnTo>
                    <a:lnTo>
                      <a:pt x="7864" y="7375"/>
                    </a:lnTo>
                    <a:lnTo>
                      <a:pt x="7776" y="7341"/>
                    </a:lnTo>
                    <a:lnTo>
                      <a:pt x="7690" y="7307"/>
                    </a:lnTo>
                    <a:lnTo>
                      <a:pt x="7607" y="7271"/>
                    </a:lnTo>
                    <a:lnTo>
                      <a:pt x="7528" y="7237"/>
                    </a:lnTo>
                    <a:lnTo>
                      <a:pt x="7449" y="7200"/>
                    </a:lnTo>
                    <a:lnTo>
                      <a:pt x="7373" y="7163"/>
                    </a:lnTo>
                    <a:lnTo>
                      <a:pt x="7298" y="7125"/>
                    </a:lnTo>
                    <a:lnTo>
                      <a:pt x="7228" y="7088"/>
                    </a:lnTo>
                    <a:lnTo>
                      <a:pt x="7158" y="7048"/>
                    </a:lnTo>
                    <a:lnTo>
                      <a:pt x="7091" y="7008"/>
                    </a:lnTo>
                    <a:lnTo>
                      <a:pt x="7027" y="6966"/>
                    </a:lnTo>
                    <a:lnTo>
                      <a:pt x="6964" y="6925"/>
                    </a:lnTo>
                    <a:lnTo>
                      <a:pt x="6904" y="6882"/>
                    </a:lnTo>
                    <a:lnTo>
                      <a:pt x="6847" y="6839"/>
                    </a:lnTo>
                    <a:lnTo>
                      <a:pt x="6791" y="6794"/>
                    </a:lnTo>
                    <a:lnTo>
                      <a:pt x="6739" y="6751"/>
                    </a:lnTo>
                    <a:lnTo>
                      <a:pt x="6630" y="6653"/>
                    </a:lnTo>
                    <a:lnTo>
                      <a:pt x="6524" y="6555"/>
                    </a:lnTo>
                    <a:lnTo>
                      <a:pt x="6316" y="6357"/>
                    </a:lnTo>
                    <a:lnTo>
                      <a:pt x="6110" y="6155"/>
                    </a:lnTo>
                    <a:lnTo>
                      <a:pt x="6009" y="6052"/>
                    </a:lnTo>
                    <a:lnTo>
                      <a:pt x="5910" y="5950"/>
                    </a:lnTo>
                    <a:lnTo>
                      <a:pt x="5712" y="5740"/>
                    </a:lnTo>
                    <a:lnTo>
                      <a:pt x="5614" y="5634"/>
                    </a:lnTo>
                    <a:lnTo>
                      <a:pt x="5519" y="5528"/>
                    </a:lnTo>
                    <a:lnTo>
                      <a:pt x="5422" y="5420"/>
                    </a:lnTo>
                    <a:lnTo>
                      <a:pt x="5328" y="5313"/>
                    </a:lnTo>
                    <a:lnTo>
                      <a:pt x="5144" y="5095"/>
                    </a:lnTo>
                    <a:lnTo>
                      <a:pt x="5051" y="4983"/>
                    </a:lnTo>
                    <a:lnTo>
                      <a:pt x="4960" y="4871"/>
                    </a:lnTo>
                    <a:lnTo>
                      <a:pt x="4782" y="4646"/>
                    </a:lnTo>
                    <a:lnTo>
                      <a:pt x="4607" y="4416"/>
                    </a:lnTo>
                    <a:lnTo>
                      <a:pt x="4521" y="4300"/>
                    </a:lnTo>
                    <a:lnTo>
                      <a:pt x="4438" y="4184"/>
                    </a:lnTo>
                    <a:lnTo>
                      <a:pt x="4353" y="4065"/>
                    </a:lnTo>
                    <a:lnTo>
                      <a:pt x="4271" y="3948"/>
                    </a:lnTo>
                    <a:lnTo>
                      <a:pt x="4188" y="3828"/>
                    </a:lnTo>
                    <a:lnTo>
                      <a:pt x="4108" y="3709"/>
                    </a:lnTo>
                    <a:lnTo>
                      <a:pt x="4027" y="3586"/>
                    </a:lnTo>
                    <a:lnTo>
                      <a:pt x="3949" y="3465"/>
                    </a:lnTo>
                    <a:lnTo>
                      <a:pt x="3794" y="3220"/>
                    </a:lnTo>
                    <a:lnTo>
                      <a:pt x="3684" y="3058"/>
                    </a:lnTo>
                    <a:lnTo>
                      <a:pt x="3574" y="2902"/>
                    </a:lnTo>
                    <a:lnTo>
                      <a:pt x="3464" y="2749"/>
                    </a:lnTo>
                    <a:lnTo>
                      <a:pt x="3355" y="2601"/>
                    </a:lnTo>
                    <a:lnTo>
                      <a:pt x="3242" y="2455"/>
                    </a:lnTo>
                    <a:lnTo>
                      <a:pt x="3130" y="2315"/>
                    </a:lnTo>
                    <a:lnTo>
                      <a:pt x="3017" y="2177"/>
                    </a:lnTo>
                    <a:lnTo>
                      <a:pt x="2960" y="2110"/>
                    </a:lnTo>
                    <a:lnTo>
                      <a:pt x="2905" y="2046"/>
                    </a:lnTo>
                    <a:lnTo>
                      <a:pt x="2790" y="1915"/>
                    </a:lnTo>
                    <a:lnTo>
                      <a:pt x="2732" y="1851"/>
                    </a:lnTo>
                    <a:lnTo>
                      <a:pt x="2676" y="1790"/>
                    </a:lnTo>
                    <a:lnTo>
                      <a:pt x="2561" y="1667"/>
                    </a:lnTo>
                    <a:lnTo>
                      <a:pt x="2445" y="1551"/>
                    </a:lnTo>
                    <a:lnTo>
                      <a:pt x="2328" y="1435"/>
                    </a:lnTo>
                    <a:lnTo>
                      <a:pt x="2211" y="1326"/>
                    </a:lnTo>
                    <a:lnTo>
                      <a:pt x="2094" y="1219"/>
                    </a:lnTo>
                    <a:lnTo>
                      <a:pt x="2035" y="1167"/>
                    </a:lnTo>
                    <a:lnTo>
                      <a:pt x="1977" y="1117"/>
                    </a:lnTo>
                    <a:lnTo>
                      <a:pt x="1857" y="1017"/>
                    </a:lnTo>
                    <a:lnTo>
                      <a:pt x="1797" y="969"/>
                    </a:lnTo>
                    <a:lnTo>
                      <a:pt x="1738" y="923"/>
                    </a:lnTo>
                    <a:lnTo>
                      <a:pt x="1677" y="876"/>
                    </a:lnTo>
                    <a:lnTo>
                      <a:pt x="1617" y="831"/>
                    </a:lnTo>
                    <a:lnTo>
                      <a:pt x="1497" y="745"/>
                    </a:lnTo>
                    <a:lnTo>
                      <a:pt x="1375" y="660"/>
                    </a:lnTo>
                    <a:lnTo>
                      <a:pt x="1254" y="582"/>
                    </a:lnTo>
                    <a:lnTo>
                      <a:pt x="1191" y="543"/>
                    </a:lnTo>
                    <a:lnTo>
                      <a:pt x="1130" y="506"/>
                    </a:lnTo>
                    <a:lnTo>
                      <a:pt x="1008" y="435"/>
                    </a:lnTo>
                    <a:lnTo>
                      <a:pt x="883" y="366"/>
                    </a:lnTo>
                    <a:lnTo>
                      <a:pt x="759" y="302"/>
                    </a:lnTo>
                    <a:lnTo>
                      <a:pt x="695" y="271"/>
                    </a:lnTo>
                    <a:lnTo>
                      <a:pt x="633" y="241"/>
                    </a:lnTo>
                    <a:lnTo>
                      <a:pt x="508" y="186"/>
                    </a:lnTo>
                    <a:lnTo>
                      <a:pt x="381" y="133"/>
                    </a:lnTo>
                    <a:lnTo>
                      <a:pt x="255" y="85"/>
                    </a:lnTo>
                    <a:lnTo>
                      <a:pt x="190" y="61"/>
                    </a:lnTo>
                    <a:lnTo>
                      <a:pt x="127" y="4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5B17DCF4-A5F3-69CE-4AD4-21EB0BF37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3726" y="3641726"/>
                <a:ext cx="0" cy="2016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2DC95B04-1517-BAEC-11A9-BD8B5BCA2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0238" y="489743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8" name="Line 33">
                <a:extLst>
                  <a:ext uri="{FF2B5EF4-FFF2-40B4-BE49-F238E27FC236}">
                    <a16:creationId xmlns:a16="http://schemas.microsoft.com/office/drawing/2014/main" id="{DCD51B57-FAB5-E472-6045-B7789EA1B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4601" y="4306888"/>
                <a:ext cx="0" cy="2587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9" name="Line 34">
                <a:extLst>
                  <a:ext uri="{FF2B5EF4-FFF2-40B4-BE49-F238E27FC236}">
                    <a16:creationId xmlns:a16="http://schemas.microsoft.com/office/drawing/2014/main" id="{6205B0A9-48C2-BAD6-279C-8BCBBF6CB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61588" y="5221288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FBE833F9-FC85-1E9B-52D4-998D805A9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213" y="3675063"/>
                <a:ext cx="73025" cy="73025"/>
              </a:xfrm>
              <a:custGeom>
                <a:avLst/>
                <a:gdLst>
                  <a:gd name="T0" fmla="*/ 272 w 273"/>
                  <a:gd name="T1" fmla="*/ 123 h 273"/>
                  <a:gd name="T2" fmla="*/ 262 w 273"/>
                  <a:gd name="T3" fmla="*/ 84 h 273"/>
                  <a:gd name="T4" fmla="*/ 249 w 273"/>
                  <a:gd name="T5" fmla="*/ 60 h 273"/>
                  <a:gd name="T6" fmla="*/ 221 w 273"/>
                  <a:gd name="T7" fmla="*/ 29 h 273"/>
                  <a:gd name="T8" fmla="*/ 199 w 273"/>
                  <a:gd name="T9" fmla="*/ 14 h 273"/>
                  <a:gd name="T10" fmla="*/ 175 w 273"/>
                  <a:gd name="T11" fmla="*/ 5 h 273"/>
                  <a:gd name="T12" fmla="*/ 149 w 273"/>
                  <a:gd name="T13" fmla="*/ 0 h 273"/>
                  <a:gd name="T14" fmla="*/ 108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2 w 273"/>
                  <a:gd name="T21" fmla="*/ 108 h 273"/>
                  <a:gd name="T22" fmla="*/ 0 w 273"/>
                  <a:gd name="T23" fmla="*/ 150 h 273"/>
                  <a:gd name="T24" fmla="*/ 5 w 273"/>
                  <a:gd name="T25" fmla="*/ 176 h 273"/>
                  <a:gd name="T26" fmla="*/ 14 w 273"/>
                  <a:gd name="T27" fmla="*/ 199 h 273"/>
                  <a:gd name="T28" fmla="*/ 29 w 273"/>
                  <a:gd name="T29" fmla="*/ 221 h 273"/>
                  <a:gd name="T30" fmla="*/ 60 w 273"/>
                  <a:gd name="T31" fmla="*/ 250 h 273"/>
                  <a:gd name="T32" fmla="*/ 83 w 273"/>
                  <a:gd name="T33" fmla="*/ 263 h 273"/>
                  <a:gd name="T34" fmla="*/ 122 w 273"/>
                  <a:gd name="T35" fmla="*/ 272 h 273"/>
                  <a:gd name="T36" fmla="*/ 139 w 273"/>
                  <a:gd name="T37" fmla="*/ 272 h 273"/>
                  <a:gd name="T38" fmla="*/ 149 w 273"/>
                  <a:gd name="T39" fmla="*/ 272 h 273"/>
                  <a:gd name="T40" fmla="*/ 175 w 273"/>
                  <a:gd name="T41" fmla="*/ 266 h 273"/>
                  <a:gd name="T42" fmla="*/ 188 w 273"/>
                  <a:gd name="T43" fmla="*/ 263 h 273"/>
                  <a:gd name="T44" fmla="*/ 199 w 273"/>
                  <a:gd name="T45" fmla="*/ 257 h 273"/>
                  <a:gd name="T46" fmla="*/ 215 w 273"/>
                  <a:gd name="T47" fmla="*/ 245 h 273"/>
                  <a:gd name="T48" fmla="*/ 218 w 273"/>
                  <a:gd name="T49" fmla="*/ 241 h 273"/>
                  <a:gd name="T50" fmla="*/ 221 w 273"/>
                  <a:gd name="T51" fmla="*/ 241 h 273"/>
                  <a:gd name="T52" fmla="*/ 241 w 273"/>
                  <a:gd name="T53" fmla="*/ 221 h 273"/>
                  <a:gd name="T54" fmla="*/ 241 w 273"/>
                  <a:gd name="T55" fmla="*/ 218 h 273"/>
                  <a:gd name="T56" fmla="*/ 245 w 273"/>
                  <a:gd name="T57" fmla="*/ 216 h 273"/>
                  <a:gd name="T58" fmla="*/ 256 w 273"/>
                  <a:gd name="T59" fmla="*/ 199 h 273"/>
                  <a:gd name="T60" fmla="*/ 262 w 273"/>
                  <a:gd name="T61" fmla="*/ 188 h 273"/>
                  <a:gd name="T62" fmla="*/ 266 w 273"/>
                  <a:gd name="T63" fmla="*/ 176 h 273"/>
                  <a:gd name="T64" fmla="*/ 272 w 273"/>
                  <a:gd name="T65" fmla="*/ 150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2" y="123"/>
                    </a:lnTo>
                    <a:lnTo>
                      <a:pt x="269" y="108"/>
                    </a:lnTo>
                    <a:lnTo>
                      <a:pt x="262" y="84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3" y="40"/>
                    </a:lnTo>
                    <a:lnTo>
                      <a:pt x="221" y="29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8" y="9"/>
                    </a:lnTo>
                    <a:lnTo>
                      <a:pt x="175" y="5"/>
                    </a:lnTo>
                    <a:lnTo>
                      <a:pt x="163" y="2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2"/>
                    </a:lnTo>
                    <a:lnTo>
                      <a:pt x="83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4"/>
                    </a:lnTo>
                    <a:lnTo>
                      <a:pt x="2" y="108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4"/>
                    </a:lnTo>
                    <a:lnTo>
                      <a:pt x="5" y="176"/>
                    </a:lnTo>
                    <a:lnTo>
                      <a:pt x="9" y="188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1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3" y="263"/>
                    </a:lnTo>
                    <a:lnTo>
                      <a:pt x="108" y="270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9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70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5" y="245"/>
                    </a:lnTo>
                    <a:lnTo>
                      <a:pt x="218" y="243"/>
                    </a:lnTo>
                    <a:lnTo>
                      <a:pt x="218" y="241"/>
                    </a:lnTo>
                    <a:lnTo>
                      <a:pt x="219" y="241"/>
                    </a:lnTo>
                    <a:lnTo>
                      <a:pt x="221" y="241"/>
                    </a:lnTo>
                    <a:lnTo>
                      <a:pt x="233" y="233"/>
                    </a:lnTo>
                    <a:lnTo>
                      <a:pt x="241" y="221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5" y="216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9" y="193"/>
                    </a:lnTo>
                    <a:lnTo>
                      <a:pt x="262" y="188"/>
                    </a:lnTo>
                    <a:lnTo>
                      <a:pt x="263" y="181"/>
                    </a:lnTo>
                    <a:lnTo>
                      <a:pt x="266" y="176"/>
                    </a:lnTo>
                    <a:lnTo>
                      <a:pt x="269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DE2C36E7-0987-B132-A551-6F8491A4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9676" y="4400551"/>
                <a:ext cx="71438" cy="71438"/>
              </a:xfrm>
              <a:custGeom>
                <a:avLst/>
                <a:gdLst>
                  <a:gd name="T0" fmla="*/ 272 w 273"/>
                  <a:gd name="T1" fmla="*/ 122 h 273"/>
                  <a:gd name="T2" fmla="*/ 262 w 273"/>
                  <a:gd name="T3" fmla="*/ 83 h 273"/>
                  <a:gd name="T4" fmla="*/ 249 w 273"/>
                  <a:gd name="T5" fmla="*/ 60 h 273"/>
                  <a:gd name="T6" fmla="*/ 221 w 273"/>
                  <a:gd name="T7" fmla="*/ 29 h 273"/>
                  <a:gd name="T8" fmla="*/ 199 w 273"/>
                  <a:gd name="T9" fmla="*/ 14 h 273"/>
                  <a:gd name="T10" fmla="*/ 175 w 273"/>
                  <a:gd name="T11" fmla="*/ 4 h 273"/>
                  <a:gd name="T12" fmla="*/ 149 w 273"/>
                  <a:gd name="T13" fmla="*/ 0 h 273"/>
                  <a:gd name="T14" fmla="*/ 108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2 w 273"/>
                  <a:gd name="T21" fmla="*/ 108 h 273"/>
                  <a:gd name="T22" fmla="*/ 0 w 273"/>
                  <a:gd name="T23" fmla="*/ 149 h 273"/>
                  <a:gd name="T24" fmla="*/ 5 w 273"/>
                  <a:gd name="T25" fmla="*/ 175 h 273"/>
                  <a:gd name="T26" fmla="*/ 14 w 273"/>
                  <a:gd name="T27" fmla="*/ 199 h 273"/>
                  <a:gd name="T28" fmla="*/ 29 w 273"/>
                  <a:gd name="T29" fmla="*/ 221 h 273"/>
                  <a:gd name="T30" fmla="*/ 60 w 273"/>
                  <a:gd name="T31" fmla="*/ 249 h 273"/>
                  <a:gd name="T32" fmla="*/ 83 w 273"/>
                  <a:gd name="T33" fmla="*/ 262 h 273"/>
                  <a:gd name="T34" fmla="*/ 122 w 273"/>
                  <a:gd name="T35" fmla="*/ 272 h 273"/>
                  <a:gd name="T36" fmla="*/ 139 w 273"/>
                  <a:gd name="T37" fmla="*/ 272 h 273"/>
                  <a:gd name="T38" fmla="*/ 149 w 273"/>
                  <a:gd name="T39" fmla="*/ 272 h 273"/>
                  <a:gd name="T40" fmla="*/ 175 w 273"/>
                  <a:gd name="T41" fmla="*/ 266 h 273"/>
                  <a:gd name="T42" fmla="*/ 188 w 273"/>
                  <a:gd name="T43" fmla="*/ 262 h 273"/>
                  <a:gd name="T44" fmla="*/ 199 w 273"/>
                  <a:gd name="T45" fmla="*/ 256 h 273"/>
                  <a:gd name="T46" fmla="*/ 215 w 273"/>
                  <a:gd name="T47" fmla="*/ 245 h 273"/>
                  <a:gd name="T48" fmla="*/ 218 w 273"/>
                  <a:gd name="T49" fmla="*/ 241 h 273"/>
                  <a:gd name="T50" fmla="*/ 221 w 273"/>
                  <a:gd name="T51" fmla="*/ 241 h 273"/>
                  <a:gd name="T52" fmla="*/ 241 w 273"/>
                  <a:gd name="T53" fmla="*/ 221 h 273"/>
                  <a:gd name="T54" fmla="*/ 241 w 273"/>
                  <a:gd name="T55" fmla="*/ 217 h 273"/>
                  <a:gd name="T56" fmla="*/ 245 w 273"/>
                  <a:gd name="T57" fmla="*/ 215 h 273"/>
                  <a:gd name="T58" fmla="*/ 256 w 273"/>
                  <a:gd name="T59" fmla="*/ 199 h 273"/>
                  <a:gd name="T60" fmla="*/ 262 w 273"/>
                  <a:gd name="T61" fmla="*/ 188 h 273"/>
                  <a:gd name="T62" fmla="*/ 266 w 273"/>
                  <a:gd name="T63" fmla="*/ 175 h 273"/>
                  <a:gd name="T64" fmla="*/ 272 w 273"/>
                  <a:gd name="T65" fmla="*/ 149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6"/>
                    </a:moveTo>
                    <a:lnTo>
                      <a:pt x="272" y="122"/>
                    </a:lnTo>
                    <a:lnTo>
                      <a:pt x="269" y="108"/>
                    </a:lnTo>
                    <a:lnTo>
                      <a:pt x="262" y="83"/>
                    </a:lnTo>
                    <a:lnTo>
                      <a:pt x="256" y="71"/>
                    </a:lnTo>
                    <a:lnTo>
                      <a:pt x="249" y="60"/>
                    </a:lnTo>
                    <a:lnTo>
                      <a:pt x="233" y="40"/>
                    </a:lnTo>
                    <a:lnTo>
                      <a:pt x="221" y="29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8" y="9"/>
                    </a:lnTo>
                    <a:lnTo>
                      <a:pt x="175" y="4"/>
                    </a:lnTo>
                    <a:lnTo>
                      <a:pt x="163" y="2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2"/>
                    </a:lnTo>
                    <a:lnTo>
                      <a:pt x="83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0" y="149"/>
                    </a:lnTo>
                    <a:lnTo>
                      <a:pt x="2" y="163"/>
                    </a:lnTo>
                    <a:lnTo>
                      <a:pt x="5" y="175"/>
                    </a:lnTo>
                    <a:lnTo>
                      <a:pt x="9" y="188"/>
                    </a:lnTo>
                    <a:lnTo>
                      <a:pt x="14" y="199"/>
                    </a:lnTo>
                    <a:lnTo>
                      <a:pt x="21" y="210"/>
                    </a:lnTo>
                    <a:lnTo>
                      <a:pt x="29" y="221"/>
                    </a:lnTo>
                    <a:lnTo>
                      <a:pt x="40" y="233"/>
                    </a:lnTo>
                    <a:lnTo>
                      <a:pt x="60" y="249"/>
                    </a:lnTo>
                    <a:lnTo>
                      <a:pt x="72" y="256"/>
                    </a:lnTo>
                    <a:lnTo>
                      <a:pt x="83" y="262"/>
                    </a:lnTo>
                    <a:lnTo>
                      <a:pt x="108" y="269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9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69"/>
                    </a:lnTo>
                    <a:lnTo>
                      <a:pt x="175" y="266"/>
                    </a:lnTo>
                    <a:lnTo>
                      <a:pt x="181" y="263"/>
                    </a:lnTo>
                    <a:lnTo>
                      <a:pt x="188" y="262"/>
                    </a:lnTo>
                    <a:lnTo>
                      <a:pt x="193" y="259"/>
                    </a:lnTo>
                    <a:lnTo>
                      <a:pt x="199" y="256"/>
                    </a:lnTo>
                    <a:lnTo>
                      <a:pt x="211" y="249"/>
                    </a:lnTo>
                    <a:lnTo>
                      <a:pt x="215" y="245"/>
                    </a:lnTo>
                    <a:lnTo>
                      <a:pt x="218" y="242"/>
                    </a:lnTo>
                    <a:lnTo>
                      <a:pt x="218" y="241"/>
                    </a:lnTo>
                    <a:lnTo>
                      <a:pt x="219" y="241"/>
                    </a:lnTo>
                    <a:lnTo>
                      <a:pt x="221" y="241"/>
                    </a:lnTo>
                    <a:lnTo>
                      <a:pt x="233" y="233"/>
                    </a:lnTo>
                    <a:lnTo>
                      <a:pt x="241" y="221"/>
                    </a:lnTo>
                    <a:lnTo>
                      <a:pt x="241" y="219"/>
                    </a:lnTo>
                    <a:lnTo>
                      <a:pt x="241" y="217"/>
                    </a:lnTo>
                    <a:lnTo>
                      <a:pt x="242" y="217"/>
                    </a:lnTo>
                    <a:lnTo>
                      <a:pt x="245" y="215"/>
                    </a:lnTo>
                    <a:lnTo>
                      <a:pt x="249" y="210"/>
                    </a:lnTo>
                    <a:lnTo>
                      <a:pt x="256" y="199"/>
                    </a:lnTo>
                    <a:lnTo>
                      <a:pt x="259" y="193"/>
                    </a:lnTo>
                    <a:lnTo>
                      <a:pt x="262" y="188"/>
                    </a:lnTo>
                    <a:lnTo>
                      <a:pt x="263" y="181"/>
                    </a:lnTo>
                    <a:lnTo>
                      <a:pt x="266" y="175"/>
                    </a:lnTo>
                    <a:lnTo>
                      <a:pt x="269" y="163"/>
                    </a:lnTo>
                    <a:lnTo>
                      <a:pt x="272" y="149"/>
                    </a:lnTo>
                    <a:lnTo>
                      <a:pt x="272" y="142"/>
                    </a:lnTo>
                    <a:lnTo>
                      <a:pt x="272" y="139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84D75C0E-B387-D40A-9AD9-6C2D8AA24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313" y="4924426"/>
                <a:ext cx="71438" cy="71438"/>
              </a:xfrm>
              <a:custGeom>
                <a:avLst/>
                <a:gdLst>
                  <a:gd name="T0" fmla="*/ 272 w 273"/>
                  <a:gd name="T1" fmla="*/ 123 h 274"/>
                  <a:gd name="T2" fmla="*/ 262 w 273"/>
                  <a:gd name="T3" fmla="*/ 84 h 274"/>
                  <a:gd name="T4" fmla="*/ 249 w 273"/>
                  <a:gd name="T5" fmla="*/ 61 h 274"/>
                  <a:gd name="T6" fmla="*/ 221 w 273"/>
                  <a:gd name="T7" fmla="*/ 30 h 274"/>
                  <a:gd name="T8" fmla="*/ 199 w 273"/>
                  <a:gd name="T9" fmla="*/ 15 h 274"/>
                  <a:gd name="T10" fmla="*/ 175 w 273"/>
                  <a:gd name="T11" fmla="*/ 5 h 274"/>
                  <a:gd name="T12" fmla="*/ 149 w 273"/>
                  <a:gd name="T13" fmla="*/ 0 h 274"/>
                  <a:gd name="T14" fmla="*/ 108 w 273"/>
                  <a:gd name="T15" fmla="*/ 3 h 274"/>
                  <a:gd name="T16" fmla="*/ 60 w 273"/>
                  <a:gd name="T17" fmla="*/ 22 h 274"/>
                  <a:gd name="T18" fmla="*/ 21 w 273"/>
                  <a:gd name="T19" fmla="*/ 61 h 274"/>
                  <a:gd name="T20" fmla="*/ 2 w 273"/>
                  <a:gd name="T21" fmla="*/ 109 h 274"/>
                  <a:gd name="T22" fmla="*/ 0 w 273"/>
                  <a:gd name="T23" fmla="*/ 150 h 274"/>
                  <a:gd name="T24" fmla="*/ 5 w 273"/>
                  <a:gd name="T25" fmla="*/ 176 h 274"/>
                  <a:gd name="T26" fmla="*/ 14 w 273"/>
                  <a:gd name="T27" fmla="*/ 200 h 274"/>
                  <a:gd name="T28" fmla="*/ 30 w 273"/>
                  <a:gd name="T29" fmla="*/ 222 h 274"/>
                  <a:gd name="T30" fmla="*/ 60 w 273"/>
                  <a:gd name="T31" fmla="*/ 250 h 274"/>
                  <a:gd name="T32" fmla="*/ 84 w 273"/>
                  <a:gd name="T33" fmla="*/ 263 h 274"/>
                  <a:gd name="T34" fmla="*/ 122 w 273"/>
                  <a:gd name="T35" fmla="*/ 273 h 274"/>
                  <a:gd name="T36" fmla="*/ 139 w 273"/>
                  <a:gd name="T37" fmla="*/ 273 h 274"/>
                  <a:gd name="T38" fmla="*/ 149 w 273"/>
                  <a:gd name="T39" fmla="*/ 273 h 274"/>
                  <a:gd name="T40" fmla="*/ 175 w 273"/>
                  <a:gd name="T41" fmla="*/ 267 h 274"/>
                  <a:gd name="T42" fmla="*/ 188 w 273"/>
                  <a:gd name="T43" fmla="*/ 263 h 274"/>
                  <a:gd name="T44" fmla="*/ 199 w 273"/>
                  <a:gd name="T45" fmla="*/ 257 h 274"/>
                  <a:gd name="T46" fmla="*/ 215 w 273"/>
                  <a:gd name="T47" fmla="*/ 245 h 274"/>
                  <a:gd name="T48" fmla="*/ 218 w 273"/>
                  <a:gd name="T49" fmla="*/ 242 h 274"/>
                  <a:gd name="T50" fmla="*/ 221 w 273"/>
                  <a:gd name="T51" fmla="*/ 242 h 274"/>
                  <a:gd name="T52" fmla="*/ 241 w 273"/>
                  <a:gd name="T53" fmla="*/ 222 h 274"/>
                  <a:gd name="T54" fmla="*/ 241 w 273"/>
                  <a:gd name="T55" fmla="*/ 218 h 274"/>
                  <a:gd name="T56" fmla="*/ 245 w 273"/>
                  <a:gd name="T57" fmla="*/ 216 h 274"/>
                  <a:gd name="T58" fmla="*/ 257 w 273"/>
                  <a:gd name="T59" fmla="*/ 200 h 274"/>
                  <a:gd name="T60" fmla="*/ 262 w 273"/>
                  <a:gd name="T61" fmla="*/ 189 h 274"/>
                  <a:gd name="T62" fmla="*/ 266 w 273"/>
                  <a:gd name="T63" fmla="*/ 176 h 274"/>
                  <a:gd name="T64" fmla="*/ 272 w 273"/>
                  <a:gd name="T65" fmla="*/ 150 h 274"/>
                  <a:gd name="T66" fmla="*/ 272 w 273"/>
                  <a:gd name="T67" fmla="*/ 13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4">
                    <a:moveTo>
                      <a:pt x="273" y="137"/>
                    </a:moveTo>
                    <a:lnTo>
                      <a:pt x="272" y="123"/>
                    </a:lnTo>
                    <a:lnTo>
                      <a:pt x="269" y="109"/>
                    </a:lnTo>
                    <a:lnTo>
                      <a:pt x="262" y="84"/>
                    </a:lnTo>
                    <a:lnTo>
                      <a:pt x="257" y="72"/>
                    </a:lnTo>
                    <a:lnTo>
                      <a:pt x="249" y="61"/>
                    </a:lnTo>
                    <a:lnTo>
                      <a:pt x="233" y="41"/>
                    </a:lnTo>
                    <a:lnTo>
                      <a:pt x="221" y="30"/>
                    </a:lnTo>
                    <a:lnTo>
                      <a:pt x="211" y="22"/>
                    </a:lnTo>
                    <a:lnTo>
                      <a:pt x="199" y="15"/>
                    </a:lnTo>
                    <a:lnTo>
                      <a:pt x="188" y="10"/>
                    </a:lnTo>
                    <a:lnTo>
                      <a:pt x="175" y="5"/>
                    </a:lnTo>
                    <a:lnTo>
                      <a:pt x="164" y="3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08" y="3"/>
                    </a:lnTo>
                    <a:lnTo>
                      <a:pt x="84" y="10"/>
                    </a:lnTo>
                    <a:lnTo>
                      <a:pt x="60" y="22"/>
                    </a:lnTo>
                    <a:lnTo>
                      <a:pt x="40" y="41"/>
                    </a:lnTo>
                    <a:lnTo>
                      <a:pt x="21" y="61"/>
                    </a:lnTo>
                    <a:lnTo>
                      <a:pt x="10" y="84"/>
                    </a:lnTo>
                    <a:lnTo>
                      <a:pt x="2" y="109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4"/>
                    </a:lnTo>
                    <a:lnTo>
                      <a:pt x="5" y="176"/>
                    </a:lnTo>
                    <a:lnTo>
                      <a:pt x="10" y="189"/>
                    </a:lnTo>
                    <a:lnTo>
                      <a:pt x="14" y="200"/>
                    </a:lnTo>
                    <a:lnTo>
                      <a:pt x="21" y="211"/>
                    </a:lnTo>
                    <a:lnTo>
                      <a:pt x="30" y="222"/>
                    </a:lnTo>
                    <a:lnTo>
                      <a:pt x="40" y="234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8" y="270"/>
                    </a:lnTo>
                    <a:lnTo>
                      <a:pt x="122" y="273"/>
                    </a:lnTo>
                    <a:lnTo>
                      <a:pt x="137" y="274"/>
                    </a:lnTo>
                    <a:lnTo>
                      <a:pt x="139" y="273"/>
                    </a:lnTo>
                    <a:lnTo>
                      <a:pt x="142" y="273"/>
                    </a:lnTo>
                    <a:lnTo>
                      <a:pt x="149" y="273"/>
                    </a:lnTo>
                    <a:lnTo>
                      <a:pt x="164" y="270"/>
                    </a:lnTo>
                    <a:lnTo>
                      <a:pt x="175" y="267"/>
                    </a:lnTo>
                    <a:lnTo>
                      <a:pt x="181" y="264"/>
                    </a:lnTo>
                    <a:lnTo>
                      <a:pt x="188" y="263"/>
                    </a:lnTo>
                    <a:lnTo>
                      <a:pt x="193" y="260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5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4"/>
                    </a:lnTo>
                    <a:lnTo>
                      <a:pt x="241" y="222"/>
                    </a:lnTo>
                    <a:lnTo>
                      <a:pt x="241" y="220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5" y="216"/>
                    </a:lnTo>
                    <a:lnTo>
                      <a:pt x="249" y="211"/>
                    </a:lnTo>
                    <a:lnTo>
                      <a:pt x="257" y="200"/>
                    </a:lnTo>
                    <a:lnTo>
                      <a:pt x="259" y="194"/>
                    </a:lnTo>
                    <a:lnTo>
                      <a:pt x="262" y="189"/>
                    </a:lnTo>
                    <a:lnTo>
                      <a:pt x="264" y="182"/>
                    </a:lnTo>
                    <a:lnTo>
                      <a:pt x="266" y="176"/>
                    </a:lnTo>
                    <a:lnTo>
                      <a:pt x="269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4135C675-68B1-1B2F-3BEA-605CF815E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6663" y="5235576"/>
                <a:ext cx="71438" cy="71438"/>
              </a:xfrm>
              <a:custGeom>
                <a:avLst/>
                <a:gdLst>
                  <a:gd name="T0" fmla="*/ 272 w 273"/>
                  <a:gd name="T1" fmla="*/ 123 h 273"/>
                  <a:gd name="T2" fmla="*/ 263 w 273"/>
                  <a:gd name="T3" fmla="*/ 84 h 273"/>
                  <a:gd name="T4" fmla="*/ 250 w 273"/>
                  <a:gd name="T5" fmla="*/ 60 h 273"/>
                  <a:gd name="T6" fmla="*/ 221 w 273"/>
                  <a:gd name="T7" fmla="*/ 30 h 273"/>
                  <a:gd name="T8" fmla="*/ 199 w 273"/>
                  <a:gd name="T9" fmla="*/ 14 h 273"/>
                  <a:gd name="T10" fmla="*/ 176 w 273"/>
                  <a:gd name="T11" fmla="*/ 5 h 273"/>
                  <a:gd name="T12" fmla="*/ 150 w 273"/>
                  <a:gd name="T13" fmla="*/ 0 h 273"/>
                  <a:gd name="T14" fmla="*/ 109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3 w 273"/>
                  <a:gd name="T21" fmla="*/ 108 h 273"/>
                  <a:gd name="T22" fmla="*/ 0 w 273"/>
                  <a:gd name="T23" fmla="*/ 150 h 273"/>
                  <a:gd name="T24" fmla="*/ 5 w 273"/>
                  <a:gd name="T25" fmla="*/ 176 h 273"/>
                  <a:gd name="T26" fmla="*/ 14 w 273"/>
                  <a:gd name="T27" fmla="*/ 199 h 273"/>
                  <a:gd name="T28" fmla="*/ 30 w 273"/>
                  <a:gd name="T29" fmla="*/ 222 h 273"/>
                  <a:gd name="T30" fmla="*/ 60 w 273"/>
                  <a:gd name="T31" fmla="*/ 250 h 273"/>
                  <a:gd name="T32" fmla="*/ 84 w 273"/>
                  <a:gd name="T33" fmla="*/ 263 h 273"/>
                  <a:gd name="T34" fmla="*/ 123 w 273"/>
                  <a:gd name="T35" fmla="*/ 272 h 273"/>
                  <a:gd name="T36" fmla="*/ 139 w 273"/>
                  <a:gd name="T37" fmla="*/ 272 h 273"/>
                  <a:gd name="T38" fmla="*/ 150 w 273"/>
                  <a:gd name="T39" fmla="*/ 272 h 273"/>
                  <a:gd name="T40" fmla="*/ 176 w 273"/>
                  <a:gd name="T41" fmla="*/ 266 h 273"/>
                  <a:gd name="T42" fmla="*/ 189 w 273"/>
                  <a:gd name="T43" fmla="*/ 263 h 273"/>
                  <a:gd name="T44" fmla="*/ 199 w 273"/>
                  <a:gd name="T45" fmla="*/ 257 h 273"/>
                  <a:gd name="T46" fmla="*/ 216 w 273"/>
                  <a:gd name="T47" fmla="*/ 245 h 273"/>
                  <a:gd name="T48" fmla="*/ 218 w 273"/>
                  <a:gd name="T49" fmla="*/ 242 h 273"/>
                  <a:gd name="T50" fmla="*/ 221 w 273"/>
                  <a:gd name="T51" fmla="*/ 242 h 273"/>
                  <a:gd name="T52" fmla="*/ 241 w 273"/>
                  <a:gd name="T53" fmla="*/ 222 h 273"/>
                  <a:gd name="T54" fmla="*/ 241 w 273"/>
                  <a:gd name="T55" fmla="*/ 218 h 273"/>
                  <a:gd name="T56" fmla="*/ 245 w 273"/>
                  <a:gd name="T57" fmla="*/ 216 h 273"/>
                  <a:gd name="T58" fmla="*/ 257 w 273"/>
                  <a:gd name="T59" fmla="*/ 199 h 273"/>
                  <a:gd name="T60" fmla="*/ 263 w 273"/>
                  <a:gd name="T61" fmla="*/ 189 h 273"/>
                  <a:gd name="T62" fmla="*/ 266 w 273"/>
                  <a:gd name="T63" fmla="*/ 176 h 273"/>
                  <a:gd name="T64" fmla="*/ 272 w 273"/>
                  <a:gd name="T65" fmla="*/ 150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2" y="123"/>
                    </a:lnTo>
                    <a:lnTo>
                      <a:pt x="270" y="108"/>
                    </a:lnTo>
                    <a:lnTo>
                      <a:pt x="263" y="84"/>
                    </a:lnTo>
                    <a:lnTo>
                      <a:pt x="257" y="72"/>
                    </a:lnTo>
                    <a:lnTo>
                      <a:pt x="250" y="60"/>
                    </a:lnTo>
                    <a:lnTo>
                      <a:pt x="233" y="40"/>
                    </a:lnTo>
                    <a:lnTo>
                      <a:pt x="221" y="30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9" y="10"/>
                    </a:lnTo>
                    <a:lnTo>
                      <a:pt x="176" y="5"/>
                    </a:lnTo>
                    <a:lnTo>
                      <a:pt x="164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09" y="2"/>
                    </a:lnTo>
                    <a:lnTo>
                      <a:pt x="84" y="10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10" y="84"/>
                    </a:lnTo>
                    <a:lnTo>
                      <a:pt x="3" y="108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3" y="164"/>
                    </a:lnTo>
                    <a:lnTo>
                      <a:pt x="5" y="176"/>
                    </a:lnTo>
                    <a:lnTo>
                      <a:pt x="10" y="189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30" y="222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9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9" y="272"/>
                    </a:lnTo>
                    <a:lnTo>
                      <a:pt x="143" y="272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6" y="266"/>
                    </a:lnTo>
                    <a:lnTo>
                      <a:pt x="181" y="264"/>
                    </a:lnTo>
                    <a:lnTo>
                      <a:pt x="189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6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3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3" y="218"/>
                    </a:lnTo>
                    <a:lnTo>
                      <a:pt x="245" y="216"/>
                    </a:lnTo>
                    <a:lnTo>
                      <a:pt x="250" y="211"/>
                    </a:lnTo>
                    <a:lnTo>
                      <a:pt x="257" y="199"/>
                    </a:lnTo>
                    <a:lnTo>
                      <a:pt x="259" y="193"/>
                    </a:lnTo>
                    <a:lnTo>
                      <a:pt x="263" y="189"/>
                    </a:lnTo>
                    <a:lnTo>
                      <a:pt x="264" y="181"/>
                    </a:lnTo>
                    <a:lnTo>
                      <a:pt x="266" y="176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B5C56539-0A54-E19A-2E7A-CECD80303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6" y="5283201"/>
                <a:ext cx="71438" cy="73025"/>
              </a:xfrm>
              <a:custGeom>
                <a:avLst/>
                <a:gdLst>
                  <a:gd name="T0" fmla="*/ 272 w 273"/>
                  <a:gd name="T1" fmla="*/ 122 h 273"/>
                  <a:gd name="T2" fmla="*/ 263 w 273"/>
                  <a:gd name="T3" fmla="*/ 83 h 273"/>
                  <a:gd name="T4" fmla="*/ 250 w 273"/>
                  <a:gd name="T5" fmla="*/ 60 h 273"/>
                  <a:gd name="T6" fmla="*/ 222 w 273"/>
                  <a:gd name="T7" fmla="*/ 29 h 273"/>
                  <a:gd name="T8" fmla="*/ 199 w 273"/>
                  <a:gd name="T9" fmla="*/ 14 h 273"/>
                  <a:gd name="T10" fmla="*/ 176 w 273"/>
                  <a:gd name="T11" fmla="*/ 4 h 273"/>
                  <a:gd name="T12" fmla="*/ 150 w 273"/>
                  <a:gd name="T13" fmla="*/ 0 h 273"/>
                  <a:gd name="T14" fmla="*/ 109 w 273"/>
                  <a:gd name="T15" fmla="*/ 2 h 273"/>
                  <a:gd name="T16" fmla="*/ 60 w 273"/>
                  <a:gd name="T17" fmla="*/ 21 h 273"/>
                  <a:gd name="T18" fmla="*/ 22 w 273"/>
                  <a:gd name="T19" fmla="*/ 60 h 273"/>
                  <a:gd name="T20" fmla="*/ 3 w 273"/>
                  <a:gd name="T21" fmla="*/ 108 h 273"/>
                  <a:gd name="T22" fmla="*/ 0 w 273"/>
                  <a:gd name="T23" fmla="*/ 149 h 273"/>
                  <a:gd name="T24" fmla="*/ 5 w 273"/>
                  <a:gd name="T25" fmla="*/ 175 h 273"/>
                  <a:gd name="T26" fmla="*/ 15 w 273"/>
                  <a:gd name="T27" fmla="*/ 199 h 273"/>
                  <a:gd name="T28" fmla="*/ 30 w 273"/>
                  <a:gd name="T29" fmla="*/ 221 h 273"/>
                  <a:gd name="T30" fmla="*/ 60 w 273"/>
                  <a:gd name="T31" fmla="*/ 249 h 273"/>
                  <a:gd name="T32" fmla="*/ 84 w 273"/>
                  <a:gd name="T33" fmla="*/ 262 h 273"/>
                  <a:gd name="T34" fmla="*/ 123 w 273"/>
                  <a:gd name="T35" fmla="*/ 272 h 273"/>
                  <a:gd name="T36" fmla="*/ 139 w 273"/>
                  <a:gd name="T37" fmla="*/ 272 h 273"/>
                  <a:gd name="T38" fmla="*/ 150 w 273"/>
                  <a:gd name="T39" fmla="*/ 272 h 273"/>
                  <a:gd name="T40" fmla="*/ 176 w 273"/>
                  <a:gd name="T41" fmla="*/ 266 h 273"/>
                  <a:gd name="T42" fmla="*/ 189 w 273"/>
                  <a:gd name="T43" fmla="*/ 262 h 273"/>
                  <a:gd name="T44" fmla="*/ 199 w 273"/>
                  <a:gd name="T45" fmla="*/ 256 h 273"/>
                  <a:gd name="T46" fmla="*/ 216 w 273"/>
                  <a:gd name="T47" fmla="*/ 245 h 273"/>
                  <a:gd name="T48" fmla="*/ 218 w 273"/>
                  <a:gd name="T49" fmla="*/ 241 h 273"/>
                  <a:gd name="T50" fmla="*/ 222 w 273"/>
                  <a:gd name="T51" fmla="*/ 241 h 273"/>
                  <a:gd name="T52" fmla="*/ 242 w 273"/>
                  <a:gd name="T53" fmla="*/ 221 h 273"/>
                  <a:gd name="T54" fmla="*/ 242 w 273"/>
                  <a:gd name="T55" fmla="*/ 218 h 273"/>
                  <a:gd name="T56" fmla="*/ 245 w 273"/>
                  <a:gd name="T57" fmla="*/ 215 h 273"/>
                  <a:gd name="T58" fmla="*/ 257 w 273"/>
                  <a:gd name="T59" fmla="*/ 199 h 273"/>
                  <a:gd name="T60" fmla="*/ 263 w 273"/>
                  <a:gd name="T61" fmla="*/ 188 h 273"/>
                  <a:gd name="T62" fmla="*/ 266 w 273"/>
                  <a:gd name="T63" fmla="*/ 175 h 273"/>
                  <a:gd name="T64" fmla="*/ 272 w 273"/>
                  <a:gd name="T65" fmla="*/ 149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6"/>
                    </a:moveTo>
                    <a:lnTo>
                      <a:pt x="272" y="122"/>
                    </a:lnTo>
                    <a:lnTo>
                      <a:pt x="270" y="108"/>
                    </a:lnTo>
                    <a:lnTo>
                      <a:pt x="263" y="83"/>
                    </a:lnTo>
                    <a:lnTo>
                      <a:pt x="257" y="71"/>
                    </a:lnTo>
                    <a:lnTo>
                      <a:pt x="250" y="60"/>
                    </a:lnTo>
                    <a:lnTo>
                      <a:pt x="233" y="40"/>
                    </a:lnTo>
                    <a:lnTo>
                      <a:pt x="222" y="29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9" y="9"/>
                    </a:lnTo>
                    <a:lnTo>
                      <a:pt x="176" y="4"/>
                    </a:lnTo>
                    <a:lnTo>
                      <a:pt x="164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09" y="2"/>
                    </a:lnTo>
                    <a:lnTo>
                      <a:pt x="84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2" y="60"/>
                    </a:lnTo>
                    <a:lnTo>
                      <a:pt x="10" y="83"/>
                    </a:lnTo>
                    <a:lnTo>
                      <a:pt x="3" y="108"/>
                    </a:lnTo>
                    <a:lnTo>
                      <a:pt x="0" y="136"/>
                    </a:lnTo>
                    <a:lnTo>
                      <a:pt x="0" y="149"/>
                    </a:lnTo>
                    <a:lnTo>
                      <a:pt x="3" y="163"/>
                    </a:lnTo>
                    <a:lnTo>
                      <a:pt x="5" y="175"/>
                    </a:lnTo>
                    <a:lnTo>
                      <a:pt x="10" y="188"/>
                    </a:lnTo>
                    <a:lnTo>
                      <a:pt x="15" y="199"/>
                    </a:lnTo>
                    <a:lnTo>
                      <a:pt x="22" y="210"/>
                    </a:lnTo>
                    <a:lnTo>
                      <a:pt x="30" y="221"/>
                    </a:lnTo>
                    <a:lnTo>
                      <a:pt x="40" y="233"/>
                    </a:lnTo>
                    <a:lnTo>
                      <a:pt x="60" y="249"/>
                    </a:lnTo>
                    <a:lnTo>
                      <a:pt x="72" y="256"/>
                    </a:lnTo>
                    <a:lnTo>
                      <a:pt x="84" y="262"/>
                    </a:lnTo>
                    <a:lnTo>
                      <a:pt x="109" y="269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9" y="272"/>
                    </a:lnTo>
                    <a:lnTo>
                      <a:pt x="143" y="272"/>
                    </a:lnTo>
                    <a:lnTo>
                      <a:pt x="150" y="272"/>
                    </a:lnTo>
                    <a:lnTo>
                      <a:pt x="164" y="269"/>
                    </a:lnTo>
                    <a:lnTo>
                      <a:pt x="176" y="266"/>
                    </a:lnTo>
                    <a:lnTo>
                      <a:pt x="182" y="263"/>
                    </a:lnTo>
                    <a:lnTo>
                      <a:pt x="189" y="262"/>
                    </a:lnTo>
                    <a:lnTo>
                      <a:pt x="193" y="259"/>
                    </a:lnTo>
                    <a:lnTo>
                      <a:pt x="199" y="256"/>
                    </a:lnTo>
                    <a:lnTo>
                      <a:pt x="211" y="249"/>
                    </a:lnTo>
                    <a:lnTo>
                      <a:pt x="216" y="245"/>
                    </a:lnTo>
                    <a:lnTo>
                      <a:pt x="218" y="242"/>
                    </a:lnTo>
                    <a:lnTo>
                      <a:pt x="218" y="241"/>
                    </a:lnTo>
                    <a:lnTo>
                      <a:pt x="219" y="241"/>
                    </a:lnTo>
                    <a:lnTo>
                      <a:pt x="222" y="241"/>
                    </a:lnTo>
                    <a:lnTo>
                      <a:pt x="233" y="233"/>
                    </a:lnTo>
                    <a:lnTo>
                      <a:pt x="242" y="221"/>
                    </a:lnTo>
                    <a:lnTo>
                      <a:pt x="242" y="219"/>
                    </a:lnTo>
                    <a:lnTo>
                      <a:pt x="242" y="218"/>
                    </a:lnTo>
                    <a:lnTo>
                      <a:pt x="243" y="218"/>
                    </a:lnTo>
                    <a:lnTo>
                      <a:pt x="245" y="215"/>
                    </a:lnTo>
                    <a:lnTo>
                      <a:pt x="250" y="210"/>
                    </a:lnTo>
                    <a:lnTo>
                      <a:pt x="257" y="199"/>
                    </a:lnTo>
                    <a:lnTo>
                      <a:pt x="259" y="193"/>
                    </a:lnTo>
                    <a:lnTo>
                      <a:pt x="263" y="188"/>
                    </a:lnTo>
                    <a:lnTo>
                      <a:pt x="264" y="181"/>
                    </a:lnTo>
                    <a:lnTo>
                      <a:pt x="266" y="175"/>
                    </a:lnTo>
                    <a:lnTo>
                      <a:pt x="270" y="163"/>
                    </a:lnTo>
                    <a:lnTo>
                      <a:pt x="272" y="149"/>
                    </a:lnTo>
                    <a:lnTo>
                      <a:pt x="272" y="142"/>
                    </a:lnTo>
                    <a:lnTo>
                      <a:pt x="272" y="139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C440C6D3-B697-0937-5D84-3985740E3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1" y="5321301"/>
                <a:ext cx="71438" cy="71438"/>
              </a:xfrm>
              <a:custGeom>
                <a:avLst/>
                <a:gdLst>
                  <a:gd name="T0" fmla="*/ 271 w 272"/>
                  <a:gd name="T1" fmla="*/ 123 h 273"/>
                  <a:gd name="T2" fmla="*/ 262 w 272"/>
                  <a:gd name="T3" fmla="*/ 84 h 273"/>
                  <a:gd name="T4" fmla="*/ 249 w 272"/>
                  <a:gd name="T5" fmla="*/ 60 h 273"/>
                  <a:gd name="T6" fmla="*/ 221 w 272"/>
                  <a:gd name="T7" fmla="*/ 30 h 273"/>
                  <a:gd name="T8" fmla="*/ 198 w 272"/>
                  <a:gd name="T9" fmla="*/ 14 h 273"/>
                  <a:gd name="T10" fmla="*/ 175 w 272"/>
                  <a:gd name="T11" fmla="*/ 5 h 273"/>
                  <a:gd name="T12" fmla="*/ 149 w 272"/>
                  <a:gd name="T13" fmla="*/ 0 h 273"/>
                  <a:gd name="T14" fmla="*/ 108 w 272"/>
                  <a:gd name="T15" fmla="*/ 3 h 273"/>
                  <a:gd name="T16" fmla="*/ 60 w 272"/>
                  <a:gd name="T17" fmla="*/ 21 h 273"/>
                  <a:gd name="T18" fmla="*/ 21 w 272"/>
                  <a:gd name="T19" fmla="*/ 60 h 273"/>
                  <a:gd name="T20" fmla="*/ 2 w 272"/>
                  <a:gd name="T21" fmla="*/ 109 h 273"/>
                  <a:gd name="T22" fmla="*/ 0 w 272"/>
                  <a:gd name="T23" fmla="*/ 150 h 273"/>
                  <a:gd name="T24" fmla="*/ 4 w 272"/>
                  <a:gd name="T25" fmla="*/ 176 h 273"/>
                  <a:gd name="T26" fmla="*/ 14 w 272"/>
                  <a:gd name="T27" fmla="*/ 199 h 273"/>
                  <a:gd name="T28" fmla="*/ 29 w 272"/>
                  <a:gd name="T29" fmla="*/ 222 h 273"/>
                  <a:gd name="T30" fmla="*/ 60 w 272"/>
                  <a:gd name="T31" fmla="*/ 250 h 273"/>
                  <a:gd name="T32" fmla="*/ 83 w 272"/>
                  <a:gd name="T33" fmla="*/ 263 h 273"/>
                  <a:gd name="T34" fmla="*/ 122 w 272"/>
                  <a:gd name="T35" fmla="*/ 272 h 273"/>
                  <a:gd name="T36" fmla="*/ 138 w 272"/>
                  <a:gd name="T37" fmla="*/ 272 h 273"/>
                  <a:gd name="T38" fmla="*/ 149 w 272"/>
                  <a:gd name="T39" fmla="*/ 272 h 273"/>
                  <a:gd name="T40" fmla="*/ 175 w 272"/>
                  <a:gd name="T41" fmla="*/ 266 h 273"/>
                  <a:gd name="T42" fmla="*/ 188 w 272"/>
                  <a:gd name="T43" fmla="*/ 263 h 273"/>
                  <a:gd name="T44" fmla="*/ 198 w 272"/>
                  <a:gd name="T45" fmla="*/ 257 h 273"/>
                  <a:gd name="T46" fmla="*/ 215 w 272"/>
                  <a:gd name="T47" fmla="*/ 245 h 273"/>
                  <a:gd name="T48" fmla="*/ 217 w 272"/>
                  <a:gd name="T49" fmla="*/ 242 h 273"/>
                  <a:gd name="T50" fmla="*/ 221 w 272"/>
                  <a:gd name="T51" fmla="*/ 242 h 273"/>
                  <a:gd name="T52" fmla="*/ 241 w 272"/>
                  <a:gd name="T53" fmla="*/ 222 h 273"/>
                  <a:gd name="T54" fmla="*/ 241 w 272"/>
                  <a:gd name="T55" fmla="*/ 218 h 273"/>
                  <a:gd name="T56" fmla="*/ 244 w 272"/>
                  <a:gd name="T57" fmla="*/ 216 h 273"/>
                  <a:gd name="T58" fmla="*/ 256 w 272"/>
                  <a:gd name="T59" fmla="*/ 199 h 273"/>
                  <a:gd name="T60" fmla="*/ 262 w 272"/>
                  <a:gd name="T61" fmla="*/ 189 h 273"/>
                  <a:gd name="T62" fmla="*/ 265 w 272"/>
                  <a:gd name="T63" fmla="*/ 176 h 273"/>
                  <a:gd name="T64" fmla="*/ 271 w 272"/>
                  <a:gd name="T65" fmla="*/ 150 h 273"/>
                  <a:gd name="T66" fmla="*/ 271 w 272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23"/>
                    </a:lnTo>
                    <a:lnTo>
                      <a:pt x="269" y="109"/>
                    </a:lnTo>
                    <a:lnTo>
                      <a:pt x="262" y="84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2" y="40"/>
                    </a:lnTo>
                    <a:lnTo>
                      <a:pt x="221" y="30"/>
                    </a:lnTo>
                    <a:lnTo>
                      <a:pt x="210" y="21"/>
                    </a:lnTo>
                    <a:lnTo>
                      <a:pt x="198" y="14"/>
                    </a:lnTo>
                    <a:lnTo>
                      <a:pt x="188" y="10"/>
                    </a:lnTo>
                    <a:lnTo>
                      <a:pt x="175" y="5"/>
                    </a:lnTo>
                    <a:lnTo>
                      <a:pt x="163" y="3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3"/>
                    </a:lnTo>
                    <a:lnTo>
                      <a:pt x="83" y="10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4"/>
                    </a:lnTo>
                    <a:lnTo>
                      <a:pt x="2" y="109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4"/>
                    </a:lnTo>
                    <a:lnTo>
                      <a:pt x="4" y="176"/>
                    </a:lnTo>
                    <a:lnTo>
                      <a:pt x="9" y="189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2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1" y="257"/>
                    </a:lnTo>
                    <a:lnTo>
                      <a:pt x="83" y="263"/>
                    </a:lnTo>
                    <a:lnTo>
                      <a:pt x="108" y="270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8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70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3"/>
                    </a:lnTo>
                    <a:lnTo>
                      <a:pt x="192" y="259"/>
                    </a:lnTo>
                    <a:lnTo>
                      <a:pt x="198" y="257"/>
                    </a:lnTo>
                    <a:lnTo>
                      <a:pt x="210" y="250"/>
                    </a:lnTo>
                    <a:lnTo>
                      <a:pt x="215" y="245"/>
                    </a:lnTo>
                    <a:lnTo>
                      <a:pt x="217" y="243"/>
                    </a:lnTo>
                    <a:lnTo>
                      <a:pt x="217" y="242"/>
                    </a:lnTo>
                    <a:lnTo>
                      <a:pt x="218" y="242"/>
                    </a:lnTo>
                    <a:lnTo>
                      <a:pt x="221" y="242"/>
                    </a:lnTo>
                    <a:lnTo>
                      <a:pt x="232" y="233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4" y="216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8" y="193"/>
                    </a:lnTo>
                    <a:lnTo>
                      <a:pt x="262" y="189"/>
                    </a:lnTo>
                    <a:lnTo>
                      <a:pt x="263" y="182"/>
                    </a:lnTo>
                    <a:lnTo>
                      <a:pt x="265" y="176"/>
                    </a:lnTo>
                    <a:lnTo>
                      <a:pt x="269" y="164"/>
                    </a:lnTo>
                    <a:lnTo>
                      <a:pt x="271" y="150"/>
                    </a:lnTo>
                    <a:lnTo>
                      <a:pt x="271" y="143"/>
                    </a:lnTo>
                    <a:lnTo>
                      <a:pt x="271" y="139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67DE652A-7C91-2AC2-FA3E-E4AF7D8A1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851" y="3194051"/>
                <a:ext cx="3930650" cy="2097088"/>
              </a:xfrm>
              <a:custGeom>
                <a:avLst/>
                <a:gdLst>
                  <a:gd name="T0" fmla="*/ 14638 w 14854"/>
                  <a:gd name="T1" fmla="*/ 7902 h 7927"/>
                  <a:gd name="T2" fmla="*/ 14212 w 14854"/>
                  <a:gd name="T3" fmla="*/ 7914 h 7927"/>
                  <a:gd name="T4" fmla="*/ 13796 w 14854"/>
                  <a:gd name="T5" fmla="*/ 7923 h 7927"/>
                  <a:gd name="T6" fmla="*/ 13388 w 14854"/>
                  <a:gd name="T7" fmla="*/ 7926 h 7927"/>
                  <a:gd name="T8" fmla="*/ 12985 w 14854"/>
                  <a:gd name="T9" fmla="*/ 7925 h 7927"/>
                  <a:gd name="T10" fmla="*/ 12593 w 14854"/>
                  <a:gd name="T11" fmla="*/ 7918 h 7927"/>
                  <a:gd name="T12" fmla="*/ 12209 w 14854"/>
                  <a:gd name="T13" fmla="*/ 7906 h 7927"/>
                  <a:gd name="T14" fmla="*/ 11833 w 14854"/>
                  <a:gd name="T15" fmla="*/ 7889 h 7927"/>
                  <a:gd name="T16" fmla="*/ 11463 w 14854"/>
                  <a:gd name="T17" fmla="*/ 7866 h 7927"/>
                  <a:gd name="T18" fmla="*/ 11102 w 14854"/>
                  <a:gd name="T19" fmla="*/ 7838 h 7927"/>
                  <a:gd name="T20" fmla="*/ 10749 w 14854"/>
                  <a:gd name="T21" fmla="*/ 7805 h 7927"/>
                  <a:gd name="T22" fmla="*/ 10405 w 14854"/>
                  <a:gd name="T23" fmla="*/ 7766 h 7927"/>
                  <a:gd name="T24" fmla="*/ 10068 w 14854"/>
                  <a:gd name="T25" fmla="*/ 7723 h 7927"/>
                  <a:gd name="T26" fmla="*/ 9740 w 14854"/>
                  <a:gd name="T27" fmla="*/ 7674 h 7927"/>
                  <a:gd name="T28" fmla="*/ 9419 w 14854"/>
                  <a:gd name="T29" fmla="*/ 7620 h 7927"/>
                  <a:gd name="T30" fmla="*/ 9107 w 14854"/>
                  <a:gd name="T31" fmla="*/ 7561 h 7927"/>
                  <a:gd name="T32" fmla="*/ 8796 w 14854"/>
                  <a:gd name="T33" fmla="*/ 7485 h 7927"/>
                  <a:gd name="T34" fmla="*/ 8483 w 14854"/>
                  <a:gd name="T35" fmla="*/ 7384 h 7927"/>
                  <a:gd name="T36" fmla="*/ 8177 w 14854"/>
                  <a:gd name="T37" fmla="*/ 7270 h 7927"/>
                  <a:gd name="T38" fmla="*/ 7878 w 14854"/>
                  <a:gd name="T39" fmla="*/ 7142 h 7927"/>
                  <a:gd name="T40" fmla="*/ 7587 w 14854"/>
                  <a:gd name="T41" fmla="*/ 6999 h 7927"/>
                  <a:gd name="T42" fmla="*/ 7302 w 14854"/>
                  <a:gd name="T43" fmla="*/ 6843 h 7927"/>
                  <a:gd name="T44" fmla="*/ 7024 w 14854"/>
                  <a:gd name="T45" fmla="*/ 6671 h 7927"/>
                  <a:gd name="T46" fmla="*/ 6754 w 14854"/>
                  <a:gd name="T47" fmla="*/ 6486 h 7927"/>
                  <a:gd name="T48" fmla="*/ 6490 w 14854"/>
                  <a:gd name="T49" fmla="*/ 6286 h 7927"/>
                  <a:gd name="T50" fmla="*/ 6234 w 14854"/>
                  <a:gd name="T51" fmla="*/ 6070 h 7927"/>
                  <a:gd name="T52" fmla="*/ 5985 w 14854"/>
                  <a:gd name="T53" fmla="*/ 5840 h 7927"/>
                  <a:gd name="T54" fmla="*/ 5742 w 14854"/>
                  <a:gd name="T55" fmla="*/ 5597 h 7927"/>
                  <a:gd name="T56" fmla="*/ 5507 w 14854"/>
                  <a:gd name="T57" fmla="*/ 5339 h 7927"/>
                  <a:gd name="T58" fmla="*/ 5279 w 14854"/>
                  <a:gd name="T59" fmla="*/ 5067 h 7927"/>
                  <a:gd name="T60" fmla="*/ 5058 w 14854"/>
                  <a:gd name="T61" fmla="*/ 4779 h 7927"/>
                  <a:gd name="T62" fmla="*/ 4844 w 14854"/>
                  <a:gd name="T63" fmla="*/ 4479 h 7927"/>
                  <a:gd name="T64" fmla="*/ 3302 w 14854"/>
                  <a:gd name="T65" fmla="*/ 2389 h 7927"/>
                  <a:gd name="T66" fmla="*/ 3112 w 14854"/>
                  <a:gd name="T67" fmla="*/ 2154 h 7927"/>
                  <a:gd name="T68" fmla="*/ 2920 w 14854"/>
                  <a:gd name="T69" fmla="*/ 1931 h 7927"/>
                  <a:gd name="T70" fmla="*/ 2823 w 14854"/>
                  <a:gd name="T71" fmla="*/ 1823 h 7927"/>
                  <a:gd name="T72" fmla="*/ 2677 w 14854"/>
                  <a:gd name="T73" fmla="*/ 1666 h 7927"/>
                  <a:gd name="T74" fmla="*/ 2532 w 14854"/>
                  <a:gd name="T75" fmla="*/ 1519 h 7927"/>
                  <a:gd name="T76" fmla="*/ 2432 w 14854"/>
                  <a:gd name="T77" fmla="*/ 1422 h 7927"/>
                  <a:gd name="T78" fmla="*/ 2234 w 14854"/>
                  <a:gd name="T79" fmla="*/ 1239 h 7927"/>
                  <a:gd name="T80" fmla="*/ 2134 w 14854"/>
                  <a:gd name="T81" fmla="*/ 1152 h 7927"/>
                  <a:gd name="T82" fmla="*/ 1930 w 14854"/>
                  <a:gd name="T83" fmla="*/ 984 h 7927"/>
                  <a:gd name="T84" fmla="*/ 1727 w 14854"/>
                  <a:gd name="T85" fmla="*/ 830 h 7927"/>
                  <a:gd name="T86" fmla="*/ 1518 w 14854"/>
                  <a:gd name="T87" fmla="*/ 685 h 7927"/>
                  <a:gd name="T88" fmla="*/ 1308 w 14854"/>
                  <a:gd name="T89" fmla="*/ 553 h 7927"/>
                  <a:gd name="T90" fmla="*/ 1095 w 14854"/>
                  <a:gd name="T91" fmla="*/ 432 h 7927"/>
                  <a:gd name="T92" fmla="*/ 882 w 14854"/>
                  <a:gd name="T93" fmla="*/ 324 h 7927"/>
                  <a:gd name="T94" fmla="*/ 664 w 14854"/>
                  <a:gd name="T95" fmla="*/ 225 h 7927"/>
                  <a:gd name="T96" fmla="*/ 445 w 14854"/>
                  <a:gd name="T97" fmla="*/ 139 h 7927"/>
                  <a:gd name="T98" fmla="*/ 333 w 14854"/>
                  <a:gd name="T99" fmla="*/ 99 h 7927"/>
                  <a:gd name="T100" fmla="*/ 166 w 14854"/>
                  <a:gd name="T101" fmla="*/ 44 h 7927"/>
                  <a:gd name="T102" fmla="*/ 0 w 14854"/>
                  <a:gd name="T103" fmla="*/ 0 h 7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54" h="7927">
                    <a:moveTo>
                      <a:pt x="14854" y="7893"/>
                    </a:moveTo>
                    <a:lnTo>
                      <a:pt x="14638" y="7902"/>
                    </a:lnTo>
                    <a:lnTo>
                      <a:pt x="14425" y="7909"/>
                    </a:lnTo>
                    <a:lnTo>
                      <a:pt x="14212" y="7914"/>
                    </a:lnTo>
                    <a:lnTo>
                      <a:pt x="14004" y="7920"/>
                    </a:lnTo>
                    <a:lnTo>
                      <a:pt x="13796" y="7923"/>
                    </a:lnTo>
                    <a:lnTo>
                      <a:pt x="13591" y="7925"/>
                    </a:lnTo>
                    <a:lnTo>
                      <a:pt x="13388" y="7926"/>
                    </a:lnTo>
                    <a:lnTo>
                      <a:pt x="13187" y="7927"/>
                    </a:lnTo>
                    <a:lnTo>
                      <a:pt x="12985" y="7925"/>
                    </a:lnTo>
                    <a:lnTo>
                      <a:pt x="12789" y="7923"/>
                    </a:lnTo>
                    <a:lnTo>
                      <a:pt x="12593" y="7918"/>
                    </a:lnTo>
                    <a:lnTo>
                      <a:pt x="12401" y="7913"/>
                    </a:lnTo>
                    <a:lnTo>
                      <a:pt x="12209" y="7906"/>
                    </a:lnTo>
                    <a:lnTo>
                      <a:pt x="12020" y="7898"/>
                    </a:lnTo>
                    <a:lnTo>
                      <a:pt x="11833" y="7889"/>
                    </a:lnTo>
                    <a:lnTo>
                      <a:pt x="11648" y="7879"/>
                    </a:lnTo>
                    <a:lnTo>
                      <a:pt x="11463" y="7866"/>
                    </a:lnTo>
                    <a:lnTo>
                      <a:pt x="11282" y="7853"/>
                    </a:lnTo>
                    <a:lnTo>
                      <a:pt x="11102" y="7838"/>
                    </a:lnTo>
                    <a:lnTo>
                      <a:pt x="10926" y="7823"/>
                    </a:lnTo>
                    <a:lnTo>
                      <a:pt x="10749" y="7805"/>
                    </a:lnTo>
                    <a:lnTo>
                      <a:pt x="10577" y="7786"/>
                    </a:lnTo>
                    <a:lnTo>
                      <a:pt x="10405" y="7766"/>
                    </a:lnTo>
                    <a:lnTo>
                      <a:pt x="10237" y="7746"/>
                    </a:lnTo>
                    <a:lnTo>
                      <a:pt x="10068" y="7723"/>
                    </a:lnTo>
                    <a:lnTo>
                      <a:pt x="9904" y="7699"/>
                    </a:lnTo>
                    <a:lnTo>
                      <a:pt x="9740" y="7674"/>
                    </a:lnTo>
                    <a:lnTo>
                      <a:pt x="9579" y="7648"/>
                    </a:lnTo>
                    <a:lnTo>
                      <a:pt x="9419" y="7620"/>
                    </a:lnTo>
                    <a:lnTo>
                      <a:pt x="9263" y="7592"/>
                    </a:lnTo>
                    <a:lnTo>
                      <a:pt x="9107" y="7561"/>
                    </a:lnTo>
                    <a:lnTo>
                      <a:pt x="8956" y="7531"/>
                    </a:lnTo>
                    <a:lnTo>
                      <a:pt x="8796" y="7485"/>
                    </a:lnTo>
                    <a:lnTo>
                      <a:pt x="8639" y="7436"/>
                    </a:lnTo>
                    <a:lnTo>
                      <a:pt x="8483" y="7384"/>
                    </a:lnTo>
                    <a:lnTo>
                      <a:pt x="8330" y="7330"/>
                    </a:lnTo>
                    <a:lnTo>
                      <a:pt x="8177" y="7270"/>
                    </a:lnTo>
                    <a:lnTo>
                      <a:pt x="8028" y="7208"/>
                    </a:lnTo>
                    <a:lnTo>
                      <a:pt x="7878" y="7142"/>
                    </a:lnTo>
                    <a:lnTo>
                      <a:pt x="7732" y="7074"/>
                    </a:lnTo>
                    <a:lnTo>
                      <a:pt x="7587" y="6999"/>
                    </a:lnTo>
                    <a:lnTo>
                      <a:pt x="7444" y="6923"/>
                    </a:lnTo>
                    <a:lnTo>
                      <a:pt x="7302" y="6843"/>
                    </a:lnTo>
                    <a:lnTo>
                      <a:pt x="7163" y="6759"/>
                    </a:lnTo>
                    <a:lnTo>
                      <a:pt x="7024" y="6671"/>
                    </a:lnTo>
                    <a:lnTo>
                      <a:pt x="6889" y="6580"/>
                    </a:lnTo>
                    <a:lnTo>
                      <a:pt x="6754" y="6486"/>
                    </a:lnTo>
                    <a:lnTo>
                      <a:pt x="6622" y="6388"/>
                    </a:lnTo>
                    <a:lnTo>
                      <a:pt x="6490" y="6286"/>
                    </a:lnTo>
                    <a:lnTo>
                      <a:pt x="6362" y="6180"/>
                    </a:lnTo>
                    <a:lnTo>
                      <a:pt x="6234" y="6070"/>
                    </a:lnTo>
                    <a:lnTo>
                      <a:pt x="6109" y="5958"/>
                    </a:lnTo>
                    <a:lnTo>
                      <a:pt x="5985" y="5840"/>
                    </a:lnTo>
                    <a:lnTo>
                      <a:pt x="5863" y="5720"/>
                    </a:lnTo>
                    <a:lnTo>
                      <a:pt x="5742" y="5597"/>
                    </a:lnTo>
                    <a:lnTo>
                      <a:pt x="5625" y="5471"/>
                    </a:lnTo>
                    <a:lnTo>
                      <a:pt x="5507" y="5339"/>
                    </a:lnTo>
                    <a:lnTo>
                      <a:pt x="5393" y="5204"/>
                    </a:lnTo>
                    <a:lnTo>
                      <a:pt x="5279" y="5067"/>
                    </a:lnTo>
                    <a:lnTo>
                      <a:pt x="5168" y="4925"/>
                    </a:lnTo>
                    <a:lnTo>
                      <a:pt x="5058" y="4779"/>
                    </a:lnTo>
                    <a:lnTo>
                      <a:pt x="4951" y="4631"/>
                    </a:lnTo>
                    <a:lnTo>
                      <a:pt x="4844" y="4479"/>
                    </a:lnTo>
                    <a:lnTo>
                      <a:pt x="4741" y="4323"/>
                    </a:lnTo>
                    <a:lnTo>
                      <a:pt x="3302" y="2389"/>
                    </a:lnTo>
                    <a:lnTo>
                      <a:pt x="3206" y="2270"/>
                    </a:lnTo>
                    <a:lnTo>
                      <a:pt x="3112" y="2154"/>
                    </a:lnTo>
                    <a:lnTo>
                      <a:pt x="3016" y="2041"/>
                    </a:lnTo>
                    <a:lnTo>
                      <a:pt x="2920" y="1931"/>
                    </a:lnTo>
                    <a:lnTo>
                      <a:pt x="2871" y="1876"/>
                    </a:lnTo>
                    <a:lnTo>
                      <a:pt x="2823" y="1823"/>
                    </a:lnTo>
                    <a:lnTo>
                      <a:pt x="2726" y="1718"/>
                    </a:lnTo>
                    <a:lnTo>
                      <a:pt x="2677" y="1666"/>
                    </a:lnTo>
                    <a:lnTo>
                      <a:pt x="2629" y="1617"/>
                    </a:lnTo>
                    <a:lnTo>
                      <a:pt x="2532" y="1519"/>
                    </a:lnTo>
                    <a:lnTo>
                      <a:pt x="2482" y="1470"/>
                    </a:lnTo>
                    <a:lnTo>
                      <a:pt x="2432" y="1422"/>
                    </a:lnTo>
                    <a:lnTo>
                      <a:pt x="2334" y="1329"/>
                    </a:lnTo>
                    <a:lnTo>
                      <a:pt x="2234" y="1239"/>
                    </a:lnTo>
                    <a:lnTo>
                      <a:pt x="2183" y="1194"/>
                    </a:lnTo>
                    <a:lnTo>
                      <a:pt x="2134" y="1152"/>
                    </a:lnTo>
                    <a:lnTo>
                      <a:pt x="2031" y="1066"/>
                    </a:lnTo>
                    <a:lnTo>
                      <a:pt x="1930" y="984"/>
                    </a:lnTo>
                    <a:lnTo>
                      <a:pt x="1828" y="905"/>
                    </a:lnTo>
                    <a:lnTo>
                      <a:pt x="1727" y="830"/>
                    </a:lnTo>
                    <a:lnTo>
                      <a:pt x="1622" y="756"/>
                    </a:lnTo>
                    <a:lnTo>
                      <a:pt x="1518" y="685"/>
                    </a:lnTo>
                    <a:lnTo>
                      <a:pt x="1413" y="618"/>
                    </a:lnTo>
                    <a:lnTo>
                      <a:pt x="1308" y="553"/>
                    </a:lnTo>
                    <a:lnTo>
                      <a:pt x="1201" y="491"/>
                    </a:lnTo>
                    <a:lnTo>
                      <a:pt x="1095" y="432"/>
                    </a:lnTo>
                    <a:lnTo>
                      <a:pt x="988" y="377"/>
                    </a:lnTo>
                    <a:lnTo>
                      <a:pt x="882" y="324"/>
                    </a:lnTo>
                    <a:lnTo>
                      <a:pt x="773" y="273"/>
                    </a:lnTo>
                    <a:lnTo>
                      <a:pt x="664" y="225"/>
                    </a:lnTo>
                    <a:lnTo>
                      <a:pt x="554" y="180"/>
                    </a:lnTo>
                    <a:lnTo>
                      <a:pt x="445" y="139"/>
                    </a:lnTo>
                    <a:lnTo>
                      <a:pt x="388" y="117"/>
                    </a:lnTo>
                    <a:lnTo>
                      <a:pt x="333" y="99"/>
                    </a:lnTo>
                    <a:lnTo>
                      <a:pt x="222" y="62"/>
                    </a:lnTo>
                    <a:lnTo>
                      <a:pt x="166" y="44"/>
                    </a:lnTo>
                    <a:lnTo>
                      <a:pt x="110" y="2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" name="Line 42">
                <a:extLst>
                  <a:ext uri="{FF2B5EF4-FFF2-40B4-BE49-F238E27FC236}">
                    <a16:creationId xmlns:a16="http://schemas.microsoft.com/office/drawing/2014/main" id="{5D6DB412-509F-AC03-15FC-0382219C1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14051" y="5241926"/>
                <a:ext cx="0" cy="11271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" name="Line 43">
                <a:extLst>
                  <a:ext uri="{FF2B5EF4-FFF2-40B4-BE49-F238E27FC236}">
                    <a16:creationId xmlns:a16="http://schemas.microsoft.com/office/drawing/2014/main" id="{EA74B1AB-FE1F-F5CD-FDC7-3EE046E8D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2863" y="5283201"/>
                <a:ext cx="0" cy="10953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" name="Line 44">
                <a:extLst>
                  <a:ext uri="{FF2B5EF4-FFF2-40B4-BE49-F238E27FC236}">
                    <a16:creationId xmlns:a16="http://schemas.microsoft.com/office/drawing/2014/main" id="{161480E1-CE33-B121-CA14-F2158053F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4601" y="4279901"/>
                <a:ext cx="0" cy="21113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" name="Line 45">
                <a:extLst>
                  <a:ext uri="{FF2B5EF4-FFF2-40B4-BE49-F238E27FC236}">
                    <a16:creationId xmlns:a16="http://schemas.microsoft.com/office/drawing/2014/main" id="{FD673967-F244-4DDA-7AA7-9C97EB27A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6901" y="3506788"/>
                <a:ext cx="0" cy="3778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" name="Line 46">
                <a:extLst>
                  <a:ext uri="{FF2B5EF4-FFF2-40B4-BE49-F238E27FC236}">
                    <a16:creationId xmlns:a16="http://schemas.microsoft.com/office/drawing/2014/main" id="{D0BFCF89-820B-B222-5048-064E02C80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17063" y="4832351"/>
                <a:ext cx="0" cy="1587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" name="Line 47">
                <a:extLst>
                  <a:ext uri="{FF2B5EF4-FFF2-40B4-BE49-F238E27FC236}">
                    <a16:creationId xmlns:a16="http://schemas.microsoft.com/office/drawing/2014/main" id="{784BDD53-6F4E-552F-6006-188520064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61588" y="5194301"/>
                <a:ext cx="0" cy="1063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4F3BAF5D-0401-3340-B31D-D5C9DF59D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0388" y="3667126"/>
                <a:ext cx="73025" cy="71438"/>
              </a:xfrm>
              <a:custGeom>
                <a:avLst/>
                <a:gdLst>
                  <a:gd name="T0" fmla="*/ 272 w 273"/>
                  <a:gd name="T1" fmla="*/ 123 h 273"/>
                  <a:gd name="T2" fmla="*/ 262 w 273"/>
                  <a:gd name="T3" fmla="*/ 84 h 273"/>
                  <a:gd name="T4" fmla="*/ 249 w 273"/>
                  <a:gd name="T5" fmla="*/ 60 h 273"/>
                  <a:gd name="T6" fmla="*/ 221 w 273"/>
                  <a:gd name="T7" fmla="*/ 30 h 273"/>
                  <a:gd name="T8" fmla="*/ 199 w 273"/>
                  <a:gd name="T9" fmla="*/ 14 h 273"/>
                  <a:gd name="T10" fmla="*/ 175 w 273"/>
                  <a:gd name="T11" fmla="*/ 5 h 273"/>
                  <a:gd name="T12" fmla="*/ 149 w 273"/>
                  <a:gd name="T13" fmla="*/ 0 h 273"/>
                  <a:gd name="T14" fmla="*/ 108 w 273"/>
                  <a:gd name="T15" fmla="*/ 3 h 273"/>
                  <a:gd name="T16" fmla="*/ 60 w 273"/>
                  <a:gd name="T17" fmla="*/ 21 h 273"/>
                  <a:gd name="T18" fmla="*/ 21 w 273"/>
                  <a:gd name="T19" fmla="*/ 60 h 273"/>
                  <a:gd name="T20" fmla="*/ 2 w 273"/>
                  <a:gd name="T21" fmla="*/ 109 h 273"/>
                  <a:gd name="T22" fmla="*/ 0 w 273"/>
                  <a:gd name="T23" fmla="*/ 150 h 273"/>
                  <a:gd name="T24" fmla="*/ 5 w 273"/>
                  <a:gd name="T25" fmla="*/ 176 h 273"/>
                  <a:gd name="T26" fmla="*/ 14 w 273"/>
                  <a:gd name="T27" fmla="*/ 199 h 273"/>
                  <a:gd name="T28" fmla="*/ 29 w 273"/>
                  <a:gd name="T29" fmla="*/ 222 h 273"/>
                  <a:gd name="T30" fmla="*/ 60 w 273"/>
                  <a:gd name="T31" fmla="*/ 250 h 273"/>
                  <a:gd name="T32" fmla="*/ 83 w 273"/>
                  <a:gd name="T33" fmla="*/ 263 h 273"/>
                  <a:gd name="T34" fmla="*/ 122 w 273"/>
                  <a:gd name="T35" fmla="*/ 272 h 273"/>
                  <a:gd name="T36" fmla="*/ 139 w 273"/>
                  <a:gd name="T37" fmla="*/ 272 h 273"/>
                  <a:gd name="T38" fmla="*/ 149 w 273"/>
                  <a:gd name="T39" fmla="*/ 272 h 273"/>
                  <a:gd name="T40" fmla="*/ 175 w 273"/>
                  <a:gd name="T41" fmla="*/ 266 h 273"/>
                  <a:gd name="T42" fmla="*/ 188 w 273"/>
                  <a:gd name="T43" fmla="*/ 263 h 273"/>
                  <a:gd name="T44" fmla="*/ 199 w 273"/>
                  <a:gd name="T45" fmla="*/ 257 h 273"/>
                  <a:gd name="T46" fmla="*/ 215 w 273"/>
                  <a:gd name="T47" fmla="*/ 245 h 273"/>
                  <a:gd name="T48" fmla="*/ 218 w 273"/>
                  <a:gd name="T49" fmla="*/ 242 h 273"/>
                  <a:gd name="T50" fmla="*/ 221 w 273"/>
                  <a:gd name="T51" fmla="*/ 242 h 273"/>
                  <a:gd name="T52" fmla="*/ 241 w 273"/>
                  <a:gd name="T53" fmla="*/ 222 h 273"/>
                  <a:gd name="T54" fmla="*/ 241 w 273"/>
                  <a:gd name="T55" fmla="*/ 218 h 273"/>
                  <a:gd name="T56" fmla="*/ 245 w 273"/>
                  <a:gd name="T57" fmla="*/ 216 h 273"/>
                  <a:gd name="T58" fmla="*/ 256 w 273"/>
                  <a:gd name="T59" fmla="*/ 199 h 273"/>
                  <a:gd name="T60" fmla="*/ 262 w 273"/>
                  <a:gd name="T61" fmla="*/ 189 h 273"/>
                  <a:gd name="T62" fmla="*/ 266 w 273"/>
                  <a:gd name="T63" fmla="*/ 176 h 273"/>
                  <a:gd name="T64" fmla="*/ 272 w 273"/>
                  <a:gd name="T65" fmla="*/ 150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2" y="123"/>
                    </a:lnTo>
                    <a:lnTo>
                      <a:pt x="269" y="109"/>
                    </a:lnTo>
                    <a:lnTo>
                      <a:pt x="262" y="84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3" y="40"/>
                    </a:lnTo>
                    <a:lnTo>
                      <a:pt x="221" y="30"/>
                    </a:lnTo>
                    <a:lnTo>
                      <a:pt x="210" y="21"/>
                    </a:lnTo>
                    <a:lnTo>
                      <a:pt x="199" y="14"/>
                    </a:lnTo>
                    <a:lnTo>
                      <a:pt x="188" y="10"/>
                    </a:lnTo>
                    <a:lnTo>
                      <a:pt x="175" y="5"/>
                    </a:lnTo>
                    <a:lnTo>
                      <a:pt x="163" y="3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3"/>
                    </a:lnTo>
                    <a:lnTo>
                      <a:pt x="83" y="10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4"/>
                    </a:lnTo>
                    <a:lnTo>
                      <a:pt x="2" y="109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4"/>
                    </a:lnTo>
                    <a:lnTo>
                      <a:pt x="5" y="176"/>
                    </a:lnTo>
                    <a:lnTo>
                      <a:pt x="9" y="189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2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3" y="263"/>
                    </a:lnTo>
                    <a:lnTo>
                      <a:pt x="108" y="270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9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70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0" y="250"/>
                    </a:lnTo>
                    <a:lnTo>
                      <a:pt x="215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3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5" y="216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9" y="193"/>
                    </a:lnTo>
                    <a:lnTo>
                      <a:pt x="262" y="189"/>
                    </a:lnTo>
                    <a:lnTo>
                      <a:pt x="263" y="182"/>
                    </a:lnTo>
                    <a:lnTo>
                      <a:pt x="266" y="176"/>
                    </a:lnTo>
                    <a:lnTo>
                      <a:pt x="269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C2245820-F9B7-ABEB-5A2D-3C3ACD238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9676" y="4349751"/>
                <a:ext cx="71438" cy="71438"/>
              </a:xfrm>
              <a:custGeom>
                <a:avLst/>
                <a:gdLst>
                  <a:gd name="T0" fmla="*/ 272 w 273"/>
                  <a:gd name="T1" fmla="*/ 122 h 273"/>
                  <a:gd name="T2" fmla="*/ 262 w 273"/>
                  <a:gd name="T3" fmla="*/ 83 h 273"/>
                  <a:gd name="T4" fmla="*/ 249 w 273"/>
                  <a:gd name="T5" fmla="*/ 60 h 273"/>
                  <a:gd name="T6" fmla="*/ 221 w 273"/>
                  <a:gd name="T7" fmla="*/ 29 h 273"/>
                  <a:gd name="T8" fmla="*/ 199 w 273"/>
                  <a:gd name="T9" fmla="*/ 14 h 273"/>
                  <a:gd name="T10" fmla="*/ 175 w 273"/>
                  <a:gd name="T11" fmla="*/ 4 h 273"/>
                  <a:gd name="T12" fmla="*/ 149 w 273"/>
                  <a:gd name="T13" fmla="*/ 0 h 273"/>
                  <a:gd name="T14" fmla="*/ 108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2 w 273"/>
                  <a:gd name="T21" fmla="*/ 108 h 273"/>
                  <a:gd name="T22" fmla="*/ 0 w 273"/>
                  <a:gd name="T23" fmla="*/ 149 h 273"/>
                  <a:gd name="T24" fmla="*/ 5 w 273"/>
                  <a:gd name="T25" fmla="*/ 175 h 273"/>
                  <a:gd name="T26" fmla="*/ 14 w 273"/>
                  <a:gd name="T27" fmla="*/ 199 h 273"/>
                  <a:gd name="T28" fmla="*/ 29 w 273"/>
                  <a:gd name="T29" fmla="*/ 221 h 273"/>
                  <a:gd name="T30" fmla="*/ 60 w 273"/>
                  <a:gd name="T31" fmla="*/ 249 h 273"/>
                  <a:gd name="T32" fmla="*/ 83 w 273"/>
                  <a:gd name="T33" fmla="*/ 262 h 273"/>
                  <a:gd name="T34" fmla="*/ 122 w 273"/>
                  <a:gd name="T35" fmla="*/ 272 h 273"/>
                  <a:gd name="T36" fmla="*/ 139 w 273"/>
                  <a:gd name="T37" fmla="*/ 272 h 273"/>
                  <a:gd name="T38" fmla="*/ 149 w 273"/>
                  <a:gd name="T39" fmla="*/ 272 h 273"/>
                  <a:gd name="T40" fmla="*/ 175 w 273"/>
                  <a:gd name="T41" fmla="*/ 266 h 273"/>
                  <a:gd name="T42" fmla="*/ 188 w 273"/>
                  <a:gd name="T43" fmla="*/ 262 h 273"/>
                  <a:gd name="T44" fmla="*/ 199 w 273"/>
                  <a:gd name="T45" fmla="*/ 257 h 273"/>
                  <a:gd name="T46" fmla="*/ 215 w 273"/>
                  <a:gd name="T47" fmla="*/ 245 h 273"/>
                  <a:gd name="T48" fmla="*/ 218 w 273"/>
                  <a:gd name="T49" fmla="*/ 241 h 273"/>
                  <a:gd name="T50" fmla="*/ 221 w 273"/>
                  <a:gd name="T51" fmla="*/ 241 h 273"/>
                  <a:gd name="T52" fmla="*/ 241 w 273"/>
                  <a:gd name="T53" fmla="*/ 221 h 273"/>
                  <a:gd name="T54" fmla="*/ 241 w 273"/>
                  <a:gd name="T55" fmla="*/ 218 h 273"/>
                  <a:gd name="T56" fmla="*/ 245 w 273"/>
                  <a:gd name="T57" fmla="*/ 215 h 273"/>
                  <a:gd name="T58" fmla="*/ 256 w 273"/>
                  <a:gd name="T59" fmla="*/ 199 h 273"/>
                  <a:gd name="T60" fmla="*/ 262 w 273"/>
                  <a:gd name="T61" fmla="*/ 188 h 273"/>
                  <a:gd name="T62" fmla="*/ 266 w 273"/>
                  <a:gd name="T63" fmla="*/ 175 h 273"/>
                  <a:gd name="T64" fmla="*/ 272 w 273"/>
                  <a:gd name="T65" fmla="*/ 149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6"/>
                    </a:moveTo>
                    <a:lnTo>
                      <a:pt x="272" y="122"/>
                    </a:lnTo>
                    <a:lnTo>
                      <a:pt x="269" y="108"/>
                    </a:lnTo>
                    <a:lnTo>
                      <a:pt x="262" y="83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3" y="40"/>
                    </a:lnTo>
                    <a:lnTo>
                      <a:pt x="221" y="29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8" y="9"/>
                    </a:lnTo>
                    <a:lnTo>
                      <a:pt x="175" y="4"/>
                    </a:lnTo>
                    <a:lnTo>
                      <a:pt x="163" y="2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2"/>
                    </a:lnTo>
                    <a:lnTo>
                      <a:pt x="83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0" y="149"/>
                    </a:lnTo>
                    <a:lnTo>
                      <a:pt x="2" y="163"/>
                    </a:lnTo>
                    <a:lnTo>
                      <a:pt x="5" y="175"/>
                    </a:lnTo>
                    <a:lnTo>
                      <a:pt x="9" y="188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1"/>
                    </a:lnTo>
                    <a:lnTo>
                      <a:pt x="40" y="233"/>
                    </a:lnTo>
                    <a:lnTo>
                      <a:pt x="60" y="249"/>
                    </a:lnTo>
                    <a:lnTo>
                      <a:pt x="72" y="257"/>
                    </a:lnTo>
                    <a:lnTo>
                      <a:pt x="83" y="262"/>
                    </a:lnTo>
                    <a:lnTo>
                      <a:pt x="108" y="269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9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69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2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49"/>
                    </a:lnTo>
                    <a:lnTo>
                      <a:pt x="215" y="245"/>
                    </a:lnTo>
                    <a:lnTo>
                      <a:pt x="218" y="242"/>
                    </a:lnTo>
                    <a:lnTo>
                      <a:pt x="218" y="241"/>
                    </a:lnTo>
                    <a:lnTo>
                      <a:pt x="219" y="241"/>
                    </a:lnTo>
                    <a:lnTo>
                      <a:pt x="221" y="241"/>
                    </a:lnTo>
                    <a:lnTo>
                      <a:pt x="233" y="233"/>
                    </a:lnTo>
                    <a:lnTo>
                      <a:pt x="241" y="221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5" y="215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9" y="193"/>
                    </a:lnTo>
                    <a:lnTo>
                      <a:pt x="262" y="188"/>
                    </a:lnTo>
                    <a:lnTo>
                      <a:pt x="263" y="181"/>
                    </a:lnTo>
                    <a:lnTo>
                      <a:pt x="266" y="175"/>
                    </a:lnTo>
                    <a:lnTo>
                      <a:pt x="269" y="163"/>
                    </a:lnTo>
                    <a:lnTo>
                      <a:pt x="272" y="149"/>
                    </a:lnTo>
                    <a:lnTo>
                      <a:pt x="272" y="142"/>
                    </a:lnTo>
                    <a:lnTo>
                      <a:pt x="272" y="139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AB75F025-0A19-92DE-19E4-DD951F2E6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551" y="4875213"/>
                <a:ext cx="73025" cy="73025"/>
              </a:xfrm>
              <a:custGeom>
                <a:avLst/>
                <a:gdLst>
                  <a:gd name="T0" fmla="*/ 272 w 273"/>
                  <a:gd name="T1" fmla="*/ 123 h 273"/>
                  <a:gd name="T2" fmla="*/ 262 w 273"/>
                  <a:gd name="T3" fmla="*/ 84 h 273"/>
                  <a:gd name="T4" fmla="*/ 250 w 273"/>
                  <a:gd name="T5" fmla="*/ 60 h 273"/>
                  <a:gd name="T6" fmla="*/ 221 w 273"/>
                  <a:gd name="T7" fmla="*/ 30 h 273"/>
                  <a:gd name="T8" fmla="*/ 199 w 273"/>
                  <a:gd name="T9" fmla="*/ 14 h 273"/>
                  <a:gd name="T10" fmla="*/ 175 w 273"/>
                  <a:gd name="T11" fmla="*/ 5 h 273"/>
                  <a:gd name="T12" fmla="*/ 150 w 273"/>
                  <a:gd name="T13" fmla="*/ 0 h 273"/>
                  <a:gd name="T14" fmla="*/ 108 w 273"/>
                  <a:gd name="T15" fmla="*/ 2 h 273"/>
                  <a:gd name="T16" fmla="*/ 60 w 273"/>
                  <a:gd name="T17" fmla="*/ 21 h 273"/>
                  <a:gd name="T18" fmla="*/ 21 w 273"/>
                  <a:gd name="T19" fmla="*/ 60 h 273"/>
                  <a:gd name="T20" fmla="*/ 3 w 273"/>
                  <a:gd name="T21" fmla="*/ 108 h 273"/>
                  <a:gd name="T22" fmla="*/ 0 w 273"/>
                  <a:gd name="T23" fmla="*/ 150 h 273"/>
                  <a:gd name="T24" fmla="*/ 5 w 273"/>
                  <a:gd name="T25" fmla="*/ 176 h 273"/>
                  <a:gd name="T26" fmla="*/ 14 w 273"/>
                  <a:gd name="T27" fmla="*/ 199 h 273"/>
                  <a:gd name="T28" fmla="*/ 30 w 273"/>
                  <a:gd name="T29" fmla="*/ 222 h 273"/>
                  <a:gd name="T30" fmla="*/ 60 w 273"/>
                  <a:gd name="T31" fmla="*/ 250 h 273"/>
                  <a:gd name="T32" fmla="*/ 84 w 273"/>
                  <a:gd name="T33" fmla="*/ 263 h 273"/>
                  <a:gd name="T34" fmla="*/ 123 w 273"/>
                  <a:gd name="T35" fmla="*/ 272 h 273"/>
                  <a:gd name="T36" fmla="*/ 139 w 273"/>
                  <a:gd name="T37" fmla="*/ 272 h 273"/>
                  <a:gd name="T38" fmla="*/ 150 w 273"/>
                  <a:gd name="T39" fmla="*/ 272 h 273"/>
                  <a:gd name="T40" fmla="*/ 175 w 273"/>
                  <a:gd name="T41" fmla="*/ 266 h 273"/>
                  <a:gd name="T42" fmla="*/ 188 w 273"/>
                  <a:gd name="T43" fmla="*/ 263 h 273"/>
                  <a:gd name="T44" fmla="*/ 199 w 273"/>
                  <a:gd name="T45" fmla="*/ 257 h 273"/>
                  <a:gd name="T46" fmla="*/ 215 w 273"/>
                  <a:gd name="T47" fmla="*/ 245 h 273"/>
                  <a:gd name="T48" fmla="*/ 218 w 273"/>
                  <a:gd name="T49" fmla="*/ 242 h 273"/>
                  <a:gd name="T50" fmla="*/ 221 w 273"/>
                  <a:gd name="T51" fmla="*/ 242 h 273"/>
                  <a:gd name="T52" fmla="*/ 241 w 273"/>
                  <a:gd name="T53" fmla="*/ 222 h 273"/>
                  <a:gd name="T54" fmla="*/ 241 w 273"/>
                  <a:gd name="T55" fmla="*/ 218 h 273"/>
                  <a:gd name="T56" fmla="*/ 245 w 273"/>
                  <a:gd name="T57" fmla="*/ 216 h 273"/>
                  <a:gd name="T58" fmla="*/ 257 w 273"/>
                  <a:gd name="T59" fmla="*/ 199 h 273"/>
                  <a:gd name="T60" fmla="*/ 262 w 273"/>
                  <a:gd name="T61" fmla="*/ 189 h 273"/>
                  <a:gd name="T62" fmla="*/ 266 w 273"/>
                  <a:gd name="T63" fmla="*/ 176 h 273"/>
                  <a:gd name="T64" fmla="*/ 272 w 273"/>
                  <a:gd name="T65" fmla="*/ 150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2" y="123"/>
                    </a:lnTo>
                    <a:lnTo>
                      <a:pt x="270" y="108"/>
                    </a:lnTo>
                    <a:lnTo>
                      <a:pt x="262" y="84"/>
                    </a:lnTo>
                    <a:lnTo>
                      <a:pt x="257" y="72"/>
                    </a:lnTo>
                    <a:lnTo>
                      <a:pt x="250" y="60"/>
                    </a:lnTo>
                    <a:lnTo>
                      <a:pt x="233" y="40"/>
                    </a:lnTo>
                    <a:lnTo>
                      <a:pt x="221" y="30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8" y="10"/>
                    </a:lnTo>
                    <a:lnTo>
                      <a:pt x="175" y="5"/>
                    </a:lnTo>
                    <a:lnTo>
                      <a:pt x="164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08" y="2"/>
                    </a:lnTo>
                    <a:lnTo>
                      <a:pt x="84" y="10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10" y="84"/>
                    </a:lnTo>
                    <a:lnTo>
                      <a:pt x="3" y="108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3" y="164"/>
                    </a:lnTo>
                    <a:lnTo>
                      <a:pt x="5" y="176"/>
                    </a:lnTo>
                    <a:lnTo>
                      <a:pt x="10" y="189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30" y="222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8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9" y="272"/>
                    </a:lnTo>
                    <a:lnTo>
                      <a:pt x="143" y="272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5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3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5" y="216"/>
                    </a:lnTo>
                    <a:lnTo>
                      <a:pt x="250" y="211"/>
                    </a:lnTo>
                    <a:lnTo>
                      <a:pt x="257" y="199"/>
                    </a:lnTo>
                    <a:lnTo>
                      <a:pt x="259" y="193"/>
                    </a:lnTo>
                    <a:lnTo>
                      <a:pt x="262" y="189"/>
                    </a:lnTo>
                    <a:lnTo>
                      <a:pt x="264" y="181"/>
                    </a:lnTo>
                    <a:lnTo>
                      <a:pt x="266" y="176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1CF5BF4D-7E3F-B349-AB22-7AB80A96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6663" y="5210176"/>
                <a:ext cx="71438" cy="73025"/>
              </a:xfrm>
              <a:custGeom>
                <a:avLst/>
                <a:gdLst>
                  <a:gd name="T0" fmla="*/ 272 w 273"/>
                  <a:gd name="T1" fmla="*/ 123 h 273"/>
                  <a:gd name="T2" fmla="*/ 263 w 273"/>
                  <a:gd name="T3" fmla="*/ 84 h 273"/>
                  <a:gd name="T4" fmla="*/ 250 w 273"/>
                  <a:gd name="T5" fmla="*/ 60 h 273"/>
                  <a:gd name="T6" fmla="*/ 221 w 273"/>
                  <a:gd name="T7" fmla="*/ 30 h 273"/>
                  <a:gd name="T8" fmla="*/ 199 w 273"/>
                  <a:gd name="T9" fmla="*/ 14 h 273"/>
                  <a:gd name="T10" fmla="*/ 176 w 273"/>
                  <a:gd name="T11" fmla="*/ 5 h 273"/>
                  <a:gd name="T12" fmla="*/ 150 w 273"/>
                  <a:gd name="T13" fmla="*/ 0 h 273"/>
                  <a:gd name="T14" fmla="*/ 109 w 273"/>
                  <a:gd name="T15" fmla="*/ 3 h 273"/>
                  <a:gd name="T16" fmla="*/ 60 w 273"/>
                  <a:gd name="T17" fmla="*/ 21 h 273"/>
                  <a:gd name="T18" fmla="*/ 21 w 273"/>
                  <a:gd name="T19" fmla="*/ 60 h 273"/>
                  <a:gd name="T20" fmla="*/ 3 w 273"/>
                  <a:gd name="T21" fmla="*/ 109 h 273"/>
                  <a:gd name="T22" fmla="*/ 0 w 273"/>
                  <a:gd name="T23" fmla="*/ 150 h 273"/>
                  <a:gd name="T24" fmla="*/ 5 w 273"/>
                  <a:gd name="T25" fmla="*/ 176 h 273"/>
                  <a:gd name="T26" fmla="*/ 14 w 273"/>
                  <a:gd name="T27" fmla="*/ 199 h 273"/>
                  <a:gd name="T28" fmla="*/ 30 w 273"/>
                  <a:gd name="T29" fmla="*/ 222 h 273"/>
                  <a:gd name="T30" fmla="*/ 60 w 273"/>
                  <a:gd name="T31" fmla="*/ 250 h 273"/>
                  <a:gd name="T32" fmla="*/ 84 w 273"/>
                  <a:gd name="T33" fmla="*/ 263 h 273"/>
                  <a:gd name="T34" fmla="*/ 123 w 273"/>
                  <a:gd name="T35" fmla="*/ 272 h 273"/>
                  <a:gd name="T36" fmla="*/ 139 w 273"/>
                  <a:gd name="T37" fmla="*/ 272 h 273"/>
                  <a:gd name="T38" fmla="*/ 150 w 273"/>
                  <a:gd name="T39" fmla="*/ 272 h 273"/>
                  <a:gd name="T40" fmla="*/ 176 w 273"/>
                  <a:gd name="T41" fmla="*/ 266 h 273"/>
                  <a:gd name="T42" fmla="*/ 189 w 273"/>
                  <a:gd name="T43" fmla="*/ 263 h 273"/>
                  <a:gd name="T44" fmla="*/ 199 w 273"/>
                  <a:gd name="T45" fmla="*/ 257 h 273"/>
                  <a:gd name="T46" fmla="*/ 216 w 273"/>
                  <a:gd name="T47" fmla="*/ 245 h 273"/>
                  <a:gd name="T48" fmla="*/ 218 w 273"/>
                  <a:gd name="T49" fmla="*/ 242 h 273"/>
                  <a:gd name="T50" fmla="*/ 221 w 273"/>
                  <a:gd name="T51" fmla="*/ 242 h 273"/>
                  <a:gd name="T52" fmla="*/ 241 w 273"/>
                  <a:gd name="T53" fmla="*/ 222 h 273"/>
                  <a:gd name="T54" fmla="*/ 241 w 273"/>
                  <a:gd name="T55" fmla="*/ 218 h 273"/>
                  <a:gd name="T56" fmla="*/ 245 w 273"/>
                  <a:gd name="T57" fmla="*/ 216 h 273"/>
                  <a:gd name="T58" fmla="*/ 257 w 273"/>
                  <a:gd name="T59" fmla="*/ 199 h 273"/>
                  <a:gd name="T60" fmla="*/ 263 w 273"/>
                  <a:gd name="T61" fmla="*/ 189 h 273"/>
                  <a:gd name="T62" fmla="*/ 266 w 273"/>
                  <a:gd name="T63" fmla="*/ 176 h 273"/>
                  <a:gd name="T64" fmla="*/ 272 w 273"/>
                  <a:gd name="T65" fmla="*/ 150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2" y="123"/>
                    </a:lnTo>
                    <a:lnTo>
                      <a:pt x="270" y="109"/>
                    </a:lnTo>
                    <a:lnTo>
                      <a:pt x="263" y="84"/>
                    </a:lnTo>
                    <a:lnTo>
                      <a:pt x="257" y="72"/>
                    </a:lnTo>
                    <a:lnTo>
                      <a:pt x="250" y="60"/>
                    </a:lnTo>
                    <a:lnTo>
                      <a:pt x="233" y="40"/>
                    </a:lnTo>
                    <a:lnTo>
                      <a:pt x="221" y="30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9" y="10"/>
                    </a:lnTo>
                    <a:lnTo>
                      <a:pt x="176" y="5"/>
                    </a:lnTo>
                    <a:lnTo>
                      <a:pt x="164" y="3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09" y="3"/>
                    </a:lnTo>
                    <a:lnTo>
                      <a:pt x="84" y="10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10" y="84"/>
                    </a:lnTo>
                    <a:lnTo>
                      <a:pt x="3" y="109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3" y="164"/>
                    </a:lnTo>
                    <a:lnTo>
                      <a:pt x="5" y="176"/>
                    </a:lnTo>
                    <a:lnTo>
                      <a:pt x="10" y="189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30" y="222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9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9" y="272"/>
                    </a:lnTo>
                    <a:lnTo>
                      <a:pt x="143" y="272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6" y="266"/>
                    </a:lnTo>
                    <a:lnTo>
                      <a:pt x="181" y="264"/>
                    </a:lnTo>
                    <a:lnTo>
                      <a:pt x="189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6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1" y="242"/>
                    </a:lnTo>
                    <a:lnTo>
                      <a:pt x="233" y="233"/>
                    </a:lnTo>
                    <a:lnTo>
                      <a:pt x="241" y="222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3" y="218"/>
                    </a:lnTo>
                    <a:lnTo>
                      <a:pt x="245" y="216"/>
                    </a:lnTo>
                    <a:lnTo>
                      <a:pt x="250" y="211"/>
                    </a:lnTo>
                    <a:lnTo>
                      <a:pt x="257" y="199"/>
                    </a:lnTo>
                    <a:lnTo>
                      <a:pt x="259" y="193"/>
                    </a:lnTo>
                    <a:lnTo>
                      <a:pt x="263" y="189"/>
                    </a:lnTo>
                    <a:lnTo>
                      <a:pt x="264" y="182"/>
                    </a:lnTo>
                    <a:lnTo>
                      <a:pt x="266" y="176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401154B4-12AD-959D-D66D-558F3FB9B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7538" y="5262563"/>
                <a:ext cx="73025" cy="71438"/>
              </a:xfrm>
              <a:custGeom>
                <a:avLst/>
                <a:gdLst>
                  <a:gd name="T0" fmla="*/ 271 w 272"/>
                  <a:gd name="T1" fmla="*/ 122 h 273"/>
                  <a:gd name="T2" fmla="*/ 262 w 272"/>
                  <a:gd name="T3" fmla="*/ 83 h 273"/>
                  <a:gd name="T4" fmla="*/ 249 w 272"/>
                  <a:gd name="T5" fmla="*/ 60 h 273"/>
                  <a:gd name="T6" fmla="*/ 221 w 272"/>
                  <a:gd name="T7" fmla="*/ 29 h 273"/>
                  <a:gd name="T8" fmla="*/ 198 w 272"/>
                  <a:gd name="T9" fmla="*/ 14 h 273"/>
                  <a:gd name="T10" fmla="*/ 175 w 272"/>
                  <a:gd name="T11" fmla="*/ 4 h 273"/>
                  <a:gd name="T12" fmla="*/ 149 w 272"/>
                  <a:gd name="T13" fmla="*/ 0 h 273"/>
                  <a:gd name="T14" fmla="*/ 108 w 272"/>
                  <a:gd name="T15" fmla="*/ 2 h 273"/>
                  <a:gd name="T16" fmla="*/ 60 w 272"/>
                  <a:gd name="T17" fmla="*/ 21 h 273"/>
                  <a:gd name="T18" fmla="*/ 21 w 272"/>
                  <a:gd name="T19" fmla="*/ 60 h 273"/>
                  <a:gd name="T20" fmla="*/ 2 w 272"/>
                  <a:gd name="T21" fmla="*/ 108 h 273"/>
                  <a:gd name="T22" fmla="*/ 0 w 272"/>
                  <a:gd name="T23" fmla="*/ 149 h 273"/>
                  <a:gd name="T24" fmla="*/ 4 w 272"/>
                  <a:gd name="T25" fmla="*/ 175 h 273"/>
                  <a:gd name="T26" fmla="*/ 14 w 272"/>
                  <a:gd name="T27" fmla="*/ 199 h 273"/>
                  <a:gd name="T28" fmla="*/ 29 w 272"/>
                  <a:gd name="T29" fmla="*/ 221 h 273"/>
                  <a:gd name="T30" fmla="*/ 60 w 272"/>
                  <a:gd name="T31" fmla="*/ 249 h 273"/>
                  <a:gd name="T32" fmla="*/ 83 w 272"/>
                  <a:gd name="T33" fmla="*/ 262 h 273"/>
                  <a:gd name="T34" fmla="*/ 122 w 272"/>
                  <a:gd name="T35" fmla="*/ 272 h 273"/>
                  <a:gd name="T36" fmla="*/ 138 w 272"/>
                  <a:gd name="T37" fmla="*/ 272 h 273"/>
                  <a:gd name="T38" fmla="*/ 149 w 272"/>
                  <a:gd name="T39" fmla="*/ 272 h 273"/>
                  <a:gd name="T40" fmla="*/ 175 w 272"/>
                  <a:gd name="T41" fmla="*/ 266 h 273"/>
                  <a:gd name="T42" fmla="*/ 188 w 272"/>
                  <a:gd name="T43" fmla="*/ 262 h 273"/>
                  <a:gd name="T44" fmla="*/ 198 w 272"/>
                  <a:gd name="T45" fmla="*/ 256 h 273"/>
                  <a:gd name="T46" fmla="*/ 215 w 272"/>
                  <a:gd name="T47" fmla="*/ 245 h 273"/>
                  <a:gd name="T48" fmla="*/ 217 w 272"/>
                  <a:gd name="T49" fmla="*/ 241 h 273"/>
                  <a:gd name="T50" fmla="*/ 221 w 272"/>
                  <a:gd name="T51" fmla="*/ 241 h 273"/>
                  <a:gd name="T52" fmla="*/ 241 w 272"/>
                  <a:gd name="T53" fmla="*/ 221 h 273"/>
                  <a:gd name="T54" fmla="*/ 241 w 272"/>
                  <a:gd name="T55" fmla="*/ 218 h 273"/>
                  <a:gd name="T56" fmla="*/ 244 w 272"/>
                  <a:gd name="T57" fmla="*/ 215 h 273"/>
                  <a:gd name="T58" fmla="*/ 256 w 272"/>
                  <a:gd name="T59" fmla="*/ 199 h 273"/>
                  <a:gd name="T60" fmla="*/ 262 w 272"/>
                  <a:gd name="T61" fmla="*/ 188 h 273"/>
                  <a:gd name="T62" fmla="*/ 265 w 272"/>
                  <a:gd name="T63" fmla="*/ 175 h 273"/>
                  <a:gd name="T64" fmla="*/ 271 w 272"/>
                  <a:gd name="T65" fmla="*/ 149 h 273"/>
                  <a:gd name="T66" fmla="*/ 271 w 272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2" h="273">
                    <a:moveTo>
                      <a:pt x="272" y="136"/>
                    </a:moveTo>
                    <a:lnTo>
                      <a:pt x="271" y="122"/>
                    </a:lnTo>
                    <a:lnTo>
                      <a:pt x="269" y="108"/>
                    </a:lnTo>
                    <a:lnTo>
                      <a:pt x="262" y="83"/>
                    </a:lnTo>
                    <a:lnTo>
                      <a:pt x="256" y="72"/>
                    </a:lnTo>
                    <a:lnTo>
                      <a:pt x="249" y="60"/>
                    </a:lnTo>
                    <a:lnTo>
                      <a:pt x="232" y="40"/>
                    </a:lnTo>
                    <a:lnTo>
                      <a:pt x="221" y="29"/>
                    </a:lnTo>
                    <a:lnTo>
                      <a:pt x="210" y="21"/>
                    </a:lnTo>
                    <a:lnTo>
                      <a:pt x="198" y="14"/>
                    </a:lnTo>
                    <a:lnTo>
                      <a:pt x="188" y="9"/>
                    </a:lnTo>
                    <a:lnTo>
                      <a:pt x="175" y="4"/>
                    </a:lnTo>
                    <a:lnTo>
                      <a:pt x="163" y="2"/>
                    </a:lnTo>
                    <a:lnTo>
                      <a:pt x="149" y="0"/>
                    </a:lnTo>
                    <a:lnTo>
                      <a:pt x="136" y="0"/>
                    </a:lnTo>
                    <a:lnTo>
                      <a:pt x="108" y="2"/>
                    </a:lnTo>
                    <a:lnTo>
                      <a:pt x="83" y="9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0" y="149"/>
                    </a:lnTo>
                    <a:lnTo>
                      <a:pt x="2" y="163"/>
                    </a:lnTo>
                    <a:lnTo>
                      <a:pt x="4" y="175"/>
                    </a:lnTo>
                    <a:lnTo>
                      <a:pt x="9" y="188"/>
                    </a:lnTo>
                    <a:lnTo>
                      <a:pt x="14" y="199"/>
                    </a:lnTo>
                    <a:lnTo>
                      <a:pt x="21" y="211"/>
                    </a:lnTo>
                    <a:lnTo>
                      <a:pt x="29" y="221"/>
                    </a:lnTo>
                    <a:lnTo>
                      <a:pt x="40" y="233"/>
                    </a:lnTo>
                    <a:lnTo>
                      <a:pt x="60" y="249"/>
                    </a:lnTo>
                    <a:lnTo>
                      <a:pt x="71" y="256"/>
                    </a:lnTo>
                    <a:lnTo>
                      <a:pt x="83" y="262"/>
                    </a:lnTo>
                    <a:lnTo>
                      <a:pt x="108" y="269"/>
                    </a:lnTo>
                    <a:lnTo>
                      <a:pt x="122" y="272"/>
                    </a:lnTo>
                    <a:lnTo>
                      <a:pt x="136" y="273"/>
                    </a:lnTo>
                    <a:lnTo>
                      <a:pt x="138" y="272"/>
                    </a:lnTo>
                    <a:lnTo>
                      <a:pt x="142" y="272"/>
                    </a:lnTo>
                    <a:lnTo>
                      <a:pt x="149" y="272"/>
                    </a:lnTo>
                    <a:lnTo>
                      <a:pt x="163" y="269"/>
                    </a:lnTo>
                    <a:lnTo>
                      <a:pt x="175" y="266"/>
                    </a:lnTo>
                    <a:lnTo>
                      <a:pt x="181" y="264"/>
                    </a:lnTo>
                    <a:lnTo>
                      <a:pt x="188" y="262"/>
                    </a:lnTo>
                    <a:lnTo>
                      <a:pt x="192" y="259"/>
                    </a:lnTo>
                    <a:lnTo>
                      <a:pt x="198" y="256"/>
                    </a:lnTo>
                    <a:lnTo>
                      <a:pt x="210" y="249"/>
                    </a:lnTo>
                    <a:lnTo>
                      <a:pt x="215" y="245"/>
                    </a:lnTo>
                    <a:lnTo>
                      <a:pt x="217" y="242"/>
                    </a:lnTo>
                    <a:lnTo>
                      <a:pt x="217" y="241"/>
                    </a:lnTo>
                    <a:lnTo>
                      <a:pt x="218" y="241"/>
                    </a:lnTo>
                    <a:lnTo>
                      <a:pt x="221" y="241"/>
                    </a:lnTo>
                    <a:lnTo>
                      <a:pt x="232" y="233"/>
                    </a:lnTo>
                    <a:lnTo>
                      <a:pt x="241" y="221"/>
                    </a:lnTo>
                    <a:lnTo>
                      <a:pt x="241" y="219"/>
                    </a:lnTo>
                    <a:lnTo>
                      <a:pt x="241" y="218"/>
                    </a:lnTo>
                    <a:lnTo>
                      <a:pt x="242" y="218"/>
                    </a:lnTo>
                    <a:lnTo>
                      <a:pt x="244" y="215"/>
                    </a:lnTo>
                    <a:lnTo>
                      <a:pt x="249" y="211"/>
                    </a:lnTo>
                    <a:lnTo>
                      <a:pt x="256" y="199"/>
                    </a:lnTo>
                    <a:lnTo>
                      <a:pt x="258" y="193"/>
                    </a:lnTo>
                    <a:lnTo>
                      <a:pt x="262" y="188"/>
                    </a:lnTo>
                    <a:lnTo>
                      <a:pt x="263" y="181"/>
                    </a:lnTo>
                    <a:lnTo>
                      <a:pt x="265" y="175"/>
                    </a:lnTo>
                    <a:lnTo>
                      <a:pt x="269" y="163"/>
                    </a:lnTo>
                    <a:lnTo>
                      <a:pt x="271" y="149"/>
                    </a:lnTo>
                    <a:lnTo>
                      <a:pt x="271" y="142"/>
                    </a:lnTo>
                    <a:lnTo>
                      <a:pt x="271" y="13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123FF273-8D42-E4B2-B5CB-F48BFB3E3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6351" y="5302251"/>
                <a:ext cx="73025" cy="71438"/>
              </a:xfrm>
              <a:custGeom>
                <a:avLst/>
                <a:gdLst>
                  <a:gd name="T0" fmla="*/ 272 w 273"/>
                  <a:gd name="T1" fmla="*/ 123 h 273"/>
                  <a:gd name="T2" fmla="*/ 263 w 273"/>
                  <a:gd name="T3" fmla="*/ 84 h 273"/>
                  <a:gd name="T4" fmla="*/ 250 w 273"/>
                  <a:gd name="T5" fmla="*/ 60 h 273"/>
                  <a:gd name="T6" fmla="*/ 222 w 273"/>
                  <a:gd name="T7" fmla="*/ 30 h 273"/>
                  <a:gd name="T8" fmla="*/ 199 w 273"/>
                  <a:gd name="T9" fmla="*/ 14 h 273"/>
                  <a:gd name="T10" fmla="*/ 176 w 273"/>
                  <a:gd name="T11" fmla="*/ 5 h 273"/>
                  <a:gd name="T12" fmla="*/ 150 w 273"/>
                  <a:gd name="T13" fmla="*/ 0 h 273"/>
                  <a:gd name="T14" fmla="*/ 109 w 273"/>
                  <a:gd name="T15" fmla="*/ 2 h 273"/>
                  <a:gd name="T16" fmla="*/ 60 w 273"/>
                  <a:gd name="T17" fmla="*/ 21 h 273"/>
                  <a:gd name="T18" fmla="*/ 22 w 273"/>
                  <a:gd name="T19" fmla="*/ 60 h 273"/>
                  <a:gd name="T20" fmla="*/ 3 w 273"/>
                  <a:gd name="T21" fmla="*/ 108 h 273"/>
                  <a:gd name="T22" fmla="*/ 0 w 273"/>
                  <a:gd name="T23" fmla="*/ 150 h 273"/>
                  <a:gd name="T24" fmla="*/ 5 w 273"/>
                  <a:gd name="T25" fmla="*/ 176 h 273"/>
                  <a:gd name="T26" fmla="*/ 15 w 273"/>
                  <a:gd name="T27" fmla="*/ 199 h 273"/>
                  <a:gd name="T28" fmla="*/ 30 w 273"/>
                  <a:gd name="T29" fmla="*/ 222 h 273"/>
                  <a:gd name="T30" fmla="*/ 60 w 273"/>
                  <a:gd name="T31" fmla="*/ 250 h 273"/>
                  <a:gd name="T32" fmla="*/ 84 w 273"/>
                  <a:gd name="T33" fmla="*/ 263 h 273"/>
                  <a:gd name="T34" fmla="*/ 123 w 273"/>
                  <a:gd name="T35" fmla="*/ 272 h 273"/>
                  <a:gd name="T36" fmla="*/ 139 w 273"/>
                  <a:gd name="T37" fmla="*/ 272 h 273"/>
                  <a:gd name="T38" fmla="*/ 150 w 273"/>
                  <a:gd name="T39" fmla="*/ 272 h 273"/>
                  <a:gd name="T40" fmla="*/ 176 w 273"/>
                  <a:gd name="T41" fmla="*/ 266 h 273"/>
                  <a:gd name="T42" fmla="*/ 189 w 273"/>
                  <a:gd name="T43" fmla="*/ 263 h 273"/>
                  <a:gd name="T44" fmla="*/ 199 w 273"/>
                  <a:gd name="T45" fmla="*/ 257 h 273"/>
                  <a:gd name="T46" fmla="*/ 216 w 273"/>
                  <a:gd name="T47" fmla="*/ 245 h 273"/>
                  <a:gd name="T48" fmla="*/ 218 w 273"/>
                  <a:gd name="T49" fmla="*/ 242 h 273"/>
                  <a:gd name="T50" fmla="*/ 222 w 273"/>
                  <a:gd name="T51" fmla="*/ 242 h 273"/>
                  <a:gd name="T52" fmla="*/ 242 w 273"/>
                  <a:gd name="T53" fmla="*/ 222 h 273"/>
                  <a:gd name="T54" fmla="*/ 242 w 273"/>
                  <a:gd name="T55" fmla="*/ 218 h 273"/>
                  <a:gd name="T56" fmla="*/ 245 w 273"/>
                  <a:gd name="T57" fmla="*/ 216 h 273"/>
                  <a:gd name="T58" fmla="*/ 257 w 273"/>
                  <a:gd name="T59" fmla="*/ 199 h 273"/>
                  <a:gd name="T60" fmla="*/ 263 w 273"/>
                  <a:gd name="T61" fmla="*/ 189 h 273"/>
                  <a:gd name="T62" fmla="*/ 266 w 273"/>
                  <a:gd name="T63" fmla="*/ 176 h 273"/>
                  <a:gd name="T64" fmla="*/ 272 w 273"/>
                  <a:gd name="T65" fmla="*/ 150 h 273"/>
                  <a:gd name="T66" fmla="*/ 272 w 273"/>
                  <a:gd name="T67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2" y="123"/>
                    </a:lnTo>
                    <a:lnTo>
                      <a:pt x="270" y="108"/>
                    </a:lnTo>
                    <a:lnTo>
                      <a:pt x="263" y="84"/>
                    </a:lnTo>
                    <a:lnTo>
                      <a:pt x="257" y="72"/>
                    </a:lnTo>
                    <a:lnTo>
                      <a:pt x="250" y="60"/>
                    </a:lnTo>
                    <a:lnTo>
                      <a:pt x="233" y="40"/>
                    </a:lnTo>
                    <a:lnTo>
                      <a:pt x="222" y="30"/>
                    </a:lnTo>
                    <a:lnTo>
                      <a:pt x="211" y="21"/>
                    </a:lnTo>
                    <a:lnTo>
                      <a:pt x="199" y="14"/>
                    </a:lnTo>
                    <a:lnTo>
                      <a:pt x="189" y="10"/>
                    </a:lnTo>
                    <a:lnTo>
                      <a:pt x="176" y="5"/>
                    </a:lnTo>
                    <a:lnTo>
                      <a:pt x="164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09" y="2"/>
                    </a:lnTo>
                    <a:lnTo>
                      <a:pt x="84" y="10"/>
                    </a:lnTo>
                    <a:lnTo>
                      <a:pt x="60" y="21"/>
                    </a:lnTo>
                    <a:lnTo>
                      <a:pt x="40" y="40"/>
                    </a:lnTo>
                    <a:lnTo>
                      <a:pt x="22" y="60"/>
                    </a:lnTo>
                    <a:lnTo>
                      <a:pt x="10" y="84"/>
                    </a:lnTo>
                    <a:lnTo>
                      <a:pt x="3" y="108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3" y="164"/>
                    </a:lnTo>
                    <a:lnTo>
                      <a:pt x="5" y="176"/>
                    </a:lnTo>
                    <a:lnTo>
                      <a:pt x="10" y="189"/>
                    </a:lnTo>
                    <a:lnTo>
                      <a:pt x="15" y="199"/>
                    </a:lnTo>
                    <a:lnTo>
                      <a:pt x="22" y="211"/>
                    </a:lnTo>
                    <a:lnTo>
                      <a:pt x="30" y="222"/>
                    </a:lnTo>
                    <a:lnTo>
                      <a:pt x="40" y="233"/>
                    </a:lnTo>
                    <a:lnTo>
                      <a:pt x="60" y="250"/>
                    </a:lnTo>
                    <a:lnTo>
                      <a:pt x="72" y="257"/>
                    </a:lnTo>
                    <a:lnTo>
                      <a:pt x="84" y="263"/>
                    </a:lnTo>
                    <a:lnTo>
                      <a:pt x="109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9" y="272"/>
                    </a:lnTo>
                    <a:lnTo>
                      <a:pt x="143" y="272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6" y="266"/>
                    </a:lnTo>
                    <a:lnTo>
                      <a:pt x="182" y="264"/>
                    </a:lnTo>
                    <a:lnTo>
                      <a:pt x="189" y="263"/>
                    </a:lnTo>
                    <a:lnTo>
                      <a:pt x="193" y="259"/>
                    </a:lnTo>
                    <a:lnTo>
                      <a:pt x="199" y="257"/>
                    </a:lnTo>
                    <a:lnTo>
                      <a:pt x="211" y="250"/>
                    </a:lnTo>
                    <a:lnTo>
                      <a:pt x="216" y="245"/>
                    </a:lnTo>
                    <a:lnTo>
                      <a:pt x="218" y="243"/>
                    </a:lnTo>
                    <a:lnTo>
                      <a:pt x="218" y="242"/>
                    </a:lnTo>
                    <a:lnTo>
                      <a:pt x="219" y="242"/>
                    </a:lnTo>
                    <a:lnTo>
                      <a:pt x="222" y="242"/>
                    </a:lnTo>
                    <a:lnTo>
                      <a:pt x="233" y="233"/>
                    </a:lnTo>
                    <a:lnTo>
                      <a:pt x="242" y="222"/>
                    </a:lnTo>
                    <a:lnTo>
                      <a:pt x="242" y="219"/>
                    </a:lnTo>
                    <a:lnTo>
                      <a:pt x="242" y="218"/>
                    </a:lnTo>
                    <a:lnTo>
                      <a:pt x="243" y="218"/>
                    </a:lnTo>
                    <a:lnTo>
                      <a:pt x="245" y="216"/>
                    </a:lnTo>
                    <a:lnTo>
                      <a:pt x="250" y="211"/>
                    </a:lnTo>
                    <a:lnTo>
                      <a:pt x="257" y="199"/>
                    </a:lnTo>
                    <a:lnTo>
                      <a:pt x="259" y="193"/>
                    </a:lnTo>
                    <a:lnTo>
                      <a:pt x="263" y="189"/>
                    </a:lnTo>
                    <a:lnTo>
                      <a:pt x="264" y="182"/>
                    </a:lnTo>
                    <a:lnTo>
                      <a:pt x="266" y="176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2" y="143"/>
                    </a:lnTo>
                    <a:lnTo>
                      <a:pt x="272" y="13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7F7CF873-A487-97BC-ABB7-6EBB93264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21481" y="3403601"/>
              <a:ext cx="209550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9D1B603A-0992-394D-633B-C35702B7B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21481" y="3895726"/>
              <a:ext cx="209550" cy="0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D905C498-4140-12B8-5DB5-F99078288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21481" y="2901951"/>
              <a:ext cx="2095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F6AABAD-A8AC-B47C-A2B1-6CC6D17CA93B}"/>
                </a:ext>
              </a:extLst>
            </p:cNvPr>
            <p:cNvSpPr txBox="1"/>
            <p:nvPr/>
          </p:nvSpPr>
          <p:spPr>
            <a:xfrm>
              <a:off x="7614017" y="56435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096" name="ZoneTexte 4095">
              <a:extLst>
                <a:ext uri="{FF2B5EF4-FFF2-40B4-BE49-F238E27FC236}">
                  <a16:creationId xmlns:a16="http://schemas.microsoft.com/office/drawing/2014/main" id="{1627D0DD-527B-CBFB-4CEF-FFA41886C90A}"/>
                </a:ext>
              </a:extLst>
            </p:cNvPr>
            <p:cNvSpPr txBox="1"/>
            <p:nvPr/>
          </p:nvSpPr>
          <p:spPr>
            <a:xfrm>
              <a:off x="8166281" y="564350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0.32</a:t>
              </a:r>
            </a:p>
          </p:txBody>
        </p:sp>
        <p:sp>
          <p:nvSpPr>
            <p:cNvPr id="4097" name="ZoneTexte 4096">
              <a:extLst>
                <a:ext uri="{FF2B5EF4-FFF2-40B4-BE49-F238E27FC236}">
                  <a16:creationId xmlns:a16="http://schemas.microsoft.com/office/drawing/2014/main" id="{668A3F34-4701-B33F-4E40-6BF8A3C51569}"/>
                </a:ext>
              </a:extLst>
            </p:cNvPr>
            <p:cNvSpPr txBox="1"/>
            <p:nvPr/>
          </p:nvSpPr>
          <p:spPr>
            <a:xfrm>
              <a:off x="8848120" y="564350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1.6</a:t>
              </a:r>
            </a:p>
          </p:txBody>
        </p:sp>
        <p:sp>
          <p:nvSpPr>
            <p:cNvPr id="4098" name="ZoneTexte 4097">
              <a:extLst>
                <a:ext uri="{FF2B5EF4-FFF2-40B4-BE49-F238E27FC236}">
                  <a16:creationId xmlns:a16="http://schemas.microsoft.com/office/drawing/2014/main" id="{80422E06-7C37-94EC-DAB1-3E72CC2DA8FA}"/>
                </a:ext>
              </a:extLst>
            </p:cNvPr>
            <p:cNvSpPr txBox="1"/>
            <p:nvPr/>
          </p:nvSpPr>
          <p:spPr>
            <a:xfrm>
              <a:off x="9567362" y="56435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4099" name="ZoneTexte 4098">
              <a:extLst>
                <a:ext uri="{FF2B5EF4-FFF2-40B4-BE49-F238E27FC236}">
                  <a16:creationId xmlns:a16="http://schemas.microsoft.com/office/drawing/2014/main" id="{A712F5A0-594E-F672-25B9-9147506EB651}"/>
                </a:ext>
              </a:extLst>
            </p:cNvPr>
            <p:cNvSpPr txBox="1"/>
            <p:nvPr/>
          </p:nvSpPr>
          <p:spPr>
            <a:xfrm>
              <a:off x="10172792" y="564350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4100" name="ZoneTexte 4099">
              <a:extLst>
                <a:ext uri="{FF2B5EF4-FFF2-40B4-BE49-F238E27FC236}">
                  <a16:creationId xmlns:a16="http://schemas.microsoft.com/office/drawing/2014/main" id="{D6E342CE-B3BF-1226-97E4-ED20BDB78817}"/>
                </a:ext>
              </a:extLst>
            </p:cNvPr>
            <p:cNvSpPr txBox="1"/>
            <p:nvPr/>
          </p:nvSpPr>
          <p:spPr>
            <a:xfrm>
              <a:off x="10778221" y="564350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200</a:t>
              </a:r>
            </a:p>
          </p:txBody>
        </p:sp>
        <p:sp>
          <p:nvSpPr>
            <p:cNvPr id="4102" name="ZoneTexte 4101">
              <a:extLst>
                <a:ext uri="{FF2B5EF4-FFF2-40B4-BE49-F238E27FC236}">
                  <a16:creationId xmlns:a16="http://schemas.microsoft.com/office/drawing/2014/main" id="{71BDA140-CD58-470D-61FE-F545E7309B3A}"/>
                </a:ext>
              </a:extLst>
            </p:cNvPr>
            <p:cNvSpPr txBox="1"/>
            <p:nvPr/>
          </p:nvSpPr>
          <p:spPr>
            <a:xfrm>
              <a:off x="11383649" y="5643509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1000</a:t>
              </a:r>
            </a:p>
          </p:txBody>
        </p:sp>
        <p:sp>
          <p:nvSpPr>
            <p:cNvPr id="4103" name="ZoneTexte 4102">
              <a:extLst>
                <a:ext uri="{FF2B5EF4-FFF2-40B4-BE49-F238E27FC236}">
                  <a16:creationId xmlns:a16="http://schemas.microsoft.com/office/drawing/2014/main" id="{D91E9F28-8E69-00D1-748F-4A8359755203}"/>
                </a:ext>
              </a:extLst>
            </p:cNvPr>
            <p:cNvSpPr txBox="1"/>
            <p:nvPr/>
          </p:nvSpPr>
          <p:spPr>
            <a:xfrm>
              <a:off x="7455510" y="540189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104" name="ZoneTexte 4103">
              <a:extLst>
                <a:ext uri="{FF2B5EF4-FFF2-40B4-BE49-F238E27FC236}">
                  <a16:creationId xmlns:a16="http://schemas.microsoft.com/office/drawing/2014/main" id="{029440C2-9A2B-119B-B88D-598591CB5CCF}"/>
                </a:ext>
              </a:extLst>
            </p:cNvPr>
            <p:cNvSpPr txBox="1"/>
            <p:nvPr/>
          </p:nvSpPr>
          <p:spPr>
            <a:xfrm>
              <a:off x="7364140" y="41756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4105" name="ZoneTexte 4104">
              <a:extLst>
                <a:ext uri="{FF2B5EF4-FFF2-40B4-BE49-F238E27FC236}">
                  <a16:creationId xmlns:a16="http://schemas.microsoft.com/office/drawing/2014/main" id="{F4A17799-374C-8D82-9FDD-FB82854C2271}"/>
                </a:ext>
              </a:extLst>
            </p:cNvPr>
            <p:cNvSpPr txBox="1"/>
            <p:nvPr/>
          </p:nvSpPr>
          <p:spPr>
            <a:xfrm>
              <a:off x="7272768" y="296195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4106" name="ZoneTexte 4105">
              <a:extLst>
                <a:ext uri="{FF2B5EF4-FFF2-40B4-BE49-F238E27FC236}">
                  <a16:creationId xmlns:a16="http://schemas.microsoft.com/office/drawing/2014/main" id="{2D7B2BE6-8432-F38C-CF03-27421678BA09}"/>
                </a:ext>
              </a:extLst>
            </p:cNvPr>
            <p:cNvSpPr txBox="1"/>
            <p:nvPr/>
          </p:nvSpPr>
          <p:spPr>
            <a:xfrm>
              <a:off x="8945047" y="5986662"/>
              <a:ext cx="1516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Dolutegravir (</a:t>
              </a:r>
              <a:r>
                <a:rPr lang="en-US" sz="1400" b="1" noProof="0" dirty="0" err="1">
                  <a:solidFill>
                    <a:srgbClr val="000066"/>
                  </a:solidFill>
                </a:rPr>
                <a:t>nM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)</a:t>
              </a:r>
            </a:p>
          </p:txBody>
        </p:sp>
        <p:sp>
          <p:nvSpPr>
            <p:cNvPr id="4107" name="ZoneTexte 4106">
              <a:extLst>
                <a:ext uri="{FF2B5EF4-FFF2-40B4-BE49-F238E27FC236}">
                  <a16:creationId xmlns:a16="http://schemas.microsoft.com/office/drawing/2014/main" id="{CB3674F0-1950-33FB-AFE0-A43C6314D97C}"/>
                </a:ext>
              </a:extLst>
            </p:cNvPr>
            <p:cNvSpPr txBox="1"/>
            <p:nvPr/>
          </p:nvSpPr>
          <p:spPr>
            <a:xfrm rot="16200000">
              <a:off x="6229121" y="3980985"/>
              <a:ext cx="1805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Viral replication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0066"/>
                  </a:solidFill>
                </a:rPr>
                <a:t>(% of no drug control)</a:t>
              </a:r>
            </a:p>
          </p:txBody>
        </p:sp>
        <p:sp>
          <p:nvSpPr>
            <p:cNvPr id="4108" name="ZoneTexte 4107">
              <a:extLst>
                <a:ext uri="{FF2B5EF4-FFF2-40B4-BE49-F238E27FC236}">
                  <a16:creationId xmlns:a16="http://schemas.microsoft.com/office/drawing/2014/main" id="{A3DD7BA0-C08F-E09B-98E4-5AE056F0D457}"/>
                </a:ext>
              </a:extLst>
            </p:cNvPr>
            <p:cNvSpPr txBox="1"/>
            <p:nvPr/>
          </p:nvSpPr>
          <p:spPr>
            <a:xfrm>
              <a:off x="10005327" y="2642537"/>
              <a:ext cx="1330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HIV-1 wild type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0066"/>
                  </a:solidFill>
                </a:rPr>
                <a:t>IC</a:t>
              </a:r>
              <a:r>
                <a:rPr lang="en-US" sz="1400" b="1" baseline="-25000" noProof="0" dirty="0">
                  <a:solidFill>
                    <a:srgbClr val="000066"/>
                  </a:solidFill>
                </a:rPr>
                <a:t>50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= 1.05 </a:t>
              </a:r>
              <a:r>
                <a:rPr lang="en-US" sz="1400" b="1" noProof="0" dirty="0" err="1">
                  <a:solidFill>
                    <a:srgbClr val="000066"/>
                  </a:solidFill>
                </a:rPr>
                <a:t>nM</a:t>
              </a:r>
              <a:endParaRPr lang="en-US" sz="14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4109" name="ZoneTexte 4108">
              <a:extLst>
                <a:ext uri="{FF2B5EF4-FFF2-40B4-BE49-F238E27FC236}">
                  <a16:creationId xmlns:a16="http://schemas.microsoft.com/office/drawing/2014/main" id="{44821B70-8B6F-1445-898C-ADF09BEFE0E9}"/>
                </a:ext>
              </a:extLst>
            </p:cNvPr>
            <p:cNvSpPr txBox="1"/>
            <p:nvPr/>
          </p:nvSpPr>
          <p:spPr>
            <a:xfrm>
              <a:off x="10005327" y="3153159"/>
              <a:ext cx="1947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HIV-1 M46I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0066"/>
                  </a:solidFill>
                </a:rPr>
                <a:t>IC</a:t>
              </a:r>
              <a:r>
                <a:rPr lang="en-US" sz="1400" b="1" baseline="-25000" noProof="0" dirty="0">
                  <a:solidFill>
                    <a:srgbClr val="000066"/>
                  </a:solidFill>
                </a:rPr>
                <a:t>50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= 4.51 </a:t>
              </a:r>
              <a:r>
                <a:rPr lang="en-US" sz="1400" b="1" noProof="0" dirty="0" err="1">
                  <a:solidFill>
                    <a:srgbClr val="000066"/>
                  </a:solidFill>
                </a:rPr>
                <a:t>nM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(FC = 4.3)</a:t>
              </a:r>
            </a:p>
          </p:txBody>
        </p:sp>
        <p:sp>
          <p:nvSpPr>
            <p:cNvPr id="4110" name="ZoneTexte 4109">
              <a:extLst>
                <a:ext uri="{FF2B5EF4-FFF2-40B4-BE49-F238E27FC236}">
                  <a16:creationId xmlns:a16="http://schemas.microsoft.com/office/drawing/2014/main" id="{06A02E5E-2C6A-CD5A-07F3-E0F18332B9C4}"/>
                </a:ext>
              </a:extLst>
            </p:cNvPr>
            <p:cNvSpPr txBox="1"/>
            <p:nvPr/>
          </p:nvSpPr>
          <p:spPr>
            <a:xfrm>
              <a:off x="10005327" y="3641726"/>
              <a:ext cx="1947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HIV-1 F16Y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0066"/>
                  </a:solidFill>
                </a:rPr>
                <a:t>IC</a:t>
              </a:r>
              <a:r>
                <a:rPr lang="en-US" sz="1400" b="1" baseline="-25000" noProof="0" dirty="0">
                  <a:solidFill>
                    <a:srgbClr val="000066"/>
                  </a:solidFill>
                </a:rPr>
                <a:t>50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= 0.97 </a:t>
              </a:r>
              <a:r>
                <a:rPr lang="en-US" sz="1400" b="1" noProof="0" dirty="0" err="1">
                  <a:solidFill>
                    <a:srgbClr val="000066"/>
                  </a:solidFill>
                </a:rPr>
                <a:t>nM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(FC = 0.9)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49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1ACA26E-BDA2-63C5-2CD4-CF54A1CC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Real-world studies of FOS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1502E-331B-DE17-F70A-6D864F72A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47964"/>
            <a:ext cx="4779818" cy="2251358"/>
          </a:xfrm>
        </p:spPr>
        <p:txBody>
          <a:bodyPr/>
          <a:lstStyle/>
          <a:p>
            <a:r>
              <a:rPr lang="en-US" noProof="0" dirty="0"/>
              <a:t>France </a:t>
            </a:r>
            <a:r>
              <a:rPr lang="en-US" baseline="30000" noProof="0" dirty="0"/>
              <a:t>1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FOS + OBR </a:t>
            </a:r>
            <a:r>
              <a:rPr lang="en-US" sz="2000" noProof="0" dirty="0">
                <a:solidFill>
                  <a:srgbClr val="002060"/>
                </a:solidFill>
              </a:rPr>
              <a:t>(2015-2024 period)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59 PWH (29 with HIV RNA &lt; 50 c/mL,     30 &gt; 50 c/mL [median 3.7 log10 c/mL])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Median CD4: 210/mm</a:t>
            </a:r>
            <a:r>
              <a:rPr lang="en-US" baseline="30000" noProof="0" dirty="0"/>
              <a:t>3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Median ARVs in OBR = 2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GSS ≤ 1: 57%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100CC44-C5A4-841C-A06B-A7DB43AA3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347964"/>
            <a:ext cx="5685977" cy="19860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noProof="0" dirty="0"/>
              <a:t>Italy </a:t>
            </a:r>
            <a:r>
              <a:rPr lang="en-US" baseline="30000" noProof="0" dirty="0"/>
              <a:t>2</a:t>
            </a:r>
          </a:p>
          <a:p>
            <a:pPr>
              <a:spcBef>
                <a:spcPts val="0"/>
              </a:spcBef>
            </a:pPr>
            <a:r>
              <a:rPr lang="en-US" noProof="0" dirty="0"/>
              <a:t>52 PWH with 4 classes-R treated with FOS +OBR (10 with HIV-RNA &lt; 50 c/mL, 42 with &gt; 50 c/mL)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N of ARV in OBR: 2-3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GSS of PBR: 1.5</a:t>
            </a:r>
          </a:p>
          <a:p>
            <a:pPr>
              <a:spcBef>
                <a:spcPts val="0"/>
              </a:spcBef>
            </a:pPr>
            <a:r>
              <a:rPr lang="en-US" noProof="0" dirty="0"/>
              <a:t>Median follow-up: 16 months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B1F00E0-3B3F-60F9-D896-E4E7E84E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711" y="6444771"/>
            <a:ext cx="6517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1.. Stefic K, EACS 2025, Abs. eP140. 2. </a:t>
            </a:r>
            <a:r>
              <a:rPr lang="en-US" sz="1400" i="1" noProof="0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Papaioannu</a:t>
            </a: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noProof="0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Borjesson</a:t>
            </a: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R, EACS 2025, Abs. PS 09.4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06D3486-47B2-6E59-01F2-7C36CEF19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38506"/>
              </p:ext>
            </p:extLst>
          </p:nvPr>
        </p:nvGraphicFramePr>
        <p:xfrm>
          <a:off x="308423" y="3627987"/>
          <a:ext cx="5215911" cy="1920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09218">
                  <a:extLst>
                    <a:ext uri="{9D8B030D-6E8A-4147-A177-3AD203B41FA5}">
                      <a16:colId xmlns:a16="http://schemas.microsoft.com/office/drawing/2014/main" val="2483417482"/>
                    </a:ext>
                  </a:extLst>
                </a:gridCol>
                <a:gridCol w="1403066">
                  <a:extLst>
                    <a:ext uri="{9D8B030D-6E8A-4147-A177-3AD203B41FA5}">
                      <a16:colId xmlns:a16="http://schemas.microsoft.com/office/drawing/2014/main" val="493554544"/>
                    </a:ext>
                  </a:extLst>
                </a:gridCol>
                <a:gridCol w="1503627">
                  <a:extLst>
                    <a:ext uri="{9D8B030D-6E8A-4147-A177-3AD203B41FA5}">
                      <a16:colId xmlns:a16="http://schemas.microsoft.com/office/drawing/2014/main" val="1585495956"/>
                    </a:ext>
                  </a:extLst>
                </a:gridCol>
              </a:tblGrid>
              <a:tr h="32914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noProof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  <a:effectLst/>
                        </a:rPr>
                        <a:t>Baseline HIV-1 RNA</a:t>
                      </a:r>
                      <a:endParaRPr lang="en-US" sz="1600" b="1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sz="1600" b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37447"/>
                  </a:ext>
                </a:extLst>
              </a:tr>
              <a:tr h="48214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Last follow-up </a:t>
                      </a:r>
                    </a:p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(median 20 months)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&lt; 50 c/mL</a:t>
                      </a:r>
                    </a:p>
                    <a:p>
                      <a:pPr algn="ctr">
                        <a:buNone/>
                      </a:pPr>
                      <a:r>
                        <a:rPr lang="en-US" sz="1600" b="0" noProof="0" dirty="0">
                          <a:solidFill>
                            <a:srgbClr val="000066"/>
                          </a:solidFill>
                          <a:effectLst/>
                        </a:rPr>
                        <a:t>n = 29</a:t>
                      </a:r>
                      <a:endParaRPr lang="en-US" sz="1600" b="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baseline="0" noProof="0" dirty="0">
                          <a:solidFill>
                            <a:srgbClr val="000066"/>
                          </a:solidFill>
                          <a:effectLst/>
                        </a:rPr>
                        <a:t> </a:t>
                      </a: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≥ 50 c/mL</a:t>
                      </a:r>
                    </a:p>
                    <a:p>
                      <a:pPr algn="ctr">
                        <a:buNone/>
                      </a:pPr>
                      <a:r>
                        <a:rPr lang="en-US" sz="1600" b="0" noProof="0" dirty="0">
                          <a:solidFill>
                            <a:srgbClr val="000066"/>
                          </a:solidFill>
                          <a:effectLst/>
                        </a:rPr>
                        <a:t>n = 30</a:t>
                      </a:r>
                      <a:endParaRPr lang="en-US" sz="1600" b="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34542"/>
                  </a:ext>
                </a:extLst>
              </a:tr>
              <a:tr h="279135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HIV RNA &lt; 50 c/mL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27 (93%)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18 (60%)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335395"/>
                  </a:ext>
                </a:extLst>
              </a:tr>
              <a:tr h="279135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600" b="0" u="none" strike="noStrike" cap="none" spc="0" baseline="0" noProof="0" dirty="0">
                          <a:solidFill>
                            <a:srgbClr val="000066"/>
                          </a:solidFill>
                          <a:effectLst/>
                          <a:uFillTx/>
                          <a:sym typeface="Aptos"/>
                        </a:rPr>
                        <a:t>Virological rebound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2 (7%)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5 (17%)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490650"/>
                  </a:ext>
                </a:extLst>
              </a:tr>
              <a:tr h="2791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Non response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-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7 (23%)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35206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5931790-C14C-9DEF-A891-11236AAB4B1F}"/>
              </a:ext>
            </a:extLst>
          </p:cNvPr>
          <p:cNvSpPr txBox="1"/>
          <p:nvPr/>
        </p:nvSpPr>
        <p:spPr>
          <a:xfrm>
            <a:off x="308423" y="5580908"/>
            <a:ext cx="401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Emergence of env mutations in 1/9 genotypes</a:t>
            </a: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Median CD4 increase: 118/mm</a:t>
            </a:r>
            <a:r>
              <a:rPr lang="en-US" sz="1600" baseline="30000" noProof="0" dirty="0">
                <a:solidFill>
                  <a:srgbClr val="000066"/>
                </a:solidFill>
              </a:rPr>
              <a:t>3</a:t>
            </a:r>
            <a:r>
              <a:rPr lang="en-US" sz="1600" noProof="0" dirty="0">
                <a:solidFill>
                  <a:srgbClr val="000066"/>
                </a:solidFill>
              </a:rPr>
              <a:t> 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921B9F-4790-1363-406B-39DCBA34A4EF}"/>
              </a:ext>
            </a:extLst>
          </p:cNvPr>
          <p:cNvGrpSpPr/>
          <p:nvPr/>
        </p:nvGrpSpPr>
        <p:grpSpPr>
          <a:xfrm>
            <a:off x="5414218" y="3205691"/>
            <a:ext cx="6839686" cy="3100996"/>
            <a:chOff x="5414218" y="3205691"/>
            <a:chExt cx="6839686" cy="3100996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DDBB0AC-710C-F5C9-5D65-EA4AB874B5E4}"/>
                </a:ext>
              </a:extLst>
            </p:cNvPr>
            <p:cNvSpPr txBox="1"/>
            <p:nvPr/>
          </p:nvSpPr>
          <p:spPr>
            <a:xfrm>
              <a:off x="6197599" y="3205691"/>
              <a:ext cx="2532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noProof="0" dirty="0">
                  <a:solidFill>
                    <a:srgbClr val="00B0F0"/>
                  </a:solidFill>
                </a:rPr>
                <a:t>Durability of FOS treatment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ACACE21-0140-BEC6-6A8D-21F6FB830509}"/>
                </a:ext>
              </a:extLst>
            </p:cNvPr>
            <p:cNvSpPr txBox="1"/>
            <p:nvPr/>
          </p:nvSpPr>
          <p:spPr>
            <a:xfrm>
              <a:off x="9128096" y="3205691"/>
              <a:ext cx="27066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B0F0"/>
                  </a:solidFill>
                </a:rPr>
                <a:t>Virological success in patients</a:t>
              </a:r>
            </a:p>
            <a:p>
              <a:pPr algn="ctr"/>
              <a:r>
                <a:rPr lang="en-US" sz="1600" b="1" noProof="0" dirty="0">
                  <a:solidFill>
                    <a:srgbClr val="00B0F0"/>
                  </a:solidFill>
                </a:rPr>
                <a:t>viremic at baseline</a:t>
              </a: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51120542-60B0-CCE2-4347-367D03BDC2F8}"/>
                </a:ext>
              </a:extLst>
            </p:cNvPr>
            <p:cNvGrpSpPr/>
            <p:nvPr/>
          </p:nvGrpSpPr>
          <p:grpSpPr>
            <a:xfrm>
              <a:off x="5870575" y="3927588"/>
              <a:ext cx="2790825" cy="1768475"/>
              <a:chOff x="5870575" y="4095750"/>
              <a:chExt cx="2790825" cy="1768475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713B6C8C-A6CE-0AAE-4148-0AB18186C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550" y="4095750"/>
                <a:ext cx="2736850" cy="1714500"/>
              </a:xfrm>
              <a:custGeom>
                <a:avLst/>
                <a:gdLst>
                  <a:gd name="T0" fmla="*/ 10346 w 10346"/>
                  <a:gd name="T1" fmla="*/ 6478 h 6478"/>
                  <a:gd name="T2" fmla="*/ 0 w 10346"/>
                  <a:gd name="T3" fmla="*/ 6478 h 6478"/>
                  <a:gd name="T4" fmla="*/ 0 w 10346"/>
                  <a:gd name="T5" fmla="*/ 0 h 6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46" h="6478">
                    <a:moveTo>
                      <a:pt x="10346" y="6478"/>
                    </a:moveTo>
                    <a:lnTo>
                      <a:pt x="0" y="647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B9AA7CEC-4059-6EEA-FC98-94BEFB802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9468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4960E33C-C11B-CADE-FC9C-2AB570BB5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813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6" name="Line 17">
                <a:extLst>
                  <a:ext uri="{FF2B5EF4-FFF2-40B4-BE49-F238E27FC236}">
                    <a16:creationId xmlns:a16="http://schemas.microsoft.com/office/drawing/2014/main" id="{F3BB1E6E-2D5F-5725-71EC-72F02AC62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32825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8" name="Line 19">
                <a:extLst>
                  <a:ext uri="{FF2B5EF4-FFF2-40B4-BE49-F238E27FC236}">
                    <a16:creationId xmlns:a16="http://schemas.microsoft.com/office/drawing/2014/main" id="{EFB223DF-8A4D-C001-E49A-2EFE3009B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538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9" name="Line 20">
                <a:extLst>
                  <a:ext uri="{FF2B5EF4-FFF2-40B4-BE49-F238E27FC236}">
                    <a16:creationId xmlns:a16="http://schemas.microsoft.com/office/drawing/2014/main" id="{CBE84708-484B-A2DB-34FB-1D8007796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848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0" name="Line 21">
                <a:extLst>
                  <a:ext uri="{FF2B5EF4-FFF2-40B4-BE49-F238E27FC236}">
                    <a16:creationId xmlns:a16="http://schemas.microsoft.com/office/drawing/2014/main" id="{8F4E00AB-8378-772D-699E-B272FBCEB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193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1" name="Line 22">
                <a:extLst>
                  <a:ext uri="{FF2B5EF4-FFF2-40B4-BE49-F238E27FC236}">
                    <a16:creationId xmlns:a16="http://schemas.microsoft.com/office/drawing/2014/main" id="{890931F8-21E1-6951-EC92-EB004CE98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503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2" name="Line 23">
                <a:extLst>
                  <a:ext uri="{FF2B5EF4-FFF2-40B4-BE49-F238E27FC236}">
                    <a16:creationId xmlns:a16="http://schemas.microsoft.com/office/drawing/2014/main" id="{EBB0DF1E-577B-057A-8BAD-5D2125862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2158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3" name="Line 24">
                <a:extLst>
                  <a:ext uri="{FF2B5EF4-FFF2-40B4-BE49-F238E27FC236}">
                    <a16:creationId xmlns:a16="http://schemas.microsoft.com/office/drawing/2014/main" id="{E87F1CF1-24BB-EEBA-850C-517113278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883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0" name="Line 31">
                <a:extLst>
                  <a:ext uri="{FF2B5EF4-FFF2-40B4-BE49-F238E27FC236}">
                    <a16:creationId xmlns:a16="http://schemas.microsoft.com/office/drawing/2014/main" id="{A35DC517-AD8E-EA56-E60B-1DBA81DEB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0575" y="4124325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1" name="Line 32">
                <a:extLst>
                  <a:ext uri="{FF2B5EF4-FFF2-40B4-BE49-F238E27FC236}">
                    <a16:creationId xmlns:a16="http://schemas.microsoft.com/office/drawing/2014/main" id="{5DFFD2C2-80C2-EEF4-9173-A4BED78DA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0575" y="4459288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2" name="Line 33">
                <a:extLst>
                  <a:ext uri="{FF2B5EF4-FFF2-40B4-BE49-F238E27FC236}">
                    <a16:creationId xmlns:a16="http://schemas.microsoft.com/office/drawing/2014/main" id="{1A29F74F-DA12-C5A7-AF3B-1BDB9C771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0575" y="4792663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3" name="Line 34">
                <a:extLst>
                  <a:ext uri="{FF2B5EF4-FFF2-40B4-BE49-F238E27FC236}">
                    <a16:creationId xmlns:a16="http://schemas.microsoft.com/office/drawing/2014/main" id="{1C12CE49-7273-DC06-4E42-6D7D836E6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0575" y="5127625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4" name="Line 35">
                <a:extLst>
                  <a:ext uri="{FF2B5EF4-FFF2-40B4-BE49-F238E27FC236}">
                    <a16:creationId xmlns:a16="http://schemas.microsoft.com/office/drawing/2014/main" id="{2C2F9CE1-C214-F329-A048-E27235654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0575" y="5462588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5" name="Line 36">
                <a:extLst>
                  <a:ext uri="{FF2B5EF4-FFF2-40B4-BE49-F238E27FC236}">
                    <a16:creationId xmlns:a16="http://schemas.microsoft.com/office/drawing/2014/main" id="{DBA77ED2-5414-A796-091B-971CB90BB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0575" y="5797550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CC1C8502-D239-EED1-38CA-2979BF82A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500" y="4127500"/>
                <a:ext cx="2620963" cy="957263"/>
              </a:xfrm>
              <a:custGeom>
                <a:avLst/>
                <a:gdLst>
                  <a:gd name="T0" fmla="*/ 7284 w 9908"/>
                  <a:gd name="T1" fmla="*/ 1048 h 3620"/>
                  <a:gd name="T2" fmla="*/ 7284 w 9908"/>
                  <a:gd name="T3" fmla="*/ 786 h 3620"/>
                  <a:gd name="T4" fmla="*/ 6869 w 9908"/>
                  <a:gd name="T5" fmla="*/ 786 h 3620"/>
                  <a:gd name="T6" fmla="*/ 6869 w 9908"/>
                  <a:gd name="T7" fmla="*/ 572 h 3620"/>
                  <a:gd name="T8" fmla="*/ 4987 w 9908"/>
                  <a:gd name="T9" fmla="*/ 572 h 3620"/>
                  <a:gd name="T10" fmla="*/ 4987 w 9908"/>
                  <a:gd name="T11" fmla="*/ 414 h 3620"/>
                  <a:gd name="T12" fmla="*/ 2312 w 9908"/>
                  <a:gd name="T13" fmla="*/ 414 h 3620"/>
                  <a:gd name="T14" fmla="*/ 2312 w 9908"/>
                  <a:gd name="T15" fmla="*/ 316 h 3620"/>
                  <a:gd name="T16" fmla="*/ 2101 w 9908"/>
                  <a:gd name="T17" fmla="*/ 316 h 3620"/>
                  <a:gd name="T18" fmla="*/ 2101 w 9908"/>
                  <a:gd name="T19" fmla="*/ 231 h 3620"/>
                  <a:gd name="T20" fmla="*/ 1938 w 9908"/>
                  <a:gd name="T21" fmla="*/ 231 h 3620"/>
                  <a:gd name="T22" fmla="*/ 1938 w 9908"/>
                  <a:gd name="T23" fmla="*/ 122 h 3620"/>
                  <a:gd name="T24" fmla="*/ 833 w 9908"/>
                  <a:gd name="T25" fmla="*/ 122 h 3620"/>
                  <a:gd name="T26" fmla="*/ 833 w 9908"/>
                  <a:gd name="T27" fmla="*/ 54 h 3620"/>
                  <a:gd name="T28" fmla="*/ 394 w 9908"/>
                  <a:gd name="T29" fmla="*/ 54 h 3620"/>
                  <a:gd name="T30" fmla="*/ 394 w 9908"/>
                  <a:gd name="T31" fmla="*/ 0 h 3620"/>
                  <a:gd name="T32" fmla="*/ 0 w 9908"/>
                  <a:gd name="T33" fmla="*/ 10 h 3620"/>
                  <a:gd name="T34" fmla="*/ 0 w 9908"/>
                  <a:gd name="T35" fmla="*/ 815 h 3620"/>
                  <a:gd name="T36" fmla="*/ 394 w 9908"/>
                  <a:gd name="T37" fmla="*/ 815 h 3620"/>
                  <a:gd name="T38" fmla="*/ 394 w 9908"/>
                  <a:gd name="T39" fmla="*/ 983 h 3620"/>
                  <a:gd name="T40" fmla="*/ 843 w 9908"/>
                  <a:gd name="T41" fmla="*/ 983 h 3620"/>
                  <a:gd name="T42" fmla="*/ 843 w 9908"/>
                  <a:gd name="T43" fmla="*/ 1122 h 3620"/>
                  <a:gd name="T44" fmla="*/ 1940 w 9908"/>
                  <a:gd name="T45" fmla="*/ 1122 h 3620"/>
                  <a:gd name="T46" fmla="*/ 1940 w 9908"/>
                  <a:gd name="T47" fmla="*/ 1364 h 3620"/>
                  <a:gd name="T48" fmla="*/ 2100 w 9908"/>
                  <a:gd name="T49" fmla="*/ 1364 h 3620"/>
                  <a:gd name="T50" fmla="*/ 2100 w 9908"/>
                  <a:gd name="T51" fmla="*/ 1626 h 3620"/>
                  <a:gd name="T52" fmla="*/ 2318 w 9908"/>
                  <a:gd name="T53" fmla="*/ 1626 h 3620"/>
                  <a:gd name="T54" fmla="*/ 2318 w 9908"/>
                  <a:gd name="T55" fmla="*/ 1847 h 3620"/>
                  <a:gd name="T56" fmla="*/ 4989 w 9908"/>
                  <a:gd name="T57" fmla="*/ 1847 h 3620"/>
                  <a:gd name="T58" fmla="*/ 4989 w 9908"/>
                  <a:gd name="T59" fmla="*/ 2365 h 3620"/>
                  <a:gd name="T60" fmla="*/ 6872 w 9908"/>
                  <a:gd name="T61" fmla="*/ 2365 h 3620"/>
                  <a:gd name="T62" fmla="*/ 6872 w 9908"/>
                  <a:gd name="T63" fmla="*/ 3069 h 3620"/>
                  <a:gd name="T64" fmla="*/ 7287 w 9908"/>
                  <a:gd name="T65" fmla="*/ 3069 h 3620"/>
                  <a:gd name="T66" fmla="*/ 7287 w 9908"/>
                  <a:gd name="T67" fmla="*/ 3620 h 3620"/>
                  <a:gd name="T68" fmla="*/ 9908 w 9908"/>
                  <a:gd name="T69" fmla="*/ 3620 h 3620"/>
                  <a:gd name="T70" fmla="*/ 9908 w 9908"/>
                  <a:gd name="T71" fmla="*/ 1048 h 3620"/>
                  <a:gd name="T72" fmla="*/ 7284 w 9908"/>
                  <a:gd name="T73" fmla="*/ 1048 h 3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08" h="3620">
                    <a:moveTo>
                      <a:pt x="7284" y="1048"/>
                    </a:moveTo>
                    <a:lnTo>
                      <a:pt x="7284" y="786"/>
                    </a:lnTo>
                    <a:lnTo>
                      <a:pt x="6869" y="786"/>
                    </a:lnTo>
                    <a:lnTo>
                      <a:pt x="6869" y="572"/>
                    </a:lnTo>
                    <a:lnTo>
                      <a:pt x="4987" y="572"/>
                    </a:lnTo>
                    <a:lnTo>
                      <a:pt x="4987" y="414"/>
                    </a:lnTo>
                    <a:lnTo>
                      <a:pt x="2312" y="414"/>
                    </a:lnTo>
                    <a:lnTo>
                      <a:pt x="2312" y="316"/>
                    </a:lnTo>
                    <a:lnTo>
                      <a:pt x="2101" y="316"/>
                    </a:lnTo>
                    <a:lnTo>
                      <a:pt x="2101" y="231"/>
                    </a:lnTo>
                    <a:lnTo>
                      <a:pt x="1938" y="231"/>
                    </a:lnTo>
                    <a:lnTo>
                      <a:pt x="1938" y="122"/>
                    </a:lnTo>
                    <a:lnTo>
                      <a:pt x="833" y="122"/>
                    </a:lnTo>
                    <a:lnTo>
                      <a:pt x="833" y="54"/>
                    </a:lnTo>
                    <a:lnTo>
                      <a:pt x="394" y="54"/>
                    </a:lnTo>
                    <a:lnTo>
                      <a:pt x="394" y="0"/>
                    </a:lnTo>
                    <a:lnTo>
                      <a:pt x="0" y="10"/>
                    </a:lnTo>
                    <a:lnTo>
                      <a:pt x="0" y="815"/>
                    </a:lnTo>
                    <a:lnTo>
                      <a:pt x="394" y="815"/>
                    </a:lnTo>
                    <a:lnTo>
                      <a:pt x="394" y="983"/>
                    </a:lnTo>
                    <a:lnTo>
                      <a:pt x="843" y="983"/>
                    </a:lnTo>
                    <a:lnTo>
                      <a:pt x="843" y="1122"/>
                    </a:lnTo>
                    <a:lnTo>
                      <a:pt x="1940" y="1122"/>
                    </a:lnTo>
                    <a:lnTo>
                      <a:pt x="1940" y="1364"/>
                    </a:lnTo>
                    <a:lnTo>
                      <a:pt x="2100" y="1364"/>
                    </a:lnTo>
                    <a:lnTo>
                      <a:pt x="2100" y="1626"/>
                    </a:lnTo>
                    <a:lnTo>
                      <a:pt x="2318" y="1626"/>
                    </a:lnTo>
                    <a:lnTo>
                      <a:pt x="2318" y="1847"/>
                    </a:lnTo>
                    <a:lnTo>
                      <a:pt x="4989" y="1847"/>
                    </a:lnTo>
                    <a:lnTo>
                      <a:pt x="4989" y="2365"/>
                    </a:lnTo>
                    <a:lnTo>
                      <a:pt x="6872" y="2365"/>
                    </a:lnTo>
                    <a:lnTo>
                      <a:pt x="6872" y="3069"/>
                    </a:lnTo>
                    <a:lnTo>
                      <a:pt x="7287" y="3069"/>
                    </a:lnTo>
                    <a:lnTo>
                      <a:pt x="7287" y="3620"/>
                    </a:lnTo>
                    <a:lnTo>
                      <a:pt x="9908" y="3620"/>
                    </a:lnTo>
                    <a:lnTo>
                      <a:pt x="9908" y="1048"/>
                    </a:lnTo>
                    <a:lnTo>
                      <a:pt x="7284" y="1048"/>
                    </a:lnTo>
                    <a:close/>
                  </a:path>
                </a:pathLst>
              </a:custGeom>
              <a:solidFill>
                <a:srgbClr val="C6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E74F3B74-B581-B363-5F9B-413D9CF4D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188" y="4125913"/>
                <a:ext cx="2709863" cy="546100"/>
              </a:xfrm>
              <a:custGeom>
                <a:avLst/>
                <a:gdLst>
                  <a:gd name="T0" fmla="*/ 10245 w 10245"/>
                  <a:gd name="T1" fmla="*/ 2068 h 2068"/>
                  <a:gd name="T2" fmla="*/ 7605 w 10245"/>
                  <a:gd name="T3" fmla="*/ 2068 h 2068"/>
                  <a:gd name="T4" fmla="*/ 7605 w 10245"/>
                  <a:gd name="T5" fmla="*/ 1647 h 2068"/>
                  <a:gd name="T6" fmla="*/ 7199 w 10245"/>
                  <a:gd name="T7" fmla="*/ 1647 h 2068"/>
                  <a:gd name="T8" fmla="*/ 7199 w 10245"/>
                  <a:gd name="T9" fmla="*/ 1203 h 2068"/>
                  <a:gd name="T10" fmla="*/ 5326 w 10245"/>
                  <a:gd name="T11" fmla="*/ 1203 h 2068"/>
                  <a:gd name="T12" fmla="*/ 5326 w 10245"/>
                  <a:gd name="T13" fmla="*/ 914 h 2068"/>
                  <a:gd name="T14" fmla="*/ 2648 w 10245"/>
                  <a:gd name="T15" fmla="*/ 914 h 2068"/>
                  <a:gd name="T16" fmla="*/ 2648 w 10245"/>
                  <a:gd name="T17" fmla="*/ 720 h 2068"/>
                  <a:gd name="T18" fmla="*/ 2438 w 10245"/>
                  <a:gd name="T19" fmla="*/ 720 h 2068"/>
                  <a:gd name="T20" fmla="*/ 2438 w 10245"/>
                  <a:gd name="T21" fmla="*/ 557 h 2068"/>
                  <a:gd name="T22" fmla="*/ 2279 w 10245"/>
                  <a:gd name="T23" fmla="*/ 557 h 2068"/>
                  <a:gd name="T24" fmla="*/ 2279 w 10245"/>
                  <a:gd name="T25" fmla="*/ 392 h 2068"/>
                  <a:gd name="T26" fmla="*/ 1162 w 10245"/>
                  <a:gd name="T27" fmla="*/ 392 h 2068"/>
                  <a:gd name="T28" fmla="*/ 1162 w 10245"/>
                  <a:gd name="T29" fmla="*/ 259 h 2068"/>
                  <a:gd name="T30" fmla="*/ 744 w 10245"/>
                  <a:gd name="T31" fmla="*/ 259 h 2068"/>
                  <a:gd name="T32" fmla="*/ 744 w 10245"/>
                  <a:gd name="T33" fmla="*/ 123 h 2068"/>
                  <a:gd name="T34" fmla="*/ 309 w 10245"/>
                  <a:gd name="T35" fmla="*/ 123 h 2068"/>
                  <a:gd name="T36" fmla="*/ 309 w 10245"/>
                  <a:gd name="T37" fmla="*/ 0 h 2068"/>
                  <a:gd name="T38" fmla="*/ 0 w 10245"/>
                  <a:gd name="T39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45" h="2068">
                    <a:moveTo>
                      <a:pt x="10245" y="2068"/>
                    </a:moveTo>
                    <a:lnTo>
                      <a:pt x="7605" y="2068"/>
                    </a:lnTo>
                    <a:lnTo>
                      <a:pt x="7605" y="1647"/>
                    </a:lnTo>
                    <a:lnTo>
                      <a:pt x="7199" y="1647"/>
                    </a:lnTo>
                    <a:lnTo>
                      <a:pt x="7199" y="1203"/>
                    </a:lnTo>
                    <a:lnTo>
                      <a:pt x="5326" y="1203"/>
                    </a:lnTo>
                    <a:lnTo>
                      <a:pt x="5326" y="914"/>
                    </a:lnTo>
                    <a:lnTo>
                      <a:pt x="2648" y="914"/>
                    </a:lnTo>
                    <a:lnTo>
                      <a:pt x="2648" y="720"/>
                    </a:lnTo>
                    <a:lnTo>
                      <a:pt x="2438" y="720"/>
                    </a:lnTo>
                    <a:lnTo>
                      <a:pt x="2438" y="557"/>
                    </a:lnTo>
                    <a:lnTo>
                      <a:pt x="2279" y="557"/>
                    </a:lnTo>
                    <a:lnTo>
                      <a:pt x="2279" y="392"/>
                    </a:lnTo>
                    <a:lnTo>
                      <a:pt x="1162" y="392"/>
                    </a:lnTo>
                    <a:lnTo>
                      <a:pt x="1162" y="259"/>
                    </a:lnTo>
                    <a:lnTo>
                      <a:pt x="744" y="259"/>
                    </a:lnTo>
                    <a:lnTo>
                      <a:pt x="744" y="123"/>
                    </a:lnTo>
                    <a:lnTo>
                      <a:pt x="309" y="123"/>
                    </a:lnTo>
                    <a:lnTo>
                      <a:pt x="309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750DE927-3D2B-1AB8-2097-E8B992EAF47A}"/>
                </a:ext>
              </a:extLst>
            </p:cNvPr>
            <p:cNvGrpSpPr/>
            <p:nvPr/>
          </p:nvGrpSpPr>
          <p:grpSpPr>
            <a:xfrm>
              <a:off x="9312275" y="3927588"/>
              <a:ext cx="2792413" cy="1768475"/>
              <a:chOff x="9312275" y="4095750"/>
              <a:chExt cx="2792413" cy="1768475"/>
            </a:xfrm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4212EBFA-5228-F56B-FC6C-81A4F5003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6250" y="4095750"/>
                <a:ext cx="2738438" cy="1714500"/>
              </a:xfrm>
              <a:custGeom>
                <a:avLst/>
                <a:gdLst>
                  <a:gd name="T0" fmla="*/ 10346 w 10346"/>
                  <a:gd name="T1" fmla="*/ 6478 h 6478"/>
                  <a:gd name="T2" fmla="*/ 0 w 10346"/>
                  <a:gd name="T3" fmla="*/ 6478 h 6478"/>
                  <a:gd name="T4" fmla="*/ 0 w 10346"/>
                  <a:gd name="T5" fmla="*/ 0 h 6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46" h="6478">
                    <a:moveTo>
                      <a:pt x="10346" y="6478"/>
                    </a:moveTo>
                    <a:lnTo>
                      <a:pt x="0" y="647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EF572E05-B5EE-BB94-CCA0-68BAB619C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76113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11337516-3AF3-1690-B716-66C60A1BC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29800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id="{00DBAD13-6E14-B543-5D0A-206D707B5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79063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1" name="Line 12">
                <a:extLst>
                  <a:ext uri="{FF2B5EF4-FFF2-40B4-BE49-F238E27FC236}">
                    <a16:creationId xmlns:a16="http://schemas.microsoft.com/office/drawing/2014/main" id="{B23A439B-6531-5366-3C36-AC8099CD4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28325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2" name="Line 13">
                <a:extLst>
                  <a:ext uri="{FF2B5EF4-FFF2-40B4-BE49-F238E27FC236}">
                    <a16:creationId xmlns:a16="http://schemas.microsoft.com/office/drawing/2014/main" id="{BD86E8A5-B095-C974-C461-296907B1B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25263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3" name="Line 14">
                <a:extLst>
                  <a:ext uri="{FF2B5EF4-FFF2-40B4-BE49-F238E27FC236}">
                    <a16:creationId xmlns:a16="http://schemas.microsoft.com/office/drawing/2014/main" id="{59BFCB86-1CEB-3C22-71F5-1BF035710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77588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015AF2BD-AA39-318D-C23E-16FA3ED4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82125" y="5810250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4" name="Line 25">
                <a:extLst>
                  <a:ext uri="{FF2B5EF4-FFF2-40B4-BE49-F238E27FC236}">
                    <a16:creationId xmlns:a16="http://schemas.microsoft.com/office/drawing/2014/main" id="{04E3893C-71B1-7BB5-2F00-7049793DD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4124325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5" name="Line 26">
                <a:extLst>
                  <a:ext uri="{FF2B5EF4-FFF2-40B4-BE49-F238E27FC236}">
                    <a16:creationId xmlns:a16="http://schemas.microsoft.com/office/drawing/2014/main" id="{C650F6B6-BE45-69E7-95CF-AC918DB92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4459288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6" name="Line 27">
                <a:extLst>
                  <a:ext uri="{FF2B5EF4-FFF2-40B4-BE49-F238E27FC236}">
                    <a16:creationId xmlns:a16="http://schemas.microsoft.com/office/drawing/2014/main" id="{EC6168C1-DA45-E917-BB1D-6AE18A91F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4792663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7" name="Line 28">
                <a:extLst>
                  <a:ext uri="{FF2B5EF4-FFF2-40B4-BE49-F238E27FC236}">
                    <a16:creationId xmlns:a16="http://schemas.microsoft.com/office/drawing/2014/main" id="{D104EB0B-6CC1-E564-4E9E-52E262E0C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5127625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8" name="Line 29">
                <a:extLst>
                  <a:ext uri="{FF2B5EF4-FFF2-40B4-BE49-F238E27FC236}">
                    <a16:creationId xmlns:a16="http://schemas.microsoft.com/office/drawing/2014/main" id="{62113628-7753-9D09-E59F-EC4625E32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5462588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39" name="Line 30">
                <a:extLst>
                  <a:ext uri="{FF2B5EF4-FFF2-40B4-BE49-F238E27FC236}">
                    <a16:creationId xmlns:a16="http://schemas.microsoft.com/office/drawing/2014/main" id="{19426806-C029-8C02-92FF-0D34F9626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5797550"/>
                <a:ext cx="539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3A9A9CC7-13D7-63B8-C70C-B93E38D2D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4281488"/>
                <a:ext cx="2705100" cy="1487488"/>
              </a:xfrm>
              <a:custGeom>
                <a:avLst/>
                <a:gdLst>
                  <a:gd name="T0" fmla="*/ 10227 w 10227"/>
                  <a:gd name="T1" fmla="*/ 0 h 5621"/>
                  <a:gd name="T2" fmla="*/ 4685 w 10227"/>
                  <a:gd name="T3" fmla="*/ 212 h 5621"/>
                  <a:gd name="T4" fmla="*/ 4147 w 10227"/>
                  <a:gd name="T5" fmla="*/ 389 h 5621"/>
                  <a:gd name="T6" fmla="*/ 3966 w 10227"/>
                  <a:gd name="T7" fmla="*/ 554 h 5621"/>
                  <a:gd name="T8" fmla="*/ 3131 w 10227"/>
                  <a:gd name="T9" fmla="*/ 709 h 5621"/>
                  <a:gd name="T10" fmla="*/ 2773 w 10227"/>
                  <a:gd name="T11" fmla="*/ 872 h 5621"/>
                  <a:gd name="T12" fmla="*/ 2719 w 10227"/>
                  <a:gd name="T13" fmla="*/ 1026 h 5621"/>
                  <a:gd name="T14" fmla="*/ 1939 w 10227"/>
                  <a:gd name="T15" fmla="*/ 1180 h 5621"/>
                  <a:gd name="T16" fmla="*/ 1653 w 10227"/>
                  <a:gd name="T17" fmla="*/ 1315 h 5621"/>
                  <a:gd name="T18" fmla="*/ 1614 w 10227"/>
                  <a:gd name="T19" fmla="*/ 1474 h 5621"/>
                  <a:gd name="T20" fmla="*/ 1077 w 10227"/>
                  <a:gd name="T21" fmla="*/ 1620 h 5621"/>
                  <a:gd name="T22" fmla="*/ 756 w 10227"/>
                  <a:gd name="T23" fmla="*/ 1789 h 5621"/>
                  <a:gd name="T24" fmla="*/ 684 w 10227"/>
                  <a:gd name="T25" fmla="*/ 2276 h 5621"/>
                  <a:gd name="T26" fmla="*/ 440 w 10227"/>
                  <a:gd name="T27" fmla="*/ 2582 h 5621"/>
                  <a:gd name="T28" fmla="*/ 416 w 10227"/>
                  <a:gd name="T29" fmla="*/ 2757 h 5621"/>
                  <a:gd name="T30" fmla="*/ 286 w 10227"/>
                  <a:gd name="T31" fmla="*/ 2918 h 5621"/>
                  <a:gd name="T32" fmla="*/ 227 w 10227"/>
                  <a:gd name="T33" fmla="*/ 3082 h 5621"/>
                  <a:gd name="T34" fmla="*/ 199 w 10227"/>
                  <a:gd name="T35" fmla="*/ 3268 h 5621"/>
                  <a:gd name="T36" fmla="*/ 172 w 10227"/>
                  <a:gd name="T37" fmla="*/ 3427 h 5621"/>
                  <a:gd name="T38" fmla="*/ 141 w 10227"/>
                  <a:gd name="T39" fmla="*/ 4379 h 5621"/>
                  <a:gd name="T40" fmla="*/ 105 w 10227"/>
                  <a:gd name="T41" fmla="*/ 4576 h 5621"/>
                  <a:gd name="T42" fmla="*/ 27 w 10227"/>
                  <a:gd name="T43" fmla="*/ 5015 h 5621"/>
                  <a:gd name="T44" fmla="*/ 0 w 10227"/>
                  <a:gd name="T45" fmla="*/ 5621 h 5621"/>
                  <a:gd name="T46" fmla="*/ 94 w 10227"/>
                  <a:gd name="T47" fmla="*/ 5546 h 5621"/>
                  <a:gd name="T48" fmla="*/ 134 w 10227"/>
                  <a:gd name="T49" fmla="*/ 5455 h 5621"/>
                  <a:gd name="T50" fmla="*/ 159 w 10227"/>
                  <a:gd name="T51" fmla="*/ 4938 h 5621"/>
                  <a:gd name="T52" fmla="*/ 203 w 10227"/>
                  <a:gd name="T53" fmla="*/ 4810 h 5621"/>
                  <a:gd name="T54" fmla="*/ 227 w 10227"/>
                  <a:gd name="T55" fmla="*/ 4692 h 5621"/>
                  <a:gd name="T56" fmla="*/ 288 w 10227"/>
                  <a:gd name="T57" fmla="*/ 4554 h 5621"/>
                  <a:gd name="T58" fmla="*/ 406 w 10227"/>
                  <a:gd name="T59" fmla="*/ 4437 h 5621"/>
                  <a:gd name="T60" fmla="*/ 432 w 10227"/>
                  <a:gd name="T61" fmla="*/ 4174 h 5621"/>
                  <a:gd name="T62" fmla="*/ 664 w 10227"/>
                  <a:gd name="T63" fmla="*/ 3746 h 5621"/>
                  <a:gd name="T64" fmla="*/ 745 w 10227"/>
                  <a:gd name="T65" fmla="*/ 3604 h 5621"/>
                  <a:gd name="T66" fmla="*/ 1062 w 10227"/>
                  <a:gd name="T67" fmla="*/ 3468 h 5621"/>
                  <a:gd name="T68" fmla="*/ 1591 w 10227"/>
                  <a:gd name="T69" fmla="*/ 3297 h 5621"/>
                  <a:gd name="T70" fmla="*/ 1639 w 10227"/>
                  <a:gd name="T71" fmla="*/ 3141 h 5621"/>
                  <a:gd name="T72" fmla="*/ 1937 w 10227"/>
                  <a:gd name="T73" fmla="*/ 2996 h 5621"/>
                  <a:gd name="T74" fmla="*/ 2717 w 10227"/>
                  <a:gd name="T75" fmla="*/ 2823 h 5621"/>
                  <a:gd name="T76" fmla="*/ 2769 w 10227"/>
                  <a:gd name="T77" fmla="*/ 2653 h 5621"/>
                  <a:gd name="T78" fmla="*/ 3120 w 10227"/>
                  <a:gd name="T79" fmla="*/ 2481 h 5621"/>
                  <a:gd name="T80" fmla="*/ 3944 w 10227"/>
                  <a:gd name="T81" fmla="*/ 2303 h 5621"/>
                  <a:gd name="T82" fmla="*/ 4147 w 10227"/>
                  <a:gd name="T83" fmla="*/ 2108 h 5621"/>
                  <a:gd name="T84" fmla="*/ 4671 w 10227"/>
                  <a:gd name="T85" fmla="*/ 1922 h 5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227" h="5621">
                    <a:moveTo>
                      <a:pt x="10227" y="1922"/>
                    </a:moveTo>
                    <a:lnTo>
                      <a:pt x="10227" y="0"/>
                    </a:lnTo>
                    <a:lnTo>
                      <a:pt x="4685" y="0"/>
                    </a:lnTo>
                    <a:lnTo>
                      <a:pt x="4685" y="212"/>
                    </a:lnTo>
                    <a:lnTo>
                      <a:pt x="4147" y="212"/>
                    </a:lnTo>
                    <a:lnTo>
                      <a:pt x="4147" y="389"/>
                    </a:lnTo>
                    <a:lnTo>
                      <a:pt x="3966" y="389"/>
                    </a:lnTo>
                    <a:lnTo>
                      <a:pt x="3966" y="554"/>
                    </a:lnTo>
                    <a:lnTo>
                      <a:pt x="3131" y="554"/>
                    </a:lnTo>
                    <a:lnTo>
                      <a:pt x="3131" y="709"/>
                    </a:lnTo>
                    <a:lnTo>
                      <a:pt x="2773" y="709"/>
                    </a:lnTo>
                    <a:lnTo>
                      <a:pt x="2773" y="872"/>
                    </a:lnTo>
                    <a:lnTo>
                      <a:pt x="2719" y="872"/>
                    </a:lnTo>
                    <a:lnTo>
                      <a:pt x="2719" y="1026"/>
                    </a:lnTo>
                    <a:lnTo>
                      <a:pt x="1939" y="1026"/>
                    </a:lnTo>
                    <a:lnTo>
                      <a:pt x="1939" y="1180"/>
                    </a:lnTo>
                    <a:lnTo>
                      <a:pt x="1653" y="1180"/>
                    </a:lnTo>
                    <a:lnTo>
                      <a:pt x="1653" y="1315"/>
                    </a:lnTo>
                    <a:lnTo>
                      <a:pt x="1614" y="1315"/>
                    </a:lnTo>
                    <a:lnTo>
                      <a:pt x="1614" y="1474"/>
                    </a:lnTo>
                    <a:lnTo>
                      <a:pt x="1077" y="1474"/>
                    </a:lnTo>
                    <a:lnTo>
                      <a:pt x="1077" y="1620"/>
                    </a:lnTo>
                    <a:lnTo>
                      <a:pt x="756" y="1620"/>
                    </a:lnTo>
                    <a:lnTo>
                      <a:pt x="756" y="1789"/>
                    </a:lnTo>
                    <a:lnTo>
                      <a:pt x="684" y="1789"/>
                    </a:lnTo>
                    <a:lnTo>
                      <a:pt x="684" y="2276"/>
                    </a:lnTo>
                    <a:lnTo>
                      <a:pt x="440" y="2276"/>
                    </a:lnTo>
                    <a:lnTo>
                      <a:pt x="440" y="2582"/>
                    </a:lnTo>
                    <a:lnTo>
                      <a:pt x="416" y="2582"/>
                    </a:lnTo>
                    <a:lnTo>
                      <a:pt x="416" y="2757"/>
                    </a:lnTo>
                    <a:lnTo>
                      <a:pt x="286" y="2757"/>
                    </a:lnTo>
                    <a:lnTo>
                      <a:pt x="286" y="2918"/>
                    </a:lnTo>
                    <a:lnTo>
                      <a:pt x="227" y="2918"/>
                    </a:lnTo>
                    <a:lnTo>
                      <a:pt x="227" y="3082"/>
                    </a:lnTo>
                    <a:lnTo>
                      <a:pt x="199" y="3082"/>
                    </a:lnTo>
                    <a:lnTo>
                      <a:pt x="199" y="3268"/>
                    </a:lnTo>
                    <a:lnTo>
                      <a:pt x="172" y="3268"/>
                    </a:lnTo>
                    <a:lnTo>
                      <a:pt x="172" y="3427"/>
                    </a:lnTo>
                    <a:lnTo>
                      <a:pt x="141" y="3427"/>
                    </a:lnTo>
                    <a:lnTo>
                      <a:pt x="141" y="4379"/>
                    </a:lnTo>
                    <a:lnTo>
                      <a:pt x="105" y="4379"/>
                    </a:lnTo>
                    <a:lnTo>
                      <a:pt x="105" y="4576"/>
                    </a:lnTo>
                    <a:lnTo>
                      <a:pt x="27" y="4576"/>
                    </a:lnTo>
                    <a:lnTo>
                      <a:pt x="27" y="5015"/>
                    </a:lnTo>
                    <a:lnTo>
                      <a:pt x="0" y="5015"/>
                    </a:lnTo>
                    <a:lnTo>
                      <a:pt x="0" y="5621"/>
                    </a:lnTo>
                    <a:lnTo>
                      <a:pt x="94" y="5621"/>
                    </a:lnTo>
                    <a:lnTo>
                      <a:pt x="94" y="5546"/>
                    </a:lnTo>
                    <a:lnTo>
                      <a:pt x="134" y="5546"/>
                    </a:lnTo>
                    <a:lnTo>
                      <a:pt x="134" y="5455"/>
                    </a:lnTo>
                    <a:lnTo>
                      <a:pt x="159" y="5455"/>
                    </a:lnTo>
                    <a:lnTo>
                      <a:pt x="159" y="4938"/>
                    </a:lnTo>
                    <a:lnTo>
                      <a:pt x="203" y="4938"/>
                    </a:lnTo>
                    <a:lnTo>
                      <a:pt x="203" y="4810"/>
                    </a:lnTo>
                    <a:lnTo>
                      <a:pt x="227" y="4810"/>
                    </a:lnTo>
                    <a:lnTo>
                      <a:pt x="227" y="4692"/>
                    </a:lnTo>
                    <a:lnTo>
                      <a:pt x="288" y="4692"/>
                    </a:lnTo>
                    <a:lnTo>
                      <a:pt x="288" y="4554"/>
                    </a:lnTo>
                    <a:lnTo>
                      <a:pt x="406" y="4554"/>
                    </a:lnTo>
                    <a:lnTo>
                      <a:pt x="406" y="4437"/>
                    </a:lnTo>
                    <a:lnTo>
                      <a:pt x="432" y="4437"/>
                    </a:lnTo>
                    <a:lnTo>
                      <a:pt x="432" y="4174"/>
                    </a:lnTo>
                    <a:lnTo>
                      <a:pt x="664" y="4174"/>
                    </a:lnTo>
                    <a:lnTo>
                      <a:pt x="664" y="3746"/>
                    </a:lnTo>
                    <a:lnTo>
                      <a:pt x="745" y="3746"/>
                    </a:lnTo>
                    <a:lnTo>
                      <a:pt x="745" y="3604"/>
                    </a:lnTo>
                    <a:lnTo>
                      <a:pt x="1062" y="3604"/>
                    </a:lnTo>
                    <a:lnTo>
                      <a:pt x="1062" y="3468"/>
                    </a:lnTo>
                    <a:lnTo>
                      <a:pt x="1591" y="3468"/>
                    </a:lnTo>
                    <a:lnTo>
                      <a:pt x="1591" y="3297"/>
                    </a:lnTo>
                    <a:lnTo>
                      <a:pt x="1639" y="3297"/>
                    </a:lnTo>
                    <a:lnTo>
                      <a:pt x="1639" y="3141"/>
                    </a:lnTo>
                    <a:lnTo>
                      <a:pt x="1937" y="3141"/>
                    </a:lnTo>
                    <a:lnTo>
                      <a:pt x="1937" y="2996"/>
                    </a:lnTo>
                    <a:lnTo>
                      <a:pt x="2717" y="2996"/>
                    </a:lnTo>
                    <a:lnTo>
                      <a:pt x="2717" y="2823"/>
                    </a:lnTo>
                    <a:lnTo>
                      <a:pt x="2769" y="2823"/>
                    </a:lnTo>
                    <a:lnTo>
                      <a:pt x="2769" y="2653"/>
                    </a:lnTo>
                    <a:lnTo>
                      <a:pt x="3120" y="2653"/>
                    </a:lnTo>
                    <a:lnTo>
                      <a:pt x="3120" y="2481"/>
                    </a:lnTo>
                    <a:lnTo>
                      <a:pt x="3944" y="2481"/>
                    </a:lnTo>
                    <a:lnTo>
                      <a:pt x="3944" y="2303"/>
                    </a:lnTo>
                    <a:lnTo>
                      <a:pt x="4147" y="2303"/>
                    </a:lnTo>
                    <a:lnTo>
                      <a:pt x="4147" y="2108"/>
                    </a:lnTo>
                    <a:lnTo>
                      <a:pt x="4671" y="2108"/>
                    </a:lnTo>
                    <a:lnTo>
                      <a:pt x="4671" y="1922"/>
                    </a:lnTo>
                    <a:lnTo>
                      <a:pt x="10227" y="1922"/>
                    </a:lnTo>
                    <a:close/>
                  </a:path>
                </a:pathLst>
              </a:custGeom>
              <a:solidFill>
                <a:srgbClr val="C6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471F892F-75FD-470C-B943-8120F72BA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775" y="4465638"/>
                <a:ext cx="2722563" cy="1333500"/>
              </a:xfrm>
              <a:custGeom>
                <a:avLst/>
                <a:gdLst>
                  <a:gd name="T0" fmla="*/ 10292 w 10292"/>
                  <a:gd name="T1" fmla="*/ 0 h 5041"/>
                  <a:gd name="T2" fmla="*/ 4762 w 10292"/>
                  <a:gd name="T3" fmla="*/ 0 h 5041"/>
                  <a:gd name="T4" fmla="*/ 4762 w 10292"/>
                  <a:gd name="T5" fmla="*/ 242 h 5041"/>
                  <a:gd name="T6" fmla="*/ 4243 w 10292"/>
                  <a:gd name="T7" fmla="*/ 242 h 5041"/>
                  <a:gd name="T8" fmla="*/ 4243 w 10292"/>
                  <a:gd name="T9" fmla="*/ 451 h 5041"/>
                  <a:gd name="T10" fmla="*/ 4037 w 10292"/>
                  <a:gd name="T11" fmla="*/ 451 h 5041"/>
                  <a:gd name="T12" fmla="*/ 4037 w 10292"/>
                  <a:gd name="T13" fmla="*/ 651 h 5041"/>
                  <a:gd name="T14" fmla="*/ 3210 w 10292"/>
                  <a:gd name="T15" fmla="*/ 651 h 5041"/>
                  <a:gd name="T16" fmla="*/ 3210 w 10292"/>
                  <a:gd name="T17" fmla="*/ 825 h 5041"/>
                  <a:gd name="T18" fmla="*/ 2858 w 10292"/>
                  <a:gd name="T19" fmla="*/ 825 h 5041"/>
                  <a:gd name="T20" fmla="*/ 2858 w 10292"/>
                  <a:gd name="T21" fmla="*/ 992 h 5041"/>
                  <a:gd name="T22" fmla="*/ 2809 w 10292"/>
                  <a:gd name="T23" fmla="*/ 992 h 5041"/>
                  <a:gd name="T24" fmla="*/ 2809 w 10292"/>
                  <a:gd name="T25" fmla="*/ 1208 h 5041"/>
                  <a:gd name="T26" fmla="*/ 2032 w 10292"/>
                  <a:gd name="T27" fmla="*/ 1208 h 5041"/>
                  <a:gd name="T28" fmla="*/ 2032 w 10292"/>
                  <a:gd name="T29" fmla="*/ 1358 h 5041"/>
                  <a:gd name="T30" fmla="*/ 1750 w 10292"/>
                  <a:gd name="T31" fmla="*/ 1358 h 5041"/>
                  <a:gd name="T32" fmla="*/ 1750 w 10292"/>
                  <a:gd name="T33" fmla="*/ 1515 h 5041"/>
                  <a:gd name="T34" fmla="*/ 1691 w 10292"/>
                  <a:gd name="T35" fmla="*/ 1515 h 5041"/>
                  <a:gd name="T36" fmla="*/ 1691 w 10292"/>
                  <a:gd name="T37" fmla="*/ 1672 h 5041"/>
                  <a:gd name="T38" fmla="*/ 1176 w 10292"/>
                  <a:gd name="T39" fmla="*/ 1672 h 5041"/>
                  <a:gd name="T40" fmla="*/ 1176 w 10292"/>
                  <a:gd name="T41" fmla="*/ 1855 h 5041"/>
                  <a:gd name="T42" fmla="*/ 839 w 10292"/>
                  <a:gd name="T43" fmla="*/ 1855 h 5041"/>
                  <a:gd name="T44" fmla="*/ 839 w 10292"/>
                  <a:gd name="T45" fmla="*/ 2018 h 5041"/>
                  <a:gd name="T46" fmla="*/ 768 w 10292"/>
                  <a:gd name="T47" fmla="*/ 2018 h 5041"/>
                  <a:gd name="T48" fmla="*/ 768 w 10292"/>
                  <a:gd name="T49" fmla="*/ 2503 h 5041"/>
                  <a:gd name="T50" fmla="*/ 539 w 10292"/>
                  <a:gd name="T51" fmla="*/ 2503 h 5041"/>
                  <a:gd name="T52" fmla="*/ 539 w 10292"/>
                  <a:gd name="T53" fmla="*/ 2817 h 5041"/>
                  <a:gd name="T54" fmla="*/ 509 w 10292"/>
                  <a:gd name="T55" fmla="*/ 2817 h 5041"/>
                  <a:gd name="T56" fmla="*/ 509 w 10292"/>
                  <a:gd name="T57" fmla="*/ 2994 h 5041"/>
                  <a:gd name="T58" fmla="*/ 385 w 10292"/>
                  <a:gd name="T59" fmla="*/ 2994 h 5041"/>
                  <a:gd name="T60" fmla="*/ 385 w 10292"/>
                  <a:gd name="T61" fmla="*/ 3140 h 5041"/>
                  <a:gd name="T62" fmla="*/ 334 w 10292"/>
                  <a:gd name="T63" fmla="*/ 3140 h 5041"/>
                  <a:gd name="T64" fmla="*/ 334 w 10292"/>
                  <a:gd name="T65" fmla="*/ 3298 h 5041"/>
                  <a:gd name="T66" fmla="*/ 301 w 10292"/>
                  <a:gd name="T67" fmla="*/ 3298 h 5041"/>
                  <a:gd name="T68" fmla="*/ 301 w 10292"/>
                  <a:gd name="T69" fmla="*/ 3464 h 5041"/>
                  <a:gd name="T70" fmla="*/ 265 w 10292"/>
                  <a:gd name="T71" fmla="*/ 3464 h 5041"/>
                  <a:gd name="T72" fmla="*/ 265 w 10292"/>
                  <a:gd name="T73" fmla="*/ 3609 h 5041"/>
                  <a:gd name="T74" fmla="*/ 234 w 10292"/>
                  <a:gd name="T75" fmla="*/ 3609 h 5041"/>
                  <a:gd name="T76" fmla="*/ 234 w 10292"/>
                  <a:gd name="T77" fmla="*/ 4407 h 5041"/>
                  <a:gd name="T78" fmla="*/ 204 w 10292"/>
                  <a:gd name="T79" fmla="*/ 4407 h 5041"/>
                  <a:gd name="T80" fmla="*/ 204 w 10292"/>
                  <a:gd name="T81" fmla="*/ 4565 h 5041"/>
                  <a:gd name="T82" fmla="*/ 118 w 10292"/>
                  <a:gd name="T83" fmla="*/ 4565 h 5041"/>
                  <a:gd name="T84" fmla="*/ 118 w 10292"/>
                  <a:gd name="T85" fmla="*/ 4884 h 5041"/>
                  <a:gd name="T86" fmla="*/ 81 w 10292"/>
                  <a:gd name="T87" fmla="*/ 4884 h 5041"/>
                  <a:gd name="T88" fmla="*/ 81 w 10292"/>
                  <a:gd name="T89" fmla="*/ 5041 h 5041"/>
                  <a:gd name="T90" fmla="*/ 0 w 10292"/>
                  <a:gd name="T91" fmla="*/ 5041 h 5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292" h="5041">
                    <a:moveTo>
                      <a:pt x="10292" y="0"/>
                    </a:moveTo>
                    <a:lnTo>
                      <a:pt x="4762" y="0"/>
                    </a:lnTo>
                    <a:lnTo>
                      <a:pt x="4762" y="242"/>
                    </a:lnTo>
                    <a:lnTo>
                      <a:pt x="4243" y="242"/>
                    </a:lnTo>
                    <a:lnTo>
                      <a:pt x="4243" y="451"/>
                    </a:lnTo>
                    <a:lnTo>
                      <a:pt x="4037" y="451"/>
                    </a:lnTo>
                    <a:lnTo>
                      <a:pt x="4037" y="651"/>
                    </a:lnTo>
                    <a:lnTo>
                      <a:pt x="3210" y="651"/>
                    </a:lnTo>
                    <a:lnTo>
                      <a:pt x="3210" y="825"/>
                    </a:lnTo>
                    <a:lnTo>
                      <a:pt x="2858" y="825"/>
                    </a:lnTo>
                    <a:lnTo>
                      <a:pt x="2858" y="992"/>
                    </a:lnTo>
                    <a:lnTo>
                      <a:pt x="2809" y="992"/>
                    </a:lnTo>
                    <a:lnTo>
                      <a:pt x="2809" y="1208"/>
                    </a:lnTo>
                    <a:lnTo>
                      <a:pt x="2032" y="1208"/>
                    </a:lnTo>
                    <a:lnTo>
                      <a:pt x="2032" y="1358"/>
                    </a:lnTo>
                    <a:lnTo>
                      <a:pt x="1750" y="1358"/>
                    </a:lnTo>
                    <a:lnTo>
                      <a:pt x="1750" y="1515"/>
                    </a:lnTo>
                    <a:lnTo>
                      <a:pt x="1691" y="1515"/>
                    </a:lnTo>
                    <a:lnTo>
                      <a:pt x="1691" y="1672"/>
                    </a:lnTo>
                    <a:lnTo>
                      <a:pt x="1176" y="1672"/>
                    </a:lnTo>
                    <a:lnTo>
                      <a:pt x="1176" y="1855"/>
                    </a:lnTo>
                    <a:lnTo>
                      <a:pt x="839" y="1855"/>
                    </a:lnTo>
                    <a:lnTo>
                      <a:pt x="839" y="2018"/>
                    </a:lnTo>
                    <a:lnTo>
                      <a:pt x="768" y="2018"/>
                    </a:lnTo>
                    <a:lnTo>
                      <a:pt x="768" y="2503"/>
                    </a:lnTo>
                    <a:lnTo>
                      <a:pt x="539" y="2503"/>
                    </a:lnTo>
                    <a:lnTo>
                      <a:pt x="539" y="2817"/>
                    </a:lnTo>
                    <a:lnTo>
                      <a:pt x="509" y="2817"/>
                    </a:lnTo>
                    <a:lnTo>
                      <a:pt x="509" y="2994"/>
                    </a:lnTo>
                    <a:lnTo>
                      <a:pt x="385" y="2994"/>
                    </a:lnTo>
                    <a:lnTo>
                      <a:pt x="385" y="3140"/>
                    </a:lnTo>
                    <a:lnTo>
                      <a:pt x="334" y="3140"/>
                    </a:lnTo>
                    <a:lnTo>
                      <a:pt x="334" y="3298"/>
                    </a:lnTo>
                    <a:lnTo>
                      <a:pt x="301" y="3298"/>
                    </a:lnTo>
                    <a:lnTo>
                      <a:pt x="301" y="3464"/>
                    </a:lnTo>
                    <a:lnTo>
                      <a:pt x="265" y="3464"/>
                    </a:lnTo>
                    <a:lnTo>
                      <a:pt x="265" y="3609"/>
                    </a:lnTo>
                    <a:lnTo>
                      <a:pt x="234" y="3609"/>
                    </a:lnTo>
                    <a:lnTo>
                      <a:pt x="234" y="4407"/>
                    </a:lnTo>
                    <a:lnTo>
                      <a:pt x="204" y="4407"/>
                    </a:lnTo>
                    <a:lnTo>
                      <a:pt x="204" y="4565"/>
                    </a:lnTo>
                    <a:lnTo>
                      <a:pt x="118" y="4565"/>
                    </a:lnTo>
                    <a:lnTo>
                      <a:pt x="118" y="4884"/>
                    </a:lnTo>
                    <a:lnTo>
                      <a:pt x="81" y="4884"/>
                    </a:lnTo>
                    <a:lnTo>
                      <a:pt x="81" y="5041"/>
                    </a:lnTo>
                    <a:lnTo>
                      <a:pt x="0" y="5041"/>
                    </a:lnTo>
                  </a:path>
                </a:pathLst>
              </a:custGeom>
              <a:noFill/>
              <a:ln w="1746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 dirty="0"/>
              </a:p>
            </p:txBody>
          </p:sp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64CD594-6ED0-5E7F-18D7-ED7971D870A0}"/>
                </a:ext>
              </a:extLst>
            </p:cNvPr>
            <p:cNvSpPr txBox="1"/>
            <p:nvPr/>
          </p:nvSpPr>
          <p:spPr>
            <a:xfrm>
              <a:off x="5663821" y="551980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3F00F8A-3688-450F-9540-C791E3D11284}"/>
                </a:ext>
              </a:extLst>
            </p:cNvPr>
            <p:cNvSpPr txBox="1"/>
            <p:nvPr/>
          </p:nvSpPr>
          <p:spPr>
            <a:xfrm>
              <a:off x="5556421" y="5185926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95BF342-C014-118A-8C0C-BAF302A77926}"/>
                </a:ext>
              </a:extLst>
            </p:cNvPr>
            <p:cNvSpPr txBox="1"/>
            <p:nvPr/>
          </p:nvSpPr>
          <p:spPr>
            <a:xfrm>
              <a:off x="5556421" y="485204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0.4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2CD6445-A589-C05F-E4E4-F45B791F5B02}"/>
                </a:ext>
              </a:extLst>
            </p:cNvPr>
            <p:cNvSpPr txBox="1"/>
            <p:nvPr/>
          </p:nvSpPr>
          <p:spPr>
            <a:xfrm>
              <a:off x="5556421" y="45181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8D23F0B-4064-5CBF-6D42-C1A09461CBA8}"/>
                </a:ext>
              </a:extLst>
            </p:cNvPr>
            <p:cNvSpPr txBox="1"/>
            <p:nvPr/>
          </p:nvSpPr>
          <p:spPr>
            <a:xfrm>
              <a:off x="5556421" y="4184283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5BF0EA8-0EE5-15D2-CABE-094A99A203A6}"/>
                </a:ext>
              </a:extLst>
            </p:cNvPr>
            <p:cNvSpPr txBox="1"/>
            <p:nvPr/>
          </p:nvSpPr>
          <p:spPr>
            <a:xfrm>
              <a:off x="5556421" y="3850402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7028C07-4BD6-6C54-536D-315EBEDE5F70}"/>
                </a:ext>
              </a:extLst>
            </p:cNvPr>
            <p:cNvSpPr txBox="1"/>
            <p:nvPr/>
          </p:nvSpPr>
          <p:spPr>
            <a:xfrm>
              <a:off x="5816999" y="569501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F1C5430-9F8C-1461-45B6-F26C55E8CA27}"/>
                </a:ext>
              </a:extLst>
            </p:cNvPr>
            <p:cNvSpPr txBox="1"/>
            <p:nvPr/>
          </p:nvSpPr>
          <p:spPr>
            <a:xfrm>
              <a:off x="6100648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17F172C-DCB0-7A43-2DFA-DCE1DB405ABE}"/>
                </a:ext>
              </a:extLst>
            </p:cNvPr>
            <p:cNvSpPr txBox="1"/>
            <p:nvPr/>
          </p:nvSpPr>
          <p:spPr>
            <a:xfrm>
              <a:off x="6437997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06F4AE69-2618-B38B-9B4E-E665145CBDCD}"/>
                </a:ext>
              </a:extLst>
            </p:cNvPr>
            <p:cNvSpPr txBox="1"/>
            <p:nvPr/>
          </p:nvSpPr>
          <p:spPr>
            <a:xfrm>
              <a:off x="6775346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1.5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E9330BB8-F3DC-B59C-691E-40840A3B2CB0}"/>
                </a:ext>
              </a:extLst>
            </p:cNvPr>
            <p:cNvSpPr txBox="1"/>
            <p:nvPr/>
          </p:nvSpPr>
          <p:spPr>
            <a:xfrm>
              <a:off x="7112694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2.0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49131721-0C07-8ADD-410D-587F48D6F84F}"/>
                </a:ext>
              </a:extLst>
            </p:cNvPr>
            <p:cNvSpPr txBox="1"/>
            <p:nvPr/>
          </p:nvSpPr>
          <p:spPr>
            <a:xfrm>
              <a:off x="7450042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2.5</a:t>
              </a:r>
            </a:p>
          </p:txBody>
        </p:sp>
        <p:sp>
          <p:nvSpPr>
            <p:cNvPr id="5120" name="ZoneTexte 5119">
              <a:extLst>
                <a:ext uri="{FF2B5EF4-FFF2-40B4-BE49-F238E27FC236}">
                  <a16:creationId xmlns:a16="http://schemas.microsoft.com/office/drawing/2014/main" id="{3F6277DA-6B26-4A20-FEDE-52CB2FDE6DFE}"/>
                </a:ext>
              </a:extLst>
            </p:cNvPr>
            <p:cNvSpPr txBox="1"/>
            <p:nvPr/>
          </p:nvSpPr>
          <p:spPr>
            <a:xfrm>
              <a:off x="7787390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3.0</a:t>
              </a:r>
            </a:p>
          </p:txBody>
        </p:sp>
        <p:sp>
          <p:nvSpPr>
            <p:cNvPr id="5121" name="ZoneTexte 5120">
              <a:extLst>
                <a:ext uri="{FF2B5EF4-FFF2-40B4-BE49-F238E27FC236}">
                  <a16:creationId xmlns:a16="http://schemas.microsoft.com/office/drawing/2014/main" id="{8B9B4144-63EF-6763-6566-B849C000C1CE}"/>
                </a:ext>
              </a:extLst>
            </p:cNvPr>
            <p:cNvSpPr txBox="1"/>
            <p:nvPr/>
          </p:nvSpPr>
          <p:spPr>
            <a:xfrm>
              <a:off x="8124739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3.5</a:t>
              </a:r>
            </a:p>
          </p:txBody>
        </p:sp>
        <p:sp>
          <p:nvSpPr>
            <p:cNvPr id="5122" name="ZoneTexte 5121">
              <a:extLst>
                <a:ext uri="{FF2B5EF4-FFF2-40B4-BE49-F238E27FC236}">
                  <a16:creationId xmlns:a16="http://schemas.microsoft.com/office/drawing/2014/main" id="{352B4E20-F0E7-F765-8BB6-E4C7E6BA2D4D}"/>
                </a:ext>
              </a:extLst>
            </p:cNvPr>
            <p:cNvSpPr txBox="1"/>
            <p:nvPr/>
          </p:nvSpPr>
          <p:spPr>
            <a:xfrm>
              <a:off x="8462088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4.0</a:t>
              </a:r>
            </a:p>
          </p:txBody>
        </p:sp>
        <p:sp>
          <p:nvSpPr>
            <p:cNvPr id="5123" name="ZoneTexte 5122">
              <a:extLst>
                <a:ext uri="{FF2B5EF4-FFF2-40B4-BE49-F238E27FC236}">
                  <a16:creationId xmlns:a16="http://schemas.microsoft.com/office/drawing/2014/main" id="{AD760E12-C2BA-F8E9-6CD2-E70C6B77B7F1}"/>
                </a:ext>
              </a:extLst>
            </p:cNvPr>
            <p:cNvSpPr txBox="1"/>
            <p:nvPr/>
          </p:nvSpPr>
          <p:spPr>
            <a:xfrm>
              <a:off x="9243449" y="569501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124" name="ZoneTexte 5123">
              <a:extLst>
                <a:ext uri="{FF2B5EF4-FFF2-40B4-BE49-F238E27FC236}">
                  <a16:creationId xmlns:a16="http://schemas.microsoft.com/office/drawing/2014/main" id="{38D70C7F-1FA6-FB86-8F73-D79171FE2651}"/>
                </a:ext>
              </a:extLst>
            </p:cNvPr>
            <p:cNvSpPr txBox="1"/>
            <p:nvPr/>
          </p:nvSpPr>
          <p:spPr>
            <a:xfrm>
              <a:off x="9639741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5127" name="ZoneTexte 5126">
              <a:extLst>
                <a:ext uri="{FF2B5EF4-FFF2-40B4-BE49-F238E27FC236}">
                  <a16:creationId xmlns:a16="http://schemas.microsoft.com/office/drawing/2014/main" id="{E9B69DDE-5D4D-6DC3-F725-73F251DB4868}"/>
                </a:ext>
              </a:extLst>
            </p:cNvPr>
            <p:cNvSpPr txBox="1"/>
            <p:nvPr/>
          </p:nvSpPr>
          <p:spPr>
            <a:xfrm>
              <a:off x="10089733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5128" name="ZoneTexte 5127">
              <a:extLst>
                <a:ext uri="{FF2B5EF4-FFF2-40B4-BE49-F238E27FC236}">
                  <a16:creationId xmlns:a16="http://schemas.microsoft.com/office/drawing/2014/main" id="{773E43C0-1A52-205B-E76E-6F6A0EB329AD}"/>
                </a:ext>
              </a:extLst>
            </p:cNvPr>
            <p:cNvSpPr txBox="1"/>
            <p:nvPr/>
          </p:nvSpPr>
          <p:spPr>
            <a:xfrm>
              <a:off x="10539725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1.5</a:t>
              </a:r>
            </a:p>
          </p:txBody>
        </p:sp>
        <p:sp>
          <p:nvSpPr>
            <p:cNvPr id="5129" name="ZoneTexte 5128">
              <a:extLst>
                <a:ext uri="{FF2B5EF4-FFF2-40B4-BE49-F238E27FC236}">
                  <a16:creationId xmlns:a16="http://schemas.microsoft.com/office/drawing/2014/main" id="{6128F963-E5A9-74BA-F368-94D4E838A731}"/>
                </a:ext>
              </a:extLst>
            </p:cNvPr>
            <p:cNvSpPr txBox="1"/>
            <p:nvPr/>
          </p:nvSpPr>
          <p:spPr>
            <a:xfrm>
              <a:off x="10989717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2.0</a:t>
              </a:r>
            </a:p>
          </p:txBody>
        </p:sp>
        <p:sp>
          <p:nvSpPr>
            <p:cNvPr id="5130" name="ZoneTexte 5129">
              <a:extLst>
                <a:ext uri="{FF2B5EF4-FFF2-40B4-BE49-F238E27FC236}">
                  <a16:creationId xmlns:a16="http://schemas.microsoft.com/office/drawing/2014/main" id="{4778F8DE-4E95-827A-AC49-65B2E825727A}"/>
                </a:ext>
              </a:extLst>
            </p:cNvPr>
            <p:cNvSpPr txBox="1"/>
            <p:nvPr/>
          </p:nvSpPr>
          <p:spPr>
            <a:xfrm>
              <a:off x="11439709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2.5</a:t>
              </a:r>
            </a:p>
          </p:txBody>
        </p:sp>
        <p:sp>
          <p:nvSpPr>
            <p:cNvPr id="5131" name="ZoneTexte 5130">
              <a:extLst>
                <a:ext uri="{FF2B5EF4-FFF2-40B4-BE49-F238E27FC236}">
                  <a16:creationId xmlns:a16="http://schemas.microsoft.com/office/drawing/2014/main" id="{19FE8E49-CCC7-DBE6-9DB8-A84F0D55EA14}"/>
                </a:ext>
              </a:extLst>
            </p:cNvPr>
            <p:cNvSpPr txBox="1"/>
            <p:nvPr/>
          </p:nvSpPr>
          <p:spPr>
            <a:xfrm>
              <a:off x="11889702" y="56950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3.0</a:t>
              </a:r>
            </a:p>
          </p:txBody>
        </p:sp>
        <p:sp>
          <p:nvSpPr>
            <p:cNvPr id="5132" name="ZoneTexte 5131">
              <a:extLst>
                <a:ext uri="{FF2B5EF4-FFF2-40B4-BE49-F238E27FC236}">
                  <a16:creationId xmlns:a16="http://schemas.microsoft.com/office/drawing/2014/main" id="{0C849C21-9384-38F8-B47F-BAD61390B16F}"/>
                </a:ext>
              </a:extLst>
            </p:cNvPr>
            <p:cNvSpPr txBox="1"/>
            <p:nvPr/>
          </p:nvSpPr>
          <p:spPr>
            <a:xfrm>
              <a:off x="9090868" y="551980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133" name="ZoneTexte 5132">
              <a:extLst>
                <a:ext uri="{FF2B5EF4-FFF2-40B4-BE49-F238E27FC236}">
                  <a16:creationId xmlns:a16="http://schemas.microsoft.com/office/drawing/2014/main" id="{0358E0D8-7BF7-DC26-0D1B-AA744B26311A}"/>
                </a:ext>
              </a:extLst>
            </p:cNvPr>
            <p:cNvSpPr txBox="1"/>
            <p:nvPr/>
          </p:nvSpPr>
          <p:spPr>
            <a:xfrm>
              <a:off x="8983468" y="5185926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0.2</a:t>
              </a:r>
            </a:p>
          </p:txBody>
        </p:sp>
        <p:sp>
          <p:nvSpPr>
            <p:cNvPr id="5134" name="ZoneTexte 5133">
              <a:extLst>
                <a:ext uri="{FF2B5EF4-FFF2-40B4-BE49-F238E27FC236}">
                  <a16:creationId xmlns:a16="http://schemas.microsoft.com/office/drawing/2014/main" id="{40AC46D0-B118-2CFD-FCC1-64297BBD1035}"/>
                </a:ext>
              </a:extLst>
            </p:cNvPr>
            <p:cNvSpPr txBox="1"/>
            <p:nvPr/>
          </p:nvSpPr>
          <p:spPr>
            <a:xfrm>
              <a:off x="8983468" y="485204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0.4</a:t>
              </a:r>
            </a:p>
          </p:txBody>
        </p:sp>
        <p:sp>
          <p:nvSpPr>
            <p:cNvPr id="5135" name="ZoneTexte 5134">
              <a:extLst>
                <a:ext uri="{FF2B5EF4-FFF2-40B4-BE49-F238E27FC236}">
                  <a16:creationId xmlns:a16="http://schemas.microsoft.com/office/drawing/2014/main" id="{2A0488B7-C269-A458-D734-7D339AB85BDC}"/>
                </a:ext>
              </a:extLst>
            </p:cNvPr>
            <p:cNvSpPr txBox="1"/>
            <p:nvPr/>
          </p:nvSpPr>
          <p:spPr>
            <a:xfrm>
              <a:off x="8983468" y="45181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0.6</a:t>
              </a:r>
            </a:p>
          </p:txBody>
        </p:sp>
        <p:sp>
          <p:nvSpPr>
            <p:cNvPr id="5136" name="ZoneTexte 5135">
              <a:extLst>
                <a:ext uri="{FF2B5EF4-FFF2-40B4-BE49-F238E27FC236}">
                  <a16:creationId xmlns:a16="http://schemas.microsoft.com/office/drawing/2014/main" id="{0B10B331-8E28-5FF4-7302-22A12A2D9EC0}"/>
                </a:ext>
              </a:extLst>
            </p:cNvPr>
            <p:cNvSpPr txBox="1"/>
            <p:nvPr/>
          </p:nvSpPr>
          <p:spPr>
            <a:xfrm>
              <a:off x="8983468" y="4184283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0.8</a:t>
              </a:r>
            </a:p>
          </p:txBody>
        </p:sp>
        <p:sp>
          <p:nvSpPr>
            <p:cNvPr id="5137" name="ZoneTexte 5136">
              <a:extLst>
                <a:ext uri="{FF2B5EF4-FFF2-40B4-BE49-F238E27FC236}">
                  <a16:creationId xmlns:a16="http://schemas.microsoft.com/office/drawing/2014/main" id="{07EDE3EA-B1F2-0823-6F1C-C1A3A383703F}"/>
                </a:ext>
              </a:extLst>
            </p:cNvPr>
            <p:cNvSpPr txBox="1"/>
            <p:nvPr/>
          </p:nvSpPr>
          <p:spPr>
            <a:xfrm>
              <a:off x="8983468" y="3850402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noProof="0" dirty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5138" name="ZoneTexte 5137">
              <a:extLst>
                <a:ext uri="{FF2B5EF4-FFF2-40B4-BE49-F238E27FC236}">
                  <a16:creationId xmlns:a16="http://schemas.microsoft.com/office/drawing/2014/main" id="{C7BA4996-A66E-49E0-ED3A-B356EA4EE848}"/>
                </a:ext>
              </a:extLst>
            </p:cNvPr>
            <p:cNvSpPr txBox="1"/>
            <p:nvPr/>
          </p:nvSpPr>
          <p:spPr>
            <a:xfrm>
              <a:off x="5780933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5139" name="ZoneTexte 5138">
              <a:extLst>
                <a:ext uri="{FF2B5EF4-FFF2-40B4-BE49-F238E27FC236}">
                  <a16:creationId xmlns:a16="http://schemas.microsoft.com/office/drawing/2014/main" id="{607E6CB8-E468-5FC3-2273-3FE1AC4E269B}"/>
                </a:ext>
              </a:extLst>
            </p:cNvPr>
            <p:cNvSpPr txBox="1"/>
            <p:nvPr/>
          </p:nvSpPr>
          <p:spPr>
            <a:xfrm>
              <a:off x="6118282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5140" name="ZoneTexte 5139">
              <a:extLst>
                <a:ext uri="{FF2B5EF4-FFF2-40B4-BE49-F238E27FC236}">
                  <a16:creationId xmlns:a16="http://schemas.microsoft.com/office/drawing/2014/main" id="{D472321A-C0E9-6ADB-BDFD-3A1B4F24568B}"/>
                </a:ext>
              </a:extLst>
            </p:cNvPr>
            <p:cNvSpPr txBox="1"/>
            <p:nvPr/>
          </p:nvSpPr>
          <p:spPr>
            <a:xfrm>
              <a:off x="6455630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31</a:t>
              </a:r>
            </a:p>
          </p:txBody>
        </p:sp>
        <p:sp>
          <p:nvSpPr>
            <p:cNvPr id="5141" name="ZoneTexte 5140">
              <a:extLst>
                <a:ext uri="{FF2B5EF4-FFF2-40B4-BE49-F238E27FC236}">
                  <a16:creationId xmlns:a16="http://schemas.microsoft.com/office/drawing/2014/main" id="{20CA97F3-2C1C-6EE2-7DF9-EA6DF405CCE5}"/>
                </a:ext>
              </a:extLst>
            </p:cNvPr>
            <p:cNvSpPr txBox="1"/>
            <p:nvPr/>
          </p:nvSpPr>
          <p:spPr>
            <a:xfrm>
              <a:off x="6792979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5142" name="ZoneTexte 5141">
              <a:extLst>
                <a:ext uri="{FF2B5EF4-FFF2-40B4-BE49-F238E27FC236}">
                  <a16:creationId xmlns:a16="http://schemas.microsoft.com/office/drawing/2014/main" id="{CD347510-241E-3586-2BC6-7764BD6CF914}"/>
                </a:ext>
              </a:extLst>
            </p:cNvPr>
            <p:cNvSpPr txBox="1"/>
            <p:nvPr/>
          </p:nvSpPr>
          <p:spPr>
            <a:xfrm>
              <a:off x="7130327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5143" name="ZoneTexte 5142">
              <a:extLst>
                <a:ext uri="{FF2B5EF4-FFF2-40B4-BE49-F238E27FC236}">
                  <a16:creationId xmlns:a16="http://schemas.microsoft.com/office/drawing/2014/main" id="{97D2F81D-989E-8CEC-88A2-CDB07BED191A}"/>
                </a:ext>
              </a:extLst>
            </p:cNvPr>
            <p:cNvSpPr txBox="1"/>
            <p:nvPr/>
          </p:nvSpPr>
          <p:spPr>
            <a:xfrm>
              <a:off x="7467675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14</a:t>
              </a:r>
            </a:p>
          </p:txBody>
        </p:sp>
        <p:sp>
          <p:nvSpPr>
            <p:cNvPr id="5144" name="ZoneTexte 5143">
              <a:extLst>
                <a:ext uri="{FF2B5EF4-FFF2-40B4-BE49-F238E27FC236}">
                  <a16:creationId xmlns:a16="http://schemas.microsoft.com/office/drawing/2014/main" id="{8C2F0FA5-9B07-0C38-584A-790D9A16516A}"/>
                </a:ext>
              </a:extLst>
            </p:cNvPr>
            <p:cNvSpPr txBox="1"/>
            <p:nvPr/>
          </p:nvSpPr>
          <p:spPr>
            <a:xfrm>
              <a:off x="7805023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5145" name="ZoneTexte 5144">
              <a:extLst>
                <a:ext uri="{FF2B5EF4-FFF2-40B4-BE49-F238E27FC236}">
                  <a16:creationId xmlns:a16="http://schemas.microsoft.com/office/drawing/2014/main" id="{ABDCECF9-D366-D2DE-ADB9-B60B91147138}"/>
                </a:ext>
              </a:extLst>
            </p:cNvPr>
            <p:cNvSpPr txBox="1"/>
            <p:nvPr/>
          </p:nvSpPr>
          <p:spPr>
            <a:xfrm>
              <a:off x="8178438" y="604507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5146" name="ZoneTexte 5145">
              <a:extLst>
                <a:ext uri="{FF2B5EF4-FFF2-40B4-BE49-F238E27FC236}">
                  <a16:creationId xmlns:a16="http://schemas.microsoft.com/office/drawing/2014/main" id="{ABE63A84-27B8-A210-4F81-F76A60F18F18}"/>
                </a:ext>
              </a:extLst>
            </p:cNvPr>
            <p:cNvSpPr txBox="1"/>
            <p:nvPr/>
          </p:nvSpPr>
          <p:spPr>
            <a:xfrm>
              <a:off x="8515787" y="604507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5147" name="ZoneTexte 5146">
              <a:extLst>
                <a:ext uri="{FF2B5EF4-FFF2-40B4-BE49-F238E27FC236}">
                  <a16:creationId xmlns:a16="http://schemas.microsoft.com/office/drawing/2014/main" id="{4508547B-85D4-D9A9-B093-13435599C099}"/>
                </a:ext>
              </a:extLst>
            </p:cNvPr>
            <p:cNvSpPr txBox="1"/>
            <p:nvPr/>
          </p:nvSpPr>
          <p:spPr>
            <a:xfrm>
              <a:off x="9207383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5148" name="ZoneTexte 5147">
              <a:extLst>
                <a:ext uri="{FF2B5EF4-FFF2-40B4-BE49-F238E27FC236}">
                  <a16:creationId xmlns:a16="http://schemas.microsoft.com/office/drawing/2014/main" id="{C01D1DDE-F3C0-74D3-39C7-62A5F7A8F748}"/>
                </a:ext>
              </a:extLst>
            </p:cNvPr>
            <p:cNvSpPr txBox="1"/>
            <p:nvPr/>
          </p:nvSpPr>
          <p:spPr>
            <a:xfrm>
              <a:off x="9657375" y="6045077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5149" name="ZoneTexte 5148">
              <a:extLst>
                <a:ext uri="{FF2B5EF4-FFF2-40B4-BE49-F238E27FC236}">
                  <a16:creationId xmlns:a16="http://schemas.microsoft.com/office/drawing/2014/main" id="{5D36A83E-5032-AE25-B15A-3B1C431B3114}"/>
                </a:ext>
              </a:extLst>
            </p:cNvPr>
            <p:cNvSpPr txBox="1"/>
            <p:nvPr/>
          </p:nvSpPr>
          <p:spPr>
            <a:xfrm>
              <a:off x="10143432" y="604507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7</a:t>
              </a:r>
            </a:p>
          </p:txBody>
        </p:sp>
        <p:sp>
          <p:nvSpPr>
            <p:cNvPr id="5150" name="ZoneTexte 5149">
              <a:extLst>
                <a:ext uri="{FF2B5EF4-FFF2-40B4-BE49-F238E27FC236}">
                  <a16:creationId xmlns:a16="http://schemas.microsoft.com/office/drawing/2014/main" id="{72EF1CF8-9B5E-C221-681C-431043CDFCF8}"/>
                </a:ext>
              </a:extLst>
            </p:cNvPr>
            <p:cNvSpPr txBox="1"/>
            <p:nvPr/>
          </p:nvSpPr>
          <p:spPr>
            <a:xfrm>
              <a:off x="10593424" y="604507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5151" name="ZoneTexte 5150">
              <a:extLst>
                <a:ext uri="{FF2B5EF4-FFF2-40B4-BE49-F238E27FC236}">
                  <a16:creationId xmlns:a16="http://schemas.microsoft.com/office/drawing/2014/main" id="{66C8BB13-2B95-1ED3-04D6-EC87AC3E23E8}"/>
                </a:ext>
              </a:extLst>
            </p:cNvPr>
            <p:cNvSpPr txBox="1"/>
            <p:nvPr/>
          </p:nvSpPr>
          <p:spPr>
            <a:xfrm>
              <a:off x="11043416" y="604507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5152" name="ZoneTexte 5151">
              <a:extLst>
                <a:ext uri="{FF2B5EF4-FFF2-40B4-BE49-F238E27FC236}">
                  <a16:creationId xmlns:a16="http://schemas.microsoft.com/office/drawing/2014/main" id="{D0814ADD-AFE9-4F29-5CD9-EB677D947350}"/>
                </a:ext>
              </a:extLst>
            </p:cNvPr>
            <p:cNvSpPr txBox="1"/>
            <p:nvPr/>
          </p:nvSpPr>
          <p:spPr>
            <a:xfrm>
              <a:off x="11493408" y="604507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5153" name="ZoneTexte 5152">
              <a:extLst>
                <a:ext uri="{FF2B5EF4-FFF2-40B4-BE49-F238E27FC236}">
                  <a16:creationId xmlns:a16="http://schemas.microsoft.com/office/drawing/2014/main" id="{E0AF880B-C99B-0A14-6AC9-D33AD93CA498}"/>
                </a:ext>
              </a:extLst>
            </p:cNvPr>
            <p:cNvSpPr txBox="1"/>
            <p:nvPr/>
          </p:nvSpPr>
          <p:spPr>
            <a:xfrm>
              <a:off x="11943401" y="604507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5154" name="ZoneTexte 5153">
              <a:extLst>
                <a:ext uri="{FF2B5EF4-FFF2-40B4-BE49-F238E27FC236}">
                  <a16:creationId xmlns:a16="http://schemas.microsoft.com/office/drawing/2014/main" id="{88A502D2-E9B6-8A35-2D5F-9E0C85978404}"/>
                </a:ext>
              </a:extLst>
            </p:cNvPr>
            <p:cNvSpPr txBox="1"/>
            <p:nvPr/>
          </p:nvSpPr>
          <p:spPr>
            <a:xfrm>
              <a:off x="5414218" y="5890256"/>
              <a:ext cx="6687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N at risk</a:t>
              </a:r>
            </a:p>
          </p:txBody>
        </p:sp>
        <p:sp>
          <p:nvSpPr>
            <p:cNvPr id="5156" name="ZoneTexte 5155">
              <a:extLst>
                <a:ext uri="{FF2B5EF4-FFF2-40B4-BE49-F238E27FC236}">
                  <a16:creationId xmlns:a16="http://schemas.microsoft.com/office/drawing/2014/main" id="{93C9CFCE-119C-176C-A07E-A32BD417B7F5}"/>
                </a:ext>
              </a:extLst>
            </p:cNvPr>
            <p:cNvSpPr txBox="1"/>
            <p:nvPr/>
          </p:nvSpPr>
          <p:spPr>
            <a:xfrm>
              <a:off x="7042963" y="5870044"/>
              <a:ext cx="5036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Years</a:t>
              </a:r>
            </a:p>
          </p:txBody>
        </p:sp>
        <p:sp>
          <p:nvSpPr>
            <p:cNvPr id="5157" name="ZoneTexte 5156">
              <a:extLst>
                <a:ext uri="{FF2B5EF4-FFF2-40B4-BE49-F238E27FC236}">
                  <a16:creationId xmlns:a16="http://schemas.microsoft.com/office/drawing/2014/main" id="{099E49AD-AD56-1116-3521-1F9E0FDC3A22}"/>
                </a:ext>
              </a:extLst>
            </p:cNvPr>
            <p:cNvSpPr txBox="1"/>
            <p:nvPr/>
          </p:nvSpPr>
          <p:spPr>
            <a:xfrm>
              <a:off x="10477093" y="5870044"/>
              <a:ext cx="5036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061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F7F25-F90D-198C-9C40-4CA61F92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Real-world study of LEN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248C1-52E5-1A5B-A46D-5DC7D865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0700"/>
            <a:ext cx="10972800" cy="2382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noProof="0" dirty="0"/>
              <a:t>France</a:t>
            </a:r>
            <a:endParaRPr lang="en-US" baseline="30000" noProof="0" dirty="0"/>
          </a:p>
          <a:p>
            <a:pPr>
              <a:spcBef>
                <a:spcPts val="0"/>
              </a:spcBef>
            </a:pPr>
            <a:r>
              <a:rPr lang="en-US" sz="2000" noProof="0" dirty="0"/>
              <a:t>LEN + OBR post-approval (12/2022)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94 PWH (52% with HIV RNA &lt; 50 c/mL, 48% &gt; 50 c/mL [median 2.5 log</a:t>
            </a:r>
            <a:r>
              <a:rPr lang="en-US" sz="2000" baseline="-25000" noProof="0" dirty="0"/>
              <a:t>10</a:t>
            </a:r>
            <a:r>
              <a:rPr lang="en-US" sz="2000" noProof="0" dirty="0"/>
              <a:t> c/mL])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52% with R to all ARVs from ≥ 2 classes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Median ARVs in OBR = 2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GSS ≤ 1: 61%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CAB + LEN in 26%</a:t>
            </a:r>
          </a:p>
          <a:p>
            <a:pPr>
              <a:spcBef>
                <a:spcPts val="0"/>
              </a:spcBef>
            </a:pPr>
            <a:endParaRPr lang="en-US" noProof="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7AF1B17-F55B-6114-A150-EEB728A1A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32403"/>
              </p:ext>
            </p:extLst>
          </p:nvPr>
        </p:nvGraphicFramePr>
        <p:xfrm>
          <a:off x="1189926" y="4256671"/>
          <a:ext cx="7885708" cy="1920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91206">
                  <a:extLst>
                    <a:ext uri="{9D8B030D-6E8A-4147-A177-3AD203B41FA5}">
                      <a16:colId xmlns:a16="http://schemas.microsoft.com/office/drawing/2014/main" val="2483417482"/>
                    </a:ext>
                  </a:extLst>
                </a:gridCol>
                <a:gridCol w="2121234">
                  <a:extLst>
                    <a:ext uri="{9D8B030D-6E8A-4147-A177-3AD203B41FA5}">
                      <a16:colId xmlns:a16="http://schemas.microsoft.com/office/drawing/2014/main" val="493554544"/>
                    </a:ext>
                  </a:extLst>
                </a:gridCol>
                <a:gridCol w="2273268">
                  <a:extLst>
                    <a:ext uri="{9D8B030D-6E8A-4147-A177-3AD203B41FA5}">
                      <a16:colId xmlns:a16="http://schemas.microsoft.com/office/drawing/2014/main" val="1585495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noProof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  <a:effectLst/>
                        </a:rPr>
                        <a:t>Baseline HIV-1 RNA</a:t>
                      </a:r>
                      <a:endParaRPr lang="en-US" sz="1600" b="1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fr-FR" sz="1600" b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37447"/>
                  </a:ext>
                </a:extLst>
              </a:tr>
              <a:tr h="48214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Last follow-up </a:t>
                      </a:r>
                    </a:p>
                    <a:p>
                      <a:pPr algn="l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(median 13 months)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&lt; 50 c/mL</a:t>
                      </a:r>
                    </a:p>
                    <a:p>
                      <a:pPr algn="ctr">
                        <a:buNone/>
                      </a:pPr>
                      <a:r>
                        <a:rPr lang="en-US" sz="1600" b="0" noProof="0" dirty="0">
                          <a:solidFill>
                            <a:srgbClr val="000066"/>
                          </a:solidFill>
                          <a:effectLst/>
                        </a:rPr>
                        <a:t>n = 49</a:t>
                      </a:r>
                      <a:endParaRPr lang="en-US" sz="1600" b="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baseline="0" noProof="0" dirty="0">
                          <a:solidFill>
                            <a:srgbClr val="000066"/>
                          </a:solidFill>
                          <a:effectLst/>
                        </a:rPr>
                        <a:t> </a:t>
                      </a: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≥ 50 c/mL</a:t>
                      </a:r>
                    </a:p>
                    <a:p>
                      <a:pPr algn="ctr">
                        <a:buNone/>
                      </a:pPr>
                      <a:r>
                        <a:rPr lang="en-US" sz="1600" b="0" noProof="0" dirty="0">
                          <a:solidFill>
                            <a:srgbClr val="000066"/>
                          </a:solidFill>
                          <a:effectLst/>
                        </a:rPr>
                        <a:t>n = 45</a:t>
                      </a:r>
                      <a:endParaRPr lang="en-US" sz="1600" b="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34542"/>
                  </a:ext>
                </a:extLst>
              </a:tr>
              <a:tr h="279135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HIV RNA &lt; 50 c/mL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46 (94 %)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29 (64 %)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335395"/>
                  </a:ext>
                </a:extLst>
              </a:tr>
              <a:tr h="279135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600" b="0" u="none" strike="noStrike" cap="none" spc="0" baseline="0" noProof="0" dirty="0">
                          <a:solidFill>
                            <a:srgbClr val="000066"/>
                          </a:solidFill>
                          <a:effectLst/>
                          <a:uFillTx/>
                          <a:sym typeface="Aptos"/>
                        </a:rPr>
                        <a:t>Virological rebound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3 (6 %)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pto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4 (9 %)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490650"/>
                  </a:ext>
                </a:extLst>
              </a:tr>
              <a:tr h="2791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Non response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-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</a:rPr>
                        <a:t>12 (27 %)</a:t>
                      </a:r>
                      <a:endParaRPr lang="en-US" sz="1600" noProof="0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35206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B865120-EFD6-760C-C7BD-0CE1009F272F}"/>
              </a:ext>
            </a:extLst>
          </p:cNvPr>
          <p:cNvSpPr txBox="1"/>
          <p:nvPr/>
        </p:nvSpPr>
        <p:spPr>
          <a:xfrm>
            <a:off x="1189926" y="6260695"/>
            <a:ext cx="3224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Emergence of LEN-RAM in 1/8 genotypes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418502A-1FEE-C152-D2B7-DA77DF17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794" y="6444771"/>
            <a:ext cx="3001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Charpentier C, EACS 2025, Abs. PS 09.3</a:t>
            </a:r>
          </a:p>
        </p:txBody>
      </p:sp>
    </p:spTree>
    <p:extLst>
      <p:ext uri="{BB962C8B-B14F-4D97-AF65-F5344CB8AC3E}">
        <p14:creationId xmlns:p14="http://schemas.microsoft.com/office/powerpoint/2010/main" val="1447386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A4853-3B14-5933-0E8A-918AE9F5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 + LEN QW: Phase 2 (1)</a:t>
            </a: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94FE22F7-1691-95DB-9B33-E7E0CE0BABD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1046" y="4820526"/>
            <a:ext cx="10972800" cy="164941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Patients’ characteristics</a:t>
            </a:r>
          </a:p>
          <a:p>
            <a:pPr lvl="1"/>
            <a:r>
              <a:rPr lang="en-US" sz="1800" dirty="0"/>
              <a:t>Female : 19.2% </a:t>
            </a:r>
          </a:p>
          <a:p>
            <a:pPr lvl="1"/>
            <a:r>
              <a:rPr lang="en-US" sz="1800" dirty="0"/>
              <a:t>Median age : 40 years</a:t>
            </a:r>
          </a:p>
          <a:p>
            <a:pPr lvl="1"/>
            <a:r>
              <a:rPr lang="en-US" sz="1800" dirty="0"/>
              <a:t>Mean CD4 : 755</a:t>
            </a:r>
          </a:p>
          <a:p>
            <a:pPr lvl="1"/>
            <a:r>
              <a:rPr lang="en-US" sz="1800" dirty="0"/>
              <a:t>Median BMI : 26.9 kg/m</a:t>
            </a:r>
            <a:r>
              <a:rPr lang="en-US" sz="1800" baseline="30000" dirty="0"/>
              <a:t>2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DEACC62A-7BED-7C5C-E843-A138CDC4D94F}"/>
              </a:ext>
            </a:extLst>
          </p:cNvPr>
          <p:cNvSpPr txBox="1"/>
          <p:nvPr/>
        </p:nvSpPr>
        <p:spPr>
          <a:xfrm>
            <a:off x="6362700" y="6486467"/>
            <a:ext cx="58293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Colson AE, EACS 2025, Abs. PS15.5LB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F341ACC-075C-6364-6BA2-B01B71942641}"/>
              </a:ext>
            </a:extLst>
          </p:cNvPr>
          <p:cNvGrpSpPr/>
          <p:nvPr/>
        </p:nvGrpSpPr>
        <p:grpSpPr>
          <a:xfrm>
            <a:off x="687670" y="1828386"/>
            <a:ext cx="10816660" cy="2992790"/>
            <a:chOff x="348411" y="2115674"/>
            <a:chExt cx="10816660" cy="299279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8B87D0F-3E90-823D-F888-A4136C125997}"/>
                </a:ext>
              </a:extLst>
            </p:cNvPr>
            <p:cNvSpPr/>
            <p:nvPr/>
          </p:nvSpPr>
          <p:spPr bwMode="auto">
            <a:xfrm>
              <a:off x="4515043" y="2603222"/>
              <a:ext cx="3151831" cy="334233"/>
            </a:xfrm>
            <a:prstGeom prst="roundRect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QW oral ISL (2 mg) + LEN (300 mg)</a:t>
              </a:r>
              <a:r>
                <a:rPr lang="en-US" sz="1400" b="1" baseline="30000" dirty="0">
                  <a:solidFill>
                    <a:schemeClr val="bg1"/>
                  </a:solidFill>
                  <a:cs typeface="Arial" charset="0"/>
                </a:rPr>
                <a:t> *</a:t>
              </a:r>
              <a:endPara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752E8D9-BC1A-0916-56DF-1269591AE053}"/>
                </a:ext>
              </a:extLst>
            </p:cNvPr>
            <p:cNvSpPr/>
            <p:nvPr/>
          </p:nvSpPr>
          <p:spPr bwMode="auto">
            <a:xfrm>
              <a:off x="7998952" y="2937455"/>
              <a:ext cx="3151831" cy="334233"/>
            </a:xfrm>
            <a:prstGeom prst="roundRect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QW oral ISL (2 mg) + LEN (300 mg)</a:t>
              </a:r>
              <a:endPara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850BC50-608B-4889-04D1-D60A28045EB0}"/>
                </a:ext>
              </a:extLst>
            </p:cNvPr>
            <p:cNvSpPr/>
            <p:nvPr/>
          </p:nvSpPr>
          <p:spPr bwMode="auto">
            <a:xfrm>
              <a:off x="4515043" y="3250363"/>
              <a:ext cx="3151831" cy="334233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QD oral B/F/TAF</a:t>
              </a:r>
              <a:endPara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3A1C7E4-E80F-FAAA-5191-3F63CBDCF5B5}"/>
                </a:ext>
              </a:extLst>
            </p:cNvPr>
            <p:cNvSpPr txBox="1"/>
            <p:nvPr/>
          </p:nvSpPr>
          <p:spPr>
            <a:xfrm>
              <a:off x="8633356" y="2115674"/>
              <a:ext cx="1392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0066"/>
                  </a:solidFill>
                </a:rPr>
                <a:t>Extension phase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50A8824-1285-2AA6-4514-C707E3409455}"/>
                </a:ext>
              </a:extLst>
            </p:cNvPr>
            <p:cNvSpPr txBox="1"/>
            <p:nvPr/>
          </p:nvSpPr>
          <p:spPr>
            <a:xfrm>
              <a:off x="8558241" y="4585244"/>
              <a:ext cx="1078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Visits every </a:t>
              </a:r>
            </a:p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12 weeks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CCD4D54-8F76-8D17-4435-DF8621B4EA72}"/>
                </a:ext>
              </a:extLst>
            </p:cNvPr>
            <p:cNvSpPr txBox="1"/>
            <p:nvPr/>
          </p:nvSpPr>
          <p:spPr>
            <a:xfrm>
              <a:off x="4320119" y="3796384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D1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331228B-23BD-B199-0256-E62F3A8EC02B}"/>
                </a:ext>
              </a:extLst>
            </p:cNvPr>
            <p:cNvSpPr txBox="1"/>
            <p:nvPr/>
          </p:nvSpPr>
          <p:spPr>
            <a:xfrm>
              <a:off x="3472642" y="2838357"/>
              <a:ext cx="8274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N = 106</a:t>
              </a:r>
              <a:br>
                <a:rPr lang="en-US" sz="1600" b="1" baseline="30000" dirty="0">
                  <a:solidFill>
                    <a:srgbClr val="000066"/>
                  </a:solidFill>
                </a:rPr>
              </a:br>
              <a:r>
                <a:rPr lang="en-US" sz="1600" b="1" dirty="0">
                  <a:solidFill>
                    <a:srgbClr val="000066"/>
                  </a:solidFill>
                </a:rPr>
                <a:t>1:1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B76F1AC-B8D5-5B32-1348-A053F13F7C26}"/>
                </a:ext>
              </a:extLst>
            </p:cNvPr>
            <p:cNvSpPr txBox="1"/>
            <p:nvPr/>
          </p:nvSpPr>
          <p:spPr>
            <a:xfrm>
              <a:off x="5006574" y="379638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W12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6EC7874-21C0-1186-F764-EBF943EA7756}"/>
                </a:ext>
              </a:extLst>
            </p:cNvPr>
            <p:cNvSpPr txBox="1"/>
            <p:nvPr/>
          </p:nvSpPr>
          <p:spPr>
            <a:xfrm>
              <a:off x="5754058" y="379638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W24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E91473B-56AB-525F-FAEF-E781625CDFCA}"/>
                </a:ext>
              </a:extLst>
            </p:cNvPr>
            <p:cNvSpPr txBox="1"/>
            <p:nvPr/>
          </p:nvSpPr>
          <p:spPr>
            <a:xfrm>
              <a:off x="7399461" y="379638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W48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BE81537-44A8-C01F-E72B-AA12AA57B8C5}"/>
                </a:ext>
              </a:extLst>
            </p:cNvPr>
            <p:cNvCxnSpPr/>
            <p:nvPr/>
          </p:nvCxnSpPr>
          <p:spPr bwMode="auto">
            <a:xfrm>
              <a:off x="4522663" y="3721651"/>
              <a:ext cx="662730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A69B4D1C-B2E0-C474-DE0D-97EFA3B72B34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444134" y="4308878"/>
              <a:ext cx="4271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AF58FC2D-60FD-0EFC-22D3-7405446809A1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803781" y="4308878"/>
              <a:ext cx="4271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42B9573-32D7-EC82-505E-280F491DDC8F}"/>
                </a:ext>
              </a:extLst>
            </p:cNvPr>
            <p:cNvCxnSpPr/>
            <p:nvPr/>
          </p:nvCxnSpPr>
          <p:spPr bwMode="auto">
            <a:xfrm>
              <a:off x="5074508" y="4538968"/>
              <a:ext cx="18742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E1BF24B-AA92-BEEE-21A3-0B005A934E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00531" y="4538968"/>
              <a:ext cx="38645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Parenthèse fermante 24">
              <a:extLst>
                <a:ext uri="{FF2B5EF4-FFF2-40B4-BE49-F238E27FC236}">
                  <a16:creationId xmlns:a16="http://schemas.microsoft.com/office/drawing/2014/main" id="{5010730D-6975-E55E-2CC7-90B42167D631}"/>
                </a:ext>
              </a:extLst>
            </p:cNvPr>
            <p:cNvSpPr/>
            <p:nvPr/>
          </p:nvSpPr>
          <p:spPr bwMode="auto">
            <a:xfrm rot="16200000">
              <a:off x="9361448" y="841481"/>
              <a:ext cx="119372" cy="3306905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Connecteur : en angle 29">
              <a:extLst>
                <a:ext uri="{FF2B5EF4-FFF2-40B4-BE49-F238E27FC236}">
                  <a16:creationId xmlns:a16="http://schemas.microsoft.com/office/drawing/2014/main" id="{4D8A9305-1655-EF3E-B706-19F999728AE7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 flipV="1">
              <a:off x="4300113" y="2770339"/>
              <a:ext cx="214930" cy="360406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 : en angle 31">
              <a:extLst>
                <a:ext uri="{FF2B5EF4-FFF2-40B4-BE49-F238E27FC236}">
                  <a16:creationId xmlns:a16="http://schemas.microsoft.com/office/drawing/2014/main" id="{F25845E7-FD9B-33F8-0520-EC0AE47D93FA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>
              <a:off x="4300113" y="3130745"/>
              <a:ext cx="214930" cy="28673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 : en angle 34">
              <a:extLst>
                <a:ext uri="{FF2B5EF4-FFF2-40B4-BE49-F238E27FC236}">
                  <a16:creationId xmlns:a16="http://schemas.microsoft.com/office/drawing/2014/main" id="{1091B359-FAAB-E5E9-0A81-160EC9642A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66874" y="3104572"/>
              <a:ext cx="332078" cy="312908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B0FC14E5-70D7-4338-BADD-1CA9C471B8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66874" y="2770339"/>
              <a:ext cx="332078" cy="329628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ED4BF45-243C-9FE8-4E96-5AEB3752EE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59195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9379276-2CAD-68A4-83B5-BB559EA3CEEE}"/>
                </a:ext>
              </a:extLst>
            </p:cNvPr>
            <p:cNvCxnSpPr/>
            <p:nvPr/>
          </p:nvCxnSpPr>
          <p:spPr bwMode="auto">
            <a:xfrm flipV="1">
              <a:off x="6020519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AA375BEB-B913-35E3-BC1F-69D860F84A74}"/>
                </a:ext>
              </a:extLst>
            </p:cNvPr>
            <p:cNvCxnSpPr/>
            <p:nvPr/>
          </p:nvCxnSpPr>
          <p:spPr bwMode="auto">
            <a:xfrm flipV="1">
              <a:off x="5274776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6752F14-DDDD-DDBC-AFCC-2AC03BB85CFD}"/>
                </a:ext>
              </a:extLst>
            </p:cNvPr>
            <p:cNvCxnSpPr/>
            <p:nvPr/>
          </p:nvCxnSpPr>
          <p:spPr bwMode="auto">
            <a:xfrm flipV="1">
              <a:off x="4517231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Espace réservé du contenu 6">
              <a:extLst>
                <a:ext uri="{FF2B5EF4-FFF2-40B4-BE49-F238E27FC236}">
                  <a16:creationId xmlns:a16="http://schemas.microsoft.com/office/drawing/2014/main" id="{611BED6A-0D50-74DC-D3C6-5CD78B7032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8411" y="2291334"/>
              <a:ext cx="3122675" cy="1734257"/>
            </a:xfrm>
            <a:prstGeom prst="round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•"/>
                <a:defRPr sz="2000" b="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–"/>
                <a:defRPr sz="18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•"/>
                <a:defRPr sz="16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–"/>
                <a:defRPr sz="16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HIV Adults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en-US" sz="1400" b="1" kern="0" dirty="0"/>
                <a:t>On B/F/TAF &gt; 6 months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HIV-1 RNA </a:t>
              </a:r>
              <a:r>
                <a:rPr lang="en-US" sz="1400" b="1" kern="0" dirty="0"/>
                <a:t>&lt; 50 c/mL ≥ 6 months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No prior virologic failure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en-US" sz="1400" b="1" kern="0" dirty="0"/>
                <a:t>CD4 ≥ 350/mm</a:t>
              </a:r>
              <a:r>
                <a:rPr lang="en-US" sz="1400" b="1" kern="0" baseline="30000" dirty="0"/>
                <a:t>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Lymphocytes ≥ 900/mm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No HBV co-infection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63D6E2D-28FD-E3F7-FD5B-1F91830CFDFB}"/>
                </a:ext>
              </a:extLst>
            </p:cNvPr>
            <p:cNvSpPr txBox="1"/>
            <p:nvPr/>
          </p:nvSpPr>
          <p:spPr>
            <a:xfrm>
              <a:off x="4638383" y="4702444"/>
              <a:ext cx="2946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66"/>
                  </a:solidFill>
                </a:rPr>
                <a:t>* loading dose of LEN 600 mg D1 + D2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CADA653-A828-94A3-8DAB-9BE4CB93FF1A}"/>
                </a:ext>
              </a:extLst>
            </p:cNvPr>
            <p:cNvSpPr txBox="1"/>
            <p:nvPr/>
          </p:nvSpPr>
          <p:spPr>
            <a:xfrm>
              <a:off x="9077784" y="381291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W96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080C077-EE91-A354-8CFA-5ADCA26C71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343242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0218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3E9C10-0F3A-F8D8-78B1-B387A2E227F7}"/>
              </a:ext>
            </a:extLst>
          </p:cNvPr>
          <p:cNvGrpSpPr/>
          <p:nvPr/>
        </p:nvGrpSpPr>
        <p:grpSpPr>
          <a:xfrm>
            <a:off x="745437" y="2708130"/>
            <a:ext cx="5483953" cy="3324016"/>
            <a:chOff x="2772286" y="1755698"/>
            <a:chExt cx="5483953" cy="392327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44C520A-53B6-AE3E-1517-5AFCDEA6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606" y="2182841"/>
              <a:ext cx="5038633" cy="2792519"/>
            </a:xfrm>
            <a:custGeom>
              <a:avLst/>
              <a:gdLst>
                <a:gd name="T0" fmla="*/ 11781 w 11781"/>
                <a:gd name="T1" fmla="*/ 7103 h 7103"/>
                <a:gd name="T2" fmla="*/ 0 w 11781"/>
                <a:gd name="T3" fmla="*/ 7103 h 7103"/>
                <a:gd name="T4" fmla="*/ 0 w 11781"/>
                <a:gd name="T5" fmla="*/ 0 h 7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81" h="7103">
                  <a:moveTo>
                    <a:pt x="11781" y="7103"/>
                  </a:moveTo>
                  <a:lnTo>
                    <a:pt x="0" y="710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0979FAAE-A408-18F5-CAEF-5D942F64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2756673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B21431B9-3A64-D688-7295-BD349657A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3310853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C04C6C37-09E7-6522-1A42-FC53CA67D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3865034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95A53451-97FD-DD67-1D7F-AEC945E6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4419214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FE635222-25AA-361E-C0CA-6C0244D2E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4975359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9C03DD1B-385A-1878-DC73-6DF19C591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2202493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971DD385-1AC9-07DB-2BF6-6F5272F03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695" y="2357438"/>
              <a:ext cx="482777" cy="261792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C3ADBEC5-7CED-36D2-999B-890B4659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423" y="4631219"/>
              <a:ext cx="482777" cy="34414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930CEB2-F2E4-6D42-BA19-AFCF75974F63}"/>
                </a:ext>
              </a:extLst>
            </p:cNvPr>
            <p:cNvSpPr txBox="1"/>
            <p:nvPr/>
          </p:nvSpPr>
          <p:spPr>
            <a:xfrm>
              <a:off x="2929382" y="4846781"/>
              <a:ext cx="263213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4C54EDB-3254-B130-C5FC-C9171EFC5ED4}"/>
                </a:ext>
              </a:extLst>
            </p:cNvPr>
            <p:cNvSpPr txBox="1"/>
            <p:nvPr/>
          </p:nvSpPr>
          <p:spPr>
            <a:xfrm>
              <a:off x="3495580" y="5061423"/>
              <a:ext cx="950902" cy="61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HIV-RNA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</a:t>
              </a: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&gt;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50 c/mL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563DAE-5C42-4A86-4790-CCEE2945BD08}"/>
                </a:ext>
              </a:extLst>
            </p:cNvPr>
            <p:cNvSpPr txBox="1"/>
            <p:nvPr/>
          </p:nvSpPr>
          <p:spPr>
            <a:xfrm>
              <a:off x="5002488" y="5031610"/>
              <a:ext cx="950901" cy="61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HIV-RNA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&lt; 50 c/mL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3D311D1-7C30-D7C5-E545-76792B3278C3}"/>
                </a:ext>
              </a:extLst>
            </p:cNvPr>
            <p:cNvSpPr txBox="1"/>
            <p:nvPr/>
          </p:nvSpPr>
          <p:spPr>
            <a:xfrm>
              <a:off x="6637728" y="5061423"/>
              <a:ext cx="771172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No data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4B9B47B-E812-D2C5-B20D-4897F109B28C}"/>
                </a:ext>
              </a:extLst>
            </p:cNvPr>
            <p:cNvSpPr txBox="1"/>
            <p:nvPr/>
          </p:nvSpPr>
          <p:spPr>
            <a:xfrm>
              <a:off x="2850835" y="4291748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8192029-73DF-264D-7289-436F0F0BBB50}"/>
                </a:ext>
              </a:extLst>
            </p:cNvPr>
            <p:cNvSpPr txBox="1"/>
            <p:nvPr/>
          </p:nvSpPr>
          <p:spPr>
            <a:xfrm>
              <a:off x="2850835" y="3736713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C88C0FE-CF0A-DFDF-F8E3-FFBFC1A3E6E2}"/>
                </a:ext>
              </a:extLst>
            </p:cNvPr>
            <p:cNvSpPr txBox="1"/>
            <p:nvPr/>
          </p:nvSpPr>
          <p:spPr>
            <a:xfrm>
              <a:off x="2850835" y="3181678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E98B384-AC68-8BEF-94A9-D482693D5350}"/>
                </a:ext>
              </a:extLst>
            </p:cNvPr>
            <p:cNvSpPr txBox="1"/>
            <p:nvPr/>
          </p:nvSpPr>
          <p:spPr>
            <a:xfrm>
              <a:off x="2850835" y="2626642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54C8F08-B53E-6998-22D5-E36474318389}"/>
                </a:ext>
              </a:extLst>
            </p:cNvPr>
            <p:cNvSpPr txBox="1"/>
            <p:nvPr/>
          </p:nvSpPr>
          <p:spPr>
            <a:xfrm>
              <a:off x="2772286" y="2071606"/>
              <a:ext cx="420308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D6C7A63-47B5-163B-6534-10CAD2006602}"/>
                </a:ext>
              </a:extLst>
            </p:cNvPr>
            <p:cNvSpPr txBox="1"/>
            <p:nvPr/>
          </p:nvSpPr>
          <p:spPr>
            <a:xfrm>
              <a:off x="3866393" y="4631219"/>
              <a:ext cx="276037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BAC4A2E-8FAB-B0CD-9A1A-D1160EDACFDF}"/>
                </a:ext>
              </a:extLst>
            </p:cNvPr>
            <p:cNvSpPr txBox="1"/>
            <p:nvPr/>
          </p:nvSpPr>
          <p:spPr>
            <a:xfrm>
              <a:off x="5166585" y="2021824"/>
              <a:ext cx="506870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66"/>
                  </a:solidFill>
                  <a:latin typeface="+mj-lt"/>
                  <a:cs typeface="Arial" charset="0"/>
                </a:rPr>
                <a:t>88.5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7DA6FF6-06CA-5D80-68E3-DFBF052E8BA8}"/>
                </a:ext>
              </a:extLst>
            </p:cNvPr>
            <p:cNvSpPr txBox="1"/>
            <p:nvPr/>
          </p:nvSpPr>
          <p:spPr>
            <a:xfrm>
              <a:off x="6846624" y="4201639"/>
              <a:ext cx="506870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66"/>
                  </a:solidFill>
                  <a:latin typeface="+mj-lt"/>
                  <a:cs typeface="Arial" charset="0"/>
                </a:rPr>
                <a:t>11.5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653BEEF-2CA0-D5BE-C916-2549007BEB4D}"/>
                </a:ext>
              </a:extLst>
            </p:cNvPr>
            <p:cNvSpPr txBox="1"/>
            <p:nvPr/>
          </p:nvSpPr>
          <p:spPr>
            <a:xfrm>
              <a:off x="2810290" y="1755698"/>
              <a:ext cx="316112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%</a:t>
              </a: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41F57E98-0999-D058-D50F-1383FB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 + LEN QW: Phase 2 (2)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473571-20C9-E679-A4F6-E16A3300455A}"/>
              </a:ext>
            </a:extLst>
          </p:cNvPr>
          <p:cNvSpPr txBox="1"/>
          <p:nvPr/>
        </p:nvSpPr>
        <p:spPr>
          <a:xfrm>
            <a:off x="1831637" y="1927358"/>
            <a:ext cx="420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W96 Results of 52 individuals treated 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with ISL-LEN W0-W96 , ITT-snapshot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CF0A0B40-2454-754C-F706-C54A67AD247B}"/>
              </a:ext>
            </a:extLst>
          </p:cNvPr>
          <p:cNvSpPr txBox="1"/>
          <p:nvPr/>
        </p:nvSpPr>
        <p:spPr>
          <a:xfrm>
            <a:off x="6362700" y="6486467"/>
            <a:ext cx="58293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Colson AE, EACS 2025, Abs. PS15.5LB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70925F4-0B1E-8C15-3470-E6E109EE7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87102"/>
              </p:ext>
            </p:extLst>
          </p:nvPr>
        </p:nvGraphicFramePr>
        <p:xfrm>
          <a:off x="6758031" y="2781088"/>
          <a:ext cx="5038632" cy="2514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33124">
                  <a:extLst>
                    <a:ext uri="{9D8B030D-6E8A-4147-A177-3AD203B41FA5}">
                      <a16:colId xmlns:a16="http://schemas.microsoft.com/office/drawing/2014/main" val="3177064131"/>
                    </a:ext>
                  </a:extLst>
                </a:gridCol>
                <a:gridCol w="1505508">
                  <a:extLst>
                    <a:ext uri="{9D8B030D-6E8A-4147-A177-3AD203B41FA5}">
                      <a16:colId xmlns:a16="http://schemas.microsoft.com/office/drawing/2014/main" val="4276656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Any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 (88.5%)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6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Treatment-related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10 (19.2%)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0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Grade 1 or 2</a:t>
                      </a:r>
                    </a:p>
                    <a:p>
                      <a:pPr lvl="2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Dry mouth</a:t>
                      </a:r>
                    </a:p>
                    <a:p>
                      <a:pPr lvl="2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10 (19.2%)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7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Serious AE (all non-treatment related)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3 (5.8%)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3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AE-</a:t>
                      </a:r>
                      <a:r>
                        <a:rPr lang="en-US" sz="1600" dirty="0" err="1">
                          <a:solidFill>
                            <a:srgbClr val="000066"/>
                          </a:solidFill>
                        </a:rPr>
                        <a:t>leating</a:t>
                      </a:r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 to treatment discontinuation (non-treatment related)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66"/>
                          </a:solidFill>
                        </a:rPr>
                        <a:t>2 (3.8%)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523282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8342297A-C366-39A4-7B0B-A1ABECAEA68C}"/>
              </a:ext>
            </a:extLst>
          </p:cNvPr>
          <p:cNvSpPr txBox="1"/>
          <p:nvPr/>
        </p:nvSpPr>
        <p:spPr>
          <a:xfrm>
            <a:off x="7322934" y="2096635"/>
            <a:ext cx="39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B0F0"/>
                </a:solidFill>
              </a:rPr>
              <a:t>Adverse events ISL-LEN at W96 (N = 52)</a:t>
            </a:r>
          </a:p>
        </p:txBody>
      </p:sp>
    </p:spTree>
    <p:extLst>
      <p:ext uri="{BB962C8B-B14F-4D97-AF65-F5344CB8AC3E}">
        <p14:creationId xmlns:p14="http://schemas.microsoft.com/office/powerpoint/2010/main" val="7388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66"/>
                </a:solidFill>
              </a:rPr>
              <a:t>Faculty Disclosures</a:t>
            </a: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0066"/>
                </a:solidFill>
              </a:rPr>
              <a:t>Pedro Cahn </a:t>
            </a:r>
            <a:r>
              <a:rPr lang="en-US" dirty="0">
                <a:solidFill>
                  <a:srgbClr val="000066"/>
                </a:solidFill>
              </a:rPr>
              <a:t>has received research support for research grants: </a:t>
            </a:r>
            <a:r>
              <a:rPr lang="en-US" dirty="0" err="1">
                <a:solidFill>
                  <a:srgbClr val="000066"/>
                </a:solidFill>
              </a:rPr>
              <a:t>ViiV</a:t>
            </a:r>
            <a:r>
              <a:rPr lang="en-US" dirty="0">
                <a:solidFill>
                  <a:srgbClr val="000066"/>
                </a:solidFill>
              </a:rPr>
              <a:t> Healthcare, Merck, CanSino and for ad. boards: </a:t>
            </a:r>
            <a:r>
              <a:rPr lang="en-US" dirty="0" err="1">
                <a:solidFill>
                  <a:srgbClr val="000066"/>
                </a:solidFill>
              </a:rPr>
              <a:t>ViiV</a:t>
            </a:r>
            <a:r>
              <a:rPr lang="en-US" dirty="0">
                <a:solidFill>
                  <a:srgbClr val="000066"/>
                </a:solidFill>
              </a:rPr>
              <a:t> Healthcare, Merck and Gilead</a:t>
            </a:r>
            <a:br>
              <a:rPr lang="en-US" dirty="0">
                <a:solidFill>
                  <a:srgbClr val="000066"/>
                </a:solidFill>
              </a:rPr>
            </a:b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66"/>
                </a:solidFill>
              </a:rPr>
              <a:t>Anton Pozniak</a:t>
            </a:r>
            <a:r>
              <a:rPr lang="en-US" dirty="0">
                <a:solidFill>
                  <a:srgbClr val="000066"/>
                </a:solidFill>
              </a:rPr>
              <a:t> has received research support and/or honoraria for consulting and/or advisory boards from </a:t>
            </a:r>
            <a:r>
              <a:rPr lang="en-US" dirty="0" err="1">
                <a:solidFill>
                  <a:srgbClr val="000066"/>
                </a:solidFill>
              </a:rPr>
              <a:t>ViiV</a:t>
            </a:r>
            <a:r>
              <a:rPr lang="en-US" dirty="0">
                <a:solidFill>
                  <a:srgbClr val="000066"/>
                </a:solidFill>
              </a:rPr>
              <a:t> Healthcare, Merck, Gilead, Janssen</a:t>
            </a:r>
            <a:br>
              <a:rPr lang="en-US" dirty="0">
                <a:solidFill>
                  <a:srgbClr val="000066"/>
                </a:solidFill>
              </a:rPr>
            </a:b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66"/>
                </a:solidFill>
              </a:rPr>
              <a:t>François Raffi</a:t>
            </a:r>
            <a:r>
              <a:rPr lang="en-US" dirty="0">
                <a:solidFill>
                  <a:srgbClr val="000066"/>
                </a:solidFill>
              </a:rPr>
              <a:t> has received research support and/or honoraria for consulting and/or advisory boards from Gilead Sciences, MSD, and </a:t>
            </a:r>
            <a:r>
              <a:rPr lang="en-US" dirty="0" err="1">
                <a:solidFill>
                  <a:srgbClr val="000066"/>
                </a:solidFill>
              </a:rPr>
              <a:t>ViiV</a:t>
            </a:r>
            <a:r>
              <a:rPr lang="en-US" dirty="0">
                <a:solidFill>
                  <a:srgbClr val="000066"/>
                </a:solidFill>
              </a:rPr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31095127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6EDA6A-2050-3C49-7224-D90F5CAD829D}"/>
              </a:ext>
            </a:extLst>
          </p:cNvPr>
          <p:cNvSpPr txBox="1"/>
          <p:nvPr/>
        </p:nvSpPr>
        <p:spPr>
          <a:xfrm>
            <a:off x="1929439" y="1416948"/>
            <a:ext cx="2883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(95% CI) 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CD4+ T-cell count/mm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E07595-C61D-365E-4375-3ADC03635310}"/>
              </a:ext>
            </a:extLst>
          </p:cNvPr>
          <p:cNvSpPr txBox="1"/>
          <p:nvPr/>
        </p:nvSpPr>
        <p:spPr>
          <a:xfrm>
            <a:off x="7369760" y="1416948"/>
            <a:ext cx="349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(95% CI) 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Lymphocyte count x 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0E96132-BA61-D9D0-5B62-84C25226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ISL + LEN QW: Phase 2 (3)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2A9A4BB2-3ECC-D203-5621-E025A23C347C}"/>
              </a:ext>
            </a:extLst>
          </p:cNvPr>
          <p:cNvSpPr txBox="1"/>
          <p:nvPr/>
        </p:nvSpPr>
        <p:spPr>
          <a:xfrm>
            <a:off x="6362700" y="6486467"/>
            <a:ext cx="58293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Colson AE, EACS 2025, Abs. PS15.5LB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BD7553-124E-E219-6367-20D787AD109B}"/>
              </a:ext>
            </a:extLst>
          </p:cNvPr>
          <p:cNvSpPr txBox="1"/>
          <p:nvPr/>
        </p:nvSpPr>
        <p:spPr>
          <a:xfrm>
            <a:off x="4747195" y="2197608"/>
            <a:ext cx="270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F0"/>
                </a:solidFill>
              </a:rPr>
              <a:t>96 weeks of ISL/LEN </a:t>
            </a:r>
            <a:r>
              <a:rPr lang="en-US" sz="2000" b="1" dirty="0" err="1">
                <a:solidFill>
                  <a:srgbClr val="00B0F0"/>
                </a:solidFill>
              </a:rPr>
              <a:t>qw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9CD857-C21B-8C11-7B0A-DBE03BFF2E09}"/>
              </a:ext>
            </a:extLst>
          </p:cNvPr>
          <p:cNvGrpSpPr/>
          <p:nvPr/>
        </p:nvGrpSpPr>
        <p:grpSpPr>
          <a:xfrm>
            <a:off x="240464" y="2660822"/>
            <a:ext cx="5412277" cy="2678513"/>
            <a:chOff x="240464" y="2965622"/>
            <a:chExt cx="5412277" cy="2678513"/>
          </a:xfrm>
        </p:grpSpPr>
        <p:grpSp>
          <p:nvGrpSpPr>
            <p:cNvPr id="1054" name="Groupe 1053">
              <a:extLst>
                <a:ext uri="{FF2B5EF4-FFF2-40B4-BE49-F238E27FC236}">
                  <a16:creationId xmlns:a16="http://schemas.microsoft.com/office/drawing/2014/main" id="{7A8CA8FB-1FB5-50F7-2B25-5C0F23032267}"/>
                </a:ext>
              </a:extLst>
            </p:cNvPr>
            <p:cNvGrpSpPr/>
            <p:nvPr/>
          </p:nvGrpSpPr>
          <p:grpSpPr>
            <a:xfrm>
              <a:off x="641261" y="3058244"/>
              <a:ext cx="4956175" cy="1892301"/>
              <a:chOff x="606425" y="3336925"/>
              <a:chExt cx="4956175" cy="1892301"/>
            </a:xfrm>
          </p:grpSpPr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ABD02311-552C-AB9B-A25C-22C9B140A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600" y="3378200"/>
                <a:ext cx="2667000" cy="1763713"/>
              </a:xfrm>
              <a:prstGeom prst="rect">
                <a:avLst/>
              </a:prstGeom>
              <a:solidFill>
                <a:srgbClr val="C1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108EDB60-5A5C-AAB2-AEAD-A9359A49D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38" y="3336925"/>
                <a:ext cx="4868862" cy="1804988"/>
              </a:xfrm>
              <a:custGeom>
                <a:avLst/>
                <a:gdLst>
                  <a:gd name="T0" fmla="*/ 12271 w 12271"/>
                  <a:gd name="T1" fmla="*/ 4550 h 4550"/>
                  <a:gd name="T2" fmla="*/ 0 w 12271"/>
                  <a:gd name="T3" fmla="*/ 4550 h 4550"/>
                  <a:gd name="T4" fmla="*/ 0 w 12271"/>
                  <a:gd name="T5" fmla="*/ 0 h 4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71" h="4550">
                    <a:moveTo>
                      <a:pt x="12271" y="4550"/>
                    </a:moveTo>
                    <a:lnTo>
                      <a:pt x="0" y="455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7F158A50-BEB4-F90B-02F5-10E53DBE9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1338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9B5DD209-B56A-2E03-3DDB-EF32EC680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3975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6071C6D0-283B-2532-08A7-2617AF6F6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8700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B54DB789-5A36-9202-E8DB-E0187910E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7650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A79F8272-24F2-3FA2-4239-611BADB3D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2938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5DC64B04-89C8-3C71-63F1-5FE9B76D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3988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53A5474C-268E-00B5-CC3D-347E614AD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7663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1">
                <a:extLst>
                  <a:ext uri="{FF2B5EF4-FFF2-40B4-BE49-F238E27FC236}">
                    <a16:creationId xmlns:a16="http://schemas.microsoft.com/office/drawing/2014/main" id="{12821A54-AECB-F08E-7835-0007A25E5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6613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2">
                <a:extLst>
                  <a:ext uri="{FF2B5EF4-FFF2-40B4-BE49-F238E27FC236}">
                    <a16:creationId xmlns:a16="http://schemas.microsoft.com/office/drawing/2014/main" id="{FCA6E867-3416-6AD6-FA52-F318BB8BA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300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3">
                <a:extLst>
                  <a:ext uri="{FF2B5EF4-FFF2-40B4-BE49-F238E27FC236}">
                    <a16:creationId xmlns:a16="http://schemas.microsoft.com/office/drawing/2014/main" id="{13AC30D8-3C50-1F4F-0F2E-EE75C9ACC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6625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7">
                <a:extLst>
                  <a:ext uri="{FF2B5EF4-FFF2-40B4-BE49-F238E27FC236}">
                    <a16:creationId xmlns:a16="http://schemas.microsoft.com/office/drawing/2014/main" id="{3A02631C-6209-9433-DC48-E79042B68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425" y="3375025"/>
                <a:ext cx="8731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8">
                <a:extLst>
                  <a:ext uri="{FF2B5EF4-FFF2-40B4-BE49-F238E27FC236}">
                    <a16:creationId xmlns:a16="http://schemas.microsoft.com/office/drawing/2014/main" id="{AEB3D2FE-8742-FF2B-C81C-52A191FF3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425" y="3670300"/>
                <a:ext cx="8731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9">
                <a:extLst>
                  <a:ext uri="{FF2B5EF4-FFF2-40B4-BE49-F238E27FC236}">
                    <a16:creationId xmlns:a16="http://schemas.microsoft.com/office/drawing/2014/main" id="{A02F179B-365D-6035-C0A2-F613C23F1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425" y="4257675"/>
                <a:ext cx="8731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40">
                <a:extLst>
                  <a:ext uri="{FF2B5EF4-FFF2-40B4-BE49-F238E27FC236}">
                    <a16:creationId xmlns:a16="http://schemas.microsoft.com/office/drawing/2014/main" id="{D7F8CA0B-EA0D-E9A3-B45D-82FD14DCC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425" y="3963988"/>
                <a:ext cx="8731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41">
                <a:extLst>
                  <a:ext uri="{FF2B5EF4-FFF2-40B4-BE49-F238E27FC236}">
                    <a16:creationId xmlns:a16="http://schemas.microsoft.com/office/drawing/2014/main" id="{91A90491-377C-36C7-43D8-7755D00C5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425" y="4552950"/>
                <a:ext cx="8731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42">
                <a:extLst>
                  <a:ext uri="{FF2B5EF4-FFF2-40B4-BE49-F238E27FC236}">
                    <a16:creationId xmlns:a16="http://schemas.microsoft.com/office/drawing/2014/main" id="{AB72EC31-0C51-29BA-AFE7-365B8716A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425" y="4846638"/>
                <a:ext cx="8731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43">
                <a:extLst>
                  <a:ext uri="{FF2B5EF4-FFF2-40B4-BE49-F238E27FC236}">
                    <a16:creationId xmlns:a16="http://schemas.microsoft.com/office/drawing/2014/main" id="{3B486D52-6E5E-4554-101C-AE1F3808C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425" y="5141913"/>
                <a:ext cx="8731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5">
                <a:extLst>
                  <a:ext uri="{FF2B5EF4-FFF2-40B4-BE49-F238E27FC236}">
                    <a16:creationId xmlns:a16="http://schemas.microsoft.com/office/drawing/2014/main" id="{DCFDC5F8-196B-EE95-4734-BE9577907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738" y="4257675"/>
                <a:ext cx="483393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13EE6168-46DC-655B-F4B9-980D129E0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4165600"/>
                <a:ext cx="4373562" cy="195263"/>
              </a:xfrm>
              <a:custGeom>
                <a:avLst/>
                <a:gdLst>
                  <a:gd name="T0" fmla="*/ 11020 w 11020"/>
                  <a:gd name="T1" fmla="*/ 0 h 491"/>
                  <a:gd name="T2" fmla="*/ 9810 w 11020"/>
                  <a:gd name="T3" fmla="*/ 491 h 491"/>
                  <a:gd name="T4" fmla="*/ 8587 w 11020"/>
                  <a:gd name="T5" fmla="*/ 232 h 491"/>
                  <a:gd name="T6" fmla="*/ 7364 w 11020"/>
                  <a:gd name="T7" fmla="*/ 40 h 491"/>
                  <a:gd name="T8" fmla="*/ 4924 w 11020"/>
                  <a:gd name="T9" fmla="*/ 328 h 491"/>
                  <a:gd name="T10" fmla="*/ 3701 w 11020"/>
                  <a:gd name="T11" fmla="*/ 232 h 491"/>
                  <a:gd name="T12" fmla="*/ 2466 w 11020"/>
                  <a:gd name="T13" fmla="*/ 232 h 491"/>
                  <a:gd name="T14" fmla="*/ 1230 w 11020"/>
                  <a:gd name="T15" fmla="*/ 393 h 491"/>
                  <a:gd name="T16" fmla="*/ 0 w 11020"/>
                  <a:gd name="T17" fmla="*/ 232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20" h="491">
                    <a:moveTo>
                      <a:pt x="11020" y="0"/>
                    </a:moveTo>
                    <a:lnTo>
                      <a:pt x="9810" y="491"/>
                    </a:lnTo>
                    <a:lnTo>
                      <a:pt x="8587" y="232"/>
                    </a:lnTo>
                    <a:lnTo>
                      <a:pt x="7364" y="40"/>
                    </a:lnTo>
                    <a:lnTo>
                      <a:pt x="4924" y="328"/>
                    </a:lnTo>
                    <a:lnTo>
                      <a:pt x="3701" y="232"/>
                    </a:lnTo>
                    <a:lnTo>
                      <a:pt x="2466" y="232"/>
                    </a:lnTo>
                    <a:lnTo>
                      <a:pt x="1230" y="393"/>
                    </a:lnTo>
                    <a:lnTo>
                      <a:pt x="0" y="232"/>
                    </a:lnTo>
                  </a:path>
                </a:pathLst>
              </a:custGeom>
              <a:noFill/>
              <a:ln w="2381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02BA64C7-45DB-1C3D-EA0D-2E21C3F0E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2888" y="4005263"/>
                <a:ext cx="0" cy="322263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2">
                <a:extLst>
                  <a:ext uri="{FF2B5EF4-FFF2-40B4-BE49-F238E27FC236}">
                    <a16:creationId xmlns:a16="http://schemas.microsoft.com/office/drawing/2014/main" id="{24F8343B-DFDD-E10A-EDC3-049C3CC7D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8700" y="4195763"/>
                <a:ext cx="0" cy="307975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3">
                <a:extLst>
                  <a:ext uri="{FF2B5EF4-FFF2-40B4-BE49-F238E27FC236}">
                    <a16:creationId xmlns:a16="http://schemas.microsoft.com/office/drawing/2014/main" id="{0A879ACB-D960-FFB4-55E0-9B57DD04E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675" y="4044950"/>
                <a:ext cx="0" cy="271463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54">
                <a:extLst>
                  <a:ext uri="{FF2B5EF4-FFF2-40B4-BE49-F238E27FC236}">
                    <a16:creationId xmlns:a16="http://schemas.microsoft.com/office/drawing/2014/main" id="{FE57F302-488E-6D44-78D9-A30635AA2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00" y="4106863"/>
                <a:ext cx="0" cy="288925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5">
                <a:extLst>
                  <a:ext uri="{FF2B5EF4-FFF2-40B4-BE49-F238E27FC236}">
                    <a16:creationId xmlns:a16="http://schemas.microsoft.com/office/drawing/2014/main" id="{72387C56-AD37-865D-783E-C8060852B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763" y="4132263"/>
                <a:ext cx="0" cy="263525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6">
                <a:extLst>
                  <a:ext uri="{FF2B5EF4-FFF2-40B4-BE49-F238E27FC236}">
                    <a16:creationId xmlns:a16="http://schemas.microsoft.com/office/drawing/2014/main" id="{567B2C50-04D4-0BE3-83D5-2EADD7899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0900" y="4090988"/>
                <a:ext cx="0" cy="280988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57">
                <a:extLst>
                  <a:ext uri="{FF2B5EF4-FFF2-40B4-BE49-F238E27FC236}">
                    <a16:creationId xmlns:a16="http://schemas.microsoft.com/office/drawing/2014/main" id="{2FD5E6CA-AD72-E134-157A-A8F7B3B77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363" y="4106863"/>
                <a:ext cx="0" cy="355600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4" name="Line 58">
                <a:extLst>
                  <a:ext uri="{FF2B5EF4-FFF2-40B4-BE49-F238E27FC236}">
                    <a16:creationId xmlns:a16="http://schemas.microsoft.com/office/drawing/2014/main" id="{B28FA484-EB82-4D47-B0A2-E4BD681B6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1925" y="4165600"/>
                <a:ext cx="0" cy="312738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5" name="Line 59">
                <a:extLst>
                  <a:ext uri="{FF2B5EF4-FFF2-40B4-BE49-F238E27FC236}">
                    <a16:creationId xmlns:a16="http://schemas.microsoft.com/office/drawing/2014/main" id="{8F82B698-6BF7-7633-C360-E5406B76B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1988" y="4111625"/>
                <a:ext cx="0" cy="298450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3" name="Freeform 66">
                <a:extLst>
                  <a:ext uri="{FF2B5EF4-FFF2-40B4-BE49-F238E27FC236}">
                    <a16:creationId xmlns:a16="http://schemas.microsoft.com/office/drawing/2014/main" id="{8EF168C1-5737-AB12-D120-508739F37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700" y="4214813"/>
                <a:ext cx="87312" cy="87313"/>
              </a:xfrm>
              <a:custGeom>
                <a:avLst/>
                <a:gdLst>
                  <a:gd name="T0" fmla="*/ 220 w 220"/>
                  <a:gd name="T1" fmla="*/ 110 h 221"/>
                  <a:gd name="T2" fmla="*/ 219 w 220"/>
                  <a:gd name="T3" fmla="*/ 98 h 221"/>
                  <a:gd name="T4" fmla="*/ 217 w 220"/>
                  <a:gd name="T5" fmla="*/ 87 h 221"/>
                  <a:gd name="T6" fmla="*/ 211 w 220"/>
                  <a:gd name="T7" fmla="*/ 68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8 h 221"/>
                  <a:gd name="T38" fmla="*/ 2 w 220"/>
                  <a:gd name="T39" fmla="*/ 87 h 221"/>
                  <a:gd name="T40" fmla="*/ 0 w 220"/>
                  <a:gd name="T41" fmla="*/ 110 h 221"/>
                  <a:gd name="T42" fmla="*/ 0 w 220"/>
                  <a:gd name="T43" fmla="*/ 120 h 221"/>
                  <a:gd name="T44" fmla="*/ 2 w 220"/>
                  <a:gd name="T45" fmla="*/ 131 h 221"/>
                  <a:gd name="T46" fmla="*/ 8 w 220"/>
                  <a:gd name="T47" fmla="*/ 151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1 h 221"/>
                  <a:gd name="T98" fmla="*/ 217 w 220"/>
                  <a:gd name="T99" fmla="*/ 131 h 221"/>
                  <a:gd name="T100" fmla="*/ 219 w 220"/>
                  <a:gd name="T101" fmla="*/ 120 h 221"/>
                  <a:gd name="T102" fmla="*/ 220 w 220"/>
                  <a:gd name="T103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4" name="Freeform 67">
                <a:extLst>
                  <a:ext uri="{FF2B5EF4-FFF2-40B4-BE49-F238E27FC236}">
                    <a16:creationId xmlns:a16="http://schemas.microsoft.com/office/drawing/2014/main" id="{9F97860F-0689-651C-619B-72D583A64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" y="4278313"/>
                <a:ext cx="87312" cy="87313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5" name="Freeform 68">
                <a:extLst>
                  <a:ext uri="{FF2B5EF4-FFF2-40B4-BE49-F238E27FC236}">
                    <a16:creationId xmlns:a16="http://schemas.microsoft.com/office/drawing/2014/main" id="{8D31CD66-0F29-E885-63AB-1EC6B97D8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125" y="4217988"/>
                <a:ext cx="87312" cy="87313"/>
              </a:xfrm>
              <a:custGeom>
                <a:avLst/>
                <a:gdLst>
                  <a:gd name="T0" fmla="*/ 220 w 220"/>
                  <a:gd name="T1" fmla="*/ 110 h 221"/>
                  <a:gd name="T2" fmla="*/ 219 w 220"/>
                  <a:gd name="T3" fmla="*/ 98 h 221"/>
                  <a:gd name="T4" fmla="*/ 217 w 220"/>
                  <a:gd name="T5" fmla="*/ 87 h 221"/>
                  <a:gd name="T6" fmla="*/ 211 w 220"/>
                  <a:gd name="T7" fmla="*/ 68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8 h 221"/>
                  <a:gd name="T38" fmla="*/ 2 w 220"/>
                  <a:gd name="T39" fmla="*/ 87 h 221"/>
                  <a:gd name="T40" fmla="*/ 0 w 220"/>
                  <a:gd name="T41" fmla="*/ 110 h 221"/>
                  <a:gd name="T42" fmla="*/ 0 w 220"/>
                  <a:gd name="T43" fmla="*/ 120 h 221"/>
                  <a:gd name="T44" fmla="*/ 2 w 220"/>
                  <a:gd name="T45" fmla="*/ 131 h 221"/>
                  <a:gd name="T46" fmla="*/ 8 w 220"/>
                  <a:gd name="T47" fmla="*/ 152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2 h 221"/>
                  <a:gd name="T98" fmla="*/ 217 w 220"/>
                  <a:gd name="T99" fmla="*/ 131 h 221"/>
                  <a:gd name="T100" fmla="*/ 219 w 220"/>
                  <a:gd name="T101" fmla="*/ 120 h 221"/>
                  <a:gd name="T102" fmla="*/ 220 w 220"/>
                  <a:gd name="T103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2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6" name="Freeform 69">
                <a:extLst>
                  <a:ext uri="{FF2B5EF4-FFF2-40B4-BE49-F238E27FC236}">
                    <a16:creationId xmlns:a16="http://schemas.microsoft.com/office/drawing/2014/main" id="{A94F475D-EAEC-5E7A-2E07-A67D4DED0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725" y="4214813"/>
                <a:ext cx="87312" cy="87313"/>
              </a:xfrm>
              <a:custGeom>
                <a:avLst/>
                <a:gdLst>
                  <a:gd name="T0" fmla="*/ 220 w 220"/>
                  <a:gd name="T1" fmla="*/ 110 h 221"/>
                  <a:gd name="T2" fmla="*/ 219 w 220"/>
                  <a:gd name="T3" fmla="*/ 98 h 221"/>
                  <a:gd name="T4" fmla="*/ 217 w 220"/>
                  <a:gd name="T5" fmla="*/ 87 h 221"/>
                  <a:gd name="T6" fmla="*/ 211 w 220"/>
                  <a:gd name="T7" fmla="*/ 68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8 h 221"/>
                  <a:gd name="T38" fmla="*/ 2 w 220"/>
                  <a:gd name="T39" fmla="*/ 87 h 221"/>
                  <a:gd name="T40" fmla="*/ 0 w 220"/>
                  <a:gd name="T41" fmla="*/ 110 h 221"/>
                  <a:gd name="T42" fmla="*/ 0 w 220"/>
                  <a:gd name="T43" fmla="*/ 120 h 221"/>
                  <a:gd name="T44" fmla="*/ 2 w 220"/>
                  <a:gd name="T45" fmla="*/ 131 h 221"/>
                  <a:gd name="T46" fmla="*/ 8 w 220"/>
                  <a:gd name="T47" fmla="*/ 151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1 h 221"/>
                  <a:gd name="T98" fmla="*/ 217 w 220"/>
                  <a:gd name="T99" fmla="*/ 131 h 221"/>
                  <a:gd name="T100" fmla="*/ 219 w 220"/>
                  <a:gd name="T101" fmla="*/ 120 h 221"/>
                  <a:gd name="T102" fmla="*/ 220 w 220"/>
                  <a:gd name="T103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7" name="Freeform 70">
                <a:extLst>
                  <a:ext uri="{FF2B5EF4-FFF2-40B4-BE49-F238E27FC236}">
                    <a16:creationId xmlns:a16="http://schemas.microsoft.com/office/drawing/2014/main" id="{E6E9886B-E7C9-9449-DB86-A67BCF1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500" y="4252913"/>
                <a:ext cx="87312" cy="87313"/>
              </a:xfrm>
              <a:custGeom>
                <a:avLst/>
                <a:gdLst>
                  <a:gd name="T0" fmla="*/ 220 w 220"/>
                  <a:gd name="T1" fmla="*/ 111 h 221"/>
                  <a:gd name="T2" fmla="*/ 219 w 220"/>
                  <a:gd name="T3" fmla="*/ 99 h 221"/>
                  <a:gd name="T4" fmla="*/ 217 w 220"/>
                  <a:gd name="T5" fmla="*/ 88 h 221"/>
                  <a:gd name="T6" fmla="*/ 211 w 220"/>
                  <a:gd name="T7" fmla="*/ 69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9 h 221"/>
                  <a:gd name="T38" fmla="*/ 2 w 220"/>
                  <a:gd name="T39" fmla="*/ 88 h 221"/>
                  <a:gd name="T40" fmla="*/ 0 w 220"/>
                  <a:gd name="T41" fmla="*/ 111 h 221"/>
                  <a:gd name="T42" fmla="*/ 0 w 220"/>
                  <a:gd name="T43" fmla="*/ 121 h 221"/>
                  <a:gd name="T44" fmla="*/ 2 w 220"/>
                  <a:gd name="T45" fmla="*/ 132 h 221"/>
                  <a:gd name="T46" fmla="*/ 8 w 220"/>
                  <a:gd name="T47" fmla="*/ 152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2 h 221"/>
                  <a:gd name="T98" fmla="*/ 217 w 220"/>
                  <a:gd name="T99" fmla="*/ 132 h 221"/>
                  <a:gd name="T100" fmla="*/ 219 w 220"/>
                  <a:gd name="T101" fmla="*/ 121 h 221"/>
                  <a:gd name="T102" fmla="*/ 220 w 220"/>
                  <a:gd name="T103" fmla="*/ 11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1"/>
                    </a:moveTo>
                    <a:lnTo>
                      <a:pt x="219" y="99"/>
                    </a:lnTo>
                    <a:lnTo>
                      <a:pt x="217" y="88"/>
                    </a:lnTo>
                    <a:lnTo>
                      <a:pt x="211" y="69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2"/>
                    </a:lnTo>
                    <a:lnTo>
                      <a:pt x="217" y="132"/>
                    </a:lnTo>
                    <a:lnTo>
                      <a:pt x="219" y="121"/>
                    </a:lnTo>
                    <a:lnTo>
                      <a:pt x="220" y="111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8" name="Freeform 71">
                <a:extLst>
                  <a:ext uri="{FF2B5EF4-FFF2-40B4-BE49-F238E27FC236}">
                    <a16:creationId xmlns:a16="http://schemas.microsoft.com/office/drawing/2014/main" id="{524437C1-2CE2-08EB-A8BE-DBDEDB06B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4187825"/>
                <a:ext cx="87312" cy="87313"/>
              </a:xfrm>
              <a:custGeom>
                <a:avLst/>
                <a:gdLst>
                  <a:gd name="T0" fmla="*/ 221 w 221"/>
                  <a:gd name="T1" fmla="*/ 110 h 220"/>
                  <a:gd name="T2" fmla="*/ 220 w 221"/>
                  <a:gd name="T3" fmla="*/ 98 h 220"/>
                  <a:gd name="T4" fmla="*/ 218 w 221"/>
                  <a:gd name="T5" fmla="*/ 87 h 220"/>
                  <a:gd name="T6" fmla="*/ 212 w 221"/>
                  <a:gd name="T7" fmla="*/ 68 h 220"/>
                  <a:gd name="T8" fmla="*/ 202 w 221"/>
                  <a:gd name="T9" fmla="*/ 49 h 220"/>
                  <a:gd name="T10" fmla="*/ 188 w 221"/>
                  <a:gd name="T11" fmla="*/ 33 h 220"/>
                  <a:gd name="T12" fmla="*/ 179 w 221"/>
                  <a:gd name="T13" fmla="*/ 24 h 220"/>
                  <a:gd name="T14" fmla="*/ 171 w 221"/>
                  <a:gd name="T15" fmla="*/ 18 h 220"/>
                  <a:gd name="T16" fmla="*/ 161 w 221"/>
                  <a:gd name="T17" fmla="*/ 12 h 220"/>
                  <a:gd name="T18" fmla="*/ 152 w 221"/>
                  <a:gd name="T19" fmla="*/ 8 h 220"/>
                  <a:gd name="T20" fmla="*/ 132 w 221"/>
                  <a:gd name="T21" fmla="*/ 2 h 220"/>
                  <a:gd name="T22" fmla="*/ 121 w 221"/>
                  <a:gd name="T23" fmla="*/ 0 h 220"/>
                  <a:gd name="T24" fmla="*/ 111 w 221"/>
                  <a:gd name="T25" fmla="*/ 0 h 220"/>
                  <a:gd name="T26" fmla="*/ 88 w 221"/>
                  <a:gd name="T27" fmla="*/ 2 h 220"/>
                  <a:gd name="T28" fmla="*/ 67 w 221"/>
                  <a:gd name="T29" fmla="*/ 8 h 220"/>
                  <a:gd name="T30" fmla="*/ 48 w 221"/>
                  <a:gd name="T31" fmla="*/ 18 h 220"/>
                  <a:gd name="T32" fmla="*/ 32 w 221"/>
                  <a:gd name="T33" fmla="*/ 33 h 220"/>
                  <a:gd name="T34" fmla="*/ 18 w 221"/>
                  <a:gd name="T35" fmla="*/ 49 h 220"/>
                  <a:gd name="T36" fmla="*/ 8 w 221"/>
                  <a:gd name="T37" fmla="*/ 68 h 220"/>
                  <a:gd name="T38" fmla="*/ 2 w 221"/>
                  <a:gd name="T39" fmla="*/ 87 h 220"/>
                  <a:gd name="T40" fmla="*/ 0 w 221"/>
                  <a:gd name="T41" fmla="*/ 110 h 220"/>
                  <a:gd name="T42" fmla="*/ 0 w 221"/>
                  <a:gd name="T43" fmla="*/ 120 h 220"/>
                  <a:gd name="T44" fmla="*/ 2 w 221"/>
                  <a:gd name="T45" fmla="*/ 131 h 220"/>
                  <a:gd name="T46" fmla="*/ 8 w 221"/>
                  <a:gd name="T47" fmla="*/ 151 h 220"/>
                  <a:gd name="T48" fmla="*/ 12 w 221"/>
                  <a:gd name="T49" fmla="*/ 160 h 220"/>
                  <a:gd name="T50" fmla="*/ 18 w 221"/>
                  <a:gd name="T51" fmla="*/ 170 h 220"/>
                  <a:gd name="T52" fmla="*/ 32 w 221"/>
                  <a:gd name="T53" fmla="*/ 188 h 220"/>
                  <a:gd name="T54" fmla="*/ 48 w 221"/>
                  <a:gd name="T55" fmla="*/ 202 h 220"/>
                  <a:gd name="T56" fmla="*/ 67 w 221"/>
                  <a:gd name="T57" fmla="*/ 212 h 220"/>
                  <a:gd name="T58" fmla="*/ 88 w 221"/>
                  <a:gd name="T59" fmla="*/ 218 h 220"/>
                  <a:gd name="T60" fmla="*/ 111 w 221"/>
                  <a:gd name="T61" fmla="*/ 220 h 220"/>
                  <a:gd name="T62" fmla="*/ 121 w 221"/>
                  <a:gd name="T63" fmla="*/ 219 h 220"/>
                  <a:gd name="T64" fmla="*/ 123 w 221"/>
                  <a:gd name="T65" fmla="*/ 218 h 220"/>
                  <a:gd name="T66" fmla="*/ 126 w 221"/>
                  <a:gd name="T67" fmla="*/ 218 h 220"/>
                  <a:gd name="T68" fmla="*/ 132 w 221"/>
                  <a:gd name="T69" fmla="*/ 218 h 220"/>
                  <a:gd name="T70" fmla="*/ 152 w 221"/>
                  <a:gd name="T71" fmla="*/ 212 h 220"/>
                  <a:gd name="T72" fmla="*/ 156 w 221"/>
                  <a:gd name="T73" fmla="*/ 209 h 220"/>
                  <a:gd name="T74" fmla="*/ 161 w 221"/>
                  <a:gd name="T75" fmla="*/ 207 h 220"/>
                  <a:gd name="T76" fmla="*/ 171 w 221"/>
                  <a:gd name="T77" fmla="*/ 202 h 220"/>
                  <a:gd name="T78" fmla="*/ 179 w 221"/>
                  <a:gd name="T79" fmla="*/ 195 h 220"/>
                  <a:gd name="T80" fmla="*/ 183 w 221"/>
                  <a:gd name="T81" fmla="*/ 191 h 220"/>
                  <a:gd name="T82" fmla="*/ 185 w 221"/>
                  <a:gd name="T83" fmla="*/ 189 h 220"/>
                  <a:gd name="T84" fmla="*/ 185 w 221"/>
                  <a:gd name="T85" fmla="*/ 188 h 220"/>
                  <a:gd name="T86" fmla="*/ 186 w 221"/>
                  <a:gd name="T87" fmla="*/ 188 h 220"/>
                  <a:gd name="T88" fmla="*/ 188 w 221"/>
                  <a:gd name="T89" fmla="*/ 188 h 220"/>
                  <a:gd name="T90" fmla="*/ 202 w 221"/>
                  <a:gd name="T91" fmla="*/ 170 h 220"/>
                  <a:gd name="T92" fmla="*/ 207 w 221"/>
                  <a:gd name="T93" fmla="*/ 160 h 220"/>
                  <a:gd name="T94" fmla="*/ 209 w 221"/>
                  <a:gd name="T95" fmla="*/ 155 h 220"/>
                  <a:gd name="T96" fmla="*/ 212 w 221"/>
                  <a:gd name="T97" fmla="*/ 151 h 220"/>
                  <a:gd name="T98" fmla="*/ 218 w 221"/>
                  <a:gd name="T99" fmla="*/ 131 h 220"/>
                  <a:gd name="T100" fmla="*/ 220 w 221"/>
                  <a:gd name="T101" fmla="*/ 120 h 220"/>
                  <a:gd name="T102" fmla="*/ 221 w 221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220">
                    <a:moveTo>
                      <a:pt x="221" y="110"/>
                    </a:moveTo>
                    <a:lnTo>
                      <a:pt x="220" y="98"/>
                    </a:lnTo>
                    <a:lnTo>
                      <a:pt x="218" y="87"/>
                    </a:lnTo>
                    <a:lnTo>
                      <a:pt x="212" y="68"/>
                    </a:lnTo>
                    <a:lnTo>
                      <a:pt x="202" y="49"/>
                    </a:lnTo>
                    <a:lnTo>
                      <a:pt x="188" y="33"/>
                    </a:lnTo>
                    <a:lnTo>
                      <a:pt x="179" y="24"/>
                    </a:lnTo>
                    <a:lnTo>
                      <a:pt x="171" y="18"/>
                    </a:lnTo>
                    <a:lnTo>
                      <a:pt x="161" y="12"/>
                    </a:lnTo>
                    <a:lnTo>
                      <a:pt x="152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8" y="218"/>
                    </a:lnTo>
                    <a:lnTo>
                      <a:pt x="111" y="220"/>
                    </a:lnTo>
                    <a:lnTo>
                      <a:pt x="121" y="219"/>
                    </a:lnTo>
                    <a:lnTo>
                      <a:pt x="123" y="218"/>
                    </a:lnTo>
                    <a:lnTo>
                      <a:pt x="126" y="218"/>
                    </a:lnTo>
                    <a:lnTo>
                      <a:pt x="132" y="218"/>
                    </a:lnTo>
                    <a:lnTo>
                      <a:pt x="152" y="212"/>
                    </a:lnTo>
                    <a:lnTo>
                      <a:pt x="156" y="209"/>
                    </a:lnTo>
                    <a:lnTo>
                      <a:pt x="161" y="207"/>
                    </a:lnTo>
                    <a:lnTo>
                      <a:pt x="171" y="202"/>
                    </a:lnTo>
                    <a:lnTo>
                      <a:pt x="179" y="195"/>
                    </a:lnTo>
                    <a:lnTo>
                      <a:pt x="183" y="191"/>
                    </a:lnTo>
                    <a:lnTo>
                      <a:pt x="185" y="189"/>
                    </a:lnTo>
                    <a:lnTo>
                      <a:pt x="185" y="188"/>
                    </a:lnTo>
                    <a:lnTo>
                      <a:pt x="186" y="188"/>
                    </a:lnTo>
                    <a:lnTo>
                      <a:pt x="188" y="188"/>
                    </a:lnTo>
                    <a:lnTo>
                      <a:pt x="202" y="170"/>
                    </a:lnTo>
                    <a:lnTo>
                      <a:pt x="207" y="160"/>
                    </a:lnTo>
                    <a:lnTo>
                      <a:pt x="209" y="155"/>
                    </a:lnTo>
                    <a:lnTo>
                      <a:pt x="212" y="151"/>
                    </a:lnTo>
                    <a:lnTo>
                      <a:pt x="218" y="131"/>
                    </a:lnTo>
                    <a:lnTo>
                      <a:pt x="220" y="120"/>
                    </a:lnTo>
                    <a:lnTo>
                      <a:pt x="221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9" name="Freeform 72">
                <a:extLst>
                  <a:ext uri="{FF2B5EF4-FFF2-40B4-BE49-F238E27FC236}">
                    <a16:creationId xmlns:a16="http://schemas.microsoft.com/office/drawing/2014/main" id="{B002A7D0-F553-A4E0-F391-E9A445D16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400" y="4138613"/>
                <a:ext cx="87312" cy="87313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0" name="Freeform 73">
                <a:extLst>
                  <a:ext uri="{FF2B5EF4-FFF2-40B4-BE49-F238E27FC236}">
                    <a16:creationId xmlns:a16="http://schemas.microsoft.com/office/drawing/2014/main" id="{628D0FDC-BCEA-2B12-2AFA-ABD5959AF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063" y="4214813"/>
                <a:ext cx="87312" cy="87313"/>
              </a:xfrm>
              <a:custGeom>
                <a:avLst/>
                <a:gdLst>
                  <a:gd name="T0" fmla="*/ 220 w 220"/>
                  <a:gd name="T1" fmla="*/ 110 h 221"/>
                  <a:gd name="T2" fmla="*/ 219 w 220"/>
                  <a:gd name="T3" fmla="*/ 98 h 221"/>
                  <a:gd name="T4" fmla="*/ 217 w 220"/>
                  <a:gd name="T5" fmla="*/ 87 h 221"/>
                  <a:gd name="T6" fmla="*/ 211 w 220"/>
                  <a:gd name="T7" fmla="*/ 68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8 h 221"/>
                  <a:gd name="T38" fmla="*/ 2 w 220"/>
                  <a:gd name="T39" fmla="*/ 87 h 221"/>
                  <a:gd name="T40" fmla="*/ 0 w 220"/>
                  <a:gd name="T41" fmla="*/ 110 h 221"/>
                  <a:gd name="T42" fmla="*/ 0 w 220"/>
                  <a:gd name="T43" fmla="*/ 120 h 221"/>
                  <a:gd name="T44" fmla="*/ 2 w 220"/>
                  <a:gd name="T45" fmla="*/ 131 h 221"/>
                  <a:gd name="T46" fmla="*/ 8 w 220"/>
                  <a:gd name="T47" fmla="*/ 151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1 h 221"/>
                  <a:gd name="T98" fmla="*/ 217 w 220"/>
                  <a:gd name="T99" fmla="*/ 131 h 221"/>
                  <a:gd name="T100" fmla="*/ 219 w 220"/>
                  <a:gd name="T101" fmla="*/ 120 h 221"/>
                  <a:gd name="T102" fmla="*/ 220 w 220"/>
                  <a:gd name="T103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1" name="Freeform 74">
                <a:extLst>
                  <a:ext uri="{FF2B5EF4-FFF2-40B4-BE49-F238E27FC236}">
                    <a16:creationId xmlns:a16="http://schemas.microsoft.com/office/drawing/2014/main" id="{F16D4F3F-7947-A923-F54C-0F8FEEB49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838" y="4316413"/>
                <a:ext cx="87312" cy="88900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2" name="Freeform 75">
                <a:extLst>
                  <a:ext uri="{FF2B5EF4-FFF2-40B4-BE49-F238E27FC236}">
                    <a16:creationId xmlns:a16="http://schemas.microsoft.com/office/drawing/2014/main" id="{182EF993-8605-E327-0F91-0457040B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438" y="4122738"/>
                <a:ext cx="87312" cy="87313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55" name="ZoneTexte 1054">
              <a:extLst>
                <a:ext uri="{FF2B5EF4-FFF2-40B4-BE49-F238E27FC236}">
                  <a16:creationId xmlns:a16="http://schemas.microsoft.com/office/drawing/2014/main" id="{A1BEE971-C60D-AA7A-8A9B-C9B42014AF8E}"/>
                </a:ext>
              </a:extLst>
            </p:cNvPr>
            <p:cNvSpPr txBox="1"/>
            <p:nvPr/>
          </p:nvSpPr>
          <p:spPr>
            <a:xfrm>
              <a:off x="814099" y="4905582"/>
              <a:ext cx="33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BL</a:t>
              </a:r>
            </a:p>
          </p:txBody>
        </p:sp>
        <p:sp>
          <p:nvSpPr>
            <p:cNvPr id="1056" name="ZoneTexte 1055">
              <a:extLst>
                <a:ext uri="{FF2B5EF4-FFF2-40B4-BE49-F238E27FC236}">
                  <a16:creationId xmlns:a16="http://schemas.microsoft.com/office/drawing/2014/main" id="{611A311D-C8E1-6520-D71D-C18CA0CCD48B}"/>
                </a:ext>
              </a:extLst>
            </p:cNvPr>
            <p:cNvSpPr txBox="1"/>
            <p:nvPr/>
          </p:nvSpPr>
          <p:spPr>
            <a:xfrm>
              <a:off x="1229416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W12</a:t>
              </a:r>
            </a:p>
          </p:txBody>
        </p:sp>
        <p:sp>
          <p:nvSpPr>
            <p:cNvPr id="1057" name="ZoneTexte 1056">
              <a:extLst>
                <a:ext uri="{FF2B5EF4-FFF2-40B4-BE49-F238E27FC236}">
                  <a16:creationId xmlns:a16="http://schemas.microsoft.com/office/drawing/2014/main" id="{EC30A543-C538-BADF-AC1C-A32CEF6ABDAF}"/>
                </a:ext>
              </a:extLst>
            </p:cNvPr>
            <p:cNvSpPr txBox="1"/>
            <p:nvPr/>
          </p:nvSpPr>
          <p:spPr>
            <a:xfrm>
              <a:off x="1717670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W24</a:t>
              </a:r>
            </a:p>
          </p:txBody>
        </p:sp>
        <p:sp>
          <p:nvSpPr>
            <p:cNvPr id="1058" name="ZoneTexte 1057">
              <a:extLst>
                <a:ext uri="{FF2B5EF4-FFF2-40B4-BE49-F238E27FC236}">
                  <a16:creationId xmlns:a16="http://schemas.microsoft.com/office/drawing/2014/main" id="{1F9EB9B9-8A34-68E1-2BE9-0FA28ADE3665}"/>
                </a:ext>
              </a:extLst>
            </p:cNvPr>
            <p:cNvSpPr txBox="1"/>
            <p:nvPr/>
          </p:nvSpPr>
          <p:spPr>
            <a:xfrm>
              <a:off x="2205924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W36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EB4053A3-24B2-76F2-0918-E34F8E4BC303}"/>
                </a:ext>
              </a:extLst>
            </p:cNvPr>
            <p:cNvSpPr txBox="1"/>
            <p:nvPr/>
          </p:nvSpPr>
          <p:spPr>
            <a:xfrm>
              <a:off x="2694178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W48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FED805AA-30C4-F985-4555-EA5DCCB75839}"/>
                </a:ext>
              </a:extLst>
            </p:cNvPr>
            <p:cNvSpPr txBox="1"/>
            <p:nvPr/>
          </p:nvSpPr>
          <p:spPr>
            <a:xfrm>
              <a:off x="3182432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W60</a:t>
              </a:r>
            </a:p>
          </p:txBody>
        </p:sp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FF5A02A6-AB54-9BC5-1BBA-4756DD564FB9}"/>
                </a:ext>
              </a:extLst>
            </p:cNvPr>
            <p:cNvSpPr txBox="1"/>
            <p:nvPr/>
          </p:nvSpPr>
          <p:spPr>
            <a:xfrm>
              <a:off x="3670686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W72</a:t>
              </a:r>
            </a:p>
          </p:txBody>
        </p:sp>
        <p:sp>
          <p:nvSpPr>
            <p:cNvPr id="1062" name="ZoneTexte 1061">
              <a:extLst>
                <a:ext uri="{FF2B5EF4-FFF2-40B4-BE49-F238E27FC236}">
                  <a16:creationId xmlns:a16="http://schemas.microsoft.com/office/drawing/2014/main" id="{60B39D4E-4A1D-F9FC-43D3-925116E6E14F}"/>
                </a:ext>
              </a:extLst>
            </p:cNvPr>
            <p:cNvSpPr txBox="1"/>
            <p:nvPr/>
          </p:nvSpPr>
          <p:spPr>
            <a:xfrm>
              <a:off x="4158940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W84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8B9CFF06-11A3-A125-093E-EFA8A08F8E60}"/>
                </a:ext>
              </a:extLst>
            </p:cNvPr>
            <p:cNvSpPr txBox="1"/>
            <p:nvPr/>
          </p:nvSpPr>
          <p:spPr>
            <a:xfrm>
              <a:off x="4647194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W96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8880703F-385B-0C72-AAF9-AFCDF4035FFA}"/>
                </a:ext>
              </a:extLst>
            </p:cNvPr>
            <p:cNvSpPr txBox="1"/>
            <p:nvPr/>
          </p:nvSpPr>
          <p:spPr>
            <a:xfrm>
              <a:off x="5096177" y="4905582"/>
              <a:ext cx="556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W108</a:t>
              </a:r>
            </a:p>
          </p:txBody>
        </p:sp>
        <p:sp>
          <p:nvSpPr>
            <p:cNvPr id="1065" name="ZoneTexte 1064">
              <a:extLst>
                <a:ext uri="{FF2B5EF4-FFF2-40B4-BE49-F238E27FC236}">
                  <a16:creationId xmlns:a16="http://schemas.microsoft.com/office/drawing/2014/main" id="{88A0919E-DC2E-F5AE-EABC-6E739F51756D}"/>
                </a:ext>
              </a:extLst>
            </p:cNvPr>
            <p:cNvSpPr txBox="1"/>
            <p:nvPr/>
          </p:nvSpPr>
          <p:spPr>
            <a:xfrm>
              <a:off x="240464" y="4724732"/>
              <a:ext cx="466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-300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E182EF2A-549B-EE02-DD85-B14024DDFAFE}"/>
                </a:ext>
              </a:extLst>
            </p:cNvPr>
            <p:cNvSpPr txBox="1"/>
            <p:nvPr/>
          </p:nvSpPr>
          <p:spPr>
            <a:xfrm>
              <a:off x="240464" y="4431547"/>
              <a:ext cx="466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-200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B1E1E798-3ED1-5293-C91E-C4FB240DADC3}"/>
                </a:ext>
              </a:extLst>
            </p:cNvPr>
            <p:cNvSpPr txBox="1"/>
            <p:nvPr/>
          </p:nvSpPr>
          <p:spPr>
            <a:xfrm>
              <a:off x="240464" y="4138362"/>
              <a:ext cx="466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-100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6AA647B9-F787-85BD-5F2E-E05AD04C0B8B}"/>
                </a:ext>
              </a:extLst>
            </p:cNvPr>
            <p:cNvSpPr txBox="1"/>
            <p:nvPr/>
          </p:nvSpPr>
          <p:spPr>
            <a:xfrm>
              <a:off x="444045" y="38451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69" name="ZoneTexte 1068">
              <a:extLst>
                <a:ext uri="{FF2B5EF4-FFF2-40B4-BE49-F238E27FC236}">
                  <a16:creationId xmlns:a16="http://schemas.microsoft.com/office/drawing/2014/main" id="{3786B111-FC80-1D21-9BE6-7FE3C9650C0D}"/>
                </a:ext>
              </a:extLst>
            </p:cNvPr>
            <p:cNvSpPr txBox="1"/>
            <p:nvPr/>
          </p:nvSpPr>
          <p:spPr>
            <a:xfrm>
              <a:off x="286951" y="355199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1070" name="ZoneTexte 1069">
              <a:extLst>
                <a:ext uri="{FF2B5EF4-FFF2-40B4-BE49-F238E27FC236}">
                  <a16:creationId xmlns:a16="http://schemas.microsoft.com/office/drawing/2014/main" id="{59E7F311-DECC-5CC0-F1D2-3F106394B7BC}"/>
                </a:ext>
              </a:extLst>
            </p:cNvPr>
            <p:cNvSpPr txBox="1"/>
            <p:nvPr/>
          </p:nvSpPr>
          <p:spPr>
            <a:xfrm>
              <a:off x="286951" y="325880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200</a:t>
              </a:r>
            </a:p>
          </p:txBody>
        </p:sp>
        <p:sp>
          <p:nvSpPr>
            <p:cNvPr id="1071" name="ZoneTexte 1070">
              <a:extLst>
                <a:ext uri="{FF2B5EF4-FFF2-40B4-BE49-F238E27FC236}">
                  <a16:creationId xmlns:a16="http://schemas.microsoft.com/office/drawing/2014/main" id="{B65EB865-B717-69F2-A3B0-0243D0A66CFB}"/>
                </a:ext>
              </a:extLst>
            </p:cNvPr>
            <p:cNvSpPr txBox="1"/>
            <p:nvPr/>
          </p:nvSpPr>
          <p:spPr>
            <a:xfrm>
              <a:off x="286951" y="296562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300</a:t>
              </a:r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0AB3F14E-6AFC-0E41-ED44-5E7E491149FF}"/>
                </a:ext>
              </a:extLst>
            </p:cNvPr>
            <p:cNvSpPr txBox="1"/>
            <p:nvPr/>
          </p:nvSpPr>
          <p:spPr>
            <a:xfrm>
              <a:off x="809290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073" name="ZoneTexte 1072">
              <a:extLst>
                <a:ext uri="{FF2B5EF4-FFF2-40B4-BE49-F238E27FC236}">
                  <a16:creationId xmlns:a16="http://schemas.microsoft.com/office/drawing/2014/main" id="{FDCD2524-FB55-90CB-B77B-814C364C2720}"/>
                </a:ext>
              </a:extLst>
            </p:cNvPr>
            <p:cNvSpPr txBox="1"/>
            <p:nvPr/>
          </p:nvSpPr>
          <p:spPr>
            <a:xfrm>
              <a:off x="1297544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074" name="ZoneTexte 1073">
              <a:extLst>
                <a:ext uri="{FF2B5EF4-FFF2-40B4-BE49-F238E27FC236}">
                  <a16:creationId xmlns:a16="http://schemas.microsoft.com/office/drawing/2014/main" id="{5BB682C6-F88D-D471-6EF9-A941DF9BF593}"/>
                </a:ext>
              </a:extLst>
            </p:cNvPr>
            <p:cNvSpPr txBox="1"/>
            <p:nvPr/>
          </p:nvSpPr>
          <p:spPr>
            <a:xfrm>
              <a:off x="1785798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E5E022CD-5B46-C5E1-B333-F409A74CDCC8}"/>
                </a:ext>
              </a:extLst>
            </p:cNvPr>
            <p:cNvSpPr txBox="1"/>
            <p:nvPr/>
          </p:nvSpPr>
          <p:spPr>
            <a:xfrm>
              <a:off x="2274052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58C3C913-617A-9870-B728-F5FC54AC133F}"/>
                </a:ext>
              </a:extLst>
            </p:cNvPr>
            <p:cNvSpPr txBox="1"/>
            <p:nvPr/>
          </p:nvSpPr>
          <p:spPr>
            <a:xfrm>
              <a:off x="2762306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077" name="ZoneTexte 1076">
              <a:extLst>
                <a:ext uri="{FF2B5EF4-FFF2-40B4-BE49-F238E27FC236}">
                  <a16:creationId xmlns:a16="http://schemas.microsoft.com/office/drawing/2014/main" id="{F8D18ABE-E003-7265-4AE4-E1809A62A060}"/>
                </a:ext>
              </a:extLst>
            </p:cNvPr>
            <p:cNvSpPr txBox="1"/>
            <p:nvPr/>
          </p:nvSpPr>
          <p:spPr>
            <a:xfrm>
              <a:off x="3250560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078" name="ZoneTexte 1077">
              <a:extLst>
                <a:ext uri="{FF2B5EF4-FFF2-40B4-BE49-F238E27FC236}">
                  <a16:creationId xmlns:a16="http://schemas.microsoft.com/office/drawing/2014/main" id="{D512CA52-C46D-1BED-FF7B-1424FFBD1115}"/>
                </a:ext>
              </a:extLst>
            </p:cNvPr>
            <p:cNvSpPr txBox="1"/>
            <p:nvPr/>
          </p:nvSpPr>
          <p:spPr>
            <a:xfrm>
              <a:off x="3738814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079" name="ZoneTexte 1078">
              <a:extLst>
                <a:ext uri="{FF2B5EF4-FFF2-40B4-BE49-F238E27FC236}">
                  <a16:creationId xmlns:a16="http://schemas.microsoft.com/office/drawing/2014/main" id="{21D990AF-DBEF-4293-0CB6-3E70CD2111D3}"/>
                </a:ext>
              </a:extLst>
            </p:cNvPr>
            <p:cNvSpPr txBox="1"/>
            <p:nvPr/>
          </p:nvSpPr>
          <p:spPr>
            <a:xfrm>
              <a:off x="4227068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82BF72FD-318A-E190-2120-53F9867C92F4}"/>
                </a:ext>
              </a:extLst>
            </p:cNvPr>
            <p:cNvSpPr txBox="1"/>
            <p:nvPr/>
          </p:nvSpPr>
          <p:spPr>
            <a:xfrm>
              <a:off x="4715322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45</a:t>
              </a:r>
            </a:p>
          </p:txBody>
        </p:sp>
        <p:sp>
          <p:nvSpPr>
            <p:cNvPr id="1081" name="ZoneTexte 1080">
              <a:extLst>
                <a:ext uri="{FF2B5EF4-FFF2-40B4-BE49-F238E27FC236}">
                  <a16:creationId xmlns:a16="http://schemas.microsoft.com/office/drawing/2014/main" id="{8626AFEF-C4D6-D54A-AA4B-A95A4BC2310C}"/>
                </a:ext>
              </a:extLst>
            </p:cNvPr>
            <p:cNvSpPr txBox="1"/>
            <p:nvPr/>
          </p:nvSpPr>
          <p:spPr>
            <a:xfrm>
              <a:off x="5203579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082" name="ZoneTexte 1081">
              <a:extLst>
                <a:ext uri="{FF2B5EF4-FFF2-40B4-BE49-F238E27FC236}">
                  <a16:creationId xmlns:a16="http://schemas.microsoft.com/office/drawing/2014/main" id="{8F8C23A0-00BD-E6F2-E8E3-619EA578662F}"/>
                </a:ext>
              </a:extLst>
            </p:cNvPr>
            <p:cNvSpPr txBox="1"/>
            <p:nvPr/>
          </p:nvSpPr>
          <p:spPr>
            <a:xfrm>
              <a:off x="463938" y="5367136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N=</a:t>
              </a:r>
            </a:p>
          </p:txBody>
        </p:sp>
        <p:sp>
          <p:nvSpPr>
            <p:cNvPr id="1110" name="ZoneTexte 1109">
              <a:extLst>
                <a:ext uri="{FF2B5EF4-FFF2-40B4-BE49-F238E27FC236}">
                  <a16:creationId xmlns:a16="http://schemas.microsoft.com/office/drawing/2014/main" id="{DEDFD55E-022D-AC7D-5171-A9CFDAF754CB}"/>
                </a:ext>
              </a:extLst>
            </p:cNvPr>
            <p:cNvSpPr txBox="1"/>
            <p:nvPr/>
          </p:nvSpPr>
          <p:spPr>
            <a:xfrm>
              <a:off x="4692078" y="366953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-33</a:t>
              </a:r>
            </a:p>
          </p:txBody>
        </p:sp>
        <p:sp>
          <p:nvSpPr>
            <p:cNvPr id="1111" name="ZoneTexte 1110">
              <a:extLst>
                <a:ext uri="{FF2B5EF4-FFF2-40B4-BE49-F238E27FC236}">
                  <a16:creationId xmlns:a16="http://schemas.microsoft.com/office/drawing/2014/main" id="{D48AAF03-70FD-9DCE-51AF-7259C8B840A7}"/>
                </a:ext>
              </a:extLst>
            </p:cNvPr>
            <p:cNvSpPr txBox="1"/>
            <p:nvPr/>
          </p:nvSpPr>
          <p:spPr>
            <a:xfrm>
              <a:off x="5161746" y="34609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32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62DA497-F9A4-FE66-AD26-0AA3ADFF3680}"/>
              </a:ext>
            </a:extLst>
          </p:cNvPr>
          <p:cNvGrpSpPr/>
          <p:nvPr/>
        </p:nvGrpSpPr>
        <p:grpSpPr>
          <a:xfrm>
            <a:off x="5973175" y="2666315"/>
            <a:ext cx="5762824" cy="2673020"/>
            <a:chOff x="5973175" y="2971115"/>
            <a:chExt cx="5762824" cy="2673020"/>
          </a:xfrm>
        </p:grpSpPr>
        <p:grpSp>
          <p:nvGrpSpPr>
            <p:cNvPr id="1053" name="Groupe 1052">
              <a:extLst>
                <a:ext uri="{FF2B5EF4-FFF2-40B4-BE49-F238E27FC236}">
                  <a16:creationId xmlns:a16="http://schemas.microsoft.com/office/drawing/2014/main" id="{D0C781FD-A150-6D1C-55C4-283943FA9BDD}"/>
                </a:ext>
              </a:extLst>
            </p:cNvPr>
            <p:cNvGrpSpPr/>
            <p:nvPr/>
          </p:nvGrpSpPr>
          <p:grpSpPr>
            <a:xfrm>
              <a:off x="6716188" y="3058244"/>
              <a:ext cx="4979443" cy="1892301"/>
              <a:chOff x="6559550" y="3336925"/>
              <a:chExt cx="5035550" cy="1892301"/>
            </a:xfrm>
          </p:grpSpPr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A805D37B-20A5-E278-5AB6-8A5E43D17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7775" y="3378200"/>
                <a:ext cx="2727325" cy="1763713"/>
              </a:xfrm>
              <a:prstGeom prst="rect">
                <a:avLst/>
              </a:prstGeom>
              <a:solidFill>
                <a:srgbClr val="C1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9E459C36-612A-B586-9D55-139318070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8450" y="3336925"/>
                <a:ext cx="4921250" cy="1804988"/>
              </a:xfrm>
              <a:custGeom>
                <a:avLst/>
                <a:gdLst>
                  <a:gd name="T0" fmla="*/ 12400 w 12400"/>
                  <a:gd name="T1" fmla="*/ 4550 h 4550"/>
                  <a:gd name="T2" fmla="*/ 0 w 12400"/>
                  <a:gd name="T3" fmla="*/ 4550 h 4550"/>
                  <a:gd name="T4" fmla="*/ 0 w 12400"/>
                  <a:gd name="T5" fmla="*/ 0 h 4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00" h="4550">
                    <a:moveTo>
                      <a:pt x="12400" y="4550"/>
                    </a:moveTo>
                    <a:lnTo>
                      <a:pt x="0" y="455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D06F5C77-0F8C-1C83-FC5A-DA3B32037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94513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C60FA68E-0195-3544-DFBF-4CF093383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74063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2">
                <a:extLst>
                  <a:ext uri="{FF2B5EF4-FFF2-40B4-BE49-F238E27FC236}">
                    <a16:creationId xmlns:a16="http://schemas.microsoft.com/office/drawing/2014/main" id="{F7E6FE40-F677-67EC-65EA-31408E059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86638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FD531655-8A9C-42BB-0CBF-DDDAED22E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0350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4">
                <a:extLst>
                  <a:ext uri="{FF2B5EF4-FFF2-40B4-BE49-F238E27FC236}">
                    <a16:creationId xmlns:a16="http://schemas.microsoft.com/office/drawing/2014/main" id="{89D8E75F-64F1-8BE3-30A8-C71AFCB38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31575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5">
                <a:extLst>
                  <a:ext uri="{FF2B5EF4-FFF2-40B4-BE49-F238E27FC236}">
                    <a16:creationId xmlns:a16="http://schemas.microsoft.com/office/drawing/2014/main" id="{DC1D9651-F42A-22A9-33D3-435AF90DE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9900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6">
                <a:extLst>
                  <a:ext uri="{FF2B5EF4-FFF2-40B4-BE49-F238E27FC236}">
                    <a16:creationId xmlns:a16="http://schemas.microsoft.com/office/drawing/2014/main" id="{5561E957-A0F1-06E2-7739-F9E57E9B0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2025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7">
                <a:extLst>
                  <a:ext uri="{FF2B5EF4-FFF2-40B4-BE49-F238E27FC236}">
                    <a16:creationId xmlns:a16="http://schemas.microsoft.com/office/drawing/2014/main" id="{BAA3FF1A-114D-6624-E367-B7EAE75B0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6188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8">
                <a:extLst>
                  <a:ext uri="{FF2B5EF4-FFF2-40B4-BE49-F238E27FC236}">
                    <a16:creationId xmlns:a16="http://schemas.microsoft.com/office/drawing/2014/main" id="{1CE7443C-E673-FB10-7C49-6BA10D52A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37863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9">
                <a:extLst>
                  <a:ext uri="{FF2B5EF4-FFF2-40B4-BE49-F238E27FC236}">
                    <a16:creationId xmlns:a16="http://schemas.microsoft.com/office/drawing/2014/main" id="{C543AC75-DE89-B8F1-759E-113C64A5D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45738" y="514191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30">
                <a:extLst>
                  <a:ext uri="{FF2B5EF4-FFF2-40B4-BE49-F238E27FC236}">
                    <a16:creationId xmlns:a16="http://schemas.microsoft.com/office/drawing/2014/main" id="{DB21B7F3-0E48-9EF6-CF83-3890D47BC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9550" y="3375025"/>
                <a:ext cx="889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3">
                <a:extLst>
                  <a:ext uri="{FF2B5EF4-FFF2-40B4-BE49-F238E27FC236}">
                    <a16:creationId xmlns:a16="http://schemas.microsoft.com/office/drawing/2014/main" id="{9B2101ED-1F55-D324-5298-6F5731265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9550" y="3816747"/>
                <a:ext cx="889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34">
                <a:extLst>
                  <a:ext uri="{FF2B5EF4-FFF2-40B4-BE49-F238E27FC236}">
                    <a16:creationId xmlns:a16="http://schemas.microsoft.com/office/drawing/2014/main" id="{D7D734F3-5807-DC7F-F306-7C4F58C39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9550" y="4258469"/>
                <a:ext cx="889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5">
                <a:extLst>
                  <a:ext uri="{FF2B5EF4-FFF2-40B4-BE49-F238E27FC236}">
                    <a16:creationId xmlns:a16="http://schemas.microsoft.com/office/drawing/2014/main" id="{6FB60010-9274-F8D3-FA19-534AF9D61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9550" y="4700191"/>
                <a:ext cx="889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6">
                <a:extLst>
                  <a:ext uri="{FF2B5EF4-FFF2-40B4-BE49-F238E27FC236}">
                    <a16:creationId xmlns:a16="http://schemas.microsoft.com/office/drawing/2014/main" id="{9D246C65-EFE3-97E5-0338-6DC0EE34A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9550" y="5141913"/>
                <a:ext cx="889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44">
                <a:extLst>
                  <a:ext uri="{FF2B5EF4-FFF2-40B4-BE49-F238E27FC236}">
                    <a16:creationId xmlns:a16="http://schemas.microsoft.com/office/drawing/2014/main" id="{636D5293-B55A-8184-5378-7CAE0B480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8450" y="4257675"/>
                <a:ext cx="488473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6E22289E-9936-4AC4-8E36-F89D8189C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8800" y="4178300"/>
                <a:ext cx="4479925" cy="373063"/>
              </a:xfrm>
              <a:custGeom>
                <a:avLst/>
                <a:gdLst>
                  <a:gd name="T0" fmla="*/ 11287 w 11287"/>
                  <a:gd name="T1" fmla="*/ 400 h 936"/>
                  <a:gd name="T2" fmla="*/ 9998 w 11287"/>
                  <a:gd name="T3" fmla="*/ 936 h 936"/>
                  <a:gd name="T4" fmla="*/ 8736 w 11287"/>
                  <a:gd name="T5" fmla="*/ 695 h 936"/>
                  <a:gd name="T6" fmla="*/ 7495 w 11287"/>
                  <a:gd name="T7" fmla="*/ 334 h 936"/>
                  <a:gd name="T8" fmla="*/ 6213 w 11287"/>
                  <a:gd name="T9" fmla="*/ 78 h 936"/>
                  <a:gd name="T10" fmla="*/ 4924 w 11287"/>
                  <a:gd name="T11" fmla="*/ 504 h 936"/>
                  <a:gd name="T12" fmla="*/ 2452 w 11287"/>
                  <a:gd name="T13" fmla="*/ 0 h 936"/>
                  <a:gd name="T14" fmla="*/ 1223 w 11287"/>
                  <a:gd name="T15" fmla="*/ 302 h 936"/>
                  <a:gd name="T16" fmla="*/ 0 w 11287"/>
                  <a:gd name="T17" fmla="*/ 199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87" h="936">
                    <a:moveTo>
                      <a:pt x="11287" y="400"/>
                    </a:moveTo>
                    <a:lnTo>
                      <a:pt x="9998" y="936"/>
                    </a:lnTo>
                    <a:lnTo>
                      <a:pt x="8736" y="695"/>
                    </a:lnTo>
                    <a:lnTo>
                      <a:pt x="7495" y="334"/>
                    </a:lnTo>
                    <a:lnTo>
                      <a:pt x="6213" y="78"/>
                    </a:lnTo>
                    <a:lnTo>
                      <a:pt x="4924" y="504"/>
                    </a:lnTo>
                    <a:lnTo>
                      <a:pt x="2452" y="0"/>
                    </a:lnTo>
                    <a:lnTo>
                      <a:pt x="1223" y="302"/>
                    </a:lnTo>
                    <a:lnTo>
                      <a:pt x="0" y="199"/>
                    </a:lnTo>
                  </a:path>
                </a:pathLst>
              </a:custGeom>
              <a:noFill/>
              <a:ln w="2381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8">
                <a:extLst>
                  <a:ext uri="{FF2B5EF4-FFF2-40B4-BE49-F238E27FC236}">
                    <a16:creationId xmlns:a16="http://schemas.microsoft.com/office/drawing/2014/main" id="{5D10ED8C-EBC3-3766-C06E-0672046AF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938" y="4108450"/>
                <a:ext cx="0" cy="427038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49">
                <a:extLst>
                  <a:ext uri="{FF2B5EF4-FFF2-40B4-BE49-F238E27FC236}">
                    <a16:creationId xmlns:a16="http://schemas.microsoft.com/office/drawing/2014/main" id="{58712CF6-B99A-0B88-88D8-FF970EE72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2988" y="4116388"/>
                <a:ext cx="0" cy="328613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:a16="http://schemas.microsoft.com/office/drawing/2014/main" id="{2A9E25F3-9A2C-6FB1-5DB9-33AE7DD1B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82000" y="4106863"/>
                <a:ext cx="0" cy="363538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6" name="Line 60">
                <a:extLst>
                  <a:ext uri="{FF2B5EF4-FFF2-40B4-BE49-F238E27FC236}">
                    <a16:creationId xmlns:a16="http://schemas.microsoft.com/office/drawing/2014/main" id="{891F8BAA-DF43-8F80-C8AE-1251B642B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80788" y="4087813"/>
                <a:ext cx="0" cy="500063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7" name="Line 61">
                <a:extLst>
                  <a:ext uri="{FF2B5EF4-FFF2-40B4-BE49-F238E27FC236}">
                    <a16:creationId xmlns:a16="http://schemas.microsoft.com/office/drawing/2014/main" id="{44031DAE-9422-806C-F70D-D190EE89A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72725" y="4257675"/>
                <a:ext cx="0" cy="392113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8" name="Line 62">
                <a:extLst>
                  <a:ext uri="{FF2B5EF4-FFF2-40B4-BE49-F238E27FC236}">
                    <a16:creationId xmlns:a16="http://schemas.microsoft.com/office/drawing/2014/main" id="{B888D4C9-9E70-1342-D7E6-99D30A9CF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1425" y="4143375"/>
                <a:ext cx="0" cy="473075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0" name="Line 63">
                <a:extLst>
                  <a:ext uri="{FF2B5EF4-FFF2-40B4-BE49-F238E27FC236}">
                    <a16:creationId xmlns:a16="http://schemas.microsoft.com/office/drawing/2014/main" id="{6AA9A42A-317C-F2C8-E3BC-BBD4F4992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74250" y="4111625"/>
                <a:ext cx="0" cy="376238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1" name="Line 64">
                <a:extLst>
                  <a:ext uri="{FF2B5EF4-FFF2-40B4-BE49-F238E27FC236}">
                    <a16:creationId xmlns:a16="http://schemas.microsoft.com/office/drawing/2014/main" id="{B9FAF1C9-E10D-99BE-E021-8076285A8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74188" y="4010025"/>
                <a:ext cx="0" cy="423863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2" name="Line 65">
                <a:extLst>
                  <a:ext uri="{FF2B5EF4-FFF2-40B4-BE49-F238E27FC236}">
                    <a16:creationId xmlns:a16="http://schemas.microsoft.com/office/drawing/2014/main" id="{ECCA1F13-F267-C5AD-CDC8-CE731D6D0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79138" y="4360863"/>
                <a:ext cx="0" cy="382588"/>
              </a:xfrm>
              <a:prstGeom prst="line">
                <a:avLst/>
              </a:prstGeom>
              <a:noFill/>
              <a:ln w="79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3" name="Freeform 76">
                <a:extLst>
                  <a:ext uri="{FF2B5EF4-FFF2-40B4-BE49-F238E27FC236}">
                    <a16:creationId xmlns:a16="http://schemas.microsoft.com/office/drawing/2014/main" id="{157F841E-FFF2-2835-1DAA-536D29DF8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4350" y="4214813"/>
                <a:ext cx="87312" cy="87313"/>
              </a:xfrm>
              <a:custGeom>
                <a:avLst/>
                <a:gdLst>
                  <a:gd name="T0" fmla="*/ 220 w 220"/>
                  <a:gd name="T1" fmla="*/ 110 h 221"/>
                  <a:gd name="T2" fmla="*/ 219 w 220"/>
                  <a:gd name="T3" fmla="*/ 98 h 221"/>
                  <a:gd name="T4" fmla="*/ 217 w 220"/>
                  <a:gd name="T5" fmla="*/ 87 h 221"/>
                  <a:gd name="T6" fmla="*/ 211 w 220"/>
                  <a:gd name="T7" fmla="*/ 68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8 h 221"/>
                  <a:gd name="T38" fmla="*/ 2 w 220"/>
                  <a:gd name="T39" fmla="*/ 87 h 221"/>
                  <a:gd name="T40" fmla="*/ 0 w 220"/>
                  <a:gd name="T41" fmla="*/ 110 h 221"/>
                  <a:gd name="T42" fmla="*/ 0 w 220"/>
                  <a:gd name="T43" fmla="*/ 120 h 221"/>
                  <a:gd name="T44" fmla="*/ 2 w 220"/>
                  <a:gd name="T45" fmla="*/ 131 h 221"/>
                  <a:gd name="T46" fmla="*/ 8 w 220"/>
                  <a:gd name="T47" fmla="*/ 151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1 h 221"/>
                  <a:gd name="T98" fmla="*/ 217 w 220"/>
                  <a:gd name="T99" fmla="*/ 131 h 221"/>
                  <a:gd name="T100" fmla="*/ 219 w 220"/>
                  <a:gd name="T101" fmla="*/ 120 h 221"/>
                  <a:gd name="T102" fmla="*/ 220 w 220"/>
                  <a:gd name="T103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" name="Freeform 77">
                <a:extLst>
                  <a:ext uri="{FF2B5EF4-FFF2-40B4-BE49-F238E27FC236}">
                    <a16:creationId xmlns:a16="http://schemas.microsoft.com/office/drawing/2014/main" id="{0E56BE6D-F76F-12AE-18D0-5E336191E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25" y="4254500"/>
                <a:ext cx="87312" cy="87313"/>
              </a:xfrm>
              <a:custGeom>
                <a:avLst/>
                <a:gdLst>
                  <a:gd name="T0" fmla="*/ 220 w 220"/>
                  <a:gd name="T1" fmla="*/ 111 h 221"/>
                  <a:gd name="T2" fmla="*/ 219 w 220"/>
                  <a:gd name="T3" fmla="*/ 99 h 221"/>
                  <a:gd name="T4" fmla="*/ 217 w 220"/>
                  <a:gd name="T5" fmla="*/ 88 h 221"/>
                  <a:gd name="T6" fmla="*/ 211 w 220"/>
                  <a:gd name="T7" fmla="*/ 69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9 h 221"/>
                  <a:gd name="T38" fmla="*/ 2 w 220"/>
                  <a:gd name="T39" fmla="*/ 88 h 221"/>
                  <a:gd name="T40" fmla="*/ 0 w 220"/>
                  <a:gd name="T41" fmla="*/ 111 h 221"/>
                  <a:gd name="T42" fmla="*/ 0 w 220"/>
                  <a:gd name="T43" fmla="*/ 121 h 221"/>
                  <a:gd name="T44" fmla="*/ 2 w 220"/>
                  <a:gd name="T45" fmla="*/ 132 h 221"/>
                  <a:gd name="T46" fmla="*/ 8 w 220"/>
                  <a:gd name="T47" fmla="*/ 152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2 h 221"/>
                  <a:gd name="T98" fmla="*/ 217 w 220"/>
                  <a:gd name="T99" fmla="*/ 132 h 221"/>
                  <a:gd name="T100" fmla="*/ 219 w 220"/>
                  <a:gd name="T101" fmla="*/ 121 h 221"/>
                  <a:gd name="T102" fmla="*/ 220 w 220"/>
                  <a:gd name="T103" fmla="*/ 11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1"/>
                    </a:moveTo>
                    <a:lnTo>
                      <a:pt x="219" y="99"/>
                    </a:lnTo>
                    <a:lnTo>
                      <a:pt x="217" y="88"/>
                    </a:lnTo>
                    <a:lnTo>
                      <a:pt x="211" y="69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2"/>
                    </a:lnTo>
                    <a:lnTo>
                      <a:pt x="217" y="132"/>
                    </a:lnTo>
                    <a:lnTo>
                      <a:pt x="219" y="121"/>
                    </a:lnTo>
                    <a:lnTo>
                      <a:pt x="220" y="111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5" name="Freeform 78">
                <a:extLst>
                  <a:ext uri="{FF2B5EF4-FFF2-40B4-BE49-F238E27FC236}">
                    <a16:creationId xmlns:a16="http://schemas.microsoft.com/office/drawing/2014/main" id="{0821BCB1-075F-5527-34AA-5FC2BE27E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7488" y="4135438"/>
                <a:ext cx="87312" cy="87313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6" name="Freeform 79">
                <a:extLst>
                  <a:ext uri="{FF2B5EF4-FFF2-40B4-BE49-F238E27FC236}">
                    <a16:creationId xmlns:a16="http://schemas.microsoft.com/office/drawing/2014/main" id="{13A7C423-0D98-BD8C-7A01-180D082D5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9138" y="4244975"/>
                <a:ext cx="87312" cy="87313"/>
              </a:xfrm>
              <a:custGeom>
                <a:avLst/>
                <a:gdLst>
                  <a:gd name="T0" fmla="*/ 220 w 220"/>
                  <a:gd name="T1" fmla="*/ 111 h 221"/>
                  <a:gd name="T2" fmla="*/ 219 w 220"/>
                  <a:gd name="T3" fmla="*/ 99 h 221"/>
                  <a:gd name="T4" fmla="*/ 217 w 220"/>
                  <a:gd name="T5" fmla="*/ 88 h 221"/>
                  <a:gd name="T6" fmla="*/ 211 w 220"/>
                  <a:gd name="T7" fmla="*/ 68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8 h 221"/>
                  <a:gd name="T38" fmla="*/ 2 w 220"/>
                  <a:gd name="T39" fmla="*/ 88 h 221"/>
                  <a:gd name="T40" fmla="*/ 0 w 220"/>
                  <a:gd name="T41" fmla="*/ 111 h 221"/>
                  <a:gd name="T42" fmla="*/ 0 w 220"/>
                  <a:gd name="T43" fmla="*/ 121 h 221"/>
                  <a:gd name="T44" fmla="*/ 2 w 220"/>
                  <a:gd name="T45" fmla="*/ 132 h 221"/>
                  <a:gd name="T46" fmla="*/ 8 w 220"/>
                  <a:gd name="T47" fmla="*/ 152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2 h 221"/>
                  <a:gd name="T98" fmla="*/ 217 w 220"/>
                  <a:gd name="T99" fmla="*/ 132 h 221"/>
                  <a:gd name="T100" fmla="*/ 219 w 220"/>
                  <a:gd name="T101" fmla="*/ 121 h 221"/>
                  <a:gd name="T102" fmla="*/ 220 w 220"/>
                  <a:gd name="T103" fmla="*/ 11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1"/>
                    </a:moveTo>
                    <a:lnTo>
                      <a:pt x="219" y="99"/>
                    </a:lnTo>
                    <a:lnTo>
                      <a:pt x="217" y="88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2"/>
                    </a:lnTo>
                    <a:lnTo>
                      <a:pt x="217" y="132"/>
                    </a:lnTo>
                    <a:lnTo>
                      <a:pt x="219" y="121"/>
                    </a:lnTo>
                    <a:lnTo>
                      <a:pt x="220" y="111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7" name="Freeform 80">
                <a:extLst>
                  <a:ext uri="{FF2B5EF4-FFF2-40B4-BE49-F238E27FC236}">
                    <a16:creationId xmlns:a16="http://schemas.microsoft.com/office/drawing/2014/main" id="{F54B1D7D-0F8F-D8FD-E874-504DD1559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3" y="4335463"/>
                <a:ext cx="87312" cy="87313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8" name="Freeform 81">
                <a:extLst>
                  <a:ext uri="{FF2B5EF4-FFF2-40B4-BE49-F238E27FC236}">
                    <a16:creationId xmlns:a16="http://schemas.microsoft.com/office/drawing/2014/main" id="{97804DCA-69DB-DCF8-554A-7F52C71D2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9738" y="4165600"/>
                <a:ext cx="87312" cy="88900"/>
              </a:xfrm>
              <a:custGeom>
                <a:avLst/>
                <a:gdLst>
                  <a:gd name="T0" fmla="*/ 221 w 221"/>
                  <a:gd name="T1" fmla="*/ 110 h 220"/>
                  <a:gd name="T2" fmla="*/ 220 w 221"/>
                  <a:gd name="T3" fmla="*/ 98 h 220"/>
                  <a:gd name="T4" fmla="*/ 218 w 221"/>
                  <a:gd name="T5" fmla="*/ 87 h 220"/>
                  <a:gd name="T6" fmla="*/ 212 w 221"/>
                  <a:gd name="T7" fmla="*/ 68 h 220"/>
                  <a:gd name="T8" fmla="*/ 202 w 221"/>
                  <a:gd name="T9" fmla="*/ 49 h 220"/>
                  <a:gd name="T10" fmla="*/ 188 w 221"/>
                  <a:gd name="T11" fmla="*/ 33 h 220"/>
                  <a:gd name="T12" fmla="*/ 179 w 221"/>
                  <a:gd name="T13" fmla="*/ 24 h 220"/>
                  <a:gd name="T14" fmla="*/ 171 w 221"/>
                  <a:gd name="T15" fmla="*/ 18 h 220"/>
                  <a:gd name="T16" fmla="*/ 161 w 221"/>
                  <a:gd name="T17" fmla="*/ 12 h 220"/>
                  <a:gd name="T18" fmla="*/ 152 w 221"/>
                  <a:gd name="T19" fmla="*/ 8 h 220"/>
                  <a:gd name="T20" fmla="*/ 132 w 221"/>
                  <a:gd name="T21" fmla="*/ 2 h 220"/>
                  <a:gd name="T22" fmla="*/ 121 w 221"/>
                  <a:gd name="T23" fmla="*/ 0 h 220"/>
                  <a:gd name="T24" fmla="*/ 111 w 221"/>
                  <a:gd name="T25" fmla="*/ 0 h 220"/>
                  <a:gd name="T26" fmla="*/ 88 w 221"/>
                  <a:gd name="T27" fmla="*/ 2 h 220"/>
                  <a:gd name="T28" fmla="*/ 67 w 221"/>
                  <a:gd name="T29" fmla="*/ 8 h 220"/>
                  <a:gd name="T30" fmla="*/ 48 w 221"/>
                  <a:gd name="T31" fmla="*/ 18 h 220"/>
                  <a:gd name="T32" fmla="*/ 32 w 221"/>
                  <a:gd name="T33" fmla="*/ 33 h 220"/>
                  <a:gd name="T34" fmla="*/ 18 w 221"/>
                  <a:gd name="T35" fmla="*/ 49 h 220"/>
                  <a:gd name="T36" fmla="*/ 8 w 221"/>
                  <a:gd name="T37" fmla="*/ 68 h 220"/>
                  <a:gd name="T38" fmla="*/ 2 w 221"/>
                  <a:gd name="T39" fmla="*/ 87 h 220"/>
                  <a:gd name="T40" fmla="*/ 0 w 221"/>
                  <a:gd name="T41" fmla="*/ 110 h 220"/>
                  <a:gd name="T42" fmla="*/ 0 w 221"/>
                  <a:gd name="T43" fmla="*/ 120 h 220"/>
                  <a:gd name="T44" fmla="*/ 2 w 221"/>
                  <a:gd name="T45" fmla="*/ 131 h 220"/>
                  <a:gd name="T46" fmla="*/ 8 w 221"/>
                  <a:gd name="T47" fmla="*/ 151 h 220"/>
                  <a:gd name="T48" fmla="*/ 12 w 221"/>
                  <a:gd name="T49" fmla="*/ 160 h 220"/>
                  <a:gd name="T50" fmla="*/ 18 w 221"/>
                  <a:gd name="T51" fmla="*/ 170 h 220"/>
                  <a:gd name="T52" fmla="*/ 32 w 221"/>
                  <a:gd name="T53" fmla="*/ 188 h 220"/>
                  <a:gd name="T54" fmla="*/ 48 w 221"/>
                  <a:gd name="T55" fmla="*/ 202 h 220"/>
                  <a:gd name="T56" fmla="*/ 67 w 221"/>
                  <a:gd name="T57" fmla="*/ 212 h 220"/>
                  <a:gd name="T58" fmla="*/ 88 w 221"/>
                  <a:gd name="T59" fmla="*/ 218 h 220"/>
                  <a:gd name="T60" fmla="*/ 111 w 221"/>
                  <a:gd name="T61" fmla="*/ 220 h 220"/>
                  <a:gd name="T62" fmla="*/ 121 w 221"/>
                  <a:gd name="T63" fmla="*/ 219 h 220"/>
                  <a:gd name="T64" fmla="*/ 123 w 221"/>
                  <a:gd name="T65" fmla="*/ 218 h 220"/>
                  <a:gd name="T66" fmla="*/ 126 w 221"/>
                  <a:gd name="T67" fmla="*/ 218 h 220"/>
                  <a:gd name="T68" fmla="*/ 132 w 221"/>
                  <a:gd name="T69" fmla="*/ 218 h 220"/>
                  <a:gd name="T70" fmla="*/ 152 w 221"/>
                  <a:gd name="T71" fmla="*/ 212 h 220"/>
                  <a:gd name="T72" fmla="*/ 156 w 221"/>
                  <a:gd name="T73" fmla="*/ 209 h 220"/>
                  <a:gd name="T74" fmla="*/ 161 w 221"/>
                  <a:gd name="T75" fmla="*/ 207 h 220"/>
                  <a:gd name="T76" fmla="*/ 171 w 221"/>
                  <a:gd name="T77" fmla="*/ 202 h 220"/>
                  <a:gd name="T78" fmla="*/ 179 w 221"/>
                  <a:gd name="T79" fmla="*/ 195 h 220"/>
                  <a:gd name="T80" fmla="*/ 183 w 221"/>
                  <a:gd name="T81" fmla="*/ 191 h 220"/>
                  <a:gd name="T82" fmla="*/ 185 w 221"/>
                  <a:gd name="T83" fmla="*/ 189 h 220"/>
                  <a:gd name="T84" fmla="*/ 185 w 221"/>
                  <a:gd name="T85" fmla="*/ 188 h 220"/>
                  <a:gd name="T86" fmla="*/ 186 w 221"/>
                  <a:gd name="T87" fmla="*/ 188 h 220"/>
                  <a:gd name="T88" fmla="*/ 188 w 221"/>
                  <a:gd name="T89" fmla="*/ 188 h 220"/>
                  <a:gd name="T90" fmla="*/ 202 w 221"/>
                  <a:gd name="T91" fmla="*/ 170 h 220"/>
                  <a:gd name="T92" fmla="*/ 207 w 221"/>
                  <a:gd name="T93" fmla="*/ 160 h 220"/>
                  <a:gd name="T94" fmla="*/ 209 w 221"/>
                  <a:gd name="T95" fmla="*/ 155 h 220"/>
                  <a:gd name="T96" fmla="*/ 212 w 221"/>
                  <a:gd name="T97" fmla="*/ 151 h 220"/>
                  <a:gd name="T98" fmla="*/ 218 w 221"/>
                  <a:gd name="T99" fmla="*/ 131 h 220"/>
                  <a:gd name="T100" fmla="*/ 220 w 221"/>
                  <a:gd name="T101" fmla="*/ 120 h 220"/>
                  <a:gd name="T102" fmla="*/ 221 w 221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220">
                    <a:moveTo>
                      <a:pt x="221" y="110"/>
                    </a:moveTo>
                    <a:lnTo>
                      <a:pt x="220" y="98"/>
                    </a:lnTo>
                    <a:lnTo>
                      <a:pt x="218" y="87"/>
                    </a:lnTo>
                    <a:lnTo>
                      <a:pt x="212" y="68"/>
                    </a:lnTo>
                    <a:lnTo>
                      <a:pt x="202" y="49"/>
                    </a:lnTo>
                    <a:lnTo>
                      <a:pt x="188" y="33"/>
                    </a:lnTo>
                    <a:lnTo>
                      <a:pt x="179" y="24"/>
                    </a:lnTo>
                    <a:lnTo>
                      <a:pt x="171" y="18"/>
                    </a:lnTo>
                    <a:lnTo>
                      <a:pt x="161" y="12"/>
                    </a:lnTo>
                    <a:lnTo>
                      <a:pt x="152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8" y="218"/>
                    </a:lnTo>
                    <a:lnTo>
                      <a:pt x="111" y="220"/>
                    </a:lnTo>
                    <a:lnTo>
                      <a:pt x="121" y="219"/>
                    </a:lnTo>
                    <a:lnTo>
                      <a:pt x="123" y="218"/>
                    </a:lnTo>
                    <a:lnTo>
                      <a:pt x="126" y="218"/>
                    </a:lnTo>
                    <a:lnTo>
                      <a:pt x="132" y="218"/>
                    </a:lnTo>
                    <a:lnTo>
                      <a:pt x="152" y="212"/>
                    </a:lnTo>
                    <a:lnTo>
                      <a:pt x="156" y="209"/>
                    </a:lnTo>
                    <a:lnTo>
                      <a:pt x="161" y="207"/>
                    </a:lnTo>
                    <a:lnTo>
                      <a:pt x="171" y="202"/>
                    </a:lnTo>
                    <a:lnTo>
                      <a:pt x="179" y="195"/>
                    </a:lnTo>
                    <a:lnTo>
                      <a:pt x="183" y="191"/>
                    </a:lnTo>
                    <a:lnTo>
                      <a:pt x="185" y="189"/>
                    </a:lnTo>
                    <a:lnTo>
                      <a:pt x="185" y="188"/>
                    </a:lnTo>
                    <a:lnTo>
                      <a:pt x="186" y="188"/>
                    </a:lnTo>
                    <a:lnTo>
                      <a:pt x="188" y="188"/>
                    </a:lnTo>
                    <a:lnTo>
                      <a:pt x="202" y="170"/>
                    </a:lnTo>
                    <a:lnTo>
                      <a:pt x="207" y="160"/>
                    </a:lnTo>
                    <a:lnTo>
                      <a:pt x="209" y="155"/>
                    </a:lnTo>
                    <a:lnTo>
                      <a:pt x="212" y="151"/>
                    </a:lnTo>
                    <a:lnTo>
                      <a:pt x="218" y="131"/>
                    </a:lnTo>
                    <a:lnTo>
                      <a:pt x="220" y="120"/>
                    </a:lnTo>
                    <a:lnTo>
                      <a:pt x="221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9" name="Freeform 82">
                <a:extLst>
                  <a:ext uri="{FF2B5EF4-FFF2-40B4-BE49-F238E27FC236}">
                    <a16:creationId xmlns:a16="http://schemas.microsoft.com/office/drawing/2014/main" id="{2499D8C9-B835-9A53-2A61-2D7CFD15B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9325" y="4267200"/>
                <a:ext cx="87312" cy="87313"/>
              </a:xfrm>
              <a:custGeom>
                <a:avLst/>
                <a:gdLst>
                  <a:gd name="T0" fmla="*/ 220 w 220"/>
                  <a:gd name="T1" fmla="*/ 111 h 221"/>
                  <a:gd name="T2" fmla="*/ 219 w 220"/>
                  <a:gd name="T3" fmla="*/ 99 h 221"/>
                  <a:gd name="T4" fmla="*/ 217 w 220"/>
                  <a:gd name="T5" fmla="*/ 88 h 221"/>
                  <a:gd name="T6" fmla="*/ 211 w 220"/>
                  <a:gd name="T7" fmla="*/ 69 h 221"/>
                  <a:gd name="T8" fmla="*/ 201 w 220"/>
                  <a:gd name="T9" fmla="*/ 50 h 221"/>
                  <a:gd name="T10" fmla="*/ 187 w 220"/>
                  <a:gd name="T11" fmla="*/ 34 h 221"/>
                  <a:gd name="T12" fmla="*/ 178 w 220"/>
                  <a:gd name="T13" fmla="*/ 25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4 h 221"/>
                  <a:gd name="T34" fmla="*/ 18 w 220"/>
                  <a:gd name="T35" fmla="*/ 50 h 221"/>
                  <a:gd name="T36" fmla="*/ 8 w 220"/>
                  <a:gd name="T37" fmla="*/ 69 h 221"/>
                  <a:gd name="T38" fmla="*/ 2 w 220"/>
                  <a:gd name="T39" fmla="*/ 88 h 221"/>
                  <a:gd name="T40" fmla="*/ 0 w 220"/>
                  <a:gd name="T41" fmla="*/ 111 h 221"/>
                  <a:gd name="T42" fmla="*/ 0 w 220"/>
                  <a:gd name="T43" fmla="*/ 121 h 221"/>
                  <a:gd name="T44" fmla="*/ 2 w 220"/>
                  <a:gd name="T45" fmla="*/ 132 h 221"/>
                  <a:gd name="T46" fmla="*/ 8 w 220"/>
                  <a:gd name="T47" fmla="*/ 152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2 h 221"/>
                  <a:gd name="T98" fmla="*/ 217 w 220"/>
                  <a:gd name="T99" fmla="*/ 132 h 221"/>
                  <a:gd name="T100" fmla="*/ 219 w 220"/>
                  <a:gd name="T101" fmla="*/ 121 h 221"/>
                  <a:gd name="T102" fmla="*/ 220 w 220"/>
                  <a:gd name="T103" fmla="*/ 11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1"/>
                    </a:moveTo>
                    <a:lnTo>
                      <a:pt x="219" y="99"/>
                    </a:lnTo>
                    <a:lnTo>
                      <a:pt x="217" y="88"/>
                    </a:lnTo>
                    <a:lnTo>
                      <a:pt x="211" y="69"/>
                    </a:lnTo>
                    <a:lnTo>
                      <a:pt x="201" y="50"/>
                    </a:lnTo>
                    <a:lnTo>
                      <a:pt x="187" y="34"/>
                    </a:lnTo>
                    <a:lnTo>
                      <a:pt x="178" y="25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4"/>
                    </a:lnTo>
                    <a:lnTo>
                      <a:pt x="18" y="50"/>
                    </a:lnTo>
                    <a:lnTo>
                      <a:pt x="8" y="69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2"/>
                    </a:lnTo>
                    <a:lnTo>
                      <a:pt x="217" y="132"/>
                    </a:lnTo>
                    <a:lnTo>
                      <a:pt x="219" y="121"/>
                    </a:lnTo>
                    <a:lnTo>
                      <a:pt x="220" y="111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0" name="Freeform 83">
                <a:extLst>
                  <a:ext uri="{FF2B5EF4-FFF2-40B4-BE49-F238E27FC236}">
                    <a16:creationId xmlns:a16="http://schemas.microsoft.com/office/drawing/2014/main" id="{9FD122A8-00AA-B25E-1B18-3CCCB8EA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1450" y="4411663"/>
                <a:ext cx="87312" cy="87313"/>
              </a:xfrm>
              <a:custGeom>
                <a:avLst/>
                <a:gdLst>
                  <a:gd name="T0" fmla="*/ 220 w 220"/>
                  <a:gd name="T1" fmla="*/ 111 h 221"/>
                  <a:gd name="T2" fmla="*/ 219 w 220"/>
                  <a:gd name="T3" fmla="*/ 98 h 221"/>
                  <a:gd name="T4" fmla="*/ 217 w 220"/>
                  <a:gd name="T5" fmla="*/ 87 h 221"/>
                  <a:gd name="T6" fmla="*/ 211 w 220"/>
                  <a:gd name="T7" fmla="*/ 68 h 221"/>
                  <a:gd name="T8" fmla="*/ 201 w 220"/>
                  <a:gd name="T9" fmla="*/ 49 h 221"/>
                  <a:gd name="T10" fmla="*/ 187 w 220"/>
                  <a:gd name="T11" fmla="*/ 33 h 221"/>
                  <a:gd name="T12" fmla="*/ 178 w 220"/>
                  <a:gd name="T13" fmla="*/ 24 h 221"/>
                  <a:gd name="T14" fmla="*/ 170 w 220"/>
                  <a:gd name="T15" fmla="*/ 18 h 221"/>
                  <a:gd name="T16" fmla="*/ 160 w 220"/>
                  <a:gd name="T17" fmla="*/ 12 h 221"/>
                  <a:gd name="T18" fmla="*/ 151 w 220"/>
                  <a:gd name="T19" fmla="*/ 8 h 221"/>
                  <a:gd name="T20" fmla="*/ 131 w 220"/>
                  <a:gd name="T21" fmla="*/ 2 h 221"/>
                  <a:gd name="T22" fmla="*/ 120 w 220"/>
                  <a:gd name="T23" fmla="*/ 0 h 221"/>
                  <a:gd name="T24" fmla="*/ 110 w 220"/>
                  <a:gd name="T25" fmla="*/ 0 h 221"/>
                  <a:gd name="T26" fmla="*/ 87 w 220"/>
                  <a:gd name="T27" fmla="*/ 2 h 221"/>
                  <a:gd name="T28" fmla="*/ 67 w 220"/>
                  <a:gd name="T29" fmla="*/ 8 h 221"/>
                  <a:gd name="T30" fmla="*/ 48 w 220"/>
                  <a:gd name="T31" fmla="*/ 18 h 221"/>
                  <a:gd name="T32" fmla="*/ 32 w 220"/>
                  <a:gd name="T33" fmla="*/ 33 h 221"/>
                  <a:gd name="T34" fmla="*/ 18 w 220"/>
                  <a:gd name="T35" fmla="*/ 49 h 221"/>
                  <a:gd name="T36" fmla="*/ 8 w 220"/>
                  <a:gd name="T37" fmla="*/ 68 h 221"/>
                  <a:gd name="T38" fmla="*/ 2 w 220"/>
                  <a:gd name="T39" fmla="*/ 87 h 221"/>
                  <a:gd name="T40" fmla="*/ 0 w 220"/>
                  <a:gd name="T41" fmla="*/ 111 h 221"/>
                  <a:gd name="T42" fmla="*/ 0 w 220"/>
                  <a:gd name="T43" fmla="*/ 121 h 221"/>
                  <a:gd name="T44" fmla="*/ 2 w 220"/>
                  <a:gd name="T45" fmla="*/ 132 h 221"/>
                  <a:gd name="T46" fmla="*/ 8 w 220"/>
                  <a:gd name="T47" fmla="*/ 152 h 221"/>
                  <a:gd name="T48" fmla="*/ 12 w 220"/>
                  <a:gd name="T49" fmla="*/ 161 h 221"/>
                  <a:gd name="T50" fmla="*/ 18 w 220"/>
                  <a:gd name="T51" fmla="*/ 171 h 221"/>
                  <a:gd name="T52" fmla="*/ 32 w 220"/>
                  <a:gd name="T53" fmla="*/ 189 h 221"/>
                  <a:gd name="T54" fmla="*/ 48 w 220"/>
                  <a:gd name="T55" fmla="*/ 203 h 221"/>
                  <a:gd name="T56" fmla="*/ 67 w 220"/>
                  <a:gd name="T57" fmla="*/ 213 h 221"/>
                  <a:gd name="T58" fmla="*/ 87 w 220"/>
                  <a:gd name="T59" fmla="*/ 219 h 221"/>
                  <a:gd name="T60" fmla="*/ 110 w 220"/>
                  <a:gd name="T61" fmla="*/ 221 h 221"/>
                  <a:gd name="T62" fmla="*/ 120 w 220"/>
                  <a:gd name="T63" fmla="*/ 220 h 221"/>
                  <a:gd name="T64" fmla="*/ 122 w 220"/>
                  <a:gd name="T65" fmla="*/ 219 h 221"/>
                  <a:gd name="T66" fmla="*/ 125 w 220"/>
                  <a:gd name="T67" fmla="*/ 219 h 221"/>
                  <a:gd name="T68" fmla="*/ 131 w 220"/>
                  <a:gd name="T69" fmla="*/ 219 h 221"/>
                  <a:gd name="T70" fmla="*/ 151 w 220"/>
                  <a:gd name="T71" fmla="*/ 213 h 221"/>
                  <a:gd name="T72" fmla="*/ 155 w 220"/>
                  <a:gd name="T73" fmla="*/ 210 h 221"/>
                  <a:gd name="T74" fmla="*/ 160 w 220"/>
                  <a:gd name="T75" fmla="*/ 208 h 221"/>
                  <a:gd name="T76" fmla="*/ 170 w 220"/>
                  <a:gd name="T77" fmla="*/ 203 h 221"/>
                  <a:gd name="T78" fmla="*/ 178 w 220"/>
                  <a:gd name="T79" fmla="*/ 196 h 221"/>
                  <a:gd name="T80" fmla="*/ 182 w 220"/>
                  <a:gd name="T81" fmla="*/ 192 h 221"/>
                  <a:gd name="T82" fmla="*/ 184 w 220"/>
                  <a:gd name="T83" fmla="*/ 190 h 221"/>
                  <a:gd name="T84" fmla="*/ 184 w 220"/>
                  <a:gd name="T85" fmla="*/ 189 h 221"/>
                  <a:gd name="T86" fmla="*/ 185 w 220"/>
                  <a:gd name="T87" fmla="*/ 189 h 221"/>
                  <a:gd name="T88" fmla="*/ 187 w 220"/>
                  <a:gd name="T89" fmla="*/ 189 h 221"/>
                  <a:gd name="T90" fmla="*/ 201 w 220"/>
                  <a:gd name="T91" fmla="*/ 171 h 221"/>
                  <a:gd name="T92" fmla="*/ 206 w 220"/>
                  <a:gd name="T93" fmla="*/ 161 h 221"/>
                  <a:gd name="T94" fmla="*/ 208 w 220"/>
                  <a:gd name="T95" fmla="*/ 156 h 221"/>
                  <a:gd name="T96" fmla="*/ 211 w 220"/>
                  <a:gd name="T97" fmla="*/ 152 h 221"/>
                  <a:gd name="T98" fmla="*/ 217 w 220"/>
                  <a:gd name="T99" fmla="*/ 132 h 221"/>
                  <a:gd name="T100" fmla="*/ 219 w 220"/>
                  <a:gd name="T101" fmla="*/ 121 h 221"/>
                  <a:gd name="T102" fmla="*/ 220 w 220"/>
                  <a:gd name="T103" fmla="*/ 11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1">
                    <a:moveTo>
                      <a:pt x="220" y="111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8" y="171"/>
                    </a:lnTo>
                    <a:lnTo>
                      <a:pt x="32" y="189"/>
                    </a:lnTo>
                    <a:lnTo>
                      <a:pt x="48" y="203"/>
                    </a:lnTo>
                    <a:lnTo>
                      <a:pt x="67" y="213"/>
                    </a:lnTo>
                    <a:lnTo>
                      <a:pt x="87" y="219"/>
                    </a:lnTo>
                    <a:lnTo>
                      <a:pt x="110" y="221"/>
                    </a:lnTo>
                    <a:lnTo>
                      <a:pt x="120" y="220"/>
                    </a:lnTo>
                    <a:lnTo>
                      <a:pt x="122" y="219"/>
                    </a:lnTo>
                    <a:lnTo>
                      <a:pt x="125" y="219"/>
                    </a:lnTo>
                    <a:lnTo>
                      <a:pt x="131" y="219"/>
                    </a:lnTo>
                    <a:lnTo>
                      <a:pt x="151" y="213"/>
                    </a:lnTo>
                    <a:lnTo>
                      <a:pt x="155" y="210"/>
                    </a:lnTo>
                    <a:lnTo>
                      <a:pt x="160" y="208"/>
                    </a:lnTo>
                    <a:lnTo>
                      <a:pt x="170" y="203"/>
                    </a:lnTo>
                    <a:lnTo>
                      <a:pt x="178" y="196"/>
                    </a:lnTo>
                    <a:lnTo>
                      <a:pt x="182" y="192"/>
                    </a:lnTo>
                    <a:lnTo>
                      <a:pt x="184" y="190"/>
                    </a:lnTo>
                    <a:lnTo>
                      <a:pt x="184" y="189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201" y="171"/>
                    </a:lnTo>
                    <a:lnTo>
                      <a:pt x="206" y="161"/>
                    </a:lnTo>
                    <a:lnTo>
                      <a:pt x="208" y="156"/>
                    </a:lnTo>
                    <a:lnTo>
                      <a:pt x="211" y="152"/>
                    </a:lnTo>
                    <a:lnTo>
                      <a:pt x="217" y="132"/>
                    </a:lnTo>
                    <a:lnTo>
                      <a:pt x="219" y="121"/>
                    </a:lnTo>
                    <a:lnTo>
                      <a:pt x="220" y="111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1" name="Freeform 84">
                <a:extLst>
                  <a:ext uri="{FF2B5EF4-FFF2-40B4-BE49-F238E27FC236}">
                    <a16:creationId xmlns:a16="http://schemas.microsoft.com/office/drawing/2014/main" id="{1DC7555A-D7A8-7A24-E5B6-27C60396B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3100" y="4506913"/>
                <a:ext cx="87312" cy="87313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2" name="Freeform 85">
                <a:extLst>
                  <a:ext uri="{FF2B5EF4-FFF2-40B4-BE49-F238E27FC236}">
                    <a16:creationId xmlns:a16="http://schemas.microsoft.com/office/drawing/2014/main" id="{2DB222B8-D6F5-4C0E-6E67-D380E7737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6338" y="4294188"/>
                <a:ext cx="87312" cy="87313"/>
              </a:xfrm>
              <a:custGeom>
                <a:avLst/>
                <a:gdLst>
                  <a:gd name="T0" fmla="*/ 220 w 220"/>
                  <a:gd name="T1" fmla="*/ 110 h 220"/>
                  <a:gd name="T2" fmla="*/ 219 w 220"/>
                  <a:gd name="T3" fmla="*/ 98 h 220"/>
                  <a:gd name="T4" fmla="*/ 217 w 220"/>
                  <a:gd name="T5" fmla="*/ 87 h 220"/>
                  <a:gd name="T6" fmla="*/ 211 w 220"/>
                  <a:gd name="T7" fmla="*/ 68 h 220"/>
                  <a:gd name="T8" fmla="*/ 201 w 220"/>
                  <a:gd name="T9" fmla="*/ 49 h 220"/>
                  <a:gd name="T10" fmla="*/ 187 w 220"/>
                  <a:gd name="T11" fmla="*/ 33 h 220"/>
                  <a:gd name="T12" fmla="*/ 178 w 220"/>
                  <a:gd name="T13" fmla="*/ 24 h 220"/>
                  <a:gd name="T14" fmla="*/ 170 w 220"/>
                  <a:gd name="T15" fmla="*/ 18 h 220"/>
                  <a:gd name="T16" fmla="*/ 160 w 220"/>
                  <a:gd name="T17" fmla="*/ 12 h 220"/>
                  <a:gd name="T18" fmla="*/ 151 w 220"/>
                  <a:gd name="T19" fmla="*/ 8 h 220"/>
                  <a:gd name="T20" fmla="*/ 131 w 220"/>
                  <a:gd name="T21" fmla="*/ 2 h 220"/>
                  <a:gd name="T22" fmla="*/ 120 w 220"/>
                  <a:gd name="T23" fmla="*/ 0 h 220"/>
                  <a:gd name="T24" fmla="*/ 110 w 220"/>
                  <a:gd name="T25" fmla="*/ 0 h 220"/>
                  <a:gd name="T26" fmla="*/ 87 w 220"/>
                  <a:gd name="T27" fmla="*/ 2 h 220"/>
                  <a:gd name="T28" fmla="*/ 67 w 220"/>
                  <a:gd name="T29" fmla="*/ 8 h 220"/>
                  <a:gd name="T30" fmla="*/ 48 w 220"/>
                  <a:gd name="T31" fmla="*/ 18 h 220"/>
                  <a:gd name="T32" fmla="*/ 32 w 220"/>
                  <a:gd name="T33" fmla="*/ 33 h 220"/>
                  <a:gd name="T34" fmla="*/ 18 w 220"/>
                  <a:gd name="T35" fmla="*/ 49 h 220"/>
                  <a:gd name="T36" fmla="*/ 8 w 220"/>
                  <a:gd name="T37" fmla="*/ 68 h 220"/>
                  <a:gd name="T38" fmla="*/ 2 w 220"/>
                  <a:gd name="T39" fmla="*/ 87 h 220"/>
                  <a:gd name="T40" fmla="*/ 0 w 220"/>
                  <a:gd name="T41" fmla="*/ 110 h 220"/>
                  <a:gd name="T42" fmla="*/ 0 w 220"/>
                  <a:gd name="T43" fmla="*/ 120 h 220"/>
                  <a:gd name="T44" fmla="*/ 2 w 220"/>
                  <a:gd name="T45" fmla="*/ 131 h 220"/>
                  <a:gd name="T46" fmla="*/ 8 w 220"/>
                  <a:gd name="T47" fmla="*/ 151 h 220"/>
                  <a:gd name="T48" fmla="*/ 12 w 220"/>
                  <a:gd name="T49" fmla="*/ 160 h 220"/>
                  <a:gd name="T50" fmla="*/ 18 w 220"/>
                  <a:gd name="T51" fmla="*/ 170 h 220"/>
                  <a:gd name="T52" fmla="*/ 32 w 220"/>
                  <a:gd name="T53" fmla="*/ 188 h 220"/>
                  <a:gd name="T54" fmla="*/ 48 w 220"/>
                  <a:gd name="T55" fmla="*/ 202 h 220"/>
                  <a:gd name="T56" fmla="*/ 67 w 220"/>
                  <a:gd name="T57" fmla="*/ 212 h 220"/>
                  <a:gd name="T58" fmla="*/ 87 w 220"/>
                  <a:gd name="T59" fmla="*/ 218 h 220"/>
                  <a:gd name="T60" fmla="*/ 110 w 220"/>
                  <a:gd name="T61" fmla="*/ 220 h 220"/>
                  <a:gd name="T62" fmla="*/ 120 w 220"/>
                  <a:gd name="T63" fmla="*/ 219 h 220"/>
                  <a:gd name="T64" fmla="*/ 122 w 220"/>
                  <a:gd name="T65" fmla="*/ 218 h 220"/>
                  <a:gd name="T66" fmla="*/ 125 w 220"/>
                  <a:gd name="T67" fmla="*/ 218 h 220"/>
                  <a:gd name="T68" fmla="*/ 131 w 220"/>
                  <a:gd name="T69" fmla="*/ 218 h 220"/>
                  <a:gd name="T70" fmla="*/ 151 w 220"/>
                  <a:gd name="T71" fmla="*/ 212 h 220"/>
                  <a:gd name="T72" fmla="*/ 155 w 220"/>
                  <a:gd name="T73" fmla="*/ 209 h 220"/>
                  <a:gd name="T74" fmla="*/ 160 w 220"/>
                  <a:gd name="T75" fmla="*/ 207 h 220"/>
                  <a:gd name="T76" fmla="*/ 170 w 220"/>
                  <a:gd name="T77" fmla="*/ 202 h 220"/>
                  <a:gd name="T78" fmla="*/ 178 w 220"/>
                  <a:gd name="T79" fmla="*/ 195 h 220"/>
                  <a:gd name="T80" fmla="*/ 182 w 220"/>
                  <a:gd name="T81" fmla="*/ 191 h 220"/>
                  <a:gd name="T82" fmla="*/ 184 w 220"/>
                  <a:gd name="T83" fmla="*/ 189 h 220"/>
                  <a:gd name="T84" fmla="*/ 184 w 220"/>
                  <a:gd name="T85" fmla="*/ 188 h 220"/>
                  <a:gd name="T86" fmla="*/ 185 w 220"/>
                  <a:gd name="T87" fmla="*/ 188 h 220"/>
                  <a:gd name="T88" fmla="*/ 187 w 220"/>
                  <a:gd name="T89" fmla="*/ 188 h 220"/>
                  <a:gd name="T90" fmla="*/ 201 w 220"/>
                  <a:gd name="T91" fmla="*/ 170 h 220"/>
                  <a:gd name="T92" fmla="*/ 206 w 220"/>
                  <a:gd name="T93" fmla="*/ 160 h 220"/>
                  <a:gd name="T94" fmla="*/ 208 w 220"/>
                  <a:gd name="T95" fmla="*/ 155 h 220"/>
                  <a:gd name="T96" fmla="*/ 211 w 220"/>
                  <a:gd name="T97" fmla="*/ 151 h 220"/>
                  <a:gd name="T98" fmla="*/ 217 w 220"/>
                  <a:gd name="T99" fmla="*/ 131 h 220"/>
                  <a:gd name="T100" fmla="*/ 219 w 220"/>
                  <a:gd name="T101" fmla="*/ 120 h 220"/>
                  <a:gd name="T102" fmla="*/ 220 w 220"/>
                  <a:gd name="T103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0" h="220">
                    <a:moveTo>
                      <a:pt x="220" y="110"/>
                    </a:moveTo>
                    <a:lnTo>
                      <a:pt x="219" y="98"/>
                    </a:lnTo>
                    <a:lnTo>
                      <a:pt x="217" y="87"/>
                    </a:lnTo>
                    <a:lnTo>
                      <a:pt x="211" y="68"/>
                    </a:lnTo>
                    <a:lnTo>
                      <a:pt x="201" y="49"/>
                    </a:lnTo>
                    <a:lnTo>
                      <a:pt x="187" y="33"/>
                    </a:lnTo>
                    <a:lnTo>
                      <a:pt x="178" y="24"/>
                    </a:lnTo>
                    <a:lnTo>
                      <a:pt x="170" y="18"/>
                    </a:lnTo>
                    <a:lnTo>
                      <a:pt x="160" y="12"/>
                    </a:lnTo>
                    <a:lnTo>
                      <a:pt x="151" y="8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87" y="2"/>
                    </a:lnTo>
                    <a:lnTo>
                      <a:pt x="67" y="8"/>
                    </a:lnTo>
                    <a:lnTo>
                      <a:pt x="48" y="18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8" y="151"/>
                    </a:lnTo>
                    <a:lnTo>
                      <a:pt x="12" y="160"/>
                    </a:lnTo>
                    <a:lnTo>
                      <a:pt x="18" y="170"/>
                    </a:lnTo>
                    <a:lnTo>
                      <a:pt x="32" y="188"/>
                    </a:lnTo>
                    <a:lnTo>
                      <a:pt x="48" y="202"/>
                    </a:lnTo>
                    <a:lnTo>
                      <a:pt x="67" y="212"/>
                    </a:lnTo>
                    <a:lnTo>
                      <a:pt x="87" y="218"/>
                    </a:lnTo>
                    <a:lnTo>
                      <a:pt x="110" y="220"/>
                    </a:lnTo>
                    <a:lnTo>
                      <a:pt x="120" y="219"/>
                    </a:lnTo>
                    <a:lnTo>
                      <a:pt x="122" y="218"/>
                    </a:lnTo>
                    <a:lnTo>
                      <a:pt x="125" y="218"/>
                    </a:lnTo>
                    <a:lnTo>
                      <a:pt x="131" y="218"/>
                    </a:lnTo>
                    <a:lnTo>
                      <a:pt x="151" y="212"/>
                    </a:lnTo>
                    <a:lnTo>
                      <a:pt x="155" y="209"/>
                    </a:lnTo>
                    <a:lnTo>
                      <a:pt x="160" y="207"/>
                    </a:lnTo>
                    <a:lnTo>
                      <a:pt x="170" y="202"/>
                    </a:lnTo>
                    <a:lnTo>
                      <a:pt x="178" y="195"/>
                    </a:lnTo>
                    <a:lnTo>
                      <a:pt x="182" y="191"/>
                    </a:lnTo>
                    <a:lnTo>
                      <a:pt x="184" y="189"/>
                    </a:lnTo>
                    <a:lnTo>
                      <a:pt x="184" y="188"/>
                    </a:lnTo>
                    <a:lnTo>
                      <a:pt x="185" y="188"/>
                    </a:lnTo>
                    <a:lnTo>
                      <a:pt x="187" y="188"/>
                    </a:lnTo>
                    <a:lnTo>
                      <a:pt x="201" y="170"/>
                    </a:lnTo>
                    <a:lnTo>
                      <a:pt x="206" y="160"/>
                    </a:lnTo>
                    <a:lnTo>
                      <a:pt x="208" y="155"/>
                    </a:lnTo>
                    <a:lnTo>
                      <a:pt x="211" y="151"/>
                    </a:lnTo>
                    <a:lnTo>
                      <a:pt x="217" y="131"/>
                    </a:lnTo>
                    <a:lnTo>
                      <a:pt x="219" y="120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83" name="ZoneTexte 1082">
              <a:extLst>
                <a:ext uri="{FF2B5EF4-FFF2-40B4-BE49-F238E27FC236}">
                  <a16:creationId xmlns:a16="http://schemas.microsoft.com/office/drawing/2014/main" id="{B61505D4-5725-E614-59A2-A86F149E1E16}"/>
                </a:ext>
              </a:extLst>
            </p:cNvPr>
            <p:cNvSpPr txBox="1"/>
            <p:nvPr/>
          </p:nvSpPr>
          <p:spPr>
            <a:xfrm>
              <a:off x="6897357" y="4905582"/>
              <a:ext cx="33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BL</a:t>
              </a:r>
            </a:p>
          </p:txBody>
        </p:sp>
        <p:sp>
          <p:nvSpPr>
            <p:cNvPr id="1084" name="ZoneTexte 1083">
              <a:extLst>
                <a:ext uri="{FF2B5EF4-FFF2-40B4-BE49-F238E27FC236}">
                  <a16:creationId xmlns:a16="http://schemas.microsoft.com/office/drawing/2014/main" id="{4D6A7C3F-0356-CC12-8C3C-23FBB2DA2D01}"/>
                </a:ext>
              </a:extLst>
            </p:cNvPr>
            <p:cNvSpPr txBox="1"/>
            <p:nvPr/>
          </p:nvSpPr>
          <p:spPr>
            <a:xfrm>
              <a:off x="7312674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W12</a:t>
              </a:r>
            </a:p>
          </p:txBody>
        </p:sp>
        <p:sp>
          <p:nvSpPr>
            <p:cNvPr id="1085" name="ZoneTexte 1084">
              <a:extLst>
                <a:ext uri="{FF2B5EF4-FFF2-40B4-BE49-F238E27FC236}">
                  <a16:creationId xmlns:a16="http://schemas.microsoft.com/office/drawing/2014/main" id="{F219ABB8-426A-719E-B0D1-AC911CF0313D}"/>
                </a:ext>
              </a:extLst>
            </p:cNvPr>
            <p:cNvSpPr txBox="1"/>
            <p:nvPr/>
          </p:nvSpPr>
          <p:spPr>
            <a:xfrm>
              <a:off x="7800928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W24</a:t>
              </a:r>
            </a:p>
          </p:txBody>
        </p:sp>
        <p:sp>
          <p:nvSpPr>
            <p:cNvPr id="1086" name="ZoneTexte 1085">
              <a:extLst>
                <a:ext uri="{FF2B5EF4-FFF2-40B4-BE49-F238E27FC236}">
                  <a16:creationId xmlns:a16="http://schemas.microsoft.com/office/drawing/2014/main" id="{502B3749-A6C6-2200-D091-ADA3C8F706E0}"/>
                </a:ext>
              </a:extLst>
            </p:cNvPr>
            <p:cNvSpPr txBox="1"/>
            <p:nvPr/>
          </p:nvSpPr>
          <p:spPr>
            <a:xfrm>
              <a:off x="8289182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W36</a:t>
              </a:r>
            </a:p>
          </p:txBody>
        </p:sp>
        <p:sp>
          <p:nvSpPr>
            <p:cNvPr id="1087" name="ZoneTexte 1086">
              <a:extLst>
                <a:ext uri="{FF2B5EF4-FFF2-40B4-BE49-F238E27FC236}">
                  <a16:creationId xmlns:a16="http://schemas.microsoft.com/office/drawing/2014/main" id="{630715EA-3CC6-2B9B-2168-735EC7D21BE3}"/>
                </a:ext>
              </a:extLst>
            </p:cNvPr>
            <p:cNvSpPr txBox="1"/>
            <p:nvPr/>
          </p:nvSpPr>
          <p:spPr>
            <a:xfrm>
              <a:off x="8777436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W48</a:t>
              </a:r>
            </a:p>
          </p:txBody>
        </p:sp>
        <p:sp>
          <p:nvSpPr>
            <p:cNvPr id="1088" name="ZoneTexte 1087">
              <a:extLst>
                <a:ext uri="{FF2B5EF4-FFF2-40B4-BE49-F238E27FC236}">
                  <a16:creationId xmlns:a16="http://schemas.microsoft.com/office/drawing/2014/main" id="{550BD462-E977-1E77-511A-853B025C978E}"/>
                </a:ext>
              </a:extLst>
            </p:cNvPr>
            <p:cNvSpPr txBox="1"/>
            <p:nvPr/>
          </p:nvSpPr>
          <p:spPr>
            <a:xfrm>
              <a:off x="9265690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W60</a:t>
              </a:r>
            </a:p>
          </p:txBody>
        </p:sp>
        <p:sp>
          <p:nvSpPr>
            <p:cNvPr id="1089" name="ZoneTexte 1088">
              <a:extLst>
                <a:ext uri="{FF2B5EF4-FFF2-40B4-BE49-F238E27FC236}">
                  <a16:creationId xmlns:a16="http://schemas.microsoft.com/office/drawing/2014/main" id="{8A1F78A3-7C95-E932-E6BE-9A444B96A734}"/>
                </a:ext>
              </a:extLst>
            </p:cNvPr>
            <p:cNvSpPr txBox="1"/>
            <p:nvPr/>
          </p:nvSpPr>
          <p:spPr>
            <a:xfrm>
              <a:off x="9753944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W72</a:t>
              </a:r>
            </a:p>
          </p:txBody>
        </p:sp>
        <p:sp>
          <p:nvSpPr>
            <p:cNvPr id="1090" name="ZoneTexte 1089">
              <a:extLst>
                <a:ext uri="{FF2B5EF4-FFF2-40B4-BE49-F238E27FC236}">
                  <a16:creationId xmlns:a16="http://schemas.microsoft.com/office/drawing/2014/main" id="{B9C6A765-F34C-0411-B817-08EA84163E3F}"/>
                </a:ext>
              </a:extLst>
            </p:cNvPr>
            <p:cNvSpPr txBox="1"/>
            <p:nvPr/>
          </p:nvSpPr>
          <p:spPr>
            <a:xfrm>
              <a:off x="10242198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W84</a:t>
              </a:r>
            </a:p>
          </p:txBody>
        </p:sp>
        <p:sp>
          <p:nvSpPr>
            <p:cNvPr id="1091" name="ZoneTexte 1090">
              <a:extLst>
                <a:ext uri="{FF2B5EF4-FFF2-40B4-BE49-F238E27FC236}">
                  <a16:creationId xmlns:a16="http://schemas.microsoft.com/office/drawing/2014/main" id="{7A34C9B2-4F2C-67CE-7259-C756DA6D720E}"/>
                </a:ext>
              </a:extLst>
            </p:cNvPr>
            <p:cNvSpPr txBox="1"/>
            <p:nvPr/>
          </p:nvSpPr>
          <p:spPr>
            <a:xfrm>
              <a:off x="10730452" y="4905582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W96</a:t>
              </a:r>
            </a:p>
          </p:txBody>
        </p:sp>
        <p:sp>
          <p:nvSpPr>
            <p:cNvPr id="1092" name="ZoneTexte 1091">
              <a:extLst>
                <a:ext uri="{FF2B5EF4-FFF2-40B4-BE49-F238E27FC236}">
                  <a16:creationId xmlns:a16="http://schemas.microsoft.com/office/drawing/2014/main" id="{AC0BF6E5-AA73-42AB-229E-3CA803927EEA}"/>
                </a:ext>
              </a:extLst>
            </p:cNvPr>
            <p:cNvSpPr txBox="1"/>
            <p:nvPr/>
          </p:nvSpPr>
          <p:spPr>
            <a:xfrm>
              <a:off x="11179435" y="4905582"/>
              <a:ext cx="556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W108</a:t>
              </a:r>
            </a:p>
          </p:txBody>
        </p:sp>
        <p:sp>
          <p:nvSpPr>
            <p:cNvPr id="1093" name="ZoneTexte 1092">
              <a:extLst>
                <a:ext uri="{FF2B5EF4-FFF2-40B4-BE49-F238E27FC236}">
                  <a16:creationId xmlns:a16="http://schemas.microsoft.com/office/drawing/2014/main" id="{2AEE51FD-4066-90C2-5987-9D35BE8C921A}"/>
                </a:ext>
              </a:extLst>
            </p:cNvPr>
            <p:cNvSpPr txBox="1"/>
            <p:nvPr/>
          </p:nvSpPr>
          <p:spPr>
            <a:xfrm>
              <a:off x="6509885" y="38537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94" name="ZoneTexte 1093">
              <a:extLst>
                <a:ext uri="{FF2B5EF4-FFF2-40B4-BE49-F238E27FC236}">
                  <a16:creationId xmlns:a16="http://schemas.microsoft.com/office/drawing/2014/main" id="{AFAE1EC5-805B-7F7A-C0BD-85F77F3FCDC5}"/>
                </a:ext>
              </a:extLst>
            </p:cNvPr>
            <p:cNvSpPr txBox="1"/>
            <p:nvPr/>
          </p:nvSpPr>
          <p:spPr>
            <a:xfrm>
              <a:off x="6892548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095" name="ZoneTexte 1094">
              <a:extLst>
                <a:ext uri="{FF2B5EF4-FFF2-40B4-BE49-F238E27FC236}">
                  <a16:creationId xmlns:a16="http://schemas.microsoft.com/office/drawing/2014/main" id="{58F59283-ED88-2989-20F9-584531B05D3F}"/>
                </a:ext>
              </a:extLst>
            </p:cNvPr>
            <p:cNvSpPr txBox="1"/>
            <p:nvPr/>
          </p:nvSpPr>
          <p:spPr>
            <a:xfrm>
              <a:off x="7380802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096" name="ZoneTexte 1095">
              <a:extLst>
                <a:ext uri="{FF2B5EF4-FFF2-40B4-BE49-F238E27FC236}">
                  <a16:creationId xmlns:a16="http://schemas.microsoft.com/office/drawing/2014/main" id="{8812F01B-6D04-87FC-33CD-6DA288111C66}"/>
                </a:ext>
              </a:extLst>
            </p:cNvPr>
            <p:cNvSpPr txBox="1"/>
            <p:nvPr/>
          </p:nvSpPr>
          <p:spPr>
            <a:xfrm>
              <a:off x="7869056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097" name="ZoneTexte 1096">
              <a:extLst>
                <a:ext uri="{FF2B5EF4-FFF2-40B4-BE49-F238E27FC236}">
                  <a16:creationId xmlns:a16="http://schemas.microsoft.com/office/drawing/2014/main" id="{E2C73BAC-9EDE-9359-EC79-C2B46C317923}"/>
                </a:ext>
              </a:extLst>
            </p:cNvPr>
            <p:cNvSpPr txBox="1"/>
            <p:nvPr/>
          </p:nvSpPr>
          <p:spPr>
            <a:xfrm>
              <a:off x="8357310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098" name="ZoneTexte 1097">
              <a:extLst>
                <a:ext uri="{FF2B5EF4-FFF2-40B4-BE49-F238E27FC236}">
                  <a16:creationId xmlns:a16="http://schemas.microsoft.com/office/drawing/2014/main" id="{0E9E0605-8614-C124-2CCF-2E5AE2DF4852}"/>
                </a:ext>
              </a:extLst>
            </p:cNvPr>
            <p:cNvSpPr txBox="1"/>
            <p:nvPr/>
          </p:nvSpPr>
          <p:spPr>
            <a:xfrm>
              <a:off x="8845564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099" name="ZoneTexte 1098">
              <a:extLst>
                <a:ext uri="{FF2B5EF4-FFF2-40B4-BE49-F238E27FC236}">
                  <a16:creationId xmlns:a16="http://schemas.microsoft.com/office/drawing/2014/main" id="{E8005E9E-EA77-5A68-116F-6F4F52CB4C40}"/>
                </a:ext>
              </a:extLst>
            </p:cNvPr>
            <p:cNvSpPr txBox="1"/>
            <p:nvPr/>
          </p:nvSpPr>
          <p:spPr>
            <a:xfrm>
              <a:off x="9333818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100" name="ZoneTexte 1099">
              <a:extLst>
                <a:ext uri="{FF2B5EF4-FFF2-40B4-BE49-F238E27FC236}">
                  <a16:creationId xmlns:a16="http://schemas.microsoft.com/office/drawing/2014/main" id="{AD8EBBCE-E68C-B055-288A-5D59247A71AE}"/>
                </a:ext>
              </a:extLst>
            </p:cNvPr>
            <p:cNvSpPr txBox="1"/>
            <p:nvPr/>
          </p:nvSpPr>
          <p:spPr>
            <a:xfrm>
              <a:off x="9822072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101" name="ZoneTexte 1100">
              <a:extLst>
                <a:ext uri="{FF2B5EF4-FFF2-40B4-BE49-F238E27FC236}">
                  <a16:creationId xmlns:a16="http://schemas.microsoft.com/office/drawing/2014/main" id="{B7739E35-3966-D668-7718-A0C7FC1C6506}"/>
                </a:ext>
              </a:extLst>
            </p:cNvPr>
            <p:cNvSpPr txBox="1"/>
            <p:nvPr/>
          </p:nvSpPr>
          <p:spPr>
            <a:xfrm>
              <a:off x="10310326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102" name="ZoneTexte 1101">
              <a:extLst>
                <a:ext uri="{FF2B5EF4-FFF2-40B4-BE49-F238E27FC236}">
                  <a16:creationId xmlns:a16="http://schemas.microsoft.com/office/drawing/2014/main" id="{F6597FD1-F2DB-CCD8-A1AF-3B57173B84F2}"/>
                </a:ext>
              </a:extLst>
            </p:cNvPr>
            <p:cNvSpPr txBox="1"/>
            <p:nvPr/>
          </p:nvSpPr>
          <p:spPr>
            <a:xfrm>
              <a:off x="10798580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45</a:t>
              </a:r>
            </a:p>
          </p:txBody>
        </p:sp>
        <p:sp>
          <p:nvSpPr>
            <p:cNvPr id="1103" name="ZoneTexte 1102">
              <a:extLst>
                <a:ext uri="{FF2B5EF4-FFF2-40B4-BE49-F238E27FC236}">
                  <a16:creationId xmlns:a16="http://schemas.microsoft.com/office/drawing/2014/main" id="{5B98A9DC-2334-29FB-1D20-8429D73C1438}"/>
                </a:ext>
              </a:extLst>
            </p:cNvPr>
            <p:cNvSpPr txBox="1"/>
            <p:nvPr/>
          </p:nvSpPr>
          <p:spPr>
            <a:xfrm>
              <a:off x="11286837" y="5367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104" name="ZoneTexte 1103">
              <a:extLst>
                <a:ext uri="{FF2B5EF4-FFF2-40B4-BE49-F238E27FC236}">
                  <a16:creationId xmlns:a16="http://schemas.microsoft.com/office/drawing/2014/main" id="{227CCB9F-3FDB-1F26-21D5-75B4C01804F9}"/>
                </a:ext>
              </a:extLst>
            </p:cNvPr>
            <p:cNvSpPr txBox="1"/>
            <p:nvPr/>
          </p:nvSpPr>
          <p:spPr>
            <a:xfrm>
              <a:off x="6547196" y="5367136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N=</a:t>
              </a:r>
            </a:p>
          </p:txBody>
        </p:sp>
        <p:sp>
          <p:nvSpPr>
            <p:cNvPr id="1105" name="ZoneTexte 1104">
              <a:extLst>
                <a:ext uri="{FF2B5EF4-FFF2-40B4-BE49-F238E27FC236}">
                  <a16:creationId xmlns:a16="http://schemas.microsoft.com/office/drawing/2014/main" id="{334A1820-4687-760E-F4A8-8074A15C90AE}"/>
                </a:ext>
              </a:extLst>
            </p:cNvPr>
            <p:cNvSpPr txBox="1"/>
            <p:nvPr/>
          </p:nvSpPr>
          <p:spPr>
            <a:xfrm>
              <a:off x="6314319" y="341241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0.25</a:t>
              </a:r>
            </a:p>
          </p:txBody>
        </p:sp>
        <p:sp>
          <p:nvSpPr>
            <p:cNvPr id="1106" name="ZoneTexte 1105">
              <a:extLst>
                <a:ext uri="{FF2B5EF4-FFF2-40B4-BE49-F238E27FC236}">
                  <a16:creationId xmlns:a16="http://schemas.microsoft.com/office/drawing/2014/main" id="{03BCB248-A133-743C-5756-A91C5B40AF4D}"/>
                </a:ext>
              </a:extLst>
            </p:cNvPr>
            <p:cNvSpPr txBox="1"/>
            <p:nvPr/>
          </p:nvSpPr>
          <p:spPr>
            <a:xfrm>
              <a:off x="6392867" y="297111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1107" name="ZoneTexte 1106">
              <a:extLst>
                <a:ext uri="{FF2B5EF4-FFF2-40B4-BE49-F238E27FC236}">
                  <a16:creationId xmlns:a16="http://schemas.microsoft.com/office/drawing/2014/main" id="{46DADFAA-8963-5970-C264-B23BB731F5EF}"/>
                </a:ext>
              </a:extLst>
            </p:cNvPr>
            <p:cNvSpPr txBox="1"/>
            <p:nvPr/>
          </p:nvSpPr>
          <p:spPr>
            <a:xfrm>
              <a:off x="6267831" y="4295006"/>
              <a:ext cx="505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-0.25</a:t>
              </a:r>
            </a:p>
          </p:txBody>
        </p:sp>
        <p:sp>
          <p:nvSpPr>
            <p:cNvPr id="1108" name="ZoneTexte 1107">
              <a:extLst>
                <a:ext uri="{FF2B5EF4-FFF2-40B4-BE49-F238E27FC236}">
                  <a16:creationId xmlns:a16="http://schemas.microsoft.com/office/drawing/2014/main" id="{C65F8CDE-F0FE-06A6-7645-8E117A9A5FD2}"/>
                </a:ext>
              </a:extLst>
            </p:cNvPr>
            <p:cNvSpPr txBox="1"/>
            <p:nvPr/>
          </p:nvSpPr>
          <p:spPr>
            <a:xfrm>
              <a:off x="6346379" y="4736304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-0.5</a:t>
              </a:r>
            </a:p>
          </p:txBody>
        </p:sp>
        <p:sp>
          <p:nvSpPr>
            <p:cNvPr id="1109" name="ZoneTexte 1108">
              <a:extLst>
                <a:ext uri="{FF2B5EF4-FFF2-40B4-BE49-F238E27FC236}">
                  <a16:creationId xmlns:a16="http://schemas.microsoft.com/office/drawing/2014/main" id="{10B2B11C-C858-4FEF-8E2F-96E8CFE23369}"/>
                </a:ext>
              </a:extLst>
            </p:cNvPr>
            <p:cNvSpPr txBox="1"/>
            <p:nvPr/>
          </p:nvSpPr>
          <p:spPr>
            <a:xfrm rot="16200000">
              <a:off x="5309243" y="3835732"/>
              <a:ext cx="1604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000066"/>
                  </a:solidFill>
                </a:rPr>
                <a:t>Mean</a:t>
              </a:r>
              <a:r>
                <a:rPr lang="fr-FR" sz="1200" b="1" dirty="0">
                  <a:solidFill>
                    <a:srgbClr val="000066"/>
                  </a:solidFill>
                </a:rPr>
                <a:t> (95% CI) change</a:t>
              </a:r>
            </a:p>
          </p:txBody>
        </p:sp>
        <p:sp>
          <p:nvSpPr>
            <p:cNvPr id="1112" name="ZoneTexte 1111">
              <a:extLst>
                <a:ext uri="{FF2B5EF4-FFF2-40B4-BE49-F238E27FC236}">
                  <a16:creationId xmlns:a16="http://schemas.microsoft.com/office/drawing/2014/main" id="{346CE73F-123B-D289-7CBD-E7DC5D2AC3E0}"/>
                </a:ext>
              </a:extLst>
            </p:cNvPr>
            <p:cNvSpPr txBox="1"/>
            <p:nvPr/>
          </p:nvSpPr>
          <p:spPr>
            <a:xfrm>
              <a:off x="10715223" y="3774736"/>
              <a:ext cx="508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-0.16</a:t>
              </a:r>
            </a:p>
          </p:txBody>
        </p:sp>
        <p:sp>
          <p:nvSpPr>
            <p:cNvPr id="1113" name="ZoneTexte 1112">
              <a:extLst>
                <a:ext uri="{FF2B5EF4-FFF2-40B4-BE49-F238E27FC236}">
                  <a16:creationId xmlns:a16="http://schemas.microsoft.com/office/drawing/2014/main" id="{E4EBE272-FFE6-9FF4-AB48-2CF28D679796}"/>
                </a:ext>
              </a:extLst>
            </p:cNvPr>
            <p:cNvSpPr txBox="1"/>
            <p:nvPr/>
          </p:nvSpPr>
          <p:spPr>
            <a:xfrm>
              <a:off x="11179435" y="3575582"/>
              <a:ext cx="508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-0.14</a:t>
              </a:r>
            </a:p>
          </p:txBody>
        </p:sp>
      </p:grpSp>
      <p:graphicFrame>
        <p:nvGraphicFramePr>
          <p:cNvPr id="1114" name="Tableau 1113">
            <a:extLst>
              <a:ext uri="{FF2B5EF4-FFF2-40B4-BE49-F238E27FC236}">
                <a16:creationId xmlns:a16="http://schemas.microsoft.com/office/drawing/2014/main" id="{08F3A8F6-F7EE-E8C1-CA58-99FFC6CD7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86045"/>
              </p:ext>
            </p:extLst>
          </p:nvPr>
        </p:nvGraphicFramePr>
        <p:xfrm>
          <a:off x="1445989" y="5408148"/>
          <a:ext cx="9628239" cy="91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49674">
                  <a:extLst>
                    <a:ext uri="{9D8B030D-6E8A-4147-A177-3AD203B41FA5}">
                      <a16:colId xmlns:a16="http://schemas.microsoft.com/office/drawing/2014/main" val="662974380"/>
                    </a:ext>
                  </a:extLst>
                </a:gridCol>
                <a:gridCol w="1992855">
                  <a:extLst>
                    <a:ext uri="{9D8B030D-6E8A-4147-A177-3AD203B41FA5}">
                      <a16:colId xmlns:a16="http://schemas.microsoft.com/office/drawing/2014/main" val="2898207305"/>
                    </a:ext>
                  </a:extLst>
                </a:gridCol>
                <a:gridCol w="1992855">
                  <a:extLst>
                    <a:ext uri="{9D8B030D-6E8A-4147-A177-3AD203B41FA5}">
                      <a16:colId xmlns:a16="http://schemas.microsoft.com/office/drawing/2014/main" val="4294518817"/>
                    </a:ext>
                  </a:extLst>
                </a:gridCol>
                <a:gridCol w="1992855">
                  <a:extLst>
                    <a:ext uri="{9D8B030D-6E8A-4147-A177-3AD203B41FA5}">
                      <a16:colId xmlns:a16="http://schemas.microsoft.com/office/drawing/2014/main" val="2701408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W96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W108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483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Mean (95% CI) CD4+ T-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</a:rPr>
                        <a:t>cell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 count (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</a:rPr>
                        <a:t>cells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/µL)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755 (692-817)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708 (647-770)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762 (667-858)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56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Mean (95% CI) lymphocyte count (x10</a:t>
                      </a:r>
                      <a:r>
                        <a:rPr lang="fr-FR" sz="1400" baseline="30000" dirty="0">
                          <a:solidFill>
                            <a:srgbClr val="000066"/>
                          </a:solidFill>
                        </a:rPr>
                        <a:t>3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</a:rPr>
                        <a:t>cells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/µL)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1.9 (1.8-2.1)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1.8 (1.6-1.9)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</a:rPr>
                        <a:t>1.9 (1.7-2.1)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94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0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: Elbow 42">
            <a:extLst>
              <a:ext uri="{FF2B5EF4-FFF2-40B4-BE49-F238E27FC236}">
                <a16:creationId xmlns:a16="http://schemas.microsoft.com/office/drawing/2014/main" id="{CE63FDB6-5415-143E-5484-50DE6784FDC4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3894535" y="2207092"/>
            <a:ext cx="1165437" cy="494604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49">
            <a:extLst>
              <a:ext uri="{FF2B5EF4-FFF2-40B4-BE49-F238E27FC236}">
                <a16:creationId xmlns:a16="http://schemas.microsoft.com/office/drawing/2014/main" id="{BC3688E2-B40F-BEA9-B22E-DA6E1CEF0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84319"/>
              </p:ext>
            </p:extLst>
          </p:nvPr>
        </p:nvGraphicFramePr>
        <p:xfrm>
          <a:off x="5059972" y="1982535"/>
          <a:ext cx="6143839" cy="44911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614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115">
                <a:tc>
                  <a:txBody>
                    <a:bodyPr/>
                    <a:lstStyle>
                      <a:lvl1pPr marL="0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89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798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0695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75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44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1391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8289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518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3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LEN SC 927 mg +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</a:rPr>
                        <a:t>TAB IV 2550 mg  + ZAB IV 2550 mg  Q6M, N = 53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122486" marR="122486" marT="61243" marB="612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50">
            <a:extLst>
              <a:ext uri="{FF2B5EF4-FFF2-40B4-BE49-F238E27FC236}">
                <a16:creationId xmlns:a16="http://schemas.microsoft.com/office/drawing/2014/main" id="{66C658DB-3844-4C6A-05E6-5A3B32DCC7C1}"/>
              </a:ext>
            </a:extLst>
          </p:cNvPr>
          <p:cNvGraphicFramePr>
            <a:graphicFrameLocks noGrp="1"/>
          </p:cNvGraphicFramePr>
          <p:nvPr/>
        </p:nvGraphicFramePr>
        <p:xfrm>
          <a:off x="5059974" y="2801390"/>
          <a:ext cx="5451353" cy="44911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451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115">
                <a:tc>
                  <a:txBody>
                    <a:bodyPr/>
                    <a:lstStyle>
                      <a:lvl1pPr marL="0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89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798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0695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75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44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1391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8289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518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3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Oral </a:t>
                      </a:r>
                      <a:r>
                        <a:rPr lang="fr-FR" sz="1600" b="1" noProof="0" dirty="0" err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baseline</a:t>
                      </a:r>
                      <a:r>
                        <a:rPr lang="fr-FR" sz="1600" b="1" noProof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regimen, N = 27</a:t>
                      </a:r>
                      <a:endParaRPr lang="fr-FR" sz="1600" b="0" noProof="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22486" marR="122486" marT="61243" marB="612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E952711-9D15-F009-A20C-4D01CBB0920F}"/>
              </a:ext>
            </a:extLst>
          </p:cNvPr>
          <p:cNvCxnSpPr>
            <a:cxnSpLocks/>
          </p:cNvCxnSpPr>
          <p:nvPr/>
        </p:nvCxnSpPr>
        <p:spPr bwMode="auto">
          <a:xfrm>
            <a:off x="5084914" y="3506839"/>
            <a:ext cx="618307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DC2A287-FF6F-DBDE-CB84-EEAA7FFB98A5}"/>
              </a:ext>
            </a:extLst>
          </p:cNvPr>
          <p:cNvCxnSpPr>
            <a:cxnSpLocks/>
          </p:cNvCxnSpPr>
          <p:nvPr/>
        </p:nvCxnSpPr>
        <p:spPr bwMode="auto">
          <a:xfrm>
            <a:off x="7887104" y="3503303"/>
            <a:ext cx="0" cy="1447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8BB0159-F905-8E8B-B801-F54B57F37ADB}"/>
              </a:ext>
            </a:extLst>
          </p:cNvPr>
          <p:cNvCxnSpPr>
            <a:cxnSpLocks/>
          </p:cNvCxnSpPr>
          <p:nvPr/>
        </p:nvCxnSpPr>
        <p:spPr bwMode="auto">
          <a:xfrm>
            <a:off x="5083365" y="3503303"/>
            <a:ext cx="0" cy="1559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E4EC68D-CA3C-5B10-9B63-FD0D2F09ED13}"/>
              </a:ext>
            </a:extLst>
          </p:cNvPr>
          <p:cNvSpPr txBox="1"/>
          <p:nvPr/>
        </p:nvSpPr>
        <p:spPr>
          <a:xfrm>
            <a:off x="7644089" y="3695545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000066"/>
                </a:solidFill>
              </a:rPr>
              <a:t>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4BBB19-80CE-A771-2024-B9EC40259D0C}"/>
              </a:ext>
            </a:extLst>
          </p:cNvPr>
          <p:cNvSpPr txBox="1"/>
          <p:nvPr/>
        </p:nvSpPr>
        <p:spPr>
          <a:xfrm>
            <a:off x="4888080" y="369554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000066"/>
                </a:solidFill>
              </a:rPr>
              <a:t>D</a:t>
            </a:r>
            <a:r>
              <a:rPr lang="en-US" sz="1200" noProof="0" dirty="0">
                <a:solidFill>
                  <a:srgbClr val="000066"/>
                </a:solidFill>
                <a:cs typeface="+mn-cs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" name="Triangle isocèle 50">
            <a:extLst>
              <a:ext uri="{FF2B5EF4-FFF2-40B4-BE49-F238E27FC236}">
                <a16:creationId xmlns:a16="http://schemas.microsoft.com/office/drawing/2014/main" id="{6830F2E2-C419-018C-AD56-5E8B6271DF8E}"/>
              </a:ext>
            </a:extLst>
          </p:cNvPr>
          <p:cNvSpPr/>
          <p:nvPr/>
        </p:nvSpPr>
        <p:spPr bwMode="auto">
          <a:xfrm>
            <a:off x="7755998" y="3313975"/>
            <a:ext cx="265890" cy="146700"/>
          </a:xfrm>
          <a:prstGeom prst="triangl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cs typeface="+mn-cs"/>
            </a:endParaRPr>
          </a:p>
        </p:txBody>
      </p:sp>
      <p:cxnSp>
        <p:nvCxnSpPr>
          <p:cNvPr id="14" name="Connecteur : en angle 12">
            <a:extLst>
              <a:ext uri="{FF2B5EF4-FFF2-40B4-BE49-F238E27FC236}">
                <a16:creationId xmlns:a16="http://schemas.microsoft.com/office/drawing/2014/main" id="{63548864-8100-8A9F-423D-9C6A7EDE1D99}"/>
              </a:ext>
            </a:extLst>
          </p:cNvPr>
          <p:cNvCxnSpPr>
            <a:cxnSpLocks/>
            <a:stCxn id="20" idx="3"/>
            <a:endCxn id="7" idx="1"/>
          </p:cNvCxnSpPr>
          <p:nvPr/>
        </p:nvCxnSpPr>
        <p:spPr bwMode="auto">
          <a:xfrm>
            <a:off x="3894535" y="2701696"/>
            <a:ext cx="1165439" cy="324251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724240E-EB0C-04AF-8BB9-5BDE5EBC03DB}"/>
              </a:ext>
            </a:extLst>
          </p:cNvPr>
          <p:cNvCxnSpPr>
            <a:cxnSpLocks/>
          </p:cNvCxnSpPr>
          <p:nvPr/>
        </p:nvCxnSpPr>
        <p:spPr bwMode="auto">
          <a:xfrm>
            <a:off x="10511327" y="3503303"/>
            <a:ext cx="0" cy="1559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54C6FAE-5326-017A-2A1A-0268E0BD35CB}"/>
              </a:ext>
            </a:extLst>
          </p:cNvPr>
          <p:cNvSpPr txBox="1"/>
          <p:nvPr/>
        </p:nvSpPr>
        <p:spPr>
          <a:xfrm>
            <a:off x="10268312" y="3695545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000066"/>
                </a:solidFill>
              </a:rPr>
              <a:t>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graphicFrame>
        <p:nvGraphicFramePr>
          <p:cNvPr id="18" name="Table 49">
            <a:extLst>
              <a:ext uri="{FF2B5EF4-FFF2-40B4-BE49-F238E27FC236}">
                <a16:creationId xmlns:a16="http://schemas.microsoft.com/office/drawing/2014/main" id="{64F0F069-24EF-EC14-087A-F458B945741A}"/>
              </a:ext>
            </a:extLst>
          </p:cNvPr>
          <p:cNvGraphicFramePr>
            <a:graphicFrameLocks noGrp="1"/>
          </p:cNvGraphicFramePr>
          <p:nvPr/>
        </p:nvGraphicFramePr>
        <p:xfrm>
          <a:off x="10528997" y="2801390"/>
          <a:ext cx="674815" cy="44911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674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115">
                <a:tc>
                  <a:txBody>
                    <a:bodyPr/>
                    <a:lstStyle>
                      <a:lvl1pPr marL="0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89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798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0695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75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44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1391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8289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518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3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marL="122486" marR="122486" marT="61243" marB="612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Ellipse 18">
            <a:extLst>
              <a:ext uri="{FF2B5EF4-FFF2-40B4-BE49-F238E27FC236}">
                <a16:creationId xmlns:a16="http://schemas.microsoft.com/office/drawing/2014/main" id="{CA1BAB27-ADAF-38A2-800B-FB6404A8966B}"/>
              </a:ext>
            </a:extLst>
          </p:cNvPr>
          <p:cNvSpPr/>
          <p:nvPr/>
        </p:nvSpPr>
        <p:spPr>
          <a:xfrm>
            <a:off x="4205204" y="2320958"/>
            <a:ext cx="607119" cy="608366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2:1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B222397-D0C9-0BF8-FE69-F4E71BA6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6" y="1839241"/>
            <a:ext cx="3005219" cy="1724910"/>
          </a:xfrm>
          <a:prstGeom prst="roundRect">
            <a:avLst>
              <a:gd name="adj" fmla="val 5348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18-65 years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HIV RNA &lt; 50 c/mL ≥ 12 months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On stable oral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cART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≥ 12 months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CD4 ≥ 200/mm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3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No HBV infection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noProof="0" dirty="0">
                <a:solidFill>
                  <a:srgbClr val="000066"/>
                </a:solidFill>
                <a:ea typeface="ＭＳ Ｐゴシック" pitchFamily="-65" charset="-128"/>
                <a:cs typeface="ＭＳ Ｐゴシック" pitchFamily="-65" charset="-128"/>
              </a:rPr>
              <a:t>Highly susceptible 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TAB </a:t>
            </a:r>
            <a:r>
              <a:rPr lang="en-US" sz="1400" b="1" noProof="0" dirty="0">
                <a:solidFill>
                  <a:srgbClr val="000066"/>
                </a:solidFill>
                <a:ea typeface="ＭＳ Ｐゴシック" pitchFamily="-65" charset="-128"/>
                <a:cs typeface="ＭＳ Ｐゴシック" pitchFamily="-65" charset="-128"/>
              </a:rPr>
              <a:t>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ZAB (IC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90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≤ 2 mg/mL)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F550D5-9839-3A25-5124-287ACB6AEA29}"/>
              </a:ext>
            </a:extLst>
          </p:cNvPr>
          <p:cNvSpPr txBox="1"/>
          <p:nvPr/>
        </p:nvSpPr>
        <p:spPr>
          <a:xfrm>
            <a:off x="4184617" y="304763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66"/>
                </a:solidFill>
                <a:ea typeface="ＭＳ Ｐゴシック" pitchFamily="34" charset="-128"/>
              </a:rPr>
              <a:t>N</a:t>
            </a:r>
            <a:r>
              <a:rPr lang="en-US" sz="1200" noProof="0" dirty="0">
                <a:solidFill>
                  <a:srgbClr val="000066"/>
                </a:solidFill>
                <a:ea typeface="ＭＳ Ｐゴシック" pitchFamily="34" charset="-128"/>
                <a:cs typeface="+mn-cs"/>
              </a:rPr>
              <a:t> = 80</a:t>
            </a:r>
          </a:p>
        </p:txBody>
      </p:sp>
      <p:graphicFrame>
        <p:nvGraphicFramePr>
          <p:cNvPr id="74" name="Espace réservé du contenu 3">
            <a:extLst>
              <a:ext uri="{FF2B5EF4-FFF2-40B4-BE49-F238E27FC236}">
                <a16:creationId xmlns:a16="http://schemas.microsoft.com/office/drawing/2014/main" id="{5B2AB0BA-4E77-3380-6163-9EABFFF7F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8731"/>
              </p:ext>
            </p:extLst>
          </p:nvPr>
        </p:nvGraphicFramePr>
        <p:xfrm>
          <a:off x="4714939" y="4527825"/>
          <a:ext cx="6336237" cy="1584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92900">
                  <a:extLst>
                    <a:ext uri="{9D8B030D-6E8A-4147-A177-3AD203B41FA5}">
                      <a16:colId xmlns:a16="http://schemas.microsoft.com/office/drawing/2014/main" val="436672484"/>
                    </a:ext>
                  </a:extLst>
                </a:gridCol>
                <a:gridCol w="1730566">
                  <a:extLst>
                    <a:ext uri="{9D8B030D-6E8A-4147-A177-3AD203B41FA5}">
                      <a16:colId xmlns:a16="http://schemas.microsoft.com/office/drawing/2014/main" val="484819620"/>
                    </a:ext>
                  </a:extLst>
                </a:gridCol>
                <a:gridCol w="2112771">
                  <a:extLst>
                    <a:ext uri="{9D8B030D-6E8A-4147-A177-3AD203B41FA5}">
                      <a16:colId xmlns:a16="http://schemas.microsoft.com/office/drawing/2014/main" val="800373376"/>
                    </a:ext>
                  </a:extLst>
                </a:gridCol>
              </a:tblGrid>
              <a:tr h="414904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LEN + TAB + ZAB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(N = 53)</a:t>
                      </a:r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Oral baseline regimen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(N = 27)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09414"/>
                  </a:ext>
                </a:extLst>
              </a:tr>
              <a:tr h="240208">
                <a:tc>
                  <a:txBody>
                    <a:bodyPr/>
                    <a:lstStyle/>
                    <a:p>
                      <a:r>
                        <a:rPr lang="en-US" sz="1600" b="1" u="none" noProof="0" dirty="0">
                          <a:solidFill>
                            <a:srgbClr val="000066"/>
                          </a:solidFill>
                        </a:rPr>
                        <a:t>HIV RNA </a:t>
                      </a:r>
                      <a:r>
                        <a:rPr lang="en-US" sz="1600" b="1" u="sng" noProof="0" dirty="0">
                          <a:solidFill>
                            <a:srgbClr val="000066"/>
                          </a:solidFill>
                        </a:rPr>
                        <a:t>&gt;</a:t>
                      </a:r>
                      <a:r>
                        <a:rPr lang="en-US" sz="1600" b="1" u="none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50 c/mL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3 (5.7%)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73518"/>
                  </a:ext>
                </a:extLst>
              </a:tr>
              <a:tr h="240208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HIV RNA &lt; 50 c/mL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47 (88.7%)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25 (92.6%)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54428"/>
                  </a:ext>
                </a:extLst>
              </a:tr>
              <a:tr h="240208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No virological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3 (5.7%)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 (7.4%)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08353"/>
                  </a:ext>
                </a:extLst>
              </a:tr>
            </a:tbl>
          </a:graphicData>
        </a:graphic>
      </p:graphicFrame>
      <p:sp>
        <p:nvSpPr>
          <p:cNvPr id="77" name="ZoneTexte 76">
            <a:extLst>
              <a:ext uri="{FF2B5EF4-FFF2-40B4-BE49-F238E27FC236}">
                <a16:creationId xmlns:a16="http://schemas.microsoft.com/office/drawing/2014/main" id="{F53573CB-840F-6EED-BD10-06DA4793550A}"/>
              </a:ext>
            </a:extLst>
          </p:cNvPr>
          <p:cNvSpPr txBox="1"/>
          <p:nvPr/>
        </p:nvSpPr>
        <p:spPr>
          <a:xfrm>
            <a:off x="6199453" y="4086824"/>
            <a:ext cx="3367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W52 outcome (FDA Snapshot)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E4E5851-54EC-CC39-BAA2-78C193A9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914" y="6468498"/>
            <a:ext cx="2796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Ogbuagu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O, </a:t>
            </a:r>
            <a:r>
              <a:rPr lang="en-US" sz="1400" i="1" dirty="0">
                <a:solidFill>
                  <a:srgbClr val="0070C0"/>
                </a:solidFill>
                <a:latin typeface="Calibri"/>
              </a:rPr>
              <a:t>EACS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2025, Abs. PS09.2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71886BA-9560-A039-3041-8DDF201F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9658712" cy="1491539"/>
          </a:xfrm>
        </p:spPr>
        <p:txBody>
          <a:bodyPr/>
          <a:lstStyle/>
          <a:p>
            <a:r>
              <a:rPr lang="en-US" dirty="0"/>
              <a:t>LEN SC + 2 </a:t>
            </a:r>
            <a:r>
              <a:rPr lang="en-US" dirty="0" err="1"/>
              <a:t>bNAbs</a:t>
            </a:r>
            <a:r>
              <a:rPr lang="en-US" dirty="0"/>
              <a:t> IV (TAB + ZAB) for maintenance</a:t>
            </a:r>
          </a:p>
        </p:txBody>
      </p:sp>
    </p:spTree>
    <p:extLst>
      <p:ext uri="{BB962C8B-B14F-4D97-AF65-F5344CB8AC3E}">
        <p14:creationId xmlns:p14="http://schemas.microsoft.com/office/powerpoint/2010/main" val="25938857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2501F9B-3636-79D1-F1C9-7FC976F8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331" y="6460185"/>
            <a:ext cx="2769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 err="1">
                <a:solidFill>
                  <a:srgbClr val="0070C0"/>
                </a:solidFill>
                <a:latin typeface="Calibri"/>
              </a:rPr>
              <a:t>Gartland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 M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EACS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2025, Abs. eP127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C03F041-E615-CC75-6D5A-B0089216EC2F}"/>
              </a:ext>
            </a:extLst>
          </p:cNvPr>
          <p:cNvGrpSpPr/>
          <p:nvPr/>
        </p:nvGrpSpPr>
        <p:grpSpPr>
          <a:xfrm>
            <a:off x="535503" y="1859678"/>
            <a:ext cx="11264176" cy="2314192"/>
            <a:chOff x="535503" y="1859678"/>
            <a:chExt cx="11264176" cy="2314192"/>
          </a:xfrm>
        </p:grpSpPr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E9C4AFA8-7DA6-AF20-FD26-F3BE0D788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503" y="1859678"/>
              <a:ext cx="3557525" cy="2253469"/>
            </a:xfrm>
            <a:prstGeom prst="roundRect">
              <a:avLst>
                <a:gd name="adj" fmla="val 5348"/>
              </a:avLst>
            </a:prstGeom>
            <a:ln w="19050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>
              <a:prstTxWarp prst="textNoShape">
                <a:avLst/>
              </a:prstTxWarp>
              <a:no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18-70 years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HIV RNA &lt; 50 c/mL ≥ 12 months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noProof="0" dirty="0">
                  <a:solidFill>
                    <a:srgbClr val="000066"/>
                  </a:solidFill>
                  <a:ea typeface="ＭＳ Ｐゴシック" pitchFamily="-65" charset="-128"/>
                  <a:cs typeface="ＭＳ Ｐゴシック" pitchFamily="-65" charset="-128"/>
                </a:rPr>
                <a:t>No prior VF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On stable oral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cART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 ≥ 6 months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CD4 ≥ 350/mm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No HBV infection 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noProof="0" dirty="0">
                  <a:solidFill>
                    <a:srgbClr val="000066"/>
                  </a:solidFill>
                  <a:ea typeface="ＭＳ Ｐゴシック" pitchFamily="-65" charset="-128"/>
                  <a:cs typeface="ＭＳ Ｐゴシック" pitchFamily="-65" charset="-128"/>
                </a:rPr>
                <a:t>Susceptible to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 N6LS (IC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90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  <a:t> ≤ 2 µg/mL)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-65" charset="-128"/>
                  <a:cs typeface="ＭＳ Ｐゴシック" pitchFamily="-65" charset="-128"/>
                </a:rPr>
              </a:br>
              <a:r>
                <a:rPr lang="en-US" sz="1600" dirty="0">
                  <a:solidFill>
                    <a:srgbClr val="000066"/>
                  </a:solidFill>
                  <a:ea typeface="ＭＳ Ｐゴシック" pitchFamily="-65" charset="-128"/>
                  <a:cs typeface="ＭＳ Ｐゴシック" pitchFamily="-65" charset="-128"/>
                </a:rPr>
                <a:t>[72% of screened participants]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AED4316-9141-D25D-4ADE-87F3EE5B5DFA}"/>
                </a:ext>
              </a:extLst>
            </p:cNvPr>
            <p:cNvSpPr txBox="1"/>
            <p:nvPr/>
          </p:nvSpPr>
          <p:spPr>
            <a:xfrm>
              <a:off x="9163173" y="2345356"/>
              <a:ext cx="2636506" cy="715089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noProof="0" dirty="0">
                  <a:solidFill>
                    <a:srgbClr val="000066"/>
                  </a:solidFill>
                </a:rPr>
                <a:t>Primary endpoint: </a:t>
              </a:r>
            </a:p>
            <a:p>
              <a:pPr algn="l"/>
              <a:r>
                <a:rPr lang="en-US" noProof="0" dirty="0">
                  <a:solidFill>
                    <a:srgbClr val="000066"/>
                  </a:solidFill>
                </a:rPr>
                <a:t>HIV RNA ≥ 50 c/mL ay M6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3A7C5FC-E5A7-87EC-76A1-89861A983FC1}"/>
                </a:ext>
              </a:extLst>
            </p:cNvPr>
            <p:cNvSpPr/>
            <p:nvPr/>
          </p:nvSpPr>
          <p:spPr>
            <a:xfrm>
              <a:off x="5381675" y="1980513"/>
              <a:ext cx="3424517" cy="4930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/>
                <a:t>N6LS 60 mg/kg IV Q4M </a:t>
              </a:r>
              <a:br>
                <a:rPr lang="en-US" sz="1400" b="1" noProof="0" dirty="0"/>
              </a:br>
              <a:r>
                <a:rPr lang="en-US" sz="1400" b="1" noProof="0" dirty="0"/>
                <a:t>+ CAB 400 mg IM QM </a:t>
              </a:r>
              <a:r>
                <a:rPr lang="en-US" sz="1400" noProof="0" dirty="0"/>
                <a:t>(N = 50)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06249B2-D416-1597-A191-F786BC86A9CD}"/>
                </a:ext>
              </a:extLst>
            </p:cNvPr>
            <p:cNvSpPr/>
            <p:nvPr/>
          </p:nvSpPr>
          <p:spPr>
            <a:xfrm>
              <a:off x="5381675" y="2563219"/>
              <a:ext cx="3424517" cy="49305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/>
                <a:t>N6LS 3 000 mg + rHuPH20 SC Q4M </a:t>
              </a:r>
              <a:br>
                <a:rPr lang="en-US" sz="1400" b="1" noProof="0" dirty="0"/>
              </a:br>
              <a:r>
                <a:rPr lang="en-US" sz="1400" b="1" noProof="0" dirty="0"/>
                <a:t>+ CAB 400 mg IM QM </a:t>
              </a:r>
              <a:r>
                <a:rPr lang="en-US" sz="1400" noProof="0" dirty="0"/>
                <a:t>(N = 49)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B308B25-EE12-ADE9-8A62-670866428478}"/>
                </a:ext>
              </a:extLst>
            </p:cNvPr>
            <p:cNvSpPr/>
            <p:nvPr/>
          </p:nvSpPr>
          <p:spPr>
            <a:xfrm>
              <a:off x="5381675" y="3171839"/>
              <a:ext cx="3424517" cy="49305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/>
                <a:t>Oral SOC ART </a:t>
              </a:r>
              <a:r>
                <a:rPr lang="en-US" sz="1400" noProof="0" dirty="0"/>
                <a:t>(N = 26)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1E8924AF-CDE4-CB82-64E2-DB688E5A28A8}"/>
                </a:ext>
              </a:extLst>
            </p:cNvPr>
            <p:cNvGrpSpPr/>
            <p:nvPr/>
          </p:nvGrpSpPr>
          <p:grpSpPr>
            <a:xfrm>
              <a:off x="5411555" y="3774970"/>
              <a:ext cx="3415557" cy="138931"/>
              <a:chOff x="4431551" y="3175022"/>
              <a:chExt cx="3415557" cy="138931"/>
            </a:xfrm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3272B83B-C808-95D5-C2DA-62B570AB6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1551" y="3175022"/>
                <a:ext cx="341555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4B1995FC-211B-B039-E692-D84CABC67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31551" y="3175022"/>
                <a:ext cx="0" cy="13893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2A8F75FD-D520-E362-1DE9-119B5BA491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6186" y="3175022"/>
                <a:ext cx="0" cy="13893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E2688673-8F02-55CE-1663-791EF1C139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6798" y="3175022"/>
                <a:ext cx="0" cy="13893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3A0D9799-39CB-D17C-6BB8-8670959AC6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7108" y="3175022"/>
                <a:ext cx="0" cy="13893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C3020F6-ACE8-95B0-BA3E-DB9E95DC14A3}"/>
                </a:ext>
              </a:extLst>
            </p:cNvPr>
            <p:cNvSpPr txBox="1"/>
            <p:nvPr/>
          </p:nvSpPr>
          <p:spPr>
            <a:xfrm>
              <a:off x="5109729" y="3866093"/>
              <a:ext cx="591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Day 1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B33FF95-66A8-2A0B-4FAB-04A4EE45EEC3}"/>
                </a:ext>
              </a:extLst>
            </p:cNvPr>
            <p:cNvSpPr txBox="1"/>
            <p:nvPr/>
          </p:nvSpPr>
          <p:spPr>
            <a:xfrm>
              <a:off x="5830049" y="3866093"/>
              <a:ext cx="872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6 months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47D490C-AEA1-A835-A005-83112976F4E0}"/>
                </a:ext>
              </a:extLst>
            </p:cNvPr>
            <p:cNvSpPr txBox="1"/>
            <p:nvPr/>
          </p:nvSpPr>
          <p:spPr>
            <a:xfrm>
              <a:off x="6639000" y="3866093"/>
              <a:ext cx="963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12 months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4DB2F65-EA18-442D-DA32-4E14406D028F}"/>
                </a:ext>
              </a:extLst>
            </p:cNvPr>
            <p:cNvSpPr txBox="1"/>
            <p:nvPr/>
          </p:nvSpPr>
          <p:spPr>
            <a:xfrm>
              <a:off x="8341738" y="3866093"/>
              <a:ext cx="963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24 months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C5AECAB-04E7-BFF7-378C-F8E9F3F94006}"/>
                </a:ext>
              </a:extLst>
            </p:cNvPr>
            <p:cNvSpPr txBox="1"/>
            <p:nvPr/>
          </p:nvSpPr>
          <p:spPr>
            <a:xfrm>
              <a:off x="4185299" y="2539469"/>
              <a:ext cx="1186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Randomization </a:t>
              </a:r>
            </a:p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2:2:1</a:t>
              </a:r>
            </a:p>
          </p:txBody>
        </p:sp>
      </p:grpSp>
      <p:sp>
        <p:nvSpPr>
          <p:cNvPr id="18" name="Titre 17">
            <a:extLst>
              <a:ext uri="{FF2B5EF4-FFF2-40B4-BE49-F238E27FC236}">
                <a16:creationId xmlns:a16="http://schemas.microsoft.com/office/drawing/2014/main" id="{BDFA1A70-3306-A3F1-BB63-F09663F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868297" cy="1344075"/>
          </a:xfrm>
        </p:spPr>
        <p:txBody>
          <a:bodyPr/>
          <a:lstStyle/>
          <a:p>
            <a:r>
              <a:rPr lang="en-US" dirty="0"/>
              <a:t>CAB IM + N6LS (</a:t>
            </a:r>
            <a:r>
              <a:rPr lang="en-US" dirty="0" err="1"/>
              <a:t>bNAb</a:t>
            </a:r>
            <a:r>
              <a:rPr lang="en-US" dirty="0"/>
              <a:t>) for maintenance: EMBRACE (1)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8423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2501F9B-3636-79D1-F1C9-7FC976F8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558" y="6460185"/>
            <a:ext cx="5313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 err="1">
                <a:solidFill>
                  <a:srgbClr val="0070C0"/>
                </a:solidFill>
                <a:latin typeface="Calibri"/>
              </a:rPr>
              <a:t>Gartland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 M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EACS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2025, Abs. eP127 ; Edwards AY, EACS 2025; MeP10.1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D04DA2-9A4D-B84E-B92A-448B18F5F261}"/>
              </a:ext>
            </a:extLst>
          </p:cNvPr>
          <p:cNvSpPr txBox="1"/>
          <p:nvPr/>
        </p:nvSpPr>
        <p:spPr>
          <a:xfrm>
            <a:off x="4371646" y="1065610"/>
            <a:ext cx="1539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B0F0"/>
                </a:solidFill>
              </a:rPr>
              <a:t>M6 outcome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F46D1B0-856A-7274-6300-D943650ACB0C}"/>
              </a:ext>
            </a:extLst>
          </p:cNvPr>
          <p:cNvSpPr txBox="1">
            <a:spLocks/>
          </p:cNvSpPr>
          <p:nvPr/>
        </p:nvSpPr>
        <p:spPr>
          <a:xfrm>
            <a:off x="772344" y="4160985"/>
            <a:ext cx="10460005" cy="2453088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600"/>
              </a:buClr>
            </a:pPr>
            <a:r>
              <a:rPr lang="en-US" sz="1900" noProof="0" dirty="0">
                <a:solidFill>
                  <a:srgbClr val="000066"/>
                </a:solidFill>
              </a:rPr>
              <a:t>Confirmed virologic failure (HIV RNA ≥ 200 c/mL x 2), N = 4</a:t>
            </a:r>
          </a:p>
          <a:p>
            <a:pPr lvl="1">
              <a:buClr>
                <a:srgbClr val="FF6600"/>
              </a:buClr>
            </a:pPr>
            <a:r>
              <a:rPr lang="en-US" sz="1700" noProof="0" dirty="0">
                <a:solidFill>
                  <a:srgbClr val="000066"/>
                </a:solidFill>
              </a:rPr>
              <a:t>2 in N6LS IV group: both had emergence of phenotypic resistance to N6LS and no INSTI RAMs</a:t>
            </a:r>
          </a:p>
          <a:p>
            <a:pPr lvl="1">
              <a:buClr>
                <a:srgbClr val="FF6600"/>
              </a:buClr>
            </a:pPr>
            <a:r>
              <a:rPr lang="en-US" sz="1700" noProof="0" dirty="0">
                <a:solidFill>
                  <a:srgbClr val="000066"/>
                </a:solidFill>
              </a:rPr>
              <a:t>2 in N6LS SC group: neither had diminished susceptibility to N6LS and 1 had an emergent INSTI RAM (Q148R)</a:t>
            </a:r>
          </a:p>
          <a:p>
            <a:pPr>
              <a:buClr>
                <a:srgbClr val="FF6600"/>
              </a:buClr>
            </a:pPr>
            <a:r>
              <a:rPr lang="en-US" sz="1900" noProof="0" dirty="0">
                <a:solidFill>
                  <a:srgbClr val="000066"/>
                </a:solidFill>
              </a:rPr>
              <a:t>No association between CVF and phenotypic </a:t>
            </a:r>
            <a:r>
              <a:rPr lang="en-US" sz="1900" dirty="0">
                <a:solidFill>
                  <a:srgbClr val="000066"/>
                </a:solidFill>
              </a:rPr>
              <a:t>sensitivity cutoff</a:t>
            </a:r>
          </a:p>
          <a:p>
            <a:pPr>
              <a:buClr>
                <a:srgbClr val="FF6600"/>
              </a:buClr>
            </a:pPr>
            <a:r>
              <a:rPr lang="en-US" sz="1900" noProof="0" dirty="0">
                <a:solidFill>
                  <a:srgbClr val="000066"/>
                </a:solidFill>
              </a:rPr>
              <a:t>Although all participants with CVF had CAB </a:t>
            </a:r>
            <a:r>
              <a:rPr lang="en-US" sz="1900" noProof="0" dirty="0" err="1">
                <a:solidFill>
                  <a:srgbClr val="000066"/>
                </a:solidFill>
              </a:rPr>
              <a:t>C</a:t>
            </a:r>
            <a:r>
              <a:rPr lang="en-US" sz="1900" baseline="-25000" noProof="0" dirty="0" err="1">
                <a:solidFill>
                  <a:srgbClr val="000066"/>
                </a:solidFill>
              </a:rPr>
              <a:t>trough</a:t>
            </a:r>
            <a:r>
              <a:rPr lang="en-US" sz="1900" noProof="0" dirty="0">
                <a:solidFill>
                  <a:srgbClr val="000066"/>
                </a:solidFill>
              </a:rPr>
              <a:t> concentrations &gt; 4 x PA-IC</a:t>
            </a:r>
            <a:r>
              <a:rPr lang="en-US" sz="1900" baseline="-25000" noProof="0" dirty="0">
                <a:solidFill>
                  <a:srgbClr val="000066"/>
                </a:solidFill>
              </a:rPr>
              <a:t>90</a:t>
            </a:r>
            <a:r>
              <a:rPr lang="en-US" sz="1900" noProof="0" dirty="0">
                <a:solidFill>
                  <a:srgbClr val="000066"/>
                </a:solidFill>
              </a:rPr>
              <a:t>, there was a trend toward lower NLS exposure in these 4 participants</a:t>
            </a:r>
          </a:p>
          <a:p>
            <a:pPr>
              <a:buClr>
                <a:srgbClr val="FF6600"/>
              </a:buClr>
            </a:pPr>
            <a:r>
              <a:rPr lang="en-US" sz="1900" dirty="0">
                <a:solidFill>
                  <a:srgbClr val="000066"/>
                </a:solidFill>
              </a:rPr>
              <a:t>N</a:t>
            </a:r>
            <a:r>
              <a:rPr lang="en-US" sz="1900" noProof="0" dirty="0">
                <a:solidFill>
                  <a:srgbClr val="000066"/>
                </a:solidFill>
              </a:rPr>
              <a:t>o impact of anti-drug antibodies (ADAs) on N6LS PK, efficacy, or safety </a:t>
            </a:r>
          </a:p>
          <a:p>
            <a:pPr>
              <a:buClr>
                <a:srgbClr val="FF6600"/>
              </a:buClr>
            </a:pPr>
            <a:endParaRPr lang="en-US" sz="1900" noProof="0" dirty="0">
              <a:solidFill>
                <a:srgbClr val="000066"/>
              </a:solidFill>
            </a:endParaRPr>
          </a:p>
          <a:p>
            <a:pPr>
              <a:buClr>
                <a:srgbClr val="FF6600"/>
              </a:buClr>
            </a:pPr>
            <a:endParaRPr lang="en-US" sz="1900" noProof="0" dirty="0">
              <a:solidFill>
                <a:srgbClr val="000066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E9DB6C-00A2-917F-20B7-9A9E552C0F06}"/>
              </a:ext>
            </a:extLst>
          </p:cNvPr>
          <p:cNvGrpSpPr/>
          <p:nvPr/>
        </p:nvGrpSpPr>
        <p:grpSpPr>
          <a:xfrm>
            <a:off x="1811383" y="1223878"/>
            <a:ext cx="6766560" cy="2877974"/>
            <a:chOff x="2402776" y="1223878"/>
            <a:chExt cx="5124261" cy="287797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2D99168-9774-1491-BDAD-F8D4C2F006D5}"/>
                </a:ext>
              </a:extLst>
            </p:cNvPr>
            <p:cNvGrpSpPr/>
            <p:nvPr/>
          </p:nvGrpSpPr>
          <p:grpSpPr>
            <a:xfrm>
              <a:off x="2402776" y="1470520"/>
              <a:ext cx="5124261" cy="2631332"/>
              <a:chOff x="870858" y="3869333"/>
              <a:chExt cx="6418216" cy="2631332"/>
            </a:xfrm>
          </p:grpSpPr>
          <p:graphicFrame>
            <p:nvGraphicFramePr>
              <p:cNvPr id="35" name="Graphique 34">
                <a:extLst>
                  <a:ext uri="{FF2B5EF4-FFF2-40B4-BE49-F238E27FC236}">
                    <a16:creationId xmlns:a16="http://schemas.microsoft.com/office/drawing/2014/main" id="{093712DA-A181-BC04-60FC-B3BA014FC0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59911447"/>
                  </p:ext>
                </p:extLst>
              </p:nvPr>
            </p:nvGraphicFramePr>
            <p:xfrm>
              <a:off x="870858" y="3869333"/>
              <a:ext cx="6418216" cy="24530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5DD7E9A-2CEE-499F-102E-AC366B250BEB}"/>
                  </a:ext>
                </a:extLst>
              </p:cNvPr>
              <p:cNvSpPr txBox="1"/>
              <p:nvPr/>
            </p:nvSpPr>
            <p:spPr>
              <a:xfrm>
                <a:off x="1464035" y="6192888"/>
                <a:ext cx="1643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</a:rPr>
                  <a:t>HIV-1 RNA </a:t>
                </a:r>
                <a:r>
                  <a:rPr lang="en-US" sz="1400" b="1" u="sng" noProof="0" dirty="0">
                    <a:solidFill>
                      <a:srgbClr val="000066"/>
                    </a:solidFill>
                  </a:rPr>
                  <a:t>&gt;</a:t>
                </a:r>
                <a:r>
                  <a:rPr lang="en-US" sz="1400" b="1" noProof="0" dirty="0">
                    <a:solidFill>
                      <a:srgbClr val="000066"/>
                    </a:solidFill>
                  </a:rPr>
                  <a:t> 50 c/mL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B451AC2-A80A-A18C-9B77-E083EA851775}"/>
                  </a:ext>
                </a:extLst>
              </p:cNvPr>
              <p:cNvSpPr txBox="1"/>
              <p:nvPr/>
            </p:nvSpPr>
            <p:spPr>
              <a:xfrm>
                <a:off x="5601188" y="5884257"/>
                <a:ext cx="2618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1D4C29D-17F9-89E3-1FBA-A34BA7DF1B9B}"/>
                  </a:ext>
                </a:extLst>
              </p:cNvPr>
              <p:cNvSpPr txBox="1"/>
              <p:nvPr/>
            </p:nvSpPr>
            <p:spPr>
              <a:xfrm>
                <a:off x="3413921" y="6192888"/>
                <a:ext cx="1643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</a:rPr>
                  <a:t>HIV-1 RNA &lt; 50 c/mL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A5E9A76B-8F92-78EC-4ED1-3445E4A484C2}"/>
                  </a:ext>
                </a:extLst>
              </p:cNvPr>
              <p:cNvSpPr txBox="1"/>
              <p:nvPr/>
            </p:nvSpPr>
            <p:spPr>
              <a:xfrm>
                <a:off x="5488174" y="6192888"/>
                <a:ext cx="1371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</a:rPr>
                  <a:t>No virologic data</a:t>
                </a:r>
              </a:p>
            </p:txBody>
          </p: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0818FA8-62A3-EFE4-FFDF-1B51E006AE65}"/>
                </a:ext>
              </a:extLst>
            </p:cNvPr>
            <p:cNvSpPr txBox="1"/>
            <p:nvPr/>
          </p:nvSpPr>
          <p:spPr>
            <a:xfrm flipH="1" flipV="1">
              <a:off x="2508013" y="1223878"/>
              <a:ext cx="460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noProof="0" dirty="0">
                  <a:solidFill>
                    <a:srgbClr val="000066"/>
                  </a:solidFill>
                </a:rPr>
                <a:t>%</a:t>
              </a:r>
            </a:p>
          </p:txBody>
        </p:sp>
      </p:grpSp>
      <p:sp>
        <p:nvSpPr>
          <p:cNvPr id="18" name="Titre 17">
            <a:extLst>
              <a:ext uri="{FF2B5EF4-FFF2-40B4-BE49-F238E27FC236}">
                <a16:creationId xmlns:a16="http://schemas.microsoft.com/office/drawing/2014/main" id="{BDFA1A70-3306-A3F1-BB63-F09663F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380617" cy="1344075"/>
          </a:xfrm>
        </p:spPr>
        <p:txBody>
          <a:bodyPr/>
          <a:lstStyle/>
          <a:p>
            <a:r>
              <a:rPr lang="en-US" dirty="0"/>
              <a:t>CAB IM + N6LS (</a:t>
            </a:r>
            <a:r>
              <a:rPr lang="en-US" dirty="0" err="1"/>
              <a:t>bNAb</a:t>
            </a:r>
            <a:r>
              <a:rPr lang="en-US" dirty="0"/>
              <a:t>) for maintenance: EMBRACE (2)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0824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0D40094-4194-68AF-2CBD-3C51950167E0}"/>
              </a:ext>
            </a:extLst>
          </p:cNvPr>
          <p:cNvSpPr txBox="1"/>
          <p:nvPr/>
        </p:nvSpPr>
        <p:spPr>
          <a:xfrm>
            <a:off x="8010628" y="4475972"/>
            <a:ext cx="32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</a:rPr>
              <a:t>Participant Preference at Day 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787731-25F6-1EFB-F806-A702CF56D34F}"/>
              </a:ext>
            </a:extLst>
          </p:cNvPr>
          <p:cNvSpPr txBox="1"/>
          <p:nvPr/>
        </p:nvSpPr>
        <p:spPr>
          <a:xfrm>
            <a:off x="1713540" y="5866003"/>
            <a:ext cx="500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noProof="0" dirty="0">
                <a:solidFill>
                  <a:srgbClr val="00B0F0"/>
                </a:solidFill>
              </a:rPr>
              <a:t>Local Reactions « Totally or Very Acceptable » at D8</a:t>
            </a: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	CAB	69%</a:t>
            </a: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	LEN	48%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B0B55E-80AB-3C53-7CD0-1168ED480142}"/>
              </a:ext>
            </a:extLst>
          </p:cNvPr>
          <p:cNvSpPr txBox="1"/>
          <p:nvPr/>
        </p:nvSpPr>
        <p:spPr>
          <a:xfrm>
            <a:off x="7148066" y="1935667"/>
            <a:ext cx="46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</a:rPr>
              <a:t>Percentages of Participants With Non-Pain ISRs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5ACE72B3-745A-CD95-0095-161C6B38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en-US" noProof="0" dirty="0"/>
              <a:t>Acceptability and ISRs of CAB IM vs LEN SC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7079AA59-4EB7-B3F2-F009-43F18C961A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92436"/>
            <a:ext cx="8566161" cy="429286"/>
          </a:xfrm>
        </p:spPr>
        <p:txBody>
          <a:bodyPr>
            <a:normAutofit fontScale="92500"/>
          </a:bodyPr>
          <a:lstStyle/>
          <a:p>
            <a:r>
              <a:rPr lang="en-US" noProof="0" dirty="0"/>
              <a:t>CLARITY: open-label, randomized crossover study in healthy volunteers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4B7FB7-6C38-087C-8EBD-87BEB105212F}"/>
              </a:ext>
            </a:extLst>
          </p:cNvPr>
          <p:cNvSpPr txBox="1"/>
          <p:nvPr/>
        </p:nvSpPr>
        <p:spPr>
          <a:xfrm>
            <a:off x="9300038" y="6490271"/>
            <a:ext cx="2885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en-US"/>
              <a:t>Boles</a:t>
            </a:r>
            <a:r>
              <a:rPr lang="en-US" dirty="0"/>
              <a:t> J, EACS 2025, Abs</a:t>
            </a:r>
            <a:r>
              <a:rPr lang="en-US"/>
              <a:t>. MeP20.4LB</a:t>
            </a:r>
            <a:endParaRPr lang="en-US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043916-3E6D-CCC4-8780-F267ADF136F3}"/>
              </a:ext>
            </a:extLst>
          </p:cNvPr>
          <p:cNvGrpSpPr/>
          <p:nvPr/>
        </p:nvGrpSpPr>
        <p:grpSpPr>
          <a:xfrm>
            <a:off x="6452321" y="2291801"/>
            <a:ext cx="5563665" cy="2093817"/>
            <a:chOff x="6452321" y="2291801"/>
            <a:chExt cx="5563665" cy="2093817"/>
          </a:xfrm>
        </p:grpSpPr>
        <p:sp>
          <p:nvSpPr>
            <p:cNvPr id="1084" name="Rectangle 60">
              <a:extLst>
                <a:ext uri="{FF2B5EF4-FFF2-40B4-BE49-F238E27FC236}">
                  <a16:creationId xmlns:a16="http://schemas.microsoft.com/office/drawing/2014/main" id="{64F8A59E-5BDA-502E-522B-3113F9528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5528" y="2475704"/>
              <a:ext cx="98425" cy="100012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 dirty="0"/>
            </a:p>
          </p:txBody>
        </p:sp>
        <p:sp>
          <p:nvSpPr>
            <p:cNvPr id="1085" name="Rectangle 61">
              <a:extLst>
                <a:ext uri="{FF2B5EF4-FFF2-40B4-BE49-F238E27FC236}">
                  <a16:creationId xmlns:a16="http://schemas.microsoft.com/office/drawing/2014/main" id="{A9C86ED5-2BBD-4C1D-6F1D-C11712111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5528" y="2777329"/>
              <a:ext cx="98425" cy="98425"/>
            </a:xfrm>
            <a:prstGeom prst="rect">
              <a:avLst/>
            </a:prstGeom>
            <a:solidFill>
              <a:srgbClr val="FF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 dirty="0"/>
            </a:p>
          </p:txBody>
        </p:sp>
        <p:grpSp>
          <p:nvGrpSpPr>
            <p:cNvPr id="1107" name="Groupe 1106">
              <a:extLst>
                <a:ext uri="{FF2B5EF4-FFF2-40B4-BE49-F238E27FC236}">
                  <a16:creationId xmlns:a16="http://schemas.microsoft.com/office/drawing/2014/main" id="{7F0CC280-A911-BA1F-7338-FFF4EF4F5456}"/>
                </a:ext>
              </a:extLst>
            </p:cNvPr>
            <p:cNvGrpSpPr/>
            <p:nvPr/>
          </p:nvGrpSpPr>
          <p:grpSpPr>
            <a:xfrm>
              <a:off x="6778626" y="2508250"/>
              <a:ext cx="5186363" cy="1565275"/>
              <a:chOff x="6778626" y="2508250"/>
              <a:chExt cx="5186363" cy="1565275"/>
            </a:xfrm>
          </p:grpSpPr>
          <p:sp>
            <p:nvSpPr>
              <p:cNvPr id="1086" name="Freeform 62">
                <a:extLst>
                  <a:ext uri="{FF2B5EF4-FFF2-40B4-BE49-F238E27FC236}">
                    <a16:creationId xmlns:a16="http://schemas.microsoft.com/office/drawing/2014/main" id="{86B4611E-8554-69DF-5F7E-21185EA43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6" y="2508250"/>
                <a:ext cx="5135563" cy="1565275"/>
              </a:xfrm>
              <a:custGeom>
                <a:avLst/>
                <a:gdLst>
                  <a:gd name="T0" fmla="*/ 16176 w 16176"/>
                  <a:gd name="T1" fmla="*/ 4928 h 4928"/>
                  <a:gd name="T2" fmla="*/ 0 w 16176"/>
                  <a:gd name="T3" fmla="*/ 4928 h 4928"/>
                  <a:gd name="T4" fmla="*/ 0 w 16176"/>
                  <a:gd name="T5" fmla="*/ 0 h 4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76" h="4928">
                    <a:moveTo>
                      <a:pt x="16176" y="4928"/>
                    </a:moveTo>
                    <a:lnTo>
                      <a:pt x="0" y="49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87" name="Line 63">
                <a:extLst>
                  <a:ext uri="{FF2B5EF4-FFF2-40B4-BE49-F238E27FC236}">
                    <a16:creationId xmlns:a16="http://schemas.microsoft.com/office/drawing/2014/main" id="{20BAF038-11E8-04E7-F9F7-0D7B7D46F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6" y="2836863"/>
                <a:ext cx="50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88" name="Line 64">
                <a:extLst>
                  <a:ext uri="{FF2B5EF4-FFF2-40B4-BE49-F238E27FC236}">
                    <a16:creationId xmlns:a16="http://schemas.microsoft.com/office/drawing/2014/main" id="{07AFDB48-1FB1-4C0E-E035-9E866CF9E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6" y="3146425"/>
                <a:ext cx="50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89" name="Line 65">
                <a:extLst>
                  <a:ext uri="{FF2B5EF4-FFF2-40B4-BE49-F238E27FC236}">
                    <a16:creationId xmlns:a16="http://schemas.microsoft.com/office/drawing/2014/main" id="{858F5EEA-2B93-C349-1951-915C723BC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6" y="3454400"/>
                <a:ext cx="50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0" name="Line 66">
                <a:extLst>
                  <a:ext uri="{FF2B5EF4-FFF2-40B4-BE49-F238E27FC236}">
                    <a16:creationId xmlns:a16="http://schemas.microsoft.com/office/drawing/2014/main" id="{ADE478CF-BCA3-28F3-E971-E23EFCE53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6" y="3763963"/>
                <a:ext cx="50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1" name="Line 67">
                <a:extLst>
                  <a:ext uri="{FF2B5EF4-FFF2-40B4-BE49-F238E27FC236}">
                    <a16:creationId xmlns:a16="http://schemas.microsoft.com/office/drawing/2014/main" id="{193C255F-2E97-7FD4-8790-692D6B851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6" y="4073525"/>
                <a:ext cx="50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2" name="Line 68">
                <a:extLst>
                  <a:ext uri="{FF2B5EF4-FFF2-40B4-BE49-F238E27FC236}">
                    <a16:creationId xmlns:a16="http://schemas.microsoft.com/office/drawing/2014/main" id="{CD9B4B05-D02A-F72A-8F25-80C30303B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6" y="2527300"/>
                <a:ext cx="50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3" name="Rectangle 69">
                <a:extLst>
                  <a:ext uri="{FF2B5EF4-FFF2-40B4-BE49-F238E27FC236}">
                    <a16:creationId xmlns:a16="http://schemas.microsoft.com/office/drawing/2014/main" id="{1F46399B-E646-E060-2559-8D629EFF1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126" y="3319463"/>
                <a:ext cx="179388" cy="754062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4" name="Rectangle 70">
                <a:extLst>
                  <a:ext uri="{FF2B5EF4-FFF2-40B4-BE49-F238E27FC236}">
                    <a16:creationId xmlns:a16="http://schemas.microsoft.com/office/drawing/2014/main" id="{F7E931CA-5016-B153-0FE8-44080111B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563" y="2527300"/>
                <a:ext cx="179388" cy="1546225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5" name="Rectangle 71">
                <a:extLst>
                  <a:ext uri="{FF2B5EF4-FFF2-40B4-BE49-F238E27FC236}">
                    <a16:creationId xmlns:a16="http://schemas.microsoft.com/office/drawing/2014/main" id="{89C937C4-2AD2-BE5A-61FC-07A09B35F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5238" y="3798888"/>
                <a:ext cx="179388" cy="274637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6" name="Rectangle 72">
                <a:extLst>
                  <a:ext uri="{FF2B5EF4-FFF2-40B4-BE49-F238E27FC236}">
                    <a16:creationId xmlns:a16="http://schemas.microsoft.com/office/drawing/2014/main" id="{DDD35620-4EB7-4A74-D863-C66BDD9BD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3676" y="2735263"/>
                <a:ext cx="177800" cy="1338262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7" name="Rectangle 73">
                <a:extLst>
                  <a:ext uri="{FF2B5EF4-FFF2-40B4-BE49-F238E27FC236}">
                    <a16:creationId xmlns:a16="http://schemas.microsoft.com/office/drawing/2014/main" id="{B51B3FDF-63AC-B2B4-8DEA-0F884331C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9763" y="3571875"/>
                <a:ext cx="179388" cy="501650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8" name="Rectangle 74">
                <a:extLst>
                  <a:ext uri="{FF2B5EF4-FFF2-40B4-BE49-F238E27FC236}">
                    <a16:creationId xmlns:a16="http://schemas.microsoft.com/office/drawing/2014/main" id="{C80B6305-C6DE-CB04-AE5D-554030666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8201" y="2933700"/>
                <a:ext cx="179388" cy="1139825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9" name="Rectangle 75">
                <a:extLst>
                  <a:ext uri="{FF2B5EF4-FFF2-40B4-BE49-F238E27FC236}">
                    <a16:creationId xmlns:a16="http://schemas.microsoft.com/office/drawing/2014/main" id="{3C148CFB-7DFB-5358-DE35-71E97AD3B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2226" y="3556000"/>
                <a:ext cx="177800" cy="517525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0" name="Rectangle 76">
                <a:extLst>
                  <a:ext uri="{FF2B5EF4-FFF2-40B4-BE49-F238E27FC236}">
                    <a16:creationId xmlns:a16="http://schemas.microsoft.com/office/drawing/2014/main" id="{EA28AC24-70FC-0E11-2C55-ED6F3CC65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9076" y="3182938"/>
                <a:ext cx="179388" cy="890587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1" name="Rectangle 77">
                <a:extLst>
                  <a:ext uri="{FF2B5EF4-FFF2-40B4-BE49-F238E27FC236}">
                    <a16:creationId xmlns:a16="http://schemas.microsoft.com/office/drawing/2014/main" id="{B98598A5-D166-0A20-C3D8-DCBCC46EB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6751" y="3895725"/>
                <a:ext cx="179388" cy="177800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2" name="Rectangle 78">
                <a:extLst>
                  <a:ext uri="{FF2B5EF4-FFF2-40B4-BE49-F238E27FC236}">
                    <a16:creationId xmlns:a16="http://schemas.microsoft.com/office/drawing/2014/main" id="{E4E5921F-F45D-B4B9-314E-BBC381EE2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5188" y="3195638"/>
                <a:ext cx="179388" cy="877887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3" name="Rectangle 79">
                <a:extLst>
                  <a:ext uri="{FF2B5EF4-FFF2-40B4-BE49-F238E27FC236}">
                    <a16:creationId xmlns:a16="http://schemas.microsoft.com/office/drawing/2014/main" id="{7E279BCD-23A8-6B8A-A23A-2C8889027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9713" y="3656013"/>
                <a:ext cx="179388" cy="417512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4" name="Rectangle 80">
                <a:extLst>
                  <a:ext uri="{FF2B5EF4-FFF2-40B4-BE49-F238E27FC236}">
                    <a16:creationId xmlns:a16="http://schemas.microsoft.com/office/drawing/2014/main" id="{CF15595A-8712-09DB-09C5-2685FCA79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5826" y="3713163"/>
                <a:ext cx="177800" cy="360362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5" name="Rectangle 81">
                <a:extLst>
                  <a:ext uri="{FF2B5EF4-FFF2-40B4-BE49-F238E27FC236}">
                    <a16:creationId xmlns:a16="http://schemas.microsoft.com/office/drawing/2014/main" id="{0CF176C8-770D-3196-00CB-3099B21EA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8263" y="4000500"/>
                <a:ext cx="179388" cy="73025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6" name="Rectangle 82">
                <a:extLst>
                  <a:ext uri="{FF2B5EF4-FFF2-40B4-BE49-F238E27FC236}">
                    <a16:creationId xmlns:a16="http://schemas.microsoft.com/office/drawing/2014/main" id="{88A757FE-6BC9-135E-5142-A44F41012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6701" y="3783013"/>
                <a:ext cx="179388" cy="290512"/>
              </a:xfrm>
              <a:prstGeom prst="rect">
                <a:avLst/>
              </a:pr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1108" name="ZoneTexte 1107">
              <a:extLst>
                <a:ext uri="{FF2B5EF4-FFF2-40B4-BE49-F238E27FC236}">
                  <a16:creationId xmlns:a16="http://schemas.microsoft.com/office/drawing/2014/main" id="{AA8DF3B2-F866-0ABE-52F2-F659FBB43E38}"/>
                </a:ext>
              </a:extLst>
            </p:cNvPr>
            <p:cNvSpPr txBox="1"/>
            <p:nvPr/>
          </p:nvSpPr>
          <p:spPr>
            <a:xfrm>
              <a:off x="6583768" y="3950589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09" name="ZoneTexte 1108">
              <a:extLst>
                <a:ext uri="{FF2B5EF4-FFF2-40B4-BE49-F238E27FC236}">
                  <a16:creationId xmlns:a16="http://schemas.microsoft.com/office/drawing/2014/main" id="{19C9D8D4-54AD-E0DC-8D66-7330EC3755A3}"/>
                </a:ext>
              </a:extLst>
            </p:cNvPr>
            <p:cNvSpPr txBox="1"/>
            <p:nvPr/>
          </p:nvSpPr>
          <p:spPr>
            <a:xfrm>
              <a:off x="6518045" y="364064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1110" name="ZoneTexte 1109">
              <a:extLst>
                <a:ext uri="{FF2B5EF4-FFF2-40B4-BE49-F238E27FC236}">
                  <a16:creationId xmlns:a16="http://schemas.microsoft.com/office/drawing/2014/main" id="{E7921B16-668B-9ED0-CAD8-B876CD6B79D6}"/>
                </a:ext>
              </a:extLst>
            </p:cNvPr>
            <p:cNvSpPr txBox="1"/>
            <p:nvPr/>
          </p:nvSpPr>
          <p:spPr>
            <a:xfrm>
              <a:off x="6518045" y="3330702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1111" name="ZoneTexte 1110">
              <a:extLst>
                <a:ext uri="{FF2B5EF4-FFF2-40B4-BE49-F238E27FC236}">
                  <a16:creationId xmlns:a16="http://schemas.microsoft.com/office/drawing/2014/main" id="{BA72E7B7-8D7D-D448-0E84-EFDFBAB34170}"/>
                </a:ext>
              </a:extLst>
            </p:cNvPr>
            <p:cNvSpPr txBox="1"/>
            <p:nvPr/>
          </p:nvSpPr>
          <p:spPr>
            <a:xfrm>
              <a:off x="6518045" y="302075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1112" name="ZoneTexte 1111">
              <a:extLst>
                <a:ext uri="{FF2B5EF4-FFF2-40B4-BE49-F238E27FC236}">
                  <a16:creationId xmlns:a16="http://schemas.microsoft.com/office/drawing/2014/main" id="{D4C13429-9536-5EE7-A3BF-B8720F586D9C}"/>
                </a:ext>
              </a:extLst>
            </p:cNvPr>
            <p:cNvSpPr txBox="1"/>
            <p:nvPr/>
          </p:nvSpPr>
          <p:spPr>
            <a:xfrm>
              <a:off x="6518045" y="271081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80</a:t>
              </a:r>
            </a:p>
          </p:txBody>
        </p:sp>
        <p:sp>
          <p:nvSpPr>
            <p:cNvPr id="1113" name="ZoneTexte 1112">
              <a:extLst>
                <a:ext uri="{FF2B5EF4-FFF2-40B4-BE49-F238E27FC236}">
                  <a16:creationId xmlns:a16="http://schemas.microsoft.com/office/drawing/2014/main" id="{BFF9D007-5CAD-D4B4-472C-3592B6C3D2EA}"/>
                </a:ext>
              </a:extLst>
            </p:cNvPr>
            <p:cNvSpPr txBox="1"/>
            <p:nvPr/>
          </p:nvSpPr>
          <p:spPr>
            <a:xfrm>
              <a:off x="6452321" y="2400870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1114" name="ZoneTexte 1113">
              <a:extLst>
                <a:ext uri="{FF2B5EF4-FFF2-40B4-BE49-F238E27FC236}">
                  <a16:creationId xmlns:a16="http://schemas.microsoft.com/office/drawing/2014/main" id="{F992A0E9-0EED-4B40-B022-444B414D6F0A}"/>
                </a:ext>
              </a:extLst>
            </p:cNvPr>
            <p:cNvSpPr txBox="1"/>
            <p:nvPr/>
          </p:nvSpPr>
          <p:spPr>
            <a:xfrm>
              <a:off x="6896187" y="3097398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115" name="ZoneTexte 1114">
              <a:extLst>
                <a:ext uri="{FF2B5EF4-FFF2-40B4-BE49-F238E27FC236}">
                  <a16:creationId xmlns:a16="http://schemas.microsoft.com/office/drawing/2014/main" id="{14500030-F730-7E05-E679-E1B95A1C41ED}"/>
                </a:ext>
              </a:extLst>
            </p:cNvPr>
            <p:cNvSpPr txBox="1"/>
            <p:nvPr/>
          </p:nvSpPr>
          <p:spPr>
            <a:xfrm>
              <a:off x="7049634" y="229180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1116" name="ZoneTexte 1115">
              <a:extLst>
                <a:ext uri="{FF2B5EF4-FFF2-40B4-BE49-F238E27FC236}">
                  <a16:creationId xmlns:a16="http://schemas.microsoft.com/office/drawing/2014/main" id="{3CF94F60-F91C-7953-097B-1FBF4B8F2275}"/>
                </a:ext>
              </a:extLst>
            </p:cNvPr>
            <p:cNvSpPr txBox="1"/>
            <p:nvPr/>
          </p:nvSpPr>
          <p:spPr>
            <a:xfrm>
              <a:off x="6848952" y="4124008"/>
              <a:ext cx="6078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Overall</a:t>
              </a:r>
            </a:p>
          </p:txBody>
        </p:sp>
        <p:sp>
          <p:nvSpPr>
            <p:cNvPr id="1117" name="ZoneTexte 1116">
              <a:extLst>
                <a:ext uri="{FF2B5EF4-FFF2-40B4-BE49-F238E27FC236}">
                  <a16:creationId xmlns:a16="http://schemas.microsoft.com/office/drawing/2014/main" id="{B6F851B7-E4C3-D6E6-28AC-4E5B8FF4E0A1}"/>
                </a:ext>
              </a:extLst>
            </p:cNvPr>
            <p:cNvSpPr txBox="1"/>
            <p:nvPr/>
          </p:nvSpPr>
          <p:spPr>
            <a:xfrm>
              <a:off x="7407612" y="4124008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Induration</a:t>
              </a:r>
            </a:p>
          </p:txBody>
        </p:sp>
        <p:sp>
          <p:nvSpPr>
            <p:cNvPr id="1118" name="ZoneTexte 1117">
              <a:extLst>
                <a:ext uri="{FF2B5EF4-FFF2-40B4-BE49-F238E27FC236}">
                  <a16:creationId xmlns:a16="http://schemas.microsoft.com/office/drawing/2014/main" id="{0C3C8DE7-4D3B-B58B-2E4C-B2683956E75B}"/>
                </a:ext>
              </a:extLst>
            </p:cNvPr>
            <p:cNvSpPr txBox="1"/>
            <p:nvPr/>
          </p:nvSpPr>
          <p:spPr>
            <a:xfrm>
              <a:off x="8139915" y="4124008"/>
              <a:ext cx="6094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Nodule</a:t>
              </a:r>
            </a:p>
          </p:txBody>
        </p:sp>
        <p:sp>
          <p:nvSpPr>
            <p:cNvPr id="1119" name="ZoneTexte 1118">
              <a:extLst>
                <a:ext uri="{FF2B5EF4-FFF2-40B4-BE49-F238E27FC236}">
                  <a16:creationId xmlns:a16="http://schemas.microsoft.com/office/drawing/2014/main" id="{7D771665-E003-CC70-20A3-40CD8C1E916F}"/>
                </a:ext>
              </a:extLst>
            </p:cNvPr>
            <p:cNvSpPr txBox="1"/>
            <p:nvPr/>
          </p:nvSpPr>
          <p:spPr>
            <a:xfrm>
              <a:off x="8757002" y="4124008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Swelling</a:t>
              </a:r>
            </a:p>
          </p:txBody>
        </p:sp>
        <p:sp>
          <p:nvSpPr>
            <p:cNvPr id="1120" name="ZoneTexte 1119">
              <a:extLst>
                <a:ext uri="{FF2B5EF4-FFF2-40B4-BE49-F238E27FC236}">
                  <a16:creationId xmlns:a16="http://schemas.microsoft.com/office/drawing/2014/main" id="{F4F53F94-C171-CE11-9245-AC429EB5C73B}"/>
                </a:ext>
              </a:extLst>
            </p:cNvPr>
            <p:cNvSpPr txBox="1"/>
            <p:nvPr/>
          </p:nvSpPr>
          <p:spPr>
            <a:xfrm>
              <a:off x="9360877" y="4124008"/>
              <a:ext cx="7505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Erythema</a:t>
              </a:r>
            </a:p>
          </p:txBody>
        </p:sp>
        <p:sp>
          <p:nvSpPr>
            <p:cNvPr id="1121" name="ZoneTexte 1120">
              <a:extLst>
                <a:ext uri="{FF2B5EF4-FFF2-40B4-BE49-F238E27FC236}">
                  <a16:creationId xmlns:a16="http://schemas.microsoft.com/office/drawing/2014/main" id="{153560BE-B3DF-3298-527D-D4D1BDFA1E82}"/>
                </a:ext>
              </a:extLst>
            </p:cNvPr>
            <p:cNvSpPr txBox="1"/>
            <p:nvPr/>
          </p:nvSpPr>
          <p:spPr>
            <a:xfrm>
              <a:off x="10052652" y="4124008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Leakage</a:t>
              </a:r>
            </a:p>
          </p:txBody>
        </p:sp>
        <p:sp>
          <p:nvSpPr>
            <p:cNvPr id="1122" name="ZoneTexte 1121">
              <a:extLst>
                <a:ext uri="{FF2B5EF4-FFF2-40B4-BE49-F238E27FC236}">
                  <a16:creationId xmlns:a16="http://schemas.microsoft.com/office/drawing/2014/main" id="{41A093F9-B552-4981-1111-29907EA9CB3A}"/>
                </a:ext>
              </a:extLst>
            </p:cNvPr>
            <p:cNvSpPr txBox="1"/>
            <p:nvPr/>
          </p:nvSpPr>
          <p:spPr>
            <a:xfrm>
              <a:off x="10552134" y="4124008"/>
              <a:ext cx="9637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Discoloration</a:t>
              </a:r>
            </a:p>
          </p:txBody>
        </p:sp>
        <p:sp>
          <p:nvSpPr>
            <p:cNvPr id="1123" name="ZoneTexte 1122">
              <a:extLst>
                <a:ext uri="{FF2B5EF4-FFF2-40B4-BE49-F238E27FC236}">
                  <a16:creationId xmlns:a16="http://schemas.microsoft.com/office/drawing/2014/main" id="{BD9A6C82-426C-9B95-F5DD-FA84FF5291C5}"/>
                </a:ext>
              </a:extLst>
            </p:cNvPr>
            <p:cNvSpPr txBox="1"/>
            <p:nvPr/>
          </p:nvSpPr>
          <p:spPr>
            <a:xfrm>
              <a:off x="11364846" y="4124008"/>
              <a:ext cx="651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Pruritus</a:t>
              </a:r>
            </a:p>
          </p:txBody>
        </p:sp>
        <p:sp>
          <p:nvSpPr>
            <p:cNvPr id="1124" name="ZoneTexte 1123">
              <a:extLst>
                <a:ext uri="{FF2B5EF4-FFF2-40B4-BE49-F238E27FC236}">
                  <a16:creationId xmlns:a16="http://schemas.microsoft.com/office/drawing/2014/main" id="{D395B098-1679-0A8A-B1CB-0967A710263F}"/>
                </a:ext>
              </a:extLst>
            </p:cNvPr>
            <p:cNvSpPr txBox="1"/>
            <p:nvPr/>
          </p:nvSpPr>
          <p:spPr>
            <a:xfrm>
              <a:off x="10793953" y="2383418"/>
              <a:ext cx="971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CAB </a:t>
              </a:r>
              <a:r>
                <a:rPr lang="en-US" sz="1200" noProof="0" dirty="0">
                  <a:solidFill>
                    <a:srgbClr val="000066"/>
                  </a:solidFill>
                </a:rPr>
                <a:t>(N = 61)</a:t>
              </a:r>
            </a:p>
          </p:txBody>
        </p:sp>
        <p:sp>
          <p:nvSpPr>
            <p:cNvPr id="1125" name="ZoneTexte 1124">
              <a:extLst>
                <a:ext uri="{FF2B5EF4-FFF2-40B4-BE49-F238E27FC236}">
                  <a16:creationId xmlns:a16="http://schemas.microsoft.com/office/drawing/2014/main" id="{21CDDC5B-8E86-26FB-FC08-D1D15B2DE430}"/>
                </a:ext>
              </a:extLst>
            </p:cNvPr>
            <p:cNvSpPr txBox="1"/>
            <p:nvPr/>
          </p:nvSpPr>
          <p:spPr>
            <a:xfrm>
              <a:off x="10793953" y="2676657"/>
              <a:ext cx="9557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LEN</a:t>
              </a:r>
              <a:r>
                <a:rPr lang="en-US" sz="1200" noProof="0" dirty="0">
                  <a:solidFill>
                    <a:srgbClr val="000066"/>
                  </a:solidFill>
                </a:rPr>
                <a:t> (N = 62)</a:t>
              </a:r>
            </a:p>
          </p:txBody>
        </p:sp>
        <p:sp>
          <p:nvSpPr>
            <p:cNvPr id="1126" name="ZoneTexte 1125">
              <a:extLst>
                <a:ext uri="{FF2B5EF4-FFF2-40B4-BE49-F238E27FC236}">
                  <a16:creationId xmlns:a16="http://schemas.microsoft.com/office/drawing/2014/main" id="{0B77EFC2-12AB-70C0-F0D5-B15C878EBCE5}"/>
                </a:ext>
              </a:extLst>
            </p:cNvPr>
            <p:cNvSpPr txBox="1"/>
            <p:nvPr/>
          </p:nvSpPr>
          <p:spPr>
            <a:xfrm>
              <a:off x="7531450" y="3552667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1127" name="ZoneTexte 1126">
              <a:extLst>
                <a:ext uri="{FF2B5EF4-FFF2-40B4-BE49-F238E27FC236}">
                  <a16:creationId xmlns:a16="http://schemas.microsoft.com/office/drawing/2014/main" id="{09ED3680-403C-A784-8A6E-6E92E333C1D8}"/>
                </a:ext>
              </a:extLst>
            </p:cNvPr>
            <p:cNvSpPr txBox="1"/>
            <p:nvPr/>
          </p:nvSpPr>
          <p:spPr>
            <a:xfrm>
              <a:off x="7722368" y="2475112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87</a:t>
              </a:r>
            </a:p>
          </p:txBody>
        </p:sp>
        <p:sp>
          <p:nvSpPr>
            <p:cNvPr id="1128" name="ZoneTexte 1127">
              <a:extLst>
                <a:ext uri="{FF2B5EF4-FFF2-40B4-BE49-F238E27FC236}">
                  <a16:creationId xmlns:a16="http://schemas.microsoft.com/office/drawing/2014/main" id="{A652B01F-B36F-6C21-C227-9CC054C7C3AE}"/>
                </a:ext>
              </a:extLst>
            </p:cNvPr>
            <p:cNvSpPr txBox="1"/>
            <p:nvPr/>
          </p:nvSpPr>
          <p:spPr>
            <a:xfrm>
              <a:off x="8165231" y="3332464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33</a:t>
              </a:r>
            </a:p>
          </p:txBody>
        </p:sp>
        <p:sp>
          <p:nvSpPr>
            <p:cNvPr id="1129" name="ZoneTexte 1128">
              <a:extLst>
                <a:ext uri="{FF2B5EF4-FFF2-40B4-BE49-F238E27FC236}">
                  <a16:creationId xmlns:a16="http://schemas.microsoft.com/office/drawing/2014/main" id="{2F88D497-6361-1911-62BE-E2B5D1C6787C}"/>
                </a:ext>
              </a:extLst>
            </p:cNvPr>
            <p:cNvSpPr txBox="1"/>
            <p:nvPr/>
          </p:nvSpPr>
          <p:spPr>
            <a:xfrm>
              <a:off x="8368090" y="270076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74</a:t>
              </a:r>
            </a:p>
          </p:txBody>
        </p:sp>
        <p:sp>
          <p:nvSpPr>
            <p:cNvPr id="1130" name="ZoneTexte 1129">
              <a:extLst>
                <a:ext uri="{FF2B5EF4-FFF2-40B4-BE49-F238E27FC236}">
                  <a16:creationId xmlns:a16="http://schemas.microsoft.com/office/drawing/2014/main" id="{04F7A296-06A9-1790-F29D-CD78C601CEF4}"/>
                </a:ext>
              </a:extLst>
            </p:cNvPr>
            <p:cNvSpPr txBox="1"/>
            <p:nvPr/>
          </p:nvSpPr>
          <p:spPr>
            <a:xfrm>
              <a:off x="8834000" y="3322526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34</a:t>
              </a:r>
            </a:p>
          </p:txBody>
        </p:sp>
        <p:sp>
          <p:nvSpPr>
            <p:cNvPr id="1131" name="ZoneTexte 1130">
              <a:extLst>
                <a:ext uri="{FF2B5EF4-FFF2-40B4-BE49-F238E27FC236}">
                  <a16:creationId xmlns:a16="http://schemas.microsoft.com/office/drawing/2014/main" id="{93159489-64E9-B7D4-9648-A7A93653A0AB}"/>
                </a:ext>
              </a:extLst>
            </p:cNvPr>
            <p:cNvSpPr txBox="1"/>
            <p:nvPr/>
          </p:nvSpPr>
          <p:spPr>
            <a:xfrm>
              <a:off x="9024918" y="292849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58</a:t>
              </a:r>
            </a:p>
          </p:txBody>
        </p:sp>
        <p:sp>
          <p:nvSpPr>
            <p:cNvPr id="1132" name="ZoneTexte 1131">
              <a:extLst>
                <a:ext uri="{FF2B5EF4-FFF2-40B4-BE49-F238E27FC236}">
                  <a16:creationId xmlns:a16="http://schemas.microsoft.com/office/drawing/2014/main" id="{B3D512F7-CE1F-7034-7D3D-7917847E29FD}"/>
                </a:ext>
              </a:extLst>
            </p:cNvPr>
            <p:cNvSpPr txBox="1"/>
            <p:nvPr/>
          </p:nvSpPr>
          <p:spPr>
            <a:xfrm>
              <a:off x="9464629" y="3668606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133" name="ZoneTexte 1132">
              <a:extLst>
                <a:ext uri="{FF2B5EF4-FFF2-40B4-BE49-F238E27FC236}">
                  <a16:creationId xmlns:a16="http://schemas.microsoft.com/office/drawing/2014/main" id="{AE0C06D0-01AC-25FE-5DFB-567902AD86EB}"/>
                </a:ext>
              </a:extLst>
            </p:cNvPr>
            <p:cNvSpPr txBox="1"/>
            <p:nvPr/>
          </p:nvSpPr>
          <p:spPr>
            <a:xfrm>
              <a:off x="9661925" y="292849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57</a:t>
              </a:r>
            </a:p>
          </p:txBody>
        </p:sp>
        <p:sp>
          <p:nvSpPr>
            <p:cNvPr id="1134" name="ZoneTexte 1133">
              <a:extLst>
                <a:ext uri="{FF2B5EF4-FFF2-40B4-BE49-F238E27FC236}">
                  <a16:creationId xmlns:a16="http://schemas.microsoft.com/office/drawing/2014/main" id="{3DF10CD8-6537-7C27-712D-308C0C432124}"/>
                </a:ext>
              </a:extLst>
            </p:cNvPr>
            <p:cNvSpPr txBox="1"/>
            <p:nvPr/>
          </p:nvSpPr>
          <p:spPr>
            <a:xfrm>
              <a:off x="10301208" y="341381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27</a:t>
              </a:r>
            </a:p>
          </p:txBody>
        </p:sp>
        <p:sp>
          <p:nvSpPr>
            <p:cNvPr id="1135" name="ZoneTexte 1134">
              <a:extLst>
                <a:ext uri="{FF2B5EF4-FFF2-40B4-BE49-F238E27FC236}">
                  <a16:creationId xmlns:a16="http://schemas.microsoft.com/office/drawing/2014/main" id="{32FE528A-0233-0D70-A04B-6746FE3F990E}"/>
                </a:ext>
              </a:extLst>
            </p:cNvPr>
            <p:cNvSpPr txBox="1"/>
            <p:nvPr/>
          </p:nvSpPr>
          <p:spPr>
            <a:xfrm>
              <a:off x="10097026" y="381216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36" name="ZoneTexte 1135">
              <a:extLst>
                <a:ext uri="{FF2B5EF4-FFF2-40B4-BE49-F238E27FC236}">
                  <a16:creationId xmlns:a16="http://schemas.microsoft.com/office/drawing/2014/main" id="{7CB83DAC-EED9-C53F-881F-D75FF1528756}"/>
                </a:ext>
              </a:extLst>
            </p:cNvPr>
            <p:cNvSpPr txBox="1"/>
            <p:nvPr/>
          </p:nvSpPr>
          <p:spPr>
            <a:xfrm>
              <a:off x="10762382" y="381216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37" name="ZoneTexte 1136">
              <a:extLst>
                <a:ext uri="{FF2B5EF4-FFF2-40B4-BE49-F238E27FC236}">
                  <a16:creationId xmlns:a16="http://schemas.microsoft.com/office/drawing/2014/main" id="{E26BE58E-ED3F-1DA8-DBEA-88CBA6343D90}"/>
                </a:ext>
              </a:extLst>
            </p:cNvPr>
            <p:cNvSpPr txBox="1"/>
            <p:nvPr/>
          </p:nvSpPr>
          <p:spPr>
            <a:xfrm>
              <a:off x="10944796" y="3446018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138" name="ZoneTexte 1137">
              <a:extLst>
                <a:ext uri="{FF2B5EF4-FFF2-40B4-BE49-F238E27FC236}">
                  <a16:creationId xmlns:a16="http://schemas.microsoft.com/office/drawing/2014/main" id="{75716A61-3D00-35A2-788D-87F97659434C}"/>
                </a:ext>
              </a:extLst>
            </p:cNvPr>
            <p:cNvSpPr txBox="1"/>
            <p:nvPr/>
          </p:nvSpPr>
          <p:spPr>
            <a:xfrm>
              <a:off x="11438836" y="376396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1139" name="ZoneTexte 1138">
              <a:extLst>
                <a:ext uri="{FF2B5EF4-FFF2-40B4-BE49-F238E27FC236}">
                  <a16:creationId xmlns:a16="http://schemas.microsoft.com/office/drawing/2014/main" id="{830362DC-7100-A170-20B3-116B1CB06AD6}"/>
                </a:ext>
              </a:extLst>
            </p:cNvPr>
            <p:cNvSpPr txBox="1"/>
            <p:nvPr/>
          </p:nvSpPr>
          <p:spPr>
            <a:xfrm>
              <a:off x="11609336" y="3545495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19</a:t>
              </a:r>
            </a:p>
          </p:txBody>
        </p:sp>
      </p:grpSp>
      <p:graphicFrame>
        <p:nvGraphicFramePr>
          <p:cNvPr id="1142" name="Graphique 1141">
            <a:extLst>
              <a:ext uri="{FF2B5EF4-FFF2-40B4-BE49-F238E27FC236}">
                <a16:creationId xmlns:a16="http://schemas.microsoft.com/office/drawing/2014/main" id="{B0D9EBAF-17DD-E1AD-E576-03FA75B8B42D}"/>
              </a:ext>
            </a:extLst>
          </p:cNvPr>
          <p:cNvGraphicFramePr/>
          <p:nvPr/>
        </p:nvGraphicFramePr>
        <p:xfrm>
          <a:off x="8238109" y="4709161"/>
          <a:ext cx="2581092" cy="172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D5D40F88-5CFD-5100-C209-71C25DB28FE8}"/>
              </a:ext>
            </a:extLst>
          </p:cNvPr>
          <p:cNvGrpSpPr/>
          <p:nvPr/>
        </p:nvGrpSpPr>
        <p:grpSpPr>
          <a:xfrm>
            <a:off x="7684692" y="5268265"/>
            <a:ext cx="3706549" cy="905161"/>
            <a:chOff x="7684692" y="5268265"/>
            <a:chExt cx="3706549" cy="905161"/>
          </a:xfrm>
        </p:grpSpPr>
        <p:sp>
          <p:nvSpPr>
            <p:cNvPr id="1143" name="ZoneTexte 1142">
              <a:extLst>
                <a:ext uri="{FF2B5EF4-FFF2-40B4-BE49-F238E27FC236}">
                  <a16:creationId xmlns:a16="http://schemas.microsoft.com/office/drawing/2014/main" id="{9381F645-9994-5F8F-E370-6B00A63AA103}"/>
                </a:ext>
              </a:extLst>
            </p:cNvPr>
            <p:cNvSpPr txBox="1"/>
            <p:nvPr/>
          </p:nvSpPr>
          <p:spPr>
            <a:xfrm>
              <a:off x="7684692" y="5268265"/>
              <a:ext cx="7716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90 %</a:t>
              </a:r>
              <a:br>
                <a:rPr lang="en-US" sz="1200" noProof="0" dirty="0">
                  <a:solidFill>
                    <a:srgbClr val="000066"/>
                  </a:solidFill>
                </a:rPr>
              </a:br>
              <a:r>
                <a:rPr lang="en-US" sz="1200" noProof="0" dirty="0">
                  <a:solidFill>
                    <a:srgbClr val="000066"/>
                  </a:solidFill>
                </a:rPr>
                <a:t>preferred</a:t>
              </a:r>
              <a:br>
                <a:rPr lang="en-US" sz="1200" noProof="0" dirty="0">
                  <a:solidFill>
                    <a:srgbClr val="000066"/>
                  </a:solidFill>
                </a:rPr>
              </a:br>
              <a:r>
                <a:rPr lang="en-US" sz="1200" noProof="0" dirty="0">
                  <a:solidFill>
                    <a:srgbClr val="000066"/>
                  </a:solidFill>
                </a:rPr>
                <a:t>CAB</a:t>
              </a:r>
              <a:br>
                <a:rPr lang="en-US" sz="1200" noProof="0" dirty="0">
                  <a:solidFill>
                    <a:srgbClr val="000066"/>
                  </a:solidFill>
                </a:rPr>
              </a:br>
              <a:r>
                <a:rPr lang="en-US" sz="1200" noProof="0" dirty="0">
                  <a:solidFill>
                    <a:srgbClr val="000066"/>
                  </a:solidFill>
                </a:rPr>
                <a:t>(N = 54)</a:t>
              </a:r>
            </a:p>
          </p:txBody>
        </p:sp>
        <p:sp>
          <p:nvSpPr>
            <p:cNvPr id="1144" name="ZoneTexte 1143">
              <a:extLst>
                <a:ext uri="{FF2B5EF4-FFF2-40B4-BE49-F238E27FC236}">
                  <a16:creationId xmlns:a16="http://schemas.microsoft.com/office/drawing/2014/main" id="{318D377A-F9FD-DEE8-06C0-312415F4B9F1}"/>
                </a:ext>
              </a:extLst>
            </p:cNvPr>
            <p:cNvSpPr txBox="1"/>
            <p:nvPr/>
          </p:nvSpPr>
          <p:spPr>
            <a:xfrm>
              <a:off x="10619555" y="5268265"/>
              <a:ext cx="7716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10 %</a:t>
              </a:r>
              <a:br>
                <a:rPr lang="en-US" sz="1200" b="1" noProof="0" dirty="0">
                  <a:solidFill>
                    <a:srgbClr val="000066"/>
                  </a:solidFill>
                </a:rPr>
              </a:br>
              <a:r>
                <a:rPr lang="en-US" sz="1200" noProof="0" dirty="0">
                  <a:solidFill>
                    <a:srgbClr val="000066"/>
                  </a:solidFill>
                </a:rPr>
                <a:t>preferred</a:t>
              </a:r>
              <a:br>
                <a:rPr lang="en-US" sz="1200" noProof="0" dirty="0">
                  <a:solidFill>
                    <a:srgbClr val="000066"/>
                  </a:solidFill>
                </a:rPr>
              </a:br>
              <a:r>
                <a:rPr lang="en-US" sz="1200" noProof="0" dirty="0">
                  <a:solidFill>
                    <a:srgbClr val="000066"/>
                  </a:solidFill>
                </a:rPr>
                <a:t>LEN</a:t>
              </a:r>
              <a:br>
                <a:rPr lang="en-US" sz="1200" noProof="0" dirty="0">
                  <a:solidFill>
                    <a:srgbClr val="000066"/>
                  </a:solidFill>
                </a:rPr>
              </a:br>
              <a:r>
                <a:rPr lang="en-US" sz="1200" noProof="0" dirty="0">
                  <a:solidFill>
                    <a:srgbClr val="000066"/>
                  </a:solidFill>
                </a:rPr>
                <a:t>(N = 6)</a:t>
              </a:r>
            </a:p>
          </p:txBody>
        </p:sp>
        <p:sp>
          <p:nvSpPr>
            <p:cNvPr id="1145" name="Flèche : virage 1144">
              <a:extLst>
                <a:ext uri="{FF2B5EF4-FFF2-40B4-BE49-F238E27FC236}">
                  <a16:creationId xmlns:a16="http://schemas.microsoft.com/office/drawing/2014/main" id="{9027467A-85F3-5E95-8C23-60E42F274610}"/>
                </a:ext>
              </a:extLst>
            </p:cNvPr>
            <p:cNvSpPr/>
            <p:nvPr/>
          </p:nvSpPr>
          <p:spPr>
            <a:xfrm rot="5400000">
              <a:off x="10132237" y="5607702"/>
              <a:ext cx="715002" cy="416446"/>
            </a:xfrm>
            <a:prstGeom prst="bentArrow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6" name="Flèche : virage 1145">
              <a:extLst>
                <a:ext uri="{FF2B5EF4-FFF2-40B4-BE49-F238E27FC236}">
                  <a16:creationId xmlns:a16="http://schemas.microsoft.com/office/drawing/2014/main" id="{E069857C-5BC2-BB47-EB25-B92F471C2B46}"/>
                </a:ext>
              </a:extLst>
            </p:cNvPr>
            <p:cNvSpPr/>
            <p:nvPr/>
          </p:nvSpPr>
          <p:spPr>
            <a:xfrm rot="16200000" flipH="1">
              <a:off x="8201848" y="5607702"/>
              <a:ext cx="715002" cy="416446"/>
            </a:xfrm>
            <a:prstGeom prst="bentArrow">
              <a:avLst/>
            </a:prstGeom>
            <a:solidFill>
              <a:srgbClr val="00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6FE13D2-536D-C57E-7FC8-655CE2BA0D3C}"/>
              </a:ext>
            </a:extLst>
          </p:cNvPr>
          <p:cNvGrpSpPr/>
          <p:nvPr/>
        </p:nvGrpSpPr>
        <p:grpSpPr>
          <a:xfrm>
            <a:off x="44196" y="2108849"/>
            <a:ext cx="6339077" cy="3708122"/>
            <a:chOff x="44196" y="2108849"/>
            <a:chExt cx="6339077" cy="3708122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A82B6EBE-EB87-C772-49FE-A80098C7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3844100"/>
              <a:ext cx="1009650" cy="677863"/>
            </a:xfrm>
            <a:custGeom>
              <a:avLst/>
              <a:gdLst>
                <a:gd name="T0" fmla="*/ 0 w 3819"/>
                <a:gd name="T1" fmla="*/ 0 h 2562"/>
                <a:gd name="T2" fmla="*/ 0 w 3819"/>
                <a:gd name="T3" fmla="*/ 2562 h 2562"/>
                <a:gd name="T4" fmla="*/ 3579 w 3819"/>
                <a:gd name="T5" fmla="*/ 2562 h 2562"/>
                <a:gd name="T6" fmla="*/ 3582 w 3819"/>
                <a:gd name="T7" fmla="*/ 2560 h 2562"/>
                <a:gd name="T8" fmla="*/ 3585 w 3819"/>
                <a:gd name="T9" fmla="*/ 2560 h 2562"/>
                <a:gd name="T10" fmla="*/ 3592 w 3819"/>
                <a:gd name="T11" fmla="*/ 2560 h 2562"/>
                <a:gd name="T12" fmla="*/ 3607 w 3819"/>
                <a:gd name="T13" fmla="*/ 2560 h 2562"/>
                <a:gd name="T14" fmla="*/ 3620 w 3819"/>
                <a:gd name="T15" fmla="*/ 2558 h 2562"/>
                <a:gd name="T16" fmla="*/ 3634 w 3819"/>
                <a:gd name="T17" fmla="*/ 2557 h 2562"/>
                <a:gd name="T18" fmla="*/ 3660 w 3819"/>
                <a:gd name="T19" fmla="*/ 2552 h 2562"/>
                <a:gd name="T20" fmla="*/ 3683 w 3819"/>
                <a:gd name="T21" fmla="*/ 2546 h 2562"/>
                <a:gd name="T22" fmla="*/ 3693 w 3819"/>
                <a:gd name="T23" fmla="*/ 2541 h 2562"/>
                <a:gd name="T24" fmla="*/ 3698 w 3819"/>
                <a:gd name="T25" fmla="*/ 2539 h 2562"/>
                <a:gd name="T26" fmla="*/ 3700 w 3819"/>
                <a:gd name="T27" fmla="*/ 2538 h 2562"/>
                <a:gd name="T28" fmla="*/ 3704 w 3819"/>
                <a:gd name="T29" fmla="*/ 2538 h 2562"/>
                <a:gd name="T30" fmla="*/ 3713 w 3819"/>
                <a:gd name="T31" fmla="*/ 2532 h 2562"/>
                <a:gd name="T32" fmla="*/ 3724 w 3819"/>
                <a:gd name="T33" fmla="*/ 2527 h 2562"/>
                <a:gd name="T34" fmla="*/ 3742 w 3819"/>
                <a:gd name="T35" fmla="*/ 2515 h 2562"/>
                <a:gd name="T36" fmla="*/ 3759 w 3819"/>
                <a:gd name="T37" fmla="*/ 2502 h 2562"/>
                <a:gd name="T38" fmla="*/ 3772 w 3819"/>
                <a:gd name="T39" fmla="*/ 2485 h 2562"/>
                <a:gd name="T40" fmla="*/ 3784 w 3819"/>
                <a:gd name="T41" fmla="*/ 2467 h 2562"/>
                <a:gd name="T42" fmla="*/ 3789 w 3819"/>
                <a:gd name="T43" fmla="*/ 2456 h 2562"/>
                <a:gd name="T44" fmla="*/ 3795 w 3819"/>
                <a:gd name="T45" fmla="*/ 2447 h 2562"/>
                <a:gd name="T46" fmla="*/ 3795 w 3819"/>
                <a:gd name="T47" fmla="*/ 2443 h 2562"/>
                <a:gd name="T48" fmla="*/ 3796 w 3819"/>
                <a:gd name="T49" fmla="*/ 2441 h 2562"/>
                <a:gd name="T50" fmla="*/ 3798 w 3819"/>
                <a:gd name="T51" fmla="*/ 2436 h 2562"/>
                <a:gd name="T52" fmla="*/ 3803 w 3819"/>
                <a:gd name="T53" fmla="*/ 2426 h 2562"/>
                <a:gd name="T54" fmla="*/ 3809 w 3819"/>
                <a:gd name="T55" fmla="*/ 2402 h 2562"/>
                <a:gd name="T56" fmla="*/ 3814 w 3819"/>
                <a:gd name="T57" fmla="*/ 2377 h 2562"/>
                <a:gd name="T58" fmla="*/ 3815 w 3819"/>
                <a:gd name="T59" fmla="*/ 2363 h 2562"/>
                <a:gd name="T60" fmla="*/ 3818 w 3819"/>
                <a:gd name="T61" fmla="*/ 2350 h 2562"/>
                <a:gd name="T62" fmla="*/ 3818 w 3819"/>
                <a:gd name="T63" fmla="*/ 2335 h 2562"/>
                <a:gd name="T64" fmla="*/ 3818 w 3819"/>
                <a:gd name="T65" fmla="*/ 2328 h 2562"/>
                <a:gd name="T66" fmla="*/ 3818 w 3819"/>
                <a:gd name="T67" fmla="*/ 2325 h 2562"/>
                <a:gd name="T68" fmla="*/ 3819 w 3819"/>
                <a:gd name="T69" fmla="*/ 2322 h 2562"/>
                <a:gd name="T70" fmla="*/ 3819 w 3819"/>
                <a:gd name="T71" fmla="*/ 240 h 2562"/>
                <a:gd name="T72" fmla="*/ 3818 w 3819"/>
                <a:gd name="T73" fmla="*/ 210 h 2562"/>
                <a:gd name="T74" fmla="*/ 3814 w 3819"/>
                <a:gd name="T75" fmla="*/ 183 h 2562"/>
                <a:gd name="T76" fmla="*/ 3809 w 3819"/>
                <a:gd name="T77" fmla="*/ 157 h 2562"/>
                <a:gd name="T78" fmla="*/ 3803 w 3819"/>
                <a:gd name="T79" fmla="*/ 134 h 2562"/>
                <a:gd name="T80" fmla="*/ 3795 w 3819"/>
                <a:gd name="T81" fmla="*/ 112 h 2562"/>
                <a:gd name="T82" fmla="*/ 3784 w 3819"/>
                <a:gd name="T83" fmla="*/ 92 h 2562"/>
                <a:gd name="T84" fmla="*/ 3772 w 3819"/>
                <a:gd name="T85" fmla="*/ 75 h 2562"/>
                <a:gd name="T86" fmla="*/ 3759 w 3819"/>
                <a:gd name="T87" fmla="*/ 60 h 2562"/>
                <a:gd name="T88" fmla="*/ 3742 w 3819"/>
                <a:gd name="T89" fmla="*/ 45 h 2562"/>
                <a:gd name="T90" fmla="*/ 3724 w 3819"/>
                <a:gd name="T91" fmla="*/ 33 h 2562"/>
                <a:gd name="T92" fmla="*/ 3704 w 3819"/>
                <a:gd name="T93" fmla="*/ 22 h 2562"/>
                <a:gd name="T94" fmla="*/ 3683 w 3819"/>
                <a:gd name="T95" fmla="*/ 15 h 2562"/>
                <a:gd name="T96" fmla="*/ 3660 w 3819"/>
                <a:gd name="T97" fmla="*/ 8 h 2562"/>
                <a:gd name="T98" fmla="*/ 3634 w 3819"/>
                <a:gd name="T99" fmla="*/ 4 h 2562"/>
                <a:gd name="T100" fmla="*/ 3607 w 3819"/>
                <a:gd name="T101" fmla="*/ 0 h 2562"/>
                <a:gd name="T102" fmla="*/ 3579 w 3819"/>
                <a:gd name="T103" fmla="*/ 0 h 2562"/>
                <a:gd name="T104" fmla="*/ 0 w 3819"/>
                <a:gd name="T105" fmla="*/ 0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19" h="2562">
                  <a:moveTo>
                    <a:pt x="0" y="0"/>
                  </a:moveTo>
                  <a:lnTo>
                    <a:pt x="0" y="2562"/>
                  </a:lnTo>
                  <a:lnTo>
                    <a:pt x="3579" y="2562"/>
                  </a:lnTo>
                  <a:lnTo>
                    <a:pt x="3582" y="2560"/>
                  </a:lnTo>
                  <a:lnTo>
                    <a:pt x="3585" y="2560"/>
                  </a:lnTo>
                  <a:lnTo>
                    <a:pt x="3592" y="2560"/>
                  </a:lnTo>
                  <a:lnTo>
                    <a:pt x="3607" y="2560"/>
                  </a:lnTo>
                  <a:lnTo>
                    <a:pt x="3620" y="2558"/>
                  </a:lnTo>
                  <a:lnTo>
                    <a:pt x="3634" y="2557"/>
                  </a:lnTo>
                  <a:lnTo>
                    <a:pt x="3660" y="2552"/>
                  </a:lnTo>
                  <a:lnTo>
                    <a:pt x="3683" y="2546"/>
                  </a:lnTo>
                  <a:lnTo>
                    <a:pt x="3693" y="2541"/>
                  </a:lnTo>
                  <a:lnTo>
                    <a:pt x="3698" y="2539"/>
                  </a:lnTo>
                  <a:lnTo>
                    <a:pt x="3700" y="2538"/>
                  </a:lnTo>
                  <a:lnTo>
                    <a:pt x="3704" y="2538"/>
                  </a:lnTo>
                  <a:lnTo>
                    <a:pt x="3713" y="2532"/>
                  </a:lnTo>
                  <a:lnTo>
                    <a:pt x="3724" y="2527"/>
                  </a:lnTo>
                  <a:lnTo>
                    <a:pt x="3742" y="2515"/>
                  </a:lnTo>
                  <a:lnTo>
                    <a:pt x="3759" y="2502"/>
                  </a:lnTo>
                  <a:lnTo>
                    <a:pt x="3772" y="2485"/>
                  </a:lnTo>
                  <a:lnTo>
                    <a:pt x="3784" y="2467"/>
                  </a:lnTo>
                  <a:lnTo>
                    <a:pt x="3789" y="2456"/>
                  </a:lnTo>
                  <a:lnTo>
                    <a:pt x="3795" y="2447"/>
                  </a:lnTo>
                  <a:lnTo>
                    <a:pt x="3795" y="2443"/>
                  </a:lnTo>
                  <a:lnTo>
                    <a:pt x="3796" y="2441"/>
                  </a:lnTo>
                  <a:lnTo>
                    <a:pt x="3798" y="2436"/>
                  </a:lnTo>
                  <a:lnTo>
                    <a:pt x="3803" y="2426"/>
                  </a:lnTo>
                  <a:lnTo>
                    <a:pt x="3809" y="2402"/>
                  </a:lnTo>
                  <a:lnTo>
                    <a:pt x="3814" y="2377"/>
                  </a:lnTo>
                  <a:lnTo>
                    <a:pt x="3815" y="2363"/>
                  </a:lnTo>
                  <a:lnTo>
                    <a:pt x="3818" y="2350"/>
                  </a:lnTo>
                  <a:lnTo>
                    <a:pt x="3818" y="2335"/>
                  </a:lnTo>
                  <a:lnTo>
                    <a:pt x="3818" y="2328"/>
                  </a:lnTo>
                  <a:lnTo>
                    <a:pt x="3818" y="2325"/>
                  </a:lnTo>
                  <a:lnTo>
                    <a:pt x="3819" y="2322"/>
                  </a:lnTo>
                  <a:lnTo>
                    <a:pt x="3819" y="240"/>
                  </a:lnTo>
                  <a:lnTo>
                    <a:pt x="3818" y="210"/>
                  </a:lnTo>
                  <a:lnTo>
                    <a:pt x="3814" y="183"/>
                  </a:lnTo>
                  <a:lnTo>
                    <a:pt x="3809" y="157"/>
                  </a:lnTo>
                  <a:lnTo>
                    <a:pt x="3803" y="134"/>
                  </a:lnTo>
                  <a:lnTo>
                    <a:pt x="3795" y="112"/>
                  </a:lnTo>
                  <a:lnTo>
                    <a:pt x="3784" y="92"/>
                  </a:lnTo>
                  <a:lnTo>
                    <a:pt x="3772" y="75"/>
                  </a:lnTo>
                  <a:lnTo>
                    <a:pt x="3759" y="60"/>
                  </a:lnTo>
                  <a:lnTo>
                    <a:pt x="3742" y="45"/>
                  </a:lnTo>
                  <a:lnTo>
                    <a:pt x="3724" y="33"/>
                  </a:lnTo>
                  <a:lnTo>
                    <a:pt x="3704" y="22"/>
                  </a:lnTo>
                  <a:lnTo>
                    <a:pt x="3683" y="15"/>
                  </a:lnTo>
                  <a:lnTo>
                    <a:pt x="3660" y="8"/>
                  </a:lnTo>
                  <a:lnTo>
                    <a:pt x="3634" y="4"/>
                  </a:lnTo>
                  <a:lnTo>
                    <a:pt x="3607" y="0"/>
                  </a:lnTo>
                  <a:lnTo>
                    <a:pt x="35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37A0344-31A8-6143-9108-C41DD1ED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2748725"/>
              <a:ext cx="1012825" cy="677863"/>
            </a:xfrm>
            <a:custGeom>
              <a:avLst/>
              <a:gdLst>
                <a:gd name="T0" fmla="*/ 3831 w 3831"/>
                <a:gd name="T1" fmla="*/ 2322 h 2562"/>
                <a:gd name="T2" fmla="*/ 3831 w 3831"/>
                <a:gd name="T3" fmla="*/ 240 h 2562"/>
                <a:gd name="T4" fmla="*/ 3830 w 3831"/>
                <a:gd name="T5" fmla="*/ 210 h 2562"/>
                <a:gd name="T6" fmla="*/ 3826 w 3831"/>
                <a:gd name="T7" fmla="*/ 183 h 2562"/>
                <a:gd name="T8" fmla="*/ 3821 w 3831"/>
                <a:gd name="T9" fmla="*/ 157 h 2562"/>
                <a:gd name="T10" fmla="*/ 3815 w 3831"/>
                <a:gd name="T11" fmla="*/ 134 h 2562"/>
                <a:gd name="T12" fmla="*/ 3807 w 3831"/>
                <a:gd name="T13" fmla="*/ 112 h 2562"/>
                <a:gd name="T14" fmla="*/ 3796 w 3831"/>
                <a:gd name="T15" fmla="*/ 92 h 2562"/>
                <a:gd name="T16" fmla="*/ 3784 w 3831"/>
                <a:gd name="T17" fmla="*/ 75 h 2562"/>
                <a:gd name="T18" fmla="*/ 3771 w 3831"/>
                <a:gd name="T19" fmla="*/ 60 h 2562"/>
                <a:gd name="T20" fmla="*/ 3754 w 3831"/>
                <a:gd name="T21" fmla="*/ 45 h 2562"/>
                <a:gd name="T22" fmla="*/ 3736 w 3831"/>
                <a:gd name="T23" fmla="*/ 33 h 2562"/>
                <a:gd name="T24" fmla="*/ 3716 w 3831"/>
                <a:gd name="T25" fmla="*/ 22 h 2562"/>
                <a:gd name="T26" fmla="*/ 3695 w 3831"/>
                <a:gd name="T27" fmla="*/ 15 h 2562"/>
                <a:gd name="T28" fmla="*/ 3672 w 3831"/>
                <a:gd name="T29" fmla="*/ 8 h 2562"/>
                <a:gd name="T30" fmla="*/ 3646 w 3831"/>
                <a:gd name="T31" fmla="*/ 4 h 2562"/>
                <a:gd name="T32" fmla="*/ 3619 w 3831"/>
                <a:gd name="T33" fmla="*/ 0 h 2562"/>
                <a:gd name="T34" fmla="*/ 3591 w 3831"/>
                <a:gd name="T35" fmla="*/ 0 h 2562"/>
                <a:gd name="T36" fmla="*/ 0 w 3831"/>
                <a:gd name="T37" fmla="*/ 0 h 2562"/>
                <a:gd name="T38" fmla="*/ 0 w 3831"/>
                <a:gd name="T39" fmla="*/ 2562 h 2562"/>
                <a:gd name="T40" fmla="*/ 3591 w 3831"/>
                <a:gd name="T41" fmla="*/ 2562 h 2562"/>
                <a:gd name="T42" fmla="*/ 3594 w 3831"/>
                <a:gd name="T43" fmla="*/ 2560 h 2562"/>
                <a:gd name="T44" fmla="*/ 3597 w 3831"/>
                <a:gd name="T45" fmla="*/ 2560 h 2562"/>
                <a:gd name="T46" fmla="*/ 3604 w 3831"/>
                <a:gd name="T47" fmla="*/ 2560 h 2562"/>
                <a:gd name="T48" fmla="*/ 3619 w 3831"/>
                <a:gd name="T49" fmla="*/ 2560 h 2562"/>
                <a:gd name="T50" fmla="*/ 3632 w 3831"/>
                <a:gd name="T51" fmla="*/ 2558 h 2562"/>
                <a:gd name="T52" fmla="*/ 3646 w 3831"/>
                <a:gd name="T53" fmla="*/ 2557 h 2562"/>
                <a:gd name="T54" fmla="*/ 3672 w 3831"/>
                <a:gd name="T55" fmla="*/ 2552 h 2562"/>
                <a:gd name="T56" fmla="*/ 3695 w 3831"/>
                <a:gd name="T57" fmla="*/ 2546 h 2562"/>
                <a:gd name="T58" fmla="*/ 3705 w 3831"/>
                <a:gd name="T59" fmla="*/ 2541 h 2562"/>
                <a:gd name="T60" fmla="*/ 3710 w 3831"/>
                <a:gd name="T61" fmla="*/ 2539 h 2562"/>
                <a:gd name="T62" fmla="*/ 3712 w 3831"/>
                <a:gd name="T63" fmla="*/ 2538 h 2562"/>
                <a:gd name="T64" fmla="*/ 3716 w 3831"/>
                <a:gd name="T65" fmla="*/ 2538 h 2562"/>
                <a:gd name="T66" fmla="*/ 3725 w 3831"/>
                <a:gd name="T67" fmla="*/ 2532 h 2562"/>
                <a:gd name="T68" fmla="*/ 3736 w 3831"/>
                <a:gd name="T69" fmla="*/ 2527 h 2562"/>
                <a:gd name="T70" fmla="*/ 3754 w 3831"/>
                <a:gd name="T71" fmla="*/ 2515 h 2562"/>
                <a:gd name="T72" fmla="*/ 3771 w 3831"/>
                <a:gd name="T73" fmla="*/ 2502 h 2562"/>
                <a:gd name="T74" fmla="*/ 3784 w 3831"/>
                <a:gd name="T75" fmla="*/ 2485 h 2562"/>
                <a:gd name="T76" fmla="*/ 3796 w 3831"/>
                <a:gd name="T77" fmla="*/ 2467 h 2562"/>
                <a:gd name="T78" fmla="*/ 3801 w 3831"/>
                <a:gd name="T79" fmla="*/ 2456 h 2562"/>
                <a:gd name="T80" fmla="*/ 3807 w 3831"/>
                <a:gd name="T81" fmla="*/ 2447 h 2562"/>
                <a:gd name="T82" fmla="*/ 3807 w 3831"/>
                <a:gd name="T83" fmla="*/ 2443 h 2562"/>
                <a:gd name="T84" fmla="*/ 3808 w 3831"/>
                <a:gd name="T85" fmla="*/ 2441 h 2562"/>
                <a:gd name="T86" fmla="*/ 3810 w 3831"/>
                <a:gd name="T87" fmla="*/ 2436 h 2562"/>
                <a:gd name="T88" fmla="*/ 3815 w 3831"/>
                <a:gd name="T89" fmla="*/ 2426 h 2562"/>
                <a:gd name="T90" fmla="*/ 3821 w 3831"/>
                <a:gd name="T91" fmla="*/ 2402 h 2562"/>
                <a:gd name="T92" fmla="*/ 3826 w 3831"/>
                <a:gd name="T93" fmla="*/ 2377 h 2562"/>
                <a:gd name="T94" fmla="*/ 3827 w 3831"/>
                <a:gd name="T95" fmla="*/ 2363 h 2562"/>
                <a:gd name="T96" fmla="*/ 3830 w 3831"/>
                <a:gd name="T97" fmla="*/ 2350 h 2562"/>
                <a:gd name="T98" fmla="*/ 3830 w 3831"/>
                <a:gd name="T99" fmla="*/ 2335 h 2562"/>
                <a:gd name="T100" fmla="*/ 3830 w 3831"/>
                <a:gd name="T101" fmla="*/ 2328 h 2562"/>
                <a:gd name="T102" fmla="*/ 3830 w 3831"/>
                <a:gd name="T103" fmla="*/ 2325 h 2562"/>
                <a:gd name="T104" fmla="*/ 3831 w 3831"/>
                <a:gd name="T105" fmla="*/ 2322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31" h="2562">
                  <a:moveTo>
                    <a:pt x="3831" y="2322"/>
                  </a:moveTo>
                  <a:lnTo>
                    <a:pt x="3831" y="240"/>
                  </a:lnTo>
                  <a:lnTo>
                    <a:pt x="3830" y="210"/>
                  </a:lnTo>
                  <a:lnTo>
                    <a:pt x="3826" y="183"/>
                  </a:lnTo>
                  <a:lnTo>
                    <a:pt x="3821" y="157"/>
                  </a:lnTo>
                  <a:lnTo>
                    <a:pt x="3815" y="134"/>
                  </a:lnTo>
                  <a:lnTo>
                    <a:pt x="3807" y="112"/>
                  </a:lnTo>
                  <a:lnTo>
                    <a:pt x="3796" y="92"/>
                  </a:lnTo>
                  <a:lnTo>
                    <a:pt x="3784" y="75"/>
                  </a:lnTo>
                  <a:lnTo>
                    <a:pt x="3771" y="60"/>
                  </a:lnTo>
                  <a:lnTo>
                    <a:pt x="3754" y="45"/>
                  </a:lnTo>
                  <a:lnTo>
                    <a:pt x="3736" y="33"/>
                  </a:lnTo>
                  <a:lnTo>
                    <a:pt x="3716" y="22"/>
                  </a:lnTo>
                  <a:lnTo>
                    <a:pt x="3695" y="15"/>
                  </a:lnTo>
                  <a:lnTo>
                    <a:pt x="3672" y="8"/>
                  </a:lnTo>
                  <a:lnTo>
                    <a:pt x="3646" y="4"/>
                  </a:lnTo>
                  <a:lnTo>
                    <a:pt x="3619" y="0"/>
                  </a:lnTo>
                  <a:lnTo>
                    <a:pt x="3591" y="0"/>
                  </a:lnTo>
                  <a:lnTo>
                    <a:pt x="0" y="0"/>
                  </a:lnTo>
                  <a:lnTo>
                    <a:pt x="0" y="2562"/>
                  </a:lnTo>
                  <a:lnTo>
                    <a:pt x="3591" y="2562"/>
                  </a:lnTo>
                  <a:lnTo>
                    <a:pt x="3594" y="2560"/>
                  </a:lnTo>
                  <a:lnTo>
                    <a:pt x="3597" y="2560"/>
                  </a:lnTo>
                  <a:lnTo>
                    <a:pt x="3604" y="2560"/>
                  </a:lnTo>
                  <a:lnTo>
                    <a:pt x="3619" y="2560"/>
                  </a:lnTo>
                  <a:lnTo>
                    <a:pt x="3632" y="2558"/>
                  </a:lnTo>
                  <a:lnTo>
                    <a:pt x="3646" y="2557"/>
                  </a:lnTo>
                  <a:lnTo>
                    <a:pt x="3672" y="2552"/>
                  </a:lnTo>
                  <a:lnTo>
                    <a:pt x="3695" y="2546"/>
                  </a:lnTo>
                  <a:lnTo>
                    <a:pt x="3705" y="2541"/>
                  </a:lnTo>
                  <a:lnTo>
                    <a:pt x="3710" y="2539"/>
                  </a:lnTo>
                  <a:lnTo>
                    <a:pt x="3712" y="2538"/>
                  </a:lnTo>
                  <a:lnTo>
                    <a:pt x="3716" y="2538"/>
                  </a:lnTo>
                  <a:lnTo>
                    <a:pt x="3725" y="2532"/>
                  </a:lnTo>
                  <a:lnTo>
                    <a:pt x="3736" y="2527"/>
                  </a:lnTo>
                  <a:lnTo>
                    <a:pt x="3754" y="2515"/>
                  </a:lnTo>
                  <a:lnTo>
                    <a:pt x="3771" y="2502"/>
                  </a:lnTo>
                  <a:lnTo>
                    <a:pt x="3784" y="2485"/>
                  </a:lnTo>
                  <a:lnTo>
                    <a:pt x="3796" y="2467"/>
                  </a:lnTo>
                  <a:lnTo>
                    <a:pt x="3801" y="2456"/>
                  </a:lnTo>
                  <a:lnTo>
                    <a:pt x="3807" y="2447"/>
                  </a:lnTo>
                  <a:lnTo>
                    <a:pt x="3807" y="2443"/>
                  </a:lnTo>
                  <a:lnTo>
                    <a:pt x="3808" y="2441"/>
                  </a:lnTo>
                  <a:lnTo>
                    <a:pt x="3810" y="2436"/>
                  </a:lnTo>
                  <a:lnTo>
                    <a:pt x="3815" y="2426"/>
                  </a:lnTo>
                  <a:lnTo>
                    <a:pt x="3821" y="2402"/>
                  </a:lnTo>
                  <a:lnTo>
                    <a:pt x="3826" y="2377"/>
                  </a:lnTo>
                  <a:lnTo>
                    <a:pt x="3827" y="2363"/>
                  </a:lnTo>
                  <a:lnTo>
                    <a:pt x="3830" y="2350"/>
                  </a:lnTo>
                  <a:lnTo>
                    <a:pt x="3830" y="2335"/>
                  </a:lnTo>
                  <a:lnTo>
                    <a:pt x="3830" y="2328"/>
                  </a:lnTo>
                  <a:lnTo>
                    <a:pt x="3830" y="2325"/>
                  </a:lnTo>
                  <a:lnTo>
                    <a:pt x="3831" y="232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9" name="Line 48">
              <a:extLst>
                <a:ext uri="{FF2B5EF4-FFF2-40B4-BE49-F238E27FC236}">
                  <a16:creationId xmlns:a16="http://schemas.microsoft.com/office/drawing/2014/main" id="{5A7C8C2B-BF72-E432-BC8F-22942A7A2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1813" y="4180650"/>
              <a:ext cx="544512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1" name="Line 50">
              <a:extLst>
                <a:ext uri="{FF2B5EF4-FFF2-40B4-BE49-F238E27FC236}">
                  <a16:creationId xmlns:a16="http://schemas.microsoft.com/office/drawing/2014/main" id="{CB33A216-3202-6730-594F-947C5BFBE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8637" y="3078925"/>
              <a:ext cx="1857819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2" name="Line 51">
              <a:extLst>
                <a:ext uri="{FF2B5EF4-FFF2-40B4-BE49-F238E27FC236}">
                  <a16:creationId xmlns:a16="http://schemas.microsoft.com/office/drawing/2014/main" id="{1629A03C-940D-2127-11EE-8B0D6FFCF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1813" y="3083687"/>
              <a:ext cx="544512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3" name="Line 52">
              <a:extLst>
                <a:ext uri="{FF2B5EF4-FFF2-40B4-BE49-F238E27FC236}">
                  <a16:creationId xmlns:a16="http://schemas.microsoft.com/office/drawing/2014/main" id="{5482C99C-880B-8BDF-7CA2-6BE5DA508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4900" y="2609025"/>
              <a:ext cx="385127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24" name="Line 53">
              <a:extLst>
                <a:ext uri="{FF2B5EF4-FFF2-40B4-BE49-F238E27FC236}">
                  <a16:creationId xmlns:a16="http://schemas.microsoft.com/office/drawing/2014/main" id="{A27D01C2-DD3E-88DB-A086-9B0DAE8CE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4900" y="2529650"/>
              <a:ext cx="0" cy="15875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25" name="Line 54">
              <a:extLst>
                <a:ext uri="{FF2B5EF4-FFF2-40B4-BE49-F238E27FC236}">
                  <a16:creationId xmlns:a16="http://schemas.microsoft.com/office/drawing/2014/main" id="{D1006F03-B97F-E6FC-9E4B-E017F28E6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863" y="2529650"/>
              <a:ext cx="0" cy="15875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26" name="Line 55">
              <a:extLst>
                <a:ext uri="{FF2B5EF4-FFF2-40B4-BE49-F238E27FC236}">
                  <a16:creationId xmlns:a16="http://schemas.microsoft.com/office/drawing/2014/main" id="{66E2A1DA-CF64-ED61-95A3-FB5989CE1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6175" y="2529650"/>
              <a:ext cx="0" cy="15875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0" name="Rectangle : coins arrondis 1039">
              <a:extLst>
                <a:ext uri="{FF2B5EF4-FFF2-40B4-BE49-F238E27FC236}">
                  <a16:creationId xmlns:a16="http://schemas.microsoft.com/office/drawing/2014/main" id="{4CCC0C67-B722-4A2C-AB2F-A0C1EAE666C1}"/>
                </a:ext>
              </a:extLst>
            </p:cNvPr>
            <p:cNvSpPr/>
            <p:nvPr/>
          </p:nvSpPr>
          <p:spPr>
            <a:xfrm>
              <a:off x="3672586" y="3855149"/>
              <a:ext cx="696910" cy="677863"/>
            </a:xfrm>
            <a:prstGeom prst="roundRect">
              <a:avLst/>
            </a:prstGeom>
            <a:solidFill>
              <a:srgbClr val="00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41" name="Rectangle : coins arrondis 1040">
              <a:extLst>
                <a:ext uri="{FF2B5EF4-FFF2-40B4-BE49-F238E27FC236}">
                  <a16:creationId xmlns:a16="http://schemas.microsoft.com/office/drawing/2014/main" id="{C5A3DD6B-9541-0467-2BBF-F00CBF3A7606}"/>
                </a:ext>
              </a:extLst>
            </p:cNvPr>
            <p:cNvSpPr/>
            <p:nvPr/>
          </p:nvSpPr>
          <p:spPr>
            <a:xfrm>
              <a:off x="2365573" y="3846005"/>
              <a:ext cx="696910" cy="677863"/>
            </a:xfrm>
            <a:prstGeom prst="roundRect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42" name="Rectangle : coins arrondis 1041">
              <a:extLst>
                <a:ext uri="{FF2B5EF4-FFF2-40B4-BE49-F238E27FC236}">
                  <a16:creationId xmlns:a16="http://schemas.microsoft.com/office/drawing/2014/main" id="{F741448A-8C14-FABA-3427-98926D07361F}"/>
                </a:ext>
              </a:extLst>
            </p:cNvPr>
            <p:cNvSpPr/>
            <p:nvPr/>
          </p:nvSpPr>
          <p:spPr>
            <a:xfrm>
              <a:off x="3672586" y="2746289"/>
              <a:ext cx="696910" cy="677863"/>
            </a:xfrm>
            <a:prstGeom prst="roundRect">
              <a:avLst/>
            </a:prstGeom>
            <a:solidFill>
              <a:srgbClr val="00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43" name="Rectangle : coins arrondis 1042">
              <a:extLst>
                <a:ext uri="{FF2B5EF4-FFF2-40B4-BE49-F238E27FC236}">
                  <a16:creationId xmlns:a16="http://schemas.microsoft.com/office/drawing/2014/main" id="{17ECF0BD-E370-3F23-4FCB-C4D0FE5CEC3F}"/>
                </a:ext>
              </a:extLst>
            </p:cNvPr>
            <p:cNvSpPr/>
            <p:nvPr/>
          </p:nvSpPr>
          <p:spPr>
            <a:xfrm>
              <a:off x="2365573" y="2737145"/>
              <a:ext cx="696910" cy="677863"/>
            </a:xfrm>
            <a:prstGeom prst="roundRect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045" name="Connecteur : en angle 1044">
              <a:extLst>
                <a:ext uri="{FF2B5EF4-FFF2-40B4-BE49-F238E27FC236}">
                  <a16:creationId xmlns:a16="http://schemas.microsoft.com/office/drawing/2014/main" id="{C11083EC-5D31-B587-8A21-037949655D9F}"/>
                </a:ext>
              </a:extLst>
            </p:cNvPr>
            <p:cNvCxnSpPr>
              <a:cxnSpLocks/>
              <a:endCxn id="1043" idx="1"/>
            </p:cNvCxnSpPr>
            <p:nvPr/>
          </p:nvCxnSpPr>
          <p:spPr>
            <a:xfrm flipV="1">
              <a:off x="2025386" y="3076077"/>
              <a:ext cx="340187" cy="568640"/>
            </a:xfrm>
            <a:prstGeom prst="bentConnector3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Connecteur : en angle 1046">
              <a:extLst>
                <a:ext uri="{FF2B5EF4-FFF2-40B4-BE49-F238E27FC236}">
                  <a16:creationId xmlns:a16="http://schemas.microsoft.com/office/drawing/2014/main" id="{70DBC69B-D387-897A-6787-0D8E1D1FF5F6}"/>
                </a:ext>
              </a:extLst>
            </p:cNvPr>
            <p:cNvCxnSpPr>
              <a:cxnSpLocks/>
              <a:endCxn id="1041" idx="1"/>
            </p:cNvCxnSpPr>
            <p:nvPr/>
          </p:nvCxnSpPr>
          <p:spPr>
            <a:xfrm>
              <a:off x="2025386" y="3644717"/>
              <a:ext cx="340187" cy="540220"/>
            </a:xfrm>
            <a:prstGeom prst="bentConnector3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Rectangle : coins arrondis 1047">
              <a:extLst>
                <a:ext uri="{FF2B5EF4-FFF2-40B4-BE49-F238E27FC236}">
                  <a16:creationId xmlns:a16="http://schemas.microsoft.com/office/drawing/2014/main" id="{BC65282B-D581-F015-83D0-50720D70C821}"/>
                </a:ext>
              </a:extLst>
            </p:cNvPr>
            <p:cNvSpPr/>
            <p:nvPr/>
          </p:nvSpPr>
          <p:spPr>
            <a:xfrm>
              <a:off x="44196" y="2735331"/>
              <a:ext cx="1574923" cy="1831352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noProof="0" dirty="0">
                  <a:solidFill>
                    <a:srgbClr val="000066"/>
                  </a:solidFill>
                </a:rPr>
                <a:t>Target (N = 60)</a:t>
              </a:r>
              <a:br>
                <a:rPr lang="en-US" sz="1100" b="1" noProof="0" dirty="0">
                  <a:solidFill>
                    <a:srgbClr val="000066"/>
                  </a:solidFill>
                </a:rPr>
              </a:br>
              <a:r>
                <a:rPr lang="en-US" sz="1100" b="1" noProof="0" dirty="0">
                  <a:solidFill>
                    <a:srgbClr val="000066"/>
                  </a:solidFill>
                </a:rPr>
                <a:t>Inclusion criteria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noProof="0" dirty="0">
                  <a:solidFill>
                    <a:srgbClr val="000066"/>
                  </a:solidFill>
                </a:rPr>
                <a:t>Aged &gt; 18 years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noProof="0" dirty="0">
                  <a:solidFill>
                    <a:srgbClr val="000066"/>
                  </a:solidFill>
                </a:rPr>
                <a:t>BMI 18-32 kg/m²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noProof="0" dirty="0">
                  <a:solidFill>
                    <a:srgbClr val="000066"/>
                  </a:solidFill>
                </a:rPr>
                <a:t>Adults without HIV</a:t>
              </a:r>
            </a:p>
            <a:p>
              <a:r>
                <a:rPr lang="en-US" sz="1100" b="1" noProof="0" dirty="0">
                  <a:solidFill>
                    <a:srgbClr val="000066"/>
                  </a:solidFill>
                </a:rPr>
                <a:t>Exclusion criteria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noProof="0" dirty="0">
                  <a:solidFill>
                    <a:srgbClr val="000066"/>
                  </a:solidFill>
                </a:rPr>
                <a:t>Any important comorbidities/</a:t>
              </a:r>
              <a:br>
                <a:rPr lang="en-US" sz="1100" noProof="0" dirty="0">
                  <a:solidFill>
                    <a:srgbClr val="000066"/>
                  </a:solidFill>
                </a:rPr>
              </a:br>
              <a:r>
                <a:rPr lang="en-US" sz="1100" noProof="0" dirty="0">
                  <a:solidFill>
                    <a:srgbClr val="000066"/>
                  </a:solidFill>
                </a:rPr>
                <a:t>infections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noProof="0" dirty="0">
                  <a:solidFill>
                    <a:srgbClr val="000066"/>
                  </a:solidFill>
                </a:rPr>
                <a:t>Substance use</a:t>
              </a:r>
            </a:p>
          </p:txBody>
        </p:sp>
        <p:pic>
          <p:nvPicPr>
            <p:cNvPr id="1051" name="Image 1050" descr="Une image contenant capture d’écran, noir, ligne, noir et blanc&#10;&#10;Le contenu généré par l’IA peut être incorrect.">
              <a:extLst>
                <a:ext uri="{FF2B5EF4-FFF2-40B4-BE49-F238E27FC236}">
                  <a16:creationId xmlns:a16="http://schemas.microsoft.com/office/drawing/2014/main" id="{627C3B5B-4609-E5DE-711F-7EA886722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900000">
              <a:off x="2543748" y="3383240"/>
              <a:ext cx="302386" cy="302386"/>
            </a:xfrm>
            <a:prstGeom prst="rect">
              <a:avLst/>
            </a:prstGeom>
          </p:spPr>
        </p:pic>
        <p:pic>
          <p:nvPicPr>
            <p:cNvPr id="1052" name="Image 1051" descr="Une image contenant capture d’écran, noir, ligne, noir et blanc&#10;&#10;Le contenu généré par l’IA peut être incorrect.">
              <a:extLst>
                <a:ext uri="{FF2B5EF4-FFF2-40B4-BE49-F238E27FC236}">
                  <a16:creationId xmlns:a16="http://schemas.microsoft.com/office/drawing/2014/main" id="{2000915C-C106-C2CD-BBD6-0D4B1615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900000">
              <a:off x="3710888" y="3383240"/>
              <a:ext cx="302386" cy="302386"/>
            </a:xfrm>
            <a:prstGeom prst="rect">
              <a:avLst/>
            </a:prstGeom>
          </p:spPr>
        </p:pic>
        <p:pic>
          <p:nvPicPr>
            <p:cNvPr id="1053" name="Image 1052" descr="Une image contenant capture d’écran, noir, ligne, noir et blanc&#10;&#10;Le contenu généré par l’IA peut être incorrect.">
              <a:extLst>
                <a:ext uri="{FF2B5EF4-FFF2-40B4-BE49-F238E27FC236}">
                  <a16:creationId xmlns:a16="http://schemas.microsoft.com/office/drawing/2014/main" id="{DE84838D-2133-07A2-AC2A-595D37ACC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900000">
              <a:off x="3952322" y="3383240"/>
              <a:ext cx="302386" cy="302386"/>
            </a:xfrm>
            <a:prstGeom prst="rect">
              <a:avLst/>
            </a:prstGeom>
          </p:spPr>
        </p:pic>
        <p:pic>
          <p:nvPicPr>
            <p:cNvPr id="1054" name="Image 1053" descr="Une image contenant capture d’écran, noir, ligne, noir et blanc&#10;&#10;Le contenu généré par l’IA peut être incorrect.">
              <a:extLst>
                <a:ext uri="{FF2B5EF4-FFF2-40B4-BE49-F238E27FC236}">
                  <a16:creationId xmlns:a16="http://schemas.microsoft.com/office/drawing/2014/main" id="{989914EA-B860-012F-9C56-FA3D50E84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900000">
              <a:off x="2402766" y="4486817"/>
              <a:ext cx="302386" cy="302386"/>
            </a:xfrm>
            <a:prstGeom prst="rect">
              <a:avLst/>
            </a:prstGeom>
          </p:spPr>
        </p:pic>
        <p:pic>
          <p:nvPicPr>
            <p:cNvPr id="1055" name="Image 1054" descr="Une image contenant capture d’écran, noir, ligne, noir et blanc&#10;&#10;Le contenu généré par l’IA peut être incorrect.">
              <a:extLst>
                <a:ext uri="{FF2B5EF4-FFF2-40B4-BE49-F238E27FC236}">
                  <a16:creationId xmlns:a16="http://schemas.microsoft.com/office/drawing/2014/main" id="{9B6CC7F3-65B7-5F1D-ED5B-EC14446DD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900000">
              <a:off x="2644200" y="4486817"/>
              <a:ext cx="302386" cy="302386"/>
            </a:xfrm>
            <a:prstGeom prst="rect">
              <a:avLst/>
            </a:prstGeom>
          </p:spPr>
        </p:pic>
        <p:pic>
          <p:nvPicPr>
            <p:cNvPr id="1056" name="Image 1055" descr="Une image contenant capture d’écran, noir, ligne, noir et blanc&#10;&#10;Le contenu généré par l’IA peut être incorrect.">
              <a:extLst>
                <a:ext uri="{FF2B5EF4-FFF2-40B4-BE49-F238E27FC236}">
                  <a16:creationId xmlns:a16="http://schemas.microsoft.com/office/drawing/2014/main" id="{BD03E910-61C6-1CAF-862F-4EE63F81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900000">
              <a:off x="3800547" y="4486817"/>
              <a:ext cx="302386" cy="302386"/>
            </a:xfrm>
            <a:prstGeom prst="rect">
              <a:avLst/>
            </a:prstGeom>
          </p:spPr>
        </p:pic>
        <p:sp>
          <p:nvSpPr>
            <p:cNvPr id="1057" name="ZoneTexte 1056">
              <a:extLst>
                <a:ext uri="{FF2B5EF4-FFF2-40B4-BE49-F238E27FC236}">
                  <a16:creationId xmlns:a16="http://schemas.microsoft.com/office/drawing/2014/main" id="{71C705D0-A216-0FDE-AB94-DAAF7809951F}"/>
                </a:ext>
              </a:extLst>
            </p:cNvPr>
            <p:cNvSpPr txBox="1"/>
            <p:nvPr/>
          </p:nvSpPr>
          <p:spPr>
            <a:xfrm>
              <a:off x="2334110" y="2785289"/>
              <a:ext cx="7489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chemeClr val="bg1"/>
                  </a:solidFill>
                </a:rPr>
                <a:t>CAB Q2M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IM dose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(one 3 mL)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E9C94753-0FFD-B7C2-1873-CD95CA3DB732}"/>
                </a:ext>
              </a:extLst>
            </p:cNvPr>
            <p:cNvSpPr txBox="1"/>
            <p:nvPr/>
          </p:nvSpPr>
          <p:spPr>
            <a:xfrm>
              <a:off x="3597464" y="2785289"/>
              <a:ext cx="856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chemeClr val="bg1"/>
                  </a:solidFill>
                </a:rPr>
                <a:t>LEN Q6M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SC dose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(two 1.5 mL)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824B5E0A-32B8-A5EF-4EB0-9F2056087A9B}"/>
                </a:ext>
              </a:extLst>
            </p:cNvPr>
            <p:cNvSpPr txBox="1"/>
            <p:nvPr/>
          </p:nvSpPr>
          <p:spPr>
            <a:xfrm>
              <a:off x="3658911" y="3917071"/>
              <a:ext cx="7489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chemeClr val="bg1"/>
                  </a:solidFill>
                </a:rPr>
                <a:t>CAB Q2M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IM dose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(one 3 mL)</a:t>
              </a:r>
            </a:p>
          </p:txBody>
        </p:sp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7A3284D6-6750-AB25-91B3-472C3CC0975C}"/>
                </a:ext>
              </a:extLst>
            </p:cNvPr>
            <p:cNvSpPr txBox="1"/>
            <p:nvPr/>
          </p:nvSpPr>
          <p:spPr>
            <a:xfrm>
              <a:off x="2287170" y="3917071"/>
              <a:ext cx="856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chemeClr val="bg1"/>
                  </a:solidFill>
                </a:rPr>
                <a:t>LEN Q6M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SC dose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(two 1.5 mL)</a:t>
              </a:r>
            </a:p>
          </p:txBody>
        </p:sp>
        <p:sp>
          <p:nvSpPr>
            <p:cNvPr id="1062" name="ZoneTexte 1061">
              <a:extLst>
                <a:ext uri="{FF2B5EF4-FFF2-40B4-BE49-F238E27FC236}">
                  <a16:creationId xmlns:a16="http://schemas.microsoft.com/office/drawing/2014/main" id="{B410A86B-2B84-46E8-4DEF-A34266F0B4EC}"/>
                </a:ext>
              </a:extLst>
            </p:cNvPr>
            <p:cNvSpPr txBox="1"/>
            <p:nvPr/>
          </p:nvSpPr>
          <p:spPr>
            <a:xfrm>
              <a:off x="3167175" y="2108849"/>
              <a:ext cx="1502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Acute observation phase</a:t>
              </a:r>
              <a:br>
                <a:rPr lang="en-US" sz="1000" b="1" noProof="0" dirty="0">
                  <a:solidFill>
                    <a:srgbClr val="000066"/>
                  </a:solidFill>
                </a:rPr>
              </a:br>
              <a:r>
                <a:rPr lang="en-US" sz="1000" b="1" noProof="0" dirty="0">
                  <a:solidFill>
                    <a:srgbClr val="000066"/>
                  </a:solidFill>
                </a:rPr>
                <a:t>(Day 1-29)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DCF27502-75E0-3470-BB2C-3A7C19A20539}"/>
                </a:ext>
              </a:extLst>
            </p:cNvPr>
            <p:cNvSpPr txBox="1"/>
            <p:nvPr/>
          </p:nvSpPr>
          <p:spPr>
            <a:xfrm>
              <a:off x="5116580" y="2108849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Follow-up phase</a:t>
              </a:r>
              <a:br>
                <a:rPr lang="en-US" sz="1000" b="1" noProof="0" dirty="0">
                  <a:solidFill>
                    <a:srgbClr val="000066"/>
                  </a:solidFill>
                </a:rPr>
              </a:br>
              <a:r>
                <a:rPr lang="en-US" sz="1000" b="1" noProof="0" dirty="0">
                  <a:solidFill>
                    <a:srgbClr val="000066"/>
                  </a:solidFill>
                </a:rPr>
                <a:t>(Day 29 to Week 28)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5C81BBBC-B2F8-4FDC-29D8-2AA5CBB4C3F4}"/>
                </a:ext>
              </a:extLst>
            </p:cNvPr>
            <p:cNvSpPr txBox="1"/>
            <p:nvPr/>
          </p:nvSpPr>
          <p:spPr>
            <a:xfrm>
              <a:off x="3180539" y="4606704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1065" name="ZoneTexte 1064">
              <a:extLst>
                <a:ext uri="{FF2B5EF4-FFF2-40B4-BE49-F238E27FC236}">
                  <a16:creationId xmlns:a16="http://schemas.microsoft.com/office/drawing/2014/main" id="{AEFFA911-C7F0-2791-5528-E4609C898877}"/>
                </a:ext>
              </a:extLst>
            </p:cNvPr>
            <p:cNvSpPr txBox="1"/>
            <p:nvPr/>
          </p:nvSpPr>
          <p:spPr>
            <a:xfrm>
              <a:off x="4518719" y="460670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22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53AEE67A-AB17-19B8-5B2B-CED1562CFA1C}"/>
                </a:ext>
              </a:extLst>
            </p:cNvPr>
            <p:cNvSpPr txBox="1"/>
            <p:nvPr/>
          </p:nvSpPr>
          <p:spPr>
            <a:xfrm>
              <a:off x="5379041" y="460670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43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959866F0-E8EB-D39B-1FD2-166E5F2B323A}"/>
                </a:ext>
              </a:extLst>
            </p:cNvPr>
            <p:cNvSpPr txBox="1"/>
            <p:nvPr/>
          </p:nvSpPr>
          <p:spPr>
            <a:xfrm>
              <a:off x="5852380" y="4606704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190</a:t>
              </a:r>
            </a:p>
          </p:txBody>
        </p:sp>
        <p:cxnSp>
          <p:nvCxnSpPr>
            <p:cNvPr id="1069" name="Connecteur droit avec flèche 1068">
              <a:extLst>
                <a:ext uri="{FF2B5EF4-FFF2-40B4-BE49-F238E27FC236}">
                  <a16:creationId xmlns:a16="http://schemas.microsoft.com/office/drawing/2014/main" id="{AFA75E10-31B4-9A7E-98A7-39F4BF48B581}"/>
                </a:ext>
              </a:extLst>
            </p:cNvPr>
            <p:cNvCxnSpPr/>
            <p:nvPr/>
          </p:nvCxnSpPr>
          <p:spPr>
            <a:xfrm flipV="1">
              <a:off x="3302000" y="4865700"/>
              <a:ext cx="0" cy="242907"/>
            </a:xfrm>
            <a:prstGeom prst="straightConnector1">
              <a:avLst/>
            </a:prstGeom>
            <a:ln w="12700">
              <a:solidFill>
                <a:srgbClr val="00006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Connecteur droit avec flèche 1069">
              <a:extLst>
                <a:ext uri="{FF2B5EF4-FFF2-40B4-BE49-F238E27FC236}">
                  <a16:creationId xmlns:a16="http://schemas.microsoft.com/office/drawing/2014/main" id="{4DF759E1-4EEF-0B9F-4DB5-0893A190FAF9}"/>
                </a:ext>
              </a:extLst>
            </p:cNvPr>
            <p:cNvCxnSpPr/>
            <p:nvPr/>
          </p:nvCxnSpPr>
          <p:spPr>
            <a:xfrm flipV="1">
              <a:off x="4677791" y="4974336"/>
              <a:ext cx="0" cy="242907"/>
            </a:xfrm>
            <a:prstGeom prst="straightConnector1">
              <a:avLst/>
            </a:prstGeom>
            <a:ln w="12700">
              <a:solidFill>
                <a:srgbClr val="00006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ZoneTexte 1072">
              <a:extLst>
                <a:ext uri="{FF2B5EF4-FFF2-40B4-BE49-F238E27FC236}">
                  <a16:creationId xmlns:a16="http://schemas.microsoft.com/office/drawing/2014/main" id="{E183470C-6283-53B7-B77E-6318F944E69D}"/>
                </a:ext>
              </a:extLst>
            </p:cNvPr>
            <p:cNvSpPr txBox="1"/>
            <p:nvPr/>
          </p:nvSpPr>
          <p:spPr>
            <a:xfrm>
              <a:off x="2546207" y="5109085"/>
              <a:ext cx="1515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FF0000"/>
                  </a:solidFill>
                </a:rPr>
                <a:t>Primary:</a:t>
              </a:r>
              <a:br>
                <a:rPr lang="en-US" sz="1000" b="1" noProof="0" dirty="0">
                  <a:solidFill>
                    <a:srgbClr val="FF0000"/>
                  </a:solidFill>
                </a:rPr>
              </a:br>
              <a:r>
                <a:rPr lang="en-US" sz="1000" b="1" noProof="0" dirty="0">
                  <a:solidFill>
                    <a:srgbClr val="FF0000"/>
                  </a:solidFill>
                </a:rPr>
                <a:t>PIN acceptability domain</a:t>
              </a:r>
              <a:br>
                <a:rPr lang="en-US" sz="1000" b="1" noProof="0" dirty="0">
                  <a:solidFill>
                    <a:srgbClr val="FF0000"/>
                  </a:solidFill>
                </a:rPr>
              </a:br>
              <a:r>
                <a:rPr lang="en-US" sz="1000" b="1" noProof="0" dirty="0">
                  <a:solidFill>
                    <a:srgbClr val="FF0000"/>
                  </a:solidFill>
                </a:rPr>
                <a:t>(assessed 7 days</a:t>
              </a:r>
              <a:br>
                <a:rPr lang="en-US" sz="1000" b="1" noProof="0" dirty="0">
                  <a:solidFill>
                    <a:srgbClr val="FF0000"/>
                  </a:solidFill>
                </a:rPr>
              </a:br>
              <a:r>
                <a:rPr lang="en-US" sz="1000" b="1" noProof="0" dirty="0">
                  <a:solidFill>
                    <a:srgbClr val="FF0000"/>
                  </a:solidFill>
                </a:rPr>
                <a:t>post infection)</a:t>
              </a:r>
            </a:p>
          </p:txBody>
        </p:sp>
        <p:sp>
          <p:nvSpPr>
            <p:cNvPr id="1074" name="ZoneTexte 1073">
              <a:extLst>
                <a:ext uri="{FF2B5EF4-FFF2-40B4-BE49-F238E27FC236}">
                  <a16:creationId xmlns:a16="http://schemas.microsoft.com/office/drawing/2014/main" id="{482D99D9-2215-485C-57BC-8F52917937BA}"/>
                </a:ext>
              </a:extLst>
            </p:cNvPr>
            <p:cNvSpPr txBox="1"/>
            <p:nvPr/>
          </p:nvSpPr>
          <p:spPr>
            <a:xfrm>
              <a:off x="324177" y="2136281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Screening</a:t>
              </a:r>
              <a:br>
                <a:rPr lang="en-US" sz="1000" b="1" noProof="0" dirty="0">
                  <a:solidFill>
                    <a:srgbClr val="000066"/>
                  </a:solidFill>
                </a:rPr>
              </a:br>
              <a:r>
                <a:rPr lang="en-US" sz="1000" b="1" noProof="0" dirty="0">
                  <a:solidFill>
                    <a:srgbClr val="000066"/>
                  </a:solidFill>
                </a:rPr>
                <a:t>(Day -21 to D1)</a:t>
              </a:r>
            </a:p>
          </p:txBody>
        </p:sp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742C9A81-3B23-4D0C-4D58-D27BB70A737E}"/>
                </a:ext>
              </a:extLst>
            </p:cNvPr>
            <p:cNvSpPr txBox="1"/>
            <p:nvPr/>
          </p:nvSpPr>
          <p:spPr>
            <a:xfrm>
              <a:off x="3935082" y="5109085"/>
              <a:ext cx="1515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FF0000"/>
                  </a:solidFill>
                </a:rPr>
                <a:t>Primary:</a:t>
              </a:r>
              <a:br>
                <a:rPr lang="en-US" sz="1000" b="1" noProof="0" dirty="0">
                  <a:solidFill>
                    <a:srgbClr val="FF0000"/>
                  </a:solidFill>
                </a:rPr>
              </a:br>
              <a:r>
                <a:rPr lang="en-US" sz="1000" b="1" noProof="0" dirty="0">
                  <a:solidFill>
                    <a:srgbClr val="FF0000"/>
                  </a:solidFill>
                </a:rPr>
                <a:t>PIN acceptability domain</a:t>
              </a:r>
              <a:br>
                <a:rPr lang="en-US" sz="1000" b="1" noProof="0" dirty="0">
                  <a:solidFill>
                    <a:srgbClr val="FF0000"/>
                  </a:solidFill>
                </a:rPr>
              </a:br>
              <a:r>
                <a:rPr lang="en-US" sz="1000" b="1" noProof="0" dirty="0">
                  <a:solidFill>
                    <a:srgbClr val="FF0000"/>
                  </a:solidFill>
                </a:rPr>
                <a:t>(assessed 7 days</a:t>
              </a:r>
              <a:br>
                <a:rPr lang="en-US" sz="1000" b="1" noProof="0" dirty="0">
                  <a:solidFill>
                    <a:srgbClr val="FF0000"/>
                  </a:solidFill>
                </a:rPr>
              </a:br>
              <a:r>
                <a:rPr lang="en-US" sz="1000" b="1" noProof="0" dirty="0">
                  <a:solidFill>
                    <a:srgbClr val="FF0000"/>
                  </a:solidFill>
                </a:rPr>
                <a:t>post infection)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DB13D830-B30E-070B-4C0B-917A6B564769}"/>
                </a:ext>
              </a:extLst>
            </p:cNvPr>
            <p:cNvSpPr txBox="1"/>
            <p:nvPr/>
          </p:nvSpPr>
          <p:spPr>
            <a:xfrm>
              <a:off x="1713540" y="4606704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noProof="0" dirty="0">
                  <a:solidFill>
                    <a:srgbClr val="000066"/>
                  </a:solidFill>
                </a:rPr>
                <a:t>Day</a:t>
              </a:r>
            </a:p>
          </p:txBody>
        </p:sp>
        <p:sp>
          <p:nvSpPr>
            <p:cNvPr id="1077" name="ZoneTexte 1076">
              <a:extLst>
                <a:ext uri="{FF2B5EF4-FFF2-40B4-BE49-F238E27FC236}">
                  <a16:creationId xmlns:a16="http://schemas.microsoft.com/office/drawing/2014/main" id="{78A3C9BB-084E-5505-4D09-9D860997A44E}"/>
                </a:ext>
              </a:extLst>
            </p:cNvPr>
            <p:cNvSpPr txBox="1"/>
            <p:nvPr/>
          </p:nvSpPr>
          <p:spPr>
            <a:xfrm>
              <a:off x="1713540" y="5109085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noProof="0" dirty="0">
                  <a:solidFill>
                    <a:srgbClr val="000066"/>
                  </a:solidFill>
                </a:rPr>
                <a:t>Endpoints:</a:t>
              </a:r>
            </a:p>
          </p:txBody>
        </p:sp>
        <p:sp>
          <p:nvSpPr>
            <p:cNvPr id="1078" name="ZoneTexte 1077">
              <a:extLst>
                <a:ext uri="{FF2B5EF4-FFF2-40B4-BE49-F238E27FC236}">
                  <a16:creationId xmlns:a16="http://schemas.microsoft.com/office/drawing/2014/main" id="{C60C303B-E620-EC86-31AB-B636FB130F68}"/>
                </a:ext>
              </a:extLst>
            </p:cNvPr>
            <p:cNvSpPr txBox="1"/>
            <p:nvPr/>
          </p:nvSpPr>
          <p:spPr>
            <a:xfrm>
              <a:off x="1605703" y="3447527"/>
              <a:ext cx="494106" cy="562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chemeClr val="bg1"/>
                  </a:solidFill>
                </a:rPr>
                <a:t>R</a:t>
              </a:r>
              <a:br>
                <a:rPr lang="en-US" sz="1000" b="1" noProof="0" dirty="0">
                  <a:solidFill>
                    <a:schemeClr val="bg1"/>
                  </a:solidFill>
                </a:rPr>
              </a:br>
              <a:r>
                <a:rPr lang="en-US" sz="1000" b="1" noProof="0" dirty="0">
                  <a:solidFill>
                    <a:schemeClr val="bg1"/>
                  </a:solidFill>
                </a:rPr>
                <a:t>1:1</a:t>
              </a:r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4C633785-A086-7AEB-B2ED-81023AE53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3009075"/>
              <a:ext cx="157162" cy="69850"/>
            </a:xfrm>
            <a:custGeom>
              <a:avLst/>
              <a:gdLst>
                <a:gd name="T0" fmla="*/ 0 w 595"/>
                <a:gd name="T1" fmla="*/ 263 h 263"/>
                <a:gd name="T2" fmla="*/ 595 w 595"/>
                <a:gd name="T3" fmla="*/ 263 h 263"/>
                <a:gd name="T4" fmla="*/ 590 w 595"/>
                <a:gd name="T5" fmla="*/ 237 h 263"/>
                <a:gd name="T6" fmla="*/ 584 w 595"/>
                <a:gd name="T7" fmla="*/ 213 h 263"/>
                <a:gd name="T8" fmla="*/ 575 w 595"/>
                <a:gd name="T9" fmla="*/ 189 h 263"/>
                <a:gd name="T10" fmla="*/ 567 w 595"/>
                <a:gd name="T11" fmla="*/ 167 h 263"/>
                <a:gd name="T12" fmla="*/ 554 w 595"/>
                <a:gd name="T13" fmla="*/ 146 h 263"/>
                <a:gd name="T14" fmla="*/ 541 w 595"/>
                <a:gd name="T15" fmla="*/ 125 h 263"/>
                <a:gd name="T16" fmla="*/ 525 w 595"/>
                <a:gd name="T17" fmla="*/ 105 h 263"/>
                <a:gd name="T18" fmla="*/ 508 w 595"/>
                <a:gd name="T19" fmla="*/ 87 h 263"/>
                <a:gd name="T20" fmla="*/ 484 w 595"/>
                <a:gd name="T21" fmla="*/ 66 h 263"/>
                <a:gd name="T22" fmla="*/ 462 w 595"/>
                <a:gd name="T23" fmla="*/ 48 h 263"/>
                <a:gd name="T24" fmla="*/ 437 w 595"/>
                <a:gd name="T25" fmla="*/ 32 h 263"/>
                <a:gd name="T26" fmla="*/ 411 w 595"/>
                <a:gd name="T27" fmla="*/ 21 h 263"/>
                <a:gd name="T28" fmla="*/ 384 w 595"/>
                <a:gd name="T29" fmla="*/ 10 h 263"/>
                <a:gd name="T30" fmla="*/ 356 w 595"/>
                <a:gd name="T31" fmla="*/ 5 h 263"/>
                <a:gd name="T32" fmla="*/ 326 w 595"/>
                <a:gd name="T33" fmla="*/ 1 h 263"/>
                <a:gd name="T34" fmla="*/ 297 w 595"/>
                <a:gd name="T35" fmla="*/ 0 h 263"/>
                <a:gd name="T36" fmla="*/ 265 w 595"/>
                <a:gd name="T37" fmla="*/ 1 h 263"/>
                <a:gd name="T38" fmla="*/ 235 w 595"/>
                <a:gd name="T39" fmla="*/ 5 h 263"/>
                <a:gd name="T40" fmla="*/ 207 w 595"/>
                <a:gd name="T41" fmla="*/ 10 h 263"/>
                <a:gd name="T42" fmla="*/ 180 w 595"/>
                <a:gd name="T43" fmla="*/ 21 h 263"/>
                <a:gd name="T44" fmla="*/ 154 w 595"/>
                <a:gd name="T45" fmla="*/ 32 h 263"/>
                <a:gd name="T46" fmla="*/ 130 w 595"/>
                <a:gd name="T47" fmla="*/ 48 h 263"/>
                <a:gd name="T48" fmla="*/ 106 w 595"/>
                <a:gd name="T49" fmla="*/ 66 h 263"/>
                <a:gd name="T50" fmla="*/ 85 w 595"/>
                <a:gd name="T51" fmla="*/ 87 h 263"/>
                <a:gd name="T52" fmla="*/ 67 w 595"/>
                <a:gd name="T53" fmla="*/ 105 h 263"/>
                <a:gd name="T54" fmla="*/ 51 w 595"/>
                <a:gd name="T55" fmla="*/ 125 h 263"/>
                <a:gd name="T56" fmla="*/ 26 w 595"/>
                <a:gd name="T57" fmla="*/ 167 h 263"/>
                <a:gd name="T58" fmla="*/ 15 w 595"/>
                <a:gd name="T59" fmla="*/ 189 h 263"/>
                <a:gd name="T60" fmla="*/ 8 w 595"/>
                <a:gd name="T61" fmla="*/ 213 h 263"/>
                <a:gd name="T62" fmla="*/ 2 w 595"/>
                <a:gd name="T63" fmla="*/ 237 h 263"/>
                <a:gd name="T64" fmla="*/ 0 w 595"/>
                <a:gd name="T6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5" h="263">
                  <a:moveTo>
                    <a:pt x="0" y="263"/>
                  </a:moveTo>
                  <a:lnTo>
                    <a:pt x="595" y="263"/>
                  </a:lnTo>
                  <a:lnTo>
                    <a:pt x="590" y="237"/>
                  </a:lnTo>
                  <a:lnTo>
                    <a:pt x="584" y="213"/>
                  </a:lnTo>
                  <a:lnTo>
                    <a:pt x="575" y="189"/>
                  </a:lnTo>
                  <a:lnTo>
                    <a:pt x="567" y="167"/>
                  </a:lnTo>
                  <a:lnTo>
                    <a:pt x="554" y="146"/>
                  </a:lnTo>
                  <a:lnTo>
                    <a:pt x="541" y="125"/>
                  </a:lnTo>
                  <a:lnTo>
                    <a:pt x="525" y="105"/>
                  </a:lnTo>
                  <a:lnTo>
                    <a:pt x="508" y="87"/>
                  </a:lnTo>
                  <a:lnTo>
                    <a:pt x="484" y="66"/>
                  </a:lnTo>
                  <a:lnTo>
                    <a:pt x="462" y="48"/>
                  </a:lnTo>
                  <a:lnTo>
                    <a:pt x="437" y="32"/>
                  </a:lnTo>
                  <a:lnTo>
                    <a:pt x="411" y="21"/>
                  </a:lnTo>
                  <a:lnTo>
                    <a:pt x="384" y="10"/>
                  </a:lnTo>
                  <a:lnTo>
                    <a:pt x="356" y="5"/>
                  </a:lnTo>
                  <a:lnTo>
                    <a:pt x="326" y="1"/>
                  </a:lnTo>
                  <a:lnTo>
                    <a:pt x="297" y="0"/>
                  </a:lnTo>
                  <a:lnTo>
                    <a:pt x="265" y="1"/>
                  </a:lnTo>
                  <a:lnTo>
                    <a:pt x="235" y="5"/>
                  </a:lnTo>
                  <a:lnTo>
                    <a:pt x="207" y="10"/>
                  </a:lnTo>
                  <a:lnTo>
                    <a:pt x="180" y="21"/>
                  </a:lnTo>
                  <a:lnTo>
                    <a:pt x="154" y="32"/>
                  </a:lnTo>
                  <a:lnTo>
                    <a:pt x="130" y="48"/>
                  </a:lnTo>
                  <a:lnTo>
                    <a:pt x="106" y="66"/>
                  </a:lnTo>
                  <a:lnTo>
                    <a:pt x="85" y="87"/>
                  </a:lnTo>
                  <a:lnTo>
                    <a:pt x="67" y="105"/>
                  </a:lnTo>
                  <a:lnTo>
                    <a:pt x="51" y="125"/>
                  </a:lnTo>
                  <a:lnTo>
                    <a:pt x="26" y="167"/>
                  </a:lnTo>
                  <a:lnTo>
                    <a:pt x="15" y="189"/>
                  </a:lnTo>
                  <a:lnTo>
                    <a:pt x="8" y="213"/>
                  </a:lnTo>
                  <a:lnTo>
                    <a:pt x="2" y="237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CF903218-CAE0-560A-A03D-811262D39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3078925"/>
              <a:ext cx="158750" cy="87313"/>
            </a:xfrm>
            <a:custGeom>
              <a:avLst/>
              <a:gdLst>
                <a:gd name="T0" fmla="*/ 598 w 599"/>
                <a:gd name="T1" fmla="*/ 0 h 335"/>
                <a:gd name="T2" fmla="*/ 3 w 599"/>
                <a:gd name="T3" fmla="*/ 0 h 335"/>
                <a:gd name="T4" fmla="*/ 0 w 599"/>
                <a:gd name="T5" fmla="*/ 36 h 335"/>
                <a:gd name="T6" fmla="*/ 1 w 599"/>
                <a:gd name="T7" fmla="*/ 66 h 335"/>
                <a:gd name="T8" fmla="*/ 5 w 599"/>
                <a:gd name="T9" fmla="*/ 96 h 335"/>
                <a:gd name="T10" fmla="*/ 11 w 599"/>
                <a:gd name="T11" fmla="*/ 123 h 335"/>
                <a:gd name="T12" fmla="*/ 22 w 599"/>
                <a:gd name="T13" fmla="*/ 151 h 335"/>
                <a:gd name="T14" fmla="*/ 33 w 599"/>
                <a:gd name="T15" fmla="*/ 176 h 335"/>
                <a:gd name="T16" fmla="*/ 48 w 599"/>
                <a:gd name="T17" fmla="*/ 201 h 335"/>
                <a:gd name="T18" fmla="*/ 66 w 599"/>
                <a:gd name="T19" fmla="*/ 224 h 335"/>
                <a:gd name="T20" fmla="*/ 88 w 599"/>
                <a:gd name="T21" fmla="*/ 248 h 335"/>
                <a:gd name="T22" fmla="*/ 109 w 599"/>
                <a:gd name="T23" fmla="*/ 267 h 335"/>
                <a:gd name="T24" fmla="*/ 133 w 599"/>
                <a:gd name="T25" fmla="*/ 285 h 335"/>
                <a:gd name="T26" fmla="*/ 157 w 599"/>
                <a:gd name="T27" fmla="*/ 299 h 335"/>
                <a:gd name="T28" fmla="*/ 183 w 599"/>
                <a:gd name="T29" fmla="*/ 312 h 335"/>
                <a:gd name="T30" fmla="*/ 210 w 599"/>
                <a:gd name="T31" fmla="*/ 321 h 335"/>
                <a:gd name="T32" fmla="*/ 238 w 599"/>
                <a:gd name="T33" fmla="*/ 329 h 335"/>
                <a:gd name="T34" fmla="*/ 268 w 599"/>
                <a:gd name="T35" fmla="*/ 333 h 335"/>
                <a:gd name="T36" fmla="*/ 300 w 599"/>
                <a:gd name="T37" fmla="*/ 335 h 335"/>
                <a:gd name="T38" fmla="*/ 314 w 599"/>
                <a:gd name="T39" fmla="*/ 334 h 335"/>
                <a:gd name="T40" fmla="*/ 321 w 599"/>
                <a:gd name="T41" fmla="*/ 333 h 335"/>
                <a:gd name="T42" fmla="*/ 329 w 599"/>
                <a:gd name="T43" fmla="*/ 333 h 335"/>
                <a:gd name="T44" fmla="*/ 344 w 599"/>
                <a:gd name="T45" fmla="*/ 330 h 335"/>
                <a:gd name="T46" fmla="*/ 351 w 599"/>
                <a:gd name="T47" fmla="*/ 329 h 335"/>
                <a:gd name="T48" fmla="*/ 359 w 599"/>
                <a:gd name="T49" fmla="*/ 329 h 335"/>
                <a:gd name="T50" fmla="*/ 373 w 599"/>
                <a:gd name="T51" fmla="*/ 324 h 335"/>
                <a:gd name="T52" fmla="*/ 387 w 599"/>
                <a:gd name="T53" fmla="*/ 321 h 335"/>
                <a:gd name="T54" fmla="*/ 400 w 599"/>
                <a:gd name="T55" fmla="*/ 316 h 335"/>
                <a:gd name="T56" fmla="*/ 414 w 599"/>
                <a:gd name="T57" fmla="*/ 312 h 335"/>
                <a:gd name="T58" fmla="*/ 426 w 599"/>
                <a:gd name="T59" fmla="*/ 305 h 335"/>
                <a:gd name="T60" fmla="*/ 429 w 599"/>
                <a:gd name="T61" fmla="*/ 303 h 335"/>
                <a:gd name="T62" fmla="*/ 430 w 599"/>
                <a:gd name="T63" fmla="*/ 302 h 335"/>
                <a:gd name="T64" fmla="*/ 432 w 599"/>
                <a:gd name="T65" fmla="*/ 302 h 335"/>
                <a:gd name="T66" fmla="*/ 440 w 599"/>
                <a:gd name="T67" fmla="*/ 299 h 335"/>
                <a:gd name="T68" fmla="*/ 452 w 599"/>
                <a:gd name="T69" fmla="*/ 292 h 335"/>
                <a:gd name="T70" fmla="*/ 465 w 599"/>
                <a:gd name="T71" fmla="*/ 285 h 335"/>
                <a:gd name="T72" fmla="*/ 475 w 599"/>
                <a:gd name="T73" fmla="*/ 275 h 335"/>
                <a:gd name="T74" fmla="*/ 487 w 599"/>
                <a:gd name="T75" fmla="*/ 267 h 335"/>
                <a:gd name="T76" fmla="*/ 511 w 599"/>
                <a:gd name="T77" fmla="*/ 248 h 335"/>
                <a:gd name="T78" fmla="*/ 531 w 599"/>
                <a:gd name="T79" fmla="*/ 224 h 335"/>
                <a:gd name="T80" fmla="*/ 539 w 599"/>
                <a:gd name="T81" fmla="*/ 212 h 335"/>
                <a:gd name="T82" fmla="*/ 549 w 599"/>
                <a:gd name="T83" fmla="*/ 201 h 335"/>
                <a:gd name="T84" fmla="*/ 556 w 599"/>
                <a:gd name="T85" fmla="*/ 188 h 335"/>
                <a:gd name="T86" fmla="*/ 563 w 599"/>
                <a:gd name="T87" fmla="*/ 176 h 335"/>
                <a:gd name="T88" fmla="*/ 565 w 599"/>
                <a:gd name="T89" fmla="*/ 169 h 335"/>
                <a:gd name="T90" fmla="*/ 565 w 599"/>
                <a:gd name="T91" fmla="*/ 166 h 335"/>
                <a:gd name="T92" fmla="*/ 566 w 599"/>
                <a:gd name="T93" fmla="*/ 165 h 335"/>
                <a:gd name="T94" fmla="*/ 569 w 599"/>
                <a:gd name="T95" fmla="*/ 163 h 335"/>
                <a:gd name="T96" fmla="*/ 576 w 599"/>
                <a:gd name="T97" fmla="*/ 151 h 335"/>
                <a:gd name="T98" fmla="*/ 580 w 599"/>
                <a:gd name="T99" fmla="*/ 136 h 335"/>
                <a:gd name="T100" fmla="*/ 584 w 599"/>
                <a:gd name="T101" fmla="*/ 123 h 335"/>
                <a:gd name="T102" fmla="*/ 588 w 599"/>
                <a:gd name="T103" fmla="*/ 109 h 335"/>
                <a:gd name="T104" fmla="*/ 593 w 599"/>
                <a:gd name="T105" fmla="*/ 96 h 335"/>
                <a:gd name="T106" fmla="*/ 593 w 599"/>
                <a:gd name="T107" fmla="*/ 87 h 335"/>
                <a:gd name="T108" fmla="*/ 594 w 599"/>
                <a:gd name="T109" fmla="*/ 80 h 335"/>
                <a:gd name="T110" fmla="*/ 596 w 599"/>
                <a:gd name="T111" fmla="*/ 66 h 335"/>
                <a:gd name="T112" fmla="*/ 596 w 599"/>
                <a:gd name="T113" fmla="*/ 57 h 335"/>
                <a:gd name="T114" fmla="*/ 598 w 599"/>
                <a:gd name="T115" fmla="*/ 50 h 335"/>
                <a:gd name="T116" fmla="*/ 599 w 599"/>
                <a:gd name="T117" fmla="*/ 36 h 335"/>
                <a:gd name="T118" fmla="*/ 598 w 599"/>
                <a:gd name="T11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9" h="335">
                  <a:moveTo>
                    <a:pt x="598" y="0"/>
                  </a:moveTo>
                  <a:lnTo>
                    <a:pt x="3" y="0"/>
                  </a:lnTo>
                  <a:lnTo>
                    <a:pt x="0" y="36"/>
                  </a:lnTo>
                  <a:lnTo>
                    <a:pt x="1" y="66"/>
                  </a:lnTo>
                  <a:lnTo>
                    <a:pt x="5" y="96"/>
                  </a:lnTo>
                  <a:lnTo>
                    <a:pt x="11" y="123"/>
                  </a:lnTo>
                  <a:lnTo>
                    <a:pt x="22" y="151"/>
                  </a:lnTo>
                  <a:lnTo>
                    <a:pt x="33" y="176"/>
                  </a:lnTo>
                  <a:lnTo>
                    <a:pt x="48" y="201"/>
                  </a:lnTo>
                  <a:lnTo>
                    <a:pt x="66" y="224"/>
                  </a:lnTo>
                  <a:lnTo>
                    <a:pt x="88" y="248"/>
                  </a:lnTo>
                  <a:lnTo>
                    <a:pt x="109" y="267"/>
                  </a:lnTo>
                  <a:lnTo>
                    <a:pt x="133" y="285"/>
                  </a:lnTo>
                  <a:lnTo>
                    <a:pt x="157" y="299"/>
                  </a:lnTo>
                  <a:lnTo>
                    <a:pt x="183" y="312"/>
                  </a:lnTo>
                  <a:lnTo>
                    <a:pt x="210" y="321"/>
                  </a:lnTo>
                  <a:lnTo>
                    <a:pt x="238" y="329"/>
                  </a:lnTo>
                  <a:lnTo>
                    <a:pt x="268" y="333"/>
                  </a:lnTo>
                  <a:lnTo>
                    <a:pt x="300" y="335"/>
                  </a:lnTo>
                  <a:lnTo>
                    <a:pt x="314" y="334"/>
                  </a:lnTo>
                  <a:lnTo>
                    <a:pt x="321" y="333"/>
                  </a:lnTo>
                  <a:lnTo>
                    <a:pt x="329" y="333"/>
                  </a:lnTo>
                  <a:lnTo>
                    <a:pt x="344" y="330"/>
                  </a:lnTo>
                  <a:lnTo>
                    <a:pt x="351" y="329"/>
                  </a:lnTo>
                  <a:lnTo>
                    <a:pt x="359" y="329"/>
                  </a:lnTo>
                  <a:lnTo>
                    <a:pt x="373" y="324"/>
                  </a:lnTo>
                  <a:lnTo>
                    <a:pt x="387" y="321"/>
                  </a:lnTo>
                  <a:lnTo>
                    <a:pt x="400" y="316"/>
                  </a:lnTo>
                  <a:lnTo>
                    <a:pt x="414" y="312"/>
                  </a:lnTo>
                  <a:lnTo>
                    <a:pt x="426" y="305"/>
                  </a:lnTo>
                  <a:lnTo>
                    <a:pt x="429" y="303"/>
                  </a:lnTo>
                  <a:lnTo>
                    <a:pt x="430" y="302"/>
                  </a:lnTo>
                  <a:lnTo>
                    <a:pt x="432" y="302"/>
                  </a:lnTo>
                  <a:lnTo>
                    <a:pt x="440" y="299"/>
                  </a:lnTo>
                  <a:lnTo>
                    <a:pt x="452" y="292"/>
                  </a:lnTo>
                  <a:lnTo>
                    <a:pt x="465" y="285"/>
                  </a:lnTo>
                  <a:lnTo>
                    <a:pt x="475" y="275"/>
                  </a:lnTo>
                  <a:lnTo>
                    <a:pt x="487" y="267"/>
                  </a:lnTo>
                  <a:lnTo>
                    <a:pt x="511" y="248"/>
                  </a:lnTo>
                  <a:lnTo>
                    <a:pt x="531" y="224"/>
                  </a:lnTo>
                  <a:lnTo>
                    <a:pt x="539" y="212"/>
                  </a:lnTo>
                  <a:lnTo>
                    <a:pt x="549" y="201"/>
                  </a:lnTo>
                  <a:lnTo>
                    <a:pt x="556" y="188"/>
                  </a:lnTo>
                  <a:lnTo>
                    <a:pt x="563" y="176"/>
                  </a:lnTo>
                  <a:lnTo>
                    <a:pt x="565" y="169"/>
                  </a:lnTo>
                  <a:lnTo>
                    <a:pt x="565" y="166"/>
                  </a:lnTo>
                  <a:lnTo>
                    <a:pt x="566" y="165"/>
                  </a:lnTo>
                  <a:lnTo>
                    <a:pt x="569" y="163"/>
                  </a:lnTo>
                  <a:lnTo>
                    <a:pt x="576" y="151"/>
                  </a:lnTo>
                  <a:lnTo>
                    <a:pt x="580" y="136"/>
                  </a:lnTo>
                  <a:lnTo>
                    <a:pt x="584" y="123"/>
                  </a:lnTo>
                  <a:lnTo>
                    <a:pt x="588" y="109"/>
                  </a:lnTo>
                  <a:lnTo>
                    <a:pt x="593" y="96"/>
                  </a:lnTo>
                  <a:lnTo>
                    <a:pt x="593" y="87"/>
                  </a:lnTo>
                  <a:lnTo>
                    <a:pt x="594" y="80"/>
                  </a:lnTo>
                  <a:lnTo>
                    <a:pt x="596" y="66"/>
                  </a:lnTo>
                  <a:lnTo>
                    <a:pt x="596" y="57"/>
                  </a:lnTo>
                  <a:lnTo>
                    <a:pt x="598" y="50"/>
                  </a:lnTo>
                  <a:lnTo>
                    <a:pt x="599" y="36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" name="Line 40">
              <a:extLst>
                <a:ext uri="{FF2B5EF4-FFF2-40B4-BE49-F238E27FC236}">
                  <a16:creationId xmlns:a16="http://schemas.microsoft.com/office/drawing/2014/main" id="{8EA0E9DB-4FBE-9FBA-FB8F-D42A6ABA2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4213" y="3078925"/>
              <a:ext cx="157162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ACF3BC13-51E4-0E76-59FD-9AAFA1F9E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0" y="3009075"/>
              <a:ext cx="158750" cy="157163"/>
            </a:xfrm>
            <a:custGeom>
              <a:avLst/>
              <a:gdLst>
                <a:gd name="T0" fmla="*/ 488 w 599"/>
                <a:gd name="T1" fmla="*/ 66 h 598"/>
                <a:gd name="T2" fmla="*/ 440 w 599"/>
                <a:gd name="T3" fmla="*/ 32 h 598"/>
                <a:gd name="T4" fmla="*/ 387 w 599"/>
                <a:gd name="T5" fmla="*/ 10 h 598"/>
                <a:gd name="T6" fmla="*/ 330 w 599"/>
                <a:gd name="T7" fmla="*/ 1 h 598"/>
                <a:gd name="T8" fmla="*/ 269 w 599"/>
                <a:gd name="T9" fmla="*/ 1 h 598"/>
                <a:gd name="T10" fmla="*/ 210 w 599"/>
                <a:gd name="T11" fmla="*/ 10 h 598"/>
                <a:gd name="T12" fmla="*/ 157 w 599"/>
                <a:gd name="T13" fmla="*/ 32 h 598"/>
                <a:gd name="T14" fmla="*/ 109 w 599"/>
                <a:gd name="T15" fmla="*/ 66 h 598"/>
                <a:gd name="T16" fmla="*/ 66 w 599"/>
                <a:gd name="T17" fmla="*/ 109 h 598"/>
                <a:gd name="T18" fmla="*/ 33 w 599"/>
                <a:gd name="T19" fmla="*/ 157 h 598"/>
                <a:gd name="T20" fmla="*/ 11 w 599"/>
                <a:gd name="T21" fmla="*/ 209 h 598"/>
                <a:gd name="T22" fmla="*/ 2 w 599"/>
                <a:gd name="T23" fmla="*/ 268 h 598"/>
                <a:gd name="T24" fmla="*/ 2 w 599"/>
                <a:gd name="T25" fmla="*/ 329 h 598"/>
                <a:gd name="T26" fmla="*/ 11 w 599"/>
                <a:gd name="T27" fmla="*/ 386 h 598"/>
                <a:gd name="T28" fmla="*/ 33 w 599"/>
                <a:gd name="T29" fmla="*/ 439 h 598"/>
                <a:gd name="T30" fmla="*/ 66 w 599"/>
                <a:gd name="T31" fmla="*/ 487 h 598"/>
                <a:gd name="T32" fmla="*/ 109 w 599"/>
                <a:gd name="T33" fmla="*/ 530 h 598"/>
                <a:gd name="T34" fmla="*/ 157 w 599"/>
                <a:gd name="T35" fmla="*/ 562 h 598"/>
                <a:gd name="T36" fmla="*/ 210 w 599"/>
                <a:gd name="T37" fmla="*/ 584 h 598"/>
                <a:gd name="T38" fmla="*/ 269 w 599"/>
                <a:gd name="T39" fmla="*/ 596 h 598"/>
                <a:gd name="T40" fmla="*/ 314 w 599"/>
                <a:gd name="T41" fmla="*/ 597 h 598"/>
                <a:gd name="T42" fmla="*/ 330 w 599"/>
                <a:gd name="T43" fmla="*/ 596 h 598"/>
                <a:gd name="T44" fmla="*/ 351 w 599"/>
                <a:gd name="T45" fmla="*/ 592 h 598"/>
                <a:gd name="T46" fmla="*/ 373 w 599"/>
                <a:gd name="T47" fmla="*/ 587 h 598"/>
                <a:gd name="T48" fmla="*/ 400 w 599"/>
                <a:gd name="T49" fmla="*/ 579 h 598"/>
                <a:gd name="T50" fmla="*/ 427 w 599"/>
                <a:gd name="T51" fmla="*/ 568 h 598"/>
                <a:gd name="T52" fmla="*/ 430 w 599"/>
                <a:gd name="T53" fmla="*/ 565 h 598"/>
                <a:gd name="T54" fmla="*/ 440 w 599"/>
                <a:gd name="T55" fmla="*/ 562 h 598"/>
                <a:gd name="T56" fmla="*/ 465 w 599"/>
                <a:gd name="T57" fmla="*/ 548 h 598"/>
                <a:gd name="T58" fmla="*/ 488 w 599"/>
                <a:gd name="T59" fmla="*/ 530 h 598"/>
                <a:gd name="T60" fmla="*/ 531 w 599"/>
                <a:gd name="T61" fmla="*/ 487 h 598"/>
                <a:gd name="T62" fmla="*/ 549 w 599"/>
                <a:gd name="T63" fmla="*/ 464 h 598"/>
                <a:gd name="T64" fmla="*/ 563 w 599"/>
                <a:gd name="T65" fmla="*/ 439 h 598"/>
                <a:gd name="T66" fmla="*/ 565 w 599"/>
                <a:gd name="T67" fmla="*/ 429 h 598"/>
                <a:gd name="T68" fmla="*/ 569 w 599"/>
                <a:gd name="T69" fmla="*/ 426 h 598"/>
                <a:gd name="T70" fmla="*/ 580 w 599"/>
                <a:gd name="T71" fmla="*/ 399 h 598"/>
                <a:gd name="T72" fmla="*/ 588 w 599"/>
                <a:gd name="T73" fmla="*/ 372 h 598"/>
                <a:gd name="T74" fmla="*/ 593 w 599"/>
                <a:gd name="T75" fmla="*/ 350 h 598"/>
                <a:gd name="T76" fmla="*/ 597 w 599"/>
                <a:gd name="T77" fmla="*/ 329 h 598"/>
                <a:gd name="T78" fmla="*/ 598 w 599"/>
                <a:gd name="T79" fmla="*/ 313 h 598"/>
                <a:gd name="T80" fmla="*/ 597 w 599"/>
                <a:gd name="T81" fmla="*/ 268 h 598"/>
                <a:gd name="T82" fmla="*/ 585 w 599"/>
                <a:gd name="T83" fmla="*/ 209 h 598"/>
                <a:gd name="T84" fmla="*/ 563 w 599"/>
                <a:gd name="T85" fmla="*/ 157 h 598"/>
                <a:gd name="T86" fmla="*/ 531 w 599"/>
                <a:gd name="T87" fmla="*/ 10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9" h="598">
                  <a:moveTo>
                    <a:pt x="512" y="87"/>
                  </a:moveTo>
                  <a:lnTo>
                    <a:pt x="488" y="66"/>
                  </a:lnTo>
                  <a:lnTo>
                    <a:pt x="465" y="48"/>
                  </a:lnTo>
                  <a:lnTo>
                    <a:pt x="440" y="32"/>
                  </a:lnTo>
                  <a:lnTo>
                    <a:pt x="415" y="21"/>
                  </a:lnTo>
                  <a:lnTo>
                    <a:pt x="387" y="10"/>
                  </a:lnTo>
                  <a:lnTo>
                    <a:pt x="360" y="5"/>
                  </a:lnTo>
                  <a:lnTo>
                    <a:pt x="330" y="1"/>
                  </a:lnTo>
                  <a:lnTo>
                    <a:pt x="300" y="0"/>
                  </a:lnTo>
                  <a:lnTo>
                    <a:pt x="269" y="1"/>
                  </a:lnTo>
                  <a:lnTo>
                    <a:pt x="239" y="5"/>
                  </a:lnTo>
                  <a:lnTo>
                    <a:pt x="210" y="10"/>
                  </a:lnTo>
                  <a:lnTo>
                    <a:pt x="184" y="21"/>
                  </a:lnTo>
                  <a:lnTo>
                    <a:pt x="157" y="32"/>
                  </a:lnTo>
                  <a:lnTo>
                    <a:pt x="133" y="48"/>
                  </a:lnTo>
                  <a:lnTo>
                    <a:pt x="109" y="66"/>
                  </a:lnTo>
                  <a:lnTo>
                    <a:pt x="88" y="87"/>
                  </a:lnTo>
                  <a:lnTo>
                    <a:pt x="66" y="109"/>
                  </a:lnTo>
                  <a:lnTo>
                    <a:pt x="48" y="133"/>
                  </a:lnTo>
                  <a:lnTo>
                    <a:pt x="33" y="157"/>
                  </a:lnTo>
                  <a:lnTo>
                    <a:pt x="22" y="183"/>
                  </a:lnTo>
                  <a:lnTo>
                    <a:pt x="11" y="209"/>
                  </a:lnTo>
                  <a:lnTo>
                    <a:pt x="5" y="238"/>
                  </a:lnTo>
                  <a:lnTo>
                    <a:pt x="2" y="268"/>
                  </a:lnTo>
                  <a:lnTo>
                    <a:pt x="0" y="299"/>
                  </a:lnTo>
                  <a:lnTo>
                    <a:pt x="2" y="329"/>
                  </a:lnTo>
                  <a:lnTo>
                    <a:pt x="5" y="359"/>
                  </a:lnTo>
                  <a:lnTo>
                    <a:pt x="11" y="386"/>
                  </a:lnTo>
                  <a:lnTo>
                    <a:pt x="22" y="414"/>
                  </a:lnTo>
                  <a:lnTo>
                    <a:pt x="33" y="439"/>
                  </a:lnTo>
                  <a:lnTo>
                    <a:pt x="48" y="464"/>
                  </a:lnTo>
                  <a:lnTo>
                    <a:pt x="66" y="487"/>
                  </a:lnTo>
                  <a:lnTo>
                    <a:pt x="88" y="511"/>
                  </a:lnTo>
                  <a:lnTo>
                    <a:pt x="109" y="530"/>
                  </a:lnTo>
                  <a:lnTo>
                    <a:pt x="133" y="548"/>
                  </a:lnTo>
                  <a:lnTo>
                    <a:pt x="157" y="562"/>
                  </a:lnTo>
                  <a:lnTo>
                    <a:pt x="184" y="575"/>
                  </a:lnTo>
                  <a:lnTo>
                    <a:pt x="210" y="584"/>
                  </a:lnTo>
                  <a:lnTo>
                    <a:pt x="239" y="592"/>
                  </a:lnTo>
                  <a:lnTo>
                    <a:pt x="269" y="596"/>
                  </a:lnTo>
                  <a:lnTo>
                    <a:pt x="300" y="598"/>
                  </a:lnTo>
                  <a:lnTo>
                    <a:pt x="314" y="597"/>
                  </a:lnTo>
                  <a:lnTo>
                    <a:pt x="321" y="596"/>
                  </a:lnTo>
                  <a:lnTo>
                    <a:pt x="330" y="596"/>
                  </a:lnTo>
                  <a:lnTo>
                    <a:pt x="344" y="593"/>
                  </a:lnTo>
                  <a:lnTo>
                    <a:pt x="351" y="592"/>
                  </a:lnTo>
                  <a:lnTo>
                    <a:pt x="360" y="592"/>
                  </a:lnTo>
                  <a:lnTo>
                    <a:pt x="373" y="587"/>
                  </a:lnTo>
                  <a:lnTo>
                    <a:pt x="387" y="584"/>
                  </a:lnTo>
                  <a:lnTo>
                    <a:pt x="400" y="579"/>
                  </a:lnTo>
                  <a:lnTo>
                    <a:pt x="415" y="575"/>
                  </a:lnTo>
                  <a:lnTo>
                    <a:pt x="427" y="568"/>
                  </a:lnTo>
                  <a:lnTo>
                    <a:pt x="429" y="566"/>
                  </a:lnTo>
                  <a:lnTo>
                    <a:pt x="430" y="565"/>
                  </a:lnTo>
                  <a:lnTo>
                    <a:pt x="433" y="565"/>
                  </a:lnTo>
                  <a:lnTo>
                    <a:pt x="440" y="562"/>
                  </a:lnTo>
                  <a:lnTo>
                    <a:pt x="452" y="555"/>
                  </a:lnTo>
                  <a:lnTo>
                    <a:pt x="465" y="548"/>
                  </a:lnTo>
                  <a:lnTo>
                    <a:pt x="476" y="538"/>
                  </a:lnTo>
                  <a:lnTo>
                    <a:pt x="488" y="530"/>
                  </a:lnTo>
                  <a:lnTo>
                    <a:pt x="512" y="511"/>
                  </a:lnTo>
                  <a:lnTo>
                    <a:pt x="531" y="487"/>
                  </a:lnTo>
                  <a:lnTo>
                    <a:pt x="539" y="475"/>
                  </a:lnTo>
                  <a:lnTo>
                    <a:pt x="549" y="464"/>
                  </a:lnTo>
                  <a:lnTo>
                    <a:pt x="556" y="451"/>
                  </a:lnTo>
                  <a:lnTo>
                    <a:pt x="563" y="439"/>
                  </a:lnTo>
                  <a:lnTo>
                    <a:pt x="565" y="432"/>
                  </a:lnTo>
                  <a:lnTo>
                    <a:pt x="565" y="429"/>
                  </a:lnTo>
                  <a:lnTo>
                    <a:pt x="567" y="428"/>
                  </a:lnTo>
                  <a:lnTo>
                    <a:pt x="569" y="426"/>
                  </a:lnTo>
                  <a:lnTo>
                    <a:pt x="576" y="414"/>
                  </a:lnTo>
                  <a:lnTo>
                    <a:pt x="580" y="399"/>
                  </a:lnTo>
                  <a:lnTo>
                    <a:pt x="585" y="386"/>
                  </a:lnTo>
                  <a:lnTo>
                    <a:pt x="588" y="372"/>
                  </a:lnTo>
                  <a:lnTo>
                    <a:pt x="593" y="359"/>
                  </a:lnTo>
                  <a:lnTo>
                    <a:pt x="593" y="350"/>
                  </a:lnTo>
                  <a:lnTo>
                    <a:pt x="594" y="343"/>
                  </a:lnTo>
                  <a:lnTo>
                    <a:pt x="597" y="329"/>
                  </a:lnTo>
                  <a:lnTo>
                    <a:pt x="597" y="320"/>
                  </a:lnTo>
                  <a:lnTo>
                    <a:pt x="598" y="313"/>
                  </a:lnTo>
                  <a:lnTo>
                    <a:pt x="599" y="299"/>
                  </a:lnTo>
                  <a:lnTo>
                    <a:pt x="597" y="268"/>
                  </a:lnTo>
                  <a:lnTo>
                    <a:pt x="593" y="238"/>
                  </a:lnTo>
                  <a:lnTo>
                    <a:pt x="585" y="209"/>
                  </a:lnTo>
                  <a:lnTo>
                    <a:pt x="576" y="183"/>
                  </a:lnTo>
                  <a:lnTo>
                    <a:pt x="563" y="157"/>
                  </a:lnTo>
                  <a:lnTo>
                    <a:pt x="549" y="133"/>
                  </a:lnTo>
                  <a:lnTo>
                    <a:pt x="531" y="109"/>
                  </a:lnTo>
                  <a:lnTo>
                    <a:pt x="512" y="8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8C2264ED-A98A-07A6-714E-10A9D772A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3" y="3009075"/>
              <a:ext cx="158750" cy="157163"/>
            </a:xfrm>
            <a:custGeom>
              <a:avLst/>
              <a:gdLst>
                <a:gd name="T0" fmla="*/ 269 w 599"/>
                <a:gd name="T1" fmla="*/ 1 h 598"/>
                <a:gd name="T2" fmla="*/ 210 w 599"/>
                <a:gd name="T3" fmla="*/ 10 h 598"/>
                <a:gd name="T4" fmla="*/ 157 w 599"/>
                <a:gd name="T5" fmla="*/ 32 h 598"/>
                <a:gd name="T6" fmla="*/ 109 w 599"/>
                <a:gd name="T7" fmla="*/ 66 h 598"/>
                <a:gd name="T8" fmla="*/ 66 w 599"/>
                <a:gd name="T9" fmla="*/ 109 h 598"/>
                <a:gd name="T10" fmla="*/ 33 w 599"/>
                <a:gd name="T11" fmla="*/ 157 h 598"/>
                <a:gd name="T12" fmla="*/ 11 w 599"/>
                <a:gd name="T13" fmla="*/ 209 h 598"/>
                <a:gd name="T14" fmla="*/ 2 w 599"/>
                <a:gd name="T15" fmla="*/ 268 h 598"/>
                <a:gd name="T16" fmla="*/ 2 w 599"/>
                <a:gd name="T17" fmla="*/ 329 h 598"/>
                <a:gd name="T18" fmla="*/ 11 w 599"/>
                <a:gd name="T19" fmla="*/ 386 h 598"/>
                <a:gd name="T20" fmla="*/ 33 w 599"/>
                <a:gd name="T21" fmla="*/ 439 h 598"/>
                <a:gd name="T22" fmla="*/ 66 w 599"/>
                <a:gd name="T23" fmla="*/ 487 h 598"/>
                <a:gd name="T24" fmla="*/ 109 w 599"/>
                <a:gd name="T25" fmla="*/ 530 h 598"/>
                <a:gd name="T26" fmla="*/ 157 w 599"/>
                <a:gd name="T27" fmla="*/ 562 h 598"/>
                <a:gd name="T28" fmla="*/ 210 w 599"/>
                <a:gd name="T29" fmla="*/ 584 h 598"/>
                <a:gd name="T30" fmla="*/ 269 w 599"/>
                <a:gd name="T31" fmla="*/ 596 h 598"/>
                <a:gd name="T32" fmla="*/ 314 w 599"/>
                <a:gd name="T33" fmla="*/ 597 h 598"/>
                <a:gd name="T34" fmla="*/ 330 w 599"/>
                <a:gd name="T35" fmla="*/ 596 h 598"/>
                <a:gd name="T36" fmla="*/ 351 w 599"/>
                <a:gd name="T37" fmla="*/ 592 h 598"/>
                <a:gd name="T38" fmla="*/ 373 w 599"/>
                <a:gd name="T39" fmla="*/ 587 h 598"/>
                <a:gd name="T40" fmla="*/ 400 w 599"/>
                <a:gd name="T41" fmla="*/ 579 h 598"/>
                <a:gd name="T42" fmla="*/ 427 w 599"/>
                <a:gd name="T43" fmla="*/ 568 h 598"/>
                <a:gd name="T44" fmla="*/ 430 w 599"/>
                <a:gd name="T45" fmla="*/ 565 h 598"/>
                <a:gd name="T46" fmla="*/ 440 w 599"/>
                <a:gd name="T47" fmla="*/ 562 h 598"/>
                <a:gd name="T48" fmla="*/ 465 w 599"/>
                <a:gd name="T49" fmla="*/ 548 h 598"/>
                <a:gd name="T50" fmla="*/ 488 w 599"/>
                <a:gd name="T51" fmla="*/ 530 h 598"/>
                <a:gd name="T52" fmla="*/ 531 w 599"/>
                <a:gd name="T53" fmla="*/ 487 h 598"/>
                <a:gd name="T54" fmla="*/ 549 w 599"/>
                <a:gd name="T55" fmla="*/ 464 h 598"/>
                <a:gd name="T56" fmla="*/ 563 w 599"/>
                <a:gd name="T57" fmla="*/ 439 h 598"/>
                <a:gd name="T58" fmla="*/ 565 w 599"/>
                <a:gd name="T59" fmla="*/ 429 h 598"/>
                <a:gd name="T60" fmla="*/ 569 w 599"/>
                <a:gd name="T61" fmla="*/ 426 h 598"/>
                <a:gd name="T62" fmla="*/ 580 w 599"/>
                <a:gd name="T63" fmla="*/ 399 h 598"/>
                <a:gd name="T64" fmla="*/ 588 w 599"/>
                <a:gd name="T65" fmla="*/ 372 h 598"/>
                <a:gd name="T66" fmla="*/ 593 w 599"/>
                <a:gd name="T67" fmla="*/ 350 h 598"/>
                <a:gd name="T68" fmla="*/ 597 w 599"/>
                <a:gd name="T69" fmla="*/ 329 h 598"/>
                <a:gd name="T70" fmla="*/ 598 w 599"/>
                <a:gd name="T71" fmla="*/ 313 h 598"/>
                <a:gd name="T72" fmla="*/ 597 w 599"/>
                <a:gd name="T73" fmla="*/ 268 h 598"/>
                <a:gd name="T74" fmla="*/ 585 w 599"/>
                <a:gd name="T75" fmla="*/ 209 h 598"/>
                <a:gd name="T76" fmla="*/ 563 w 599"/>
                <a:gd name="T77" fmla="*/ 157 h 598"/>
                <a:gd name="T78" fmla="*/ 531 w 599"/>
                <a:gd name="T79" fmla="*/ 109 h 598"/>
                <a:gd name="T80" fmla="*/ 488 w 599"/>
                <a:gd name="T81" fmla="*/ 66 h 598"/>
                <a:gd name="T82" fmla="*/ 440 w 599"/>
                <a:gd name="T83" fmla="*/ 32 h 598"/>
                <a:gd name="T84" fmla="*/ 387 w 599"/>
                <a:gd name="T85" fmla="*/ 10 h 598"/>
                <a:gd name="T86" fmla="*/ 330 w 599"/>
                <a:gd name="T87" fmla="*/ 1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9" h="598">
                  <a:moveTo>
                    <a:pt x="300" y="0"/>
                  </a:moveTo>
                  <a:lnTo>
                    <a:pt x="269" y="1"/>
                  </a:lnTo>
                  <a:lnTo>
                    <a:pt x="239" y="5"/>
                  </a:lnTo>
                  <a:lnTo>
                    <a:pt x="210" y="10"/>
                  </a:lnTo>
                  <a:lnTo>
                    <a:pt x="184" y="21"/>
                  </a:lnTo>
                  <a:lnTo>
                    <a:pt x="157" y="32"/>
                  </a:lnTo>
                  <a:lnTo>
                    <a:pt x="133" y="48"/>
                  </a:lnTo>
                  <a:lnTo>
                    <a:pt x="109" y="66"/>
                  </a:lnTo>
                  <a:lnTo>
                    <a:pt x="88" y="87"/>
                  </a:lnTo>
                  <a:lnTo>
                    <a:pt x="66" y="109"/>
                  </a:lnTo>
                  <a:lnTo>
                    <a:pt x="48" y="133"/>
                  </a:lnTo>
                  <a:lnTo>
                    <a:pt x="33" y="157"/>
                  </a:lnTo>
                  <a:lnTo>
                    <a:pt x="22" y="183"/>
                  </a:lnTo>
                  <a:lnTo>
                    <a:pt x="11" y="209"/>
                  </a:lnTo>
                  <a:lnTo>
                    <a:pt x="5" y="238"/>
                  </a:lnTo>
                  <a:lnTo>
                    <a:pt x="2" y="268"/>
                  </a:lnTo>
                  <a:lnTo>
                    <a:pt x="0" y="299"/>
                  </a:lnTo>
                  <a:lnTo>
                    <a:pt x="2" y="329"/>
                  </a:lnTo>
                  <a:lnTo>
                    <a:pt x="5" y="359"/>
                  </a:lnTo>
                  <a:lnTo>
                    <a:pt x="11" y="386"/>
                  </a:lnTo>
                  <a:lnTo>
                    <a:pt x="22" y="414"/>
                  </a:lnTo>
                  <a:lnTo>
                    <a:pt x="33" y="439"/>
                  </a:lnTo>
                  <a:lnTo>
                    <a:pt x="48" y="464"/>
                  </a:lnTo>
                  <a:lnTo>
                    <a:pt x="66" y="487"/>
                  </a:lnTo>
                  <a:lnTo>
                    <a:pt x="88" y="511"/>
                  </a:lnTo>
                  <a:lnTo>
                    <a:pt x="109" y="530"/>
                  </a:lnTo>
                  <a:lnTo>
                    <a:pt x="133" y="548"/>
                  </a:lnTo>
                  <a:lnTo>
                    <a:pt x="157" y="562"/>
                  </a:lnTo>
                  <a:lnTo>
                    <a:pt x="184" y="575"/>
                  </a:lnTo>
                  <a:lnTo>
                    <a:pt x="210" y="584"/>
                  </a:lnTo>
                  <a:lnTo>
                    <a:pt x="239" y="592"/>
                  </a:lnTo>
                  <a:lnTo>
                    <a:pt x="269" y="596"/>
                  </a:lnTo>
                  <a:lnTo>
                    <a:pt x="300" y="598"/>
                  </a:lnTo>
                  <a:lnTo>
                    <a:pt x="314" y="597"/>
                  </a:lnTo>
                  <a:lnTo>
                    <a:pt x="321" y="596"/>
                  </a:lnTo>
                  <a:lnTo>
                    <a:pt x="330" y="596"/>
                  </a:lnTo>
                  <a:lnTo>
                    <a:pt x="344" y="593"/>
                  </a:lnTo>
                  <a:lnTo>
                    <a:pt x="351" y="592"/>
                  </a:lnTo>
                  <a:lnTo>
                    <a:pt x="360" y="592"/>
                  </a:lnTo>
                  <a:lnTo>
                    <a:pt x="373" y="587"/>
                  </a:lnTo>
                  <a:lnTo>
                    <a:pt x="387" y="584"/>
                  </a:lnTo>
                  <a:lnTo>
                    <a:pt x="400" y="579"/>
                  </a:lnTo>
                  <a:lnTo>
                    <a:pt x="415" y="575"/>
                  </a:lnTo>
                  <a:lnTo>
                    <a:pt x="427" y="568"/>
                  </a:lnTo>
                  <a:lnTo>
                    <a:pt x="429" y="566"/>
                  </a:lnTo>
                  <a:lnTo>
                    <a:pt x="430" y="565"/>
                  </a:lnTo>
                  <a:lnTo>
                    <a:pt x="433" y="565"/>
                  </a:lnTo>
                  <a:lnTo>
                    <a:pt x="440" y="562"/>
                  </a:lnTo>
                  <a:lnTo>
                    <a:pt x="452" y="555"/>
                  </a:lnTo>
                  <a:lnTo>
                    <a:pt x="465" y="548"/>
                  </a:lnTo>
                  <a:lnTo>
                    <a:pt x="476" y="538"/>
                  </a:lnTo>
                  <a:lnTo>
                    <a:pt x="488" y="530"/>
                  </a:lnTo>
                  <a:lnTo>
                    <a:pt x="512" y="511"/>
                  </a:lnTo>
                  <a:lnTo>
                    <a:pt x="531" y="487"/>
                  </a:lnTo>
                  <a:lnTo>
                    <a:pt x="539" y="475"/>
                  </a:lnTo>
                  <a:lnTo>
                    <a:pt x="549" y="464"/>
                  </a:lnTo>
                  <a:lnTo>
                    <a:pt x="556" y="451"/>
                  </a:lnTo>
                  <a:lnTo>
                    <a:pt x="563" y="439"/>
                  </a:lnTo>
                  <a:lnTo>
                    <a:pt x="565" y="432"/>
                  </a:lnTo>
                  <a:lnTo>
                    <a:pt x="565" y="429"/>
                  </a:lnTo>
                  <a:lnTo>
                    <a:pt x="567" y="428"/>
                  </a:lnTo>
                  <a:lnTo>
                    <a:pt x="569" y="426"/>
                  </a:lnTo>
                  <a:lnTo>
                    <a:pt x="576" y="414"/>
                  </a:lnTo>
                  <a:lnTo>
                    <a:pt x="580" y="399"/>
                  </a:lnTo>
                  <a:lnTo>
                    <a:pt x="585" y="386"/>
                  </a:lnTo>
                  <a:lnTo>
                    <a:pt x="588" y="372"/>
                  </a:lnTo>
                  <a:lnTo>
                    <a:pt x="593" y="359"/>
                  </a:lnTo>
                  <a:lnTo>
                    <a:pt x="593" y="350"/>
                  </a:lnTo>
                  <a:lnTo>
                    <a:pt x="594" y="343"/>
                  </a:lnTo>
                  <a:lnTo>
                    <a:pt x="597" y="329"/>
                  </a:lnTo>
                  <a:lnTo>
                    <a:pt x="597" y="320"/>
                  </a:lnTo>
                  <a:lnTo>
                    <a:pt x="598" y="313"/>
                  </a:lnTo>
                  <a:lnTo>
                    <a:pt x="599" y="299"/>
                  </a:lnTo>
                  <a:lnTo>
                    <a:pt x="597" y="268"/>
                  </a:lnTo>
                  <a:lnTo>
                    <a:pt x="593" y="238"/>
                  </a:lnTo>
                  <a:lnTo>
                    <a:pt x="585" y="209"/>
                  </a:lnTo>
                  <a:lnTo>
                    <a:pt x="576" y="183"/>
                  </a:lnTo>
                  <a:lnTo>
                    <a:pt x="563" y="157"/>
                  </a:lnTo>
                  <a:lnTo>
                    <a:pt x="549" y="133"/>
                  </a:lnTo>
                  <a:lnTo>
                    <a:pt x="531" y="109"/>
                  </a:lnTo>
                  <a:lnTo>
                    <a:pt x="512" y="87"/>
                  </a:lnTo>
                  <a:lnTo>
                    <a:pt x="488" y="66"/>
                  </a:lnTo>
                  <a:lnTo>
                    <a:pt x="465" y="48"/>
                  </a:lnTo>
                  <a:lnTo>
                    <a:pt x="440" y="32"/>
                  </a:lnTo>
                  <a:lnTo>
                    <a:pt x="415" y="21"/>
                  </a:lnTo>
                  <a:lnTo>
                    <a:pt x="387" y="10"/>
                  </a:lnTo>
                  <a:lnTo>
                    <a:pt x="360" y="5"/>
                  </a:lnTo>
                  <a:lnTo>
                    <a:pt x="330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3A545D62-6AC9-B5CB-9202-379C8818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3009075"/>
              <a:ext cx="158750" cy="157163"/>
            </a:xfrm>
            <a:custGeom>
              <a:avLst/>
              <a:gdLst>
                <a:gd name="T0" fmla="*/ 268 w 598"/>
                <a:gd name="T1" fmla="*/ 1 h 598"/>
                <a:gd name="T2" fmla="*/ 209 w 598"/>
                <a:gd name="T3" fmla="*/ 10 h 598"/>
                <a:gd name="T4" fmla="*/ 156 w 598"/>
                <a:gd name="T5" fmla="*/ 32 h 598"/>
                <a:gd name="T6" fmla="*/ 109 w 598"/>
                <a:gd name="T7" fmla="*/ 66 h 598"/>
                <a:gd name="T8" fmla="*/ 65 w 598"/>
                <a:gd name="T9" fmla="*/ 109 h 598"/>
                <a:gd name="T10" fmla="*/ 32 w 598"/>
                <a:gd name="T11" fmla="*/ 157 h 598"/>
                <a:gd name="T12" fmla="*/ 10 w 598"/>
                <a:gd name="T13" fmla="*/ 209 h 598"/>
                <a:gd name="T14" fmla="*/ 1 w 598"/>
                <a:gd name="T15" fmla="*/ 268 h 598"/>
                <a:gd name="T16" fmla="*/ 1 w 598"/>
                <a:gd name="T17" fmla="*/ 329 h 598"/>
                <a:gd name="T18" fmla="*/ 10 w 598"/>
                <a:gd name="T19" fmla="*/ 386 h 598"/>
                <a:gd name="T20" fmla="*/ 32 w 598"/>
                <a:gd name="T21" fmla="*/ 439 h 598"/>
                <a:gd name="T22" fmla="*/ 65 w 598"/>
                <a:gd name="T23" fmla="*/ 487 h 598"/>
                <a:gd name="T24" fmla="*/ 109 w 598"/>
                <a:gd name="T25" fmla="*/ 530 h 598"/>
                <a:gd name="T26" fmla="*/ 156 w 598"/>
                <a:gd name="T27" fmla="*/ 562 h 598"/>
                <a:gd name="T28" fmla="*/ 209 w 598"/>
                <a:gd name="T29" fmla="*/ 584 h 598"/>
                <a:gd name="T30" fmla="*/ 268 w 598"/>
                <a:gd name="T31" fmla="*/ 596 h 598"/>
                <a:gd name="T32" fmla="*/ 313 w 598"/>
                <a:gd name="T33" fmla="*/ 597 h 598"/>
                <a:gd name="T34" fmla="*/ 329 w 598"/>
                <a:gd name="T35" fmla="*/ 596 h 598"/>
                <a:gd name="T36" fmla="*/ 350 w 598"/>
                <a:gd name="T37" fmla="*/ 592 h 598"/>
                <a:gd name="T38" fmla="*/ 372 w 598"/>
                <a:gd name="T39" fmla="*/ 587 h 598"/>
                <a:gd name="T40" fmla="*/ 399 w 598"/>
                <a:gd name="T41" fmla="*/ 579 h 598"/>
                <a:gd name="T42" fmla="*/ 426 w 598"/>
                <a:gd name="T43" fmla="*/ 568 h 598"/>
                <a:gd name="T44" fmla="*/ 429 w 598"/>
                <a:gd name="T45" fmla="*/ 565 h 598"/>
                <a:gd name="T46" fmla="*/ 439 w 598"/>
                <a:gd name="T47" fmla="*/ 562 h 598"/>
                <a:gd name="T48" fmla="*/ 464 w 598"/>
                <a:gd name="T49" fmla="*/ 548 h 598"/>
                <a:gd name="T50" fmla="*/ 487 w 598"/>
                <a:gd name="T51" fmla="*/ 530 h 598"/>
                <a:gd name="T52" fmla="*/ 530 w 598"/>
                <a:gd name="T53" fmla="*/ 487 h 598"/>
                <a:gd name="T54" fmla="*/ 548 w 598"/>
                <a:gd name="T55" fmla="*/ 464 h 598"/>
                <a:gd name="T56" fmla="*/ 562 w 598"/>
                <a:gd name="T57" fmla="*/ 439 h 598"/>
                <a:gd name="T58" fmla="*/ 565 w 598"/>
                <a:gd name="T59" fmla="*/ 429 h 598"/>
                <a:gd name="T60" fmla="*/ 568 w 598"/>
                <a:gd name="T61" fmla="*/ 426 h 598"/>
                <a:gd name="T62" fmla="*/ 579 w 598"/>
                <a:gd name="T63" fmla="*/ 399 h 598"/>
                <a:gd name="T64" fmla="*/ 587 w 598"/>
                <a:gd name="T65" fmla="*/ 372 h 598"/>
                <a:gd name="T66" fmla="*/ 592 w 598"/>
                <a:gd name="T67" fmla="*/ 350 h 598"/>
                <a:gd name="T68" fmla="*/ 596 w 598"/>
                <a:gd name="T69" fmla="*/ 329 h 598"/>
                <a:gd name="T70" fmla="*/ 597 w 598"/>
                <a:gd name="T71" fmla="*/ 313 h 598"/>
                <a:gd name="T72" fmla="*/ 596 w 598"/>
                <a:gd name="T73" fmla="*/ 268 h 598"/>
                <a:gd name="T74" fmla="*/ 584 w 598"/>
                <a:gd name="T75" fmla="*/ 209 h 598"/>
                <a:gd name="T76" fmla="*/ 562 w 598"/>
                <a:gd name="T77" fmla="*/ 157 h 598"/>
                <a:gd name="T78" fmla="*/ 530 w 598"/>
                <a:gd name="T79" fmla="*/ 109 h 598"/>
                <a:gd name="T80" fmla="*/ 487 w 598"/>
                <a:gd name="T81" fmla="*/ 66 h 598"/>
                <a:gd name="T82" fmla="*/ 439 w 598"/>
                <a:gd name="T83" fmla="*/ 32 h 598"/>
                <a:gd name="T84" fmla="*/ 386 w 598"/>
                <a:gd name="T85" fmla="*/ 10 h 598"/>
                <a:gd name="T86" fmla="*/ 329 w 598"/>
                <a:gd name="T87" fmla="*/ 1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8" h="598">
                  <a:moveTo>
                    <a:pt x="299" y="0"/>
                  </a:moveTo>
                  <a:lnTo>
                    <a:pt x="268" y="1"/>
                  </a:lnTo>
                  <a:lnTo>
                    <a:pt x="238" y="5"/>
                  </a:lnTo>
                  <a:lnTo>
                    <a:pt x="209" y="10"/>
                  </a:lnTo>
                  <a:lnTo>
                    <a:pt x="183" y="21"/>
                  </a:lnTo>
                  <a:lnTo>
                    <a:pt x="156" y="32"/>
                  </a:lnTo>
                  <a:lnTo>
                    <a:pt x="132" y="48"/>
                  </a:lnTo>
                  <a:lnTo>
                    <a:pt x="109" y="66"/>
                  </a:lnTo>
                  <a:lnTo>
                    <a:pt x="87" y="87"/>
                  </a:lnTo>
                  <a:lnTo>
                    <a:pt x="65" y="109"/>
                  </a:lnTo>
                  <a:lnTo>
                    <a:pt x="47" y="133"/>
                  </a:lnTo>
                  <a:lnTo>
                    <a:pt x="32" y="157"/>
                  </a:lnTo>
                  <a:lnTo>
                    <a:pt x="21" y="183"/>
                  </a:lnTo>
                  <a:lnTo>
                    <a:pt x="10" y="209"/>
                  </a:lnTo>
                  <a:lnTo>
                    <a:pt x="4" y="238"/>
                  </a:lnTo>
                  <a:lnTo>
                    <a:pt x="1" y="268"/>
                  </a:lnTo>
                  <a:lnTo>
                    <a:pt x="0" y="299"/>
                  </a:lnTo>
                  <a:lnTo>
                    <a:pt x="1" y="329"/>
                  </a:lnTo>
                  <a:lnTo>
                    <a:pt x="4" y="359"/>
                  </a:lnTo>
                  <a:lnTo>
                    <a:pt x="10" y="386"/>
                  </a:lnTo>
                  <a:lnTo>
                    <a:pt x="21" y="414"/>
                  </a:lnTo>
                  <a:lnTo>
                    <a:pt x="32" y="439"/>
                  </a:lnTo>
                  <a:lnTo>
                    <a:pt x="47" y="464"/>
                  </a:lnTo>
                  <a:lnTo>
                    <a:pt x="65" y="487"/>
                  </a:lnTo>
                  <a:lnTo>
                    <a:pt x="87" y="511"/>
                  </a:lnTo>
                  <a:lnTo>
                    <a:pt x="109" y="530"/>
                  </a:lnTo>
                  <a:lnTo>
                    <a:pt x="132" y="548"/>
                  </a:lnTo>
                  <a:lnTo>
                    <a:pt x="156" y="562"/>
                  </a:lnTo>
                  <a:lnTo>
                    <a:pt x="183" y="575"/>
                  </a:lnTo>
                  <a:lnTo>
                    <a:pt x="209" y="584"/>
                  </a:lnTo>
                  <a:lnTo>
                    <a:pt x="238" y="592"/>
                  </a:lnTo>
                  <a:lnTo>
                    <a:pt x="268" y="596"/>
                  </a:lnTo>
                  <a:lnTo>
                    <a:pt x="299" y="598"/>
                  </a:lnTo>
                  <a:lnTo>
                    <a:pt x="313" y="597"/>
                  </a:lnTo>
                  <a:lnTo>
                    <a:pt x="320" y="596"/>
                  </a:lnTo>
                  <a:lnTo>
                    <a:pt x="329" y="596"/>
                  </a:lnTo>
                  <a:lnTo>
                    <a:pt x="343" y="593"/>
                  </a:lnTo>
                  <a:lnTo>
                    <a:pt x="350" y="592"/>
                  </a:lnTo>
                  <a:lnTo>
                    <a:pt x="359" y="592"/>
                  </a:lnTo>
                  <a:lnTo>
                    <a:pt x="372" y="587"/>
                  </a:lnTo>
                  <a:lnTo>
                    <a:pt x="386" y="584"/>
                  </a:lnTo>
                  <a:lnTo>
                    <a:pt x="399" y="579"/>
                  </a:lnTo>
                  <a:lnTo>
                    <a:pt x="414" y="575"/>
                  </a:lnTo>
                  <a:lnTo>
                    <a:pt x="426" y="568"/>
                  </a:lnTo>
                  <a:lnTo>
                    <a:pt x="428" y="566"/>
                  </a:lnTo>
                  <a:lnTo>
                    <a:pt x="429" y="565"/>
                  </a:lnTo>
                  <a:lnTo>
                    <a:pt x="432" y="565"/>
                  </a:lnTo>
                  <a:lnTo>
                    <a:pt x="439" y="562"/>
                  </a:lnTo>
                  <a:lnTo>
                    <a:pt x="451" y="555"/>
                  </a:lnTo>
                  <a:lnTo>
                    <a:pt x="464" y="548"/>
                  </a:lnTo>
                  <a:lnTo>
                    <a:pt x="475" y="538"/>
                  </a:lnTo>
                  <a:lnTo>
                    <a:pt x="487" y="530"/>
                  </a:lnTo>
                  <a:lnTo>
                    <a:pt x="511" y="511"/>
                  </a:lnTo>
                  <a:lnTo>
                    <a:pt x="530" y="487"/>
                  </a:lnTo>
                  <a:lnTo>
                    <a:pt x="538" y="475"/>
                  </a:lnTo>
                  <a:lnTo>
                    <a:pt x="548" y="464"/>
                  </a:lnTo>
                  <a:lnTo>
                    <a:pt x="555" y="451"/>
                  </a:lnTo>
                  <a:lnTo>
                    <a:pt x="562" y="439"/>
                  </a:lnTo>
                  <a:lnTo>
                    <a:pt x="565" y="432"/>
                  </a:lnTo>
                  <a:lnTo>
                    <a:pt x="565" y="429"/>
                  </a:lnTo>
                  <a:lnTo>
                    <a:pt x="566" y="428"/>
                  </a:lnTo>
                  <a:lnTo>
                    <a:pt x="568" y="426"/>
                  </a:lnTo>
                  <a:lnTo>
                    <a:pt x="575" y="414"/>
                  </a:lnTo>
                  <a:lnTo>
                    <a:pt x="579" y="399"/>
                  </a:lnTo>
                  <a:lnTo>
                    <a:pt x="584" y="386"/>
                  </a:lnTo>
                  <a:lnTo>
                    <a:pt x="587" y="372"/>
                  </a:lnTo>
                  <a:lnTo>
                    <a:pt x="592" y="359"/>
                  </a:lnTo>
                  <a:lnTo>
                    <a:pt x="592" y="350"/>
                  </a:lnTo>
                  <a:lnTo>
                    <a:pt x="593" y="343"/>
                  </a:lnTo>
                  <a:lnTo>
                    <a:pt x="596" y="329"/>
                  </a:lnTo>
                  <a:lnTo>
                    <a:pt x="596" y="320"/>
                  </a:lnTo>
                  <a:lnTo>
                    <a:pt x="597" y="313"/>
                  </a:lnTo>
                  <a:lnTo>
                    <a:pt x="598" y="299"/>
                  </a:lnTo>
                  <a:lnTo>
                    <a:pt x="596" y="268"/>
                  </a:lnTo>
                  <a:lnTo>
                    <a:pt x="592" y="238"/>
                  </a:lnTo>
                  <a:lnTo>
                    <a:pt x="584" y="209"/>
                  </a:lnTo>
                  <a:lnTo>
                    <a:pt x="575" y="183"/>
                  </a:lnTo>
                  <a:lnTo>
                    <a:pt x="562" y="157"/>
                  </a:lnTo>
                  <a:lnTo>
                    <a:pt x="548" y="133"/>
                  </a:lnTo>
                  <a:lnTo>
                    <a:pt x="530" y="109"/>
                  </a:lnTo>
                  <a:lnTo>
                    <a:pt x="511" y="87"/>
                  </a:lnTo>
                  <a:lnTo>
                    <a:pt x="487" y="66"/>
                  </a:lnTo>
                  <a:lnTo>
                    <a:pt x="464" y="48"/>
                  </a:lnTo>
                  <a:lnTo>
                    <a:pt x="439" y="32"/>
                  </a:lnTo>
                  <a:lnTo>
                    <a:pt x="414" y="21"/>
                  </a:lnTo>
                  <a:lnTo>
                    <a:pt x="386" y="10"/>
                  </a:lnTo>
                  <a:lnTo>
                    <a:pt x="359" y="5"/>
                  </a:lnTo>
                  <a:lnTo>
                    <a:pt x="329" y="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08AD9DC0-0219-F982-5CB4-4B86E107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4101275"/>
              <a:ext cx="158750" cy="158750"/>
            </a:xfrm>
            <a:custGeom>
              <a:avLst/>
              <a:gdLst>
                <a:gd name="T0" fmla="*/ 268 w 599"/>
                <a:gd name="T1" fmla="*/ 1 h 598"/>
                <a:gd name="T2" fmla="*/ 210 w 599"/>
                <a:gd name="T3" fmla="*/ 11 h 598"/>
                <a:gd name="T4" fmla="*/ 157 w 599"/>
                <a:gd name="T5" fmla="*/ 32 h 598"/>
                <a:gd name="T6" fmla="*/ 109 w 599"/>
                <a:gd name="T7" fmla="*/ 66 h 598"/>
                <a:gd name="T8" fmla="*/ 66 w 599"/>
                <a:gd name="T9" fmla="*/ 109 h 598"/>
                <a:gd name="T10" fmla="*/ 33 w 599"/>
                <a:gd name="T11" fmla="*/ 157 h 598"/>
                <a:gd name="T12" fmla="*/ 11 w 599"/>
                <a:gd name="T13" fmla="*/ 209 h 598"/>
                <a:gd name="T14" fmla="*/ 1 w 599"/>
                <a:gd name="T15" fmla="*/ 268 h 598"/>
                <a:gd name="T16" fmla="*/ 1 w 599"/>
                <a:gd name="T17" fmla="*/ 329 h 598"/>
                <a:gd name="T18" fmla="*/ 11 w 599"/>
                <a:gd name="T19" fmla="*/ 386 h 598"/>
                <a:gd name="T20" fmla="*/ 33 w 599"/>
                <a:gd name="T21" fmla="*/ 439 h 598"/>
                <a:gd name="T22" fmla="*/ 66 w 599"/>
                <a:gd name="T23" fmla="*/ 487 h 598"/>
                <a:gd name="T24" fmla="*/ 109 w 599"/>
                <a:gd name="T25" fmla="*/ 530 h 598"/>
                <a:gd name="T26" fmla="*/ 157 w 599"/>
                <a:gd name="T27" fmla="*/ 562 h 598"/>
                <a:gd name="T28" fmla="*/ 210 w 599"/>
                <a:gd name="T29" fmla="*/ 584 h 598"/>
                <a:gd name="T30" fmla="*/ 268 w 599"/>
                <a:gd name="T31" fmla="*/ 596 h 598"/>
                <a:gd name="T32" fmla="*/ 314 w 599"/>
                <a:gd name="T33" fmla="*/ 597 h 598"/>
                <a:gd name="T34" fmla="*/ 329 w 599"/>
                <a:gd name="T35" fmla="*/ 596 h 598"/>
                <a:gd name="T36" fmla="*/ 351 w 599"/>
                <a:gd name="T37" fmla="*/ 592 h 598"/>
                <a:gd name="T38" fmla="*/ 373 w 599"/>
                <a:gd name="T39" fmla="*/ 587 h 598"/>
                <a:gd name="T40" fmla="*/ 400 w 599"/>
                <a:gd name="T41" fmla="*/ 579 h 598"/>
                <a:gd name="T42" fmla="*/ 426 w 599"/>
                <a:gd name="T43" fmla="*/ 568 h 598"/>
                <a:gd name="T44" fmla="*/ 430 w 599"/>
                <a:gd name="T45" fmla="*/ 565 h 598"/>
                <a:gd name="T46" fmla="*/ 440 w 599"/>
                <a:gd name="T47" fmla="*/ 562 h 598"/>
                <a:gd name="T48" fmla="*/ 465 w 599"/>
                <a:gd name="T49" fmla="*/ 548 h 598"/>
                <a:gd name="T50" fmla="*/ 487 w 599"/>
                <a:gd name="T51" fmla="*/ 530 h 598"/>
                <a:gd name="T52" fmla="*/ 531 w 599"/>
                <a:gd name="T53" fmla="*/ 487 h 598"/>
                <a:gd name="T54" fmla="*/ 549 w 599"/>
                <a:gd name="T55" fmla="*/ 464 h 598"/>
                <a:gd name="T56" fmla="*/ 563 w 599"/>
                <a:gd name="T57" fmla="*/ 439 h 598"/>
                <a:gd name="T58" fmla="*/ 565 w 599"/>
                <a:gd name="T59" fmla="*/ 429 h 598"/>
                <a:gd name="T60" fmla="*/ 569 w 599"/>
                <a:gd name="T61" fmla="*/ 426 h 598"/>
                <a:gd name="T62" fmla="*/ 580 w 599"/>
                <a:gd name="T63" fmla="*/ 399 h 598"/>
                <a:gd name="T64" fmla="*/ 588 w 599"/>
                <a:gd name="T65" fmla="*/ 372 h 598"/>
                <a:gd name="T66" fmla="*/ 593 w 599"/>
                <a:gd name="T67" fmla="*/ 350 h 598"/>
                <a:gd name="T68" fmla="*/ 596 w 599"/>
                <a:gd name="T69" fmla="*/ 329 h 598"/>
                <a:gd name="T70" fmla="*/ 598 w 599"/>
                <a:gd name="T71" fmla="*/ 313 h 598"/>
                <a:gd name="T72" fmla="*/ 596 w 599"/>
                <a:gd name="T73" fmla="*/ 268 h 598"/>
                <a:gd name="T74" fmla="*/ 584 w 599"/>
                <a:gd name="T75" fmla="*/ 209 h 598"/>
                <a:gd name="T76" fmla="*/ 563 w 599"/>
                <a:gd name="T77" fmla="*/ 157 h 598"/>
                <a:gd name="T78" fmla="*/ 531 w 599"/>
                <a:gd name="T79" fmla="*/ 109 h 598"/>
                <a:gd name="T80" fmla="*/ 487 w 599"/>
                <a:gd name="T81" fmla="*/ 66 h 598"/>
                <a:gd name="T82" fmla="*/ 440 w 599"/>
                <a:gd name="T83" fmla="*/ 32 h 598"/>
                <a:gd name="T84" fmla="*/ 387 w 599"/>
                <a:gd name="T85" fmla="*/ 11 h 598"/>
                <a:gd name="T86" fmla="*/ 329 w 599"/>
                <a:gd name="T87" fmla="*/ 1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9" h="598">
                  <a:moveTo>
                    <a:pt x="300" y="0"/>
                  </a:moveTo>
                  <a:lnTo>
                    <a:pt x="268" y="1"/>
                  </a:lnTo>
                  <a:lnTo>
                    <a:pt x="238" y="5"/>
                  </a:lnTo>
                  <a:lnTo>
                    <a:pt x="210" y="11"/>
                  </a:lnTo>
                  <a:lnTo>
                    <a:pt x="183" y="21"/>
                  </a:lnTo>
                  <a:lnTo>
                    <a:pt x="157" y="32"/>
                  </a:lnTo>
                  <a:lnTo>
                    <a:pt x="133" y="48"/>
                  </a:lnTo>
                  <a:lnTo>
                    <a:pt x="109" y="66"/>
                  </a:lnTo>
                  <a:lnTo>
                    <a:pt x="88" y="87"/>
                  </a:lnTo>
                  <a:lnTo>
                    <a:pt x="66" y="109"/>
                  </a:lnTo>
                  <a:lnTo>
                    <a:pt x="48" y="133"/>
                  </a:lnTo>
                  <a:lnTo>
                    <a:pt x="33" y="157"/>
                  </a:lnTo>
                  <a:lnTo>
                    <a:pt x="22" y="183"/>
                  </a:lnTo>
                  <a:lnTo>
                    <a:pt x="11" y="209"/>
                  </a:lnTo>
                  <a:lnTo>
                    <a:pt x="5" y="238"/>
                  </a:lnTo>
                  <a:lnTo>
                    <a:pt x="1" y="268"/>
                  </a:lnTo>
                  <a:lnTo>
                    <a:pt x="0" y="299"/>
                  </a:lnTo>
                  <a:lnTo>
                    <a:pt x="1" y="329"/>
                  </a:lnTo>
                  <a:lnTo>
                    <a:pt x="5" y="359"/>
                  </a:lnTo>
                  <a:lnTo>
                    <a:pt x="11" y="386"/>
                  </a:lnTo>
                  <a:lnTo>
                    <a:pt x="22" y="414"/>
                  </a:lnTo>
                  <a:lnTo>
                    <a:pt x="33" y="439"/>
                  </a:lnTo>
                  <a:lnTo>
                    <a:pt x="48" y="464"/>
                  </a:lnTo>
                  <a:lnTo>
                    <a:pt x="66" y="487"/>
                  </a:lnTo>
                  <a:lnTo>
                    <a:pt x="88" y="511"/>
                  </a:lnTo>
                  <a:lnTo>
                    <a:pt x="109" y="530"/>
                  </a:lnTo>
                  <a:lnTo>
                    <a:pt x="133" y="548"/>
                  </a:lnTo>
                  <a:lnTo>
                    <a:pt x="157" y="562"/>
                  </a:lnTo>
                  <a:lnTo>
                    <a:pt x="183" y="575"/>
                  </a:lnTo>
                  <a:lnTo>
                    <a:pt x="210" y="584"/>
                  </a:lnTo>
                  <a:lnTo>
                    <a:pt x="238" y="592"/>
                  </a:lnTo>
                  <a:lnTo>
                    <a:pt x="268" y="596"/>
                  </a:lnTo>
                  <a:lnTo>
                    <a:pt x="300" y="598"/>
                  </a:lnTo>
                  <a:lnTo>
                    <a:pt x="314" y="597"/>
                  </a:lnTo>
                  <a:lnTo>
                    <a:pt x="321" y="596"/>
                  </a:lnTo>
                  <a:lnTo>
                    <a:pt x="329" y="596"/>
                  </a:lnTo>
                  <a:lnTo>
                    <a:pt x="344" y="593"/>
                  </a:lnTo>
                  <a:lnTo>
                    <a:pt x="351" y="592"/>
                  </a:lnTo>
                  <a:lnTo>
                    <a:pt x="359" y="592"/>
                  </a:lnTo>
                  <a:lnTo>
                    <a:pt x="373" y="587"/>
                  </a:lnTo>
                  <a:lnTo>
                    <a:pt x="387" y="584"/>
                  </a:lnTo>
                  <a:lnTo>
                    <a:pt x="400" y="579"/>
                  </a:lnTo>
                  <a:lnTo>
                    <a:pt x="414" y="575"/>
                  </a:lnTo>
                  <a:lnTo>
                    <a:pt x="426" y="568"/>
                  </a:lnTo>
                  <a:lnTo>
                    <a:pt x="429" y="566"/>
                  </a:lnTo>
                  <a:lnTo>
                    <a:pt x="430" y="565"/>
                  </a:lnTo>
                  <a:lnTo>
                    <a:pt x="432" y="565"/>
                  </a:lnTo>
                  <a:lnTo>
                    <a:pt x="440" y="562"/>
                  </a:lnTo>
                  <a:lnTo>
                    <a:pt x="452" y="555"/>
                  </a:lnTo>
                  <a:lnTo>
                    <a:pt x="465" y="548"/>
                  </a:lnTo>
                  <a:lnTo>
                    <a:pt x="475" y="538"/>
                  </a:lnTo>
                  <a:lnTo>
                    <a:pt x="487" y="530"/>
                  </a:lnTo>
                  <a:lnTo>
                    <a:pt x="511" y="511"/>
                  </a:lnTo>
                  <a:lnTo>
                    <a:pt x="531" y="487"/>
                  </a:lnTo>
                  <a:lnTo>
                    <a:pt x="539" y="475"/>
                  </a:lnTo>
                  <a:lnTo>
                    <a:pt x="549" y="464"/>
                  </a:lnTo>
                  <a:lnTo>
                    <a:pt x="556" y="451"/>
                  </a:lnTo>
                  <a:lnTo>
                    <a:pt x="563" y="439"/>
                  </a:lnTo>
                  <a:lnTo>
                    <a:pt x="565" y="432"/>
                  </a:lnTo>
                  <a:lnTo>
                    <a:pt x="565" y="429"/>
                  </a:lnTo>
                  <a:lnTo>
                    <a:pt x="566" y="428"/>
                  </a:lnTo>
                  <a:lnTo>
                    <a:pt x="569" y="426"/>
                  </a:lnTo>
                  <a:lnTo>
                    <a:pt x="576" y="414"/>
                  </a:lnTo>
                  <a:lnTo>
                    <a:pt x="580" y="399"/>
                  </a:lnTo>
                  <a:lnTo>
                    <a:pt x="584" y="386"/>
                  </a:lnTo>
                  <a:lnTo>
                    <a:pt x="588" y="372"/>
                  </a:lnTo>
                  <a:lnTo>
                    <a:pt x="593" y="359"/>
                  </a:lnTo>
                  <a:lnTo>
                    <a:pt x="593" y="350"/>
                  </a:lnTo>
                  <a:lnTo>
                    <a:pt x="594" y="343"/>
                  </a:lnTo>
                  <a:lnTo>
                    <a:pt x="596" y="329"/>
                  </a:lnTo>
                  <a:lnTo>
                    <a:pt x="596" y="320"/>
                  </a:lnTo>
                  <a:lnTo>
                    <a:pt x="598" y="313"/>
                  </a:lnTo>
                  <a:lnTo>
                    <a:pt x="599" y="299"/>
                  </a:lnTo>
                  <a:lnTo>
                    <a:pt x="596" y="268"/>
                  </a:lnTo>
                  <a:lnTo>
                    <a:pt x="593" y="238"/>
                  </a:lnTo>
                  <a:lnTo>
                    <a:pt x="584" y="209"/>
                  </a:lnTo>
                  <a:lnTo>
                    <a:pt x="576" y="183"/>
                  </a:lnTo>
                  <a:lnTo>
                    <a:pt x="563" y="157"/>
                  </a:lnTo>
                  <a:lnTo>
                    <a:pt x="549" y="133"/>
                  </a:lnTo>
                  <a:lnTo>
                    <a:pt x="531" y="109"/>
                  </a:lnTo>
                  <a:lnTo>
                    <a:pt x="511" y="87"/>
                  </a:lnTo>
                  <a:lnTo>
                    <a:pt x="487" y="66"/>
                  </a:lnTo>
                  <a:lnTo>
                    <a:pt x="465" y="48"/>
                  </a:lnTo>
                  <a:lnTo>
                    <a:pt x="440" y="32"/>
                  </a:lnTo>
                  <a:lnTo>
                    <a:pt x="414" y="21"/>
                  </a:lnTo>
                  <a:lnTo>
                    <a:pt x="387" y="11"/>
                  </a:lnTo>
                  <a:lnTo>
                    <a:pt x="359" y="5"/>
                  </a:lnTo>
                  <a:lnTo>
                    <a:pt x="329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0" name="Line 49">
              <a:extLst>
                <a:ext uri="{FF2B5EF4-FFF2-40B4-BE49-F238E27FC236}">
                  <a16:creationId xmlns:a16="http://schemas.microsoft.com/office/drawing/2014/main" id="{EF860F66-90FF-709C-95D6-4720C0978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8637" y="4174300"/>
              <a:ext cx="1857819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8052DCA-26B9-0CBB-E92B-08C2DE58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4101275"/>
              <a:ext cx="158750" cy="158750"/>
            </a:xfrm>
            <a:custGeom>
              <a:avLst/>
              <a:gdLst>
                <a:gd name="T0" fmla="*/ 487 w 598"/>
                <a:gd name="T1" fmla="*/ 66 h 598"/>
                <a:gd name="T2" fmla="*/ 439 w 598"/>
                <a:gd name="T3" fmla="*/ 32 h 598"/>
                <a:gd name="T4" fmla="*/ 386 w 598"/>
                <a:gd name="T5" fmla="*/ 11 h 598"/>
                <a:gd name="T6" fmla="*/ 329 w 598"/>
                <a:gd name="T7" fmla="*/ 1 h 598"/>
                <a:gd name="T8" fmla="*/ 268 w 598"/>
                <a:gd name="T9" fmla="*/ 1 h 598"/>
                <a:gd name="T10" fmla="*/ 209 w 598"/>
                <a:gd name="T11" fmla="*/ 11 h 598"/>
                <a:gd name="T12" fmla="*/ 156 w 598"/>
                <a:gd name="T13" fmla="*/ 32 h 598"/>
                <a:gd name="T14" fmla="*/ 109 w 598"/>
                <a:gd name="T15" fmla="*/ 66 h 598"/>
                <a:gd name="T16" fmla="*/ 65 w 598"/>
                <a:gd name="T17" fmla="*/ 109 h 598"/>
                <a:gd name="T18" fmla="*/ 32 w 598"/>
                <a:gd name="T19" fmla="*/ 157 h 598"/>
                <a:gd name="T20" fmla="*/ 10 w 598"/>
                <a:gd name="T21" fmla="*/ 209 h 598"/>
                <a:gd name="T22" fmla="*/ 1 w 598"/>
                <a:gd name="T23" fmla="*/ 268 h 598"/>
                <a:gd name="T24" fmla="*/ 1 w 598"/>
                <a:gd name="T25" fmla="*/ 329 h 598"/>
                <a:gd name="T26" fmla="*/ 10 w 598"/>
                <a:gd name="T27" fmla="*/ 386 h 598"/>
                <a:gd name="T28" fmla="*/ 32 w 598"/>
                <a:gd name="T29" fmla="*/ 439 h 598"/>
                <a:gd name="T30" fmla="*/ 65 w 598"/>
                <a:gd name="T31" fmla="*/ 487 h 598"/>
                <a:gd name="T32" fmla="*/ 109 w 598"/>
                <a:gd name="T33" fmla="*/ 530 h 598"/>
                <a:gd name="T34" fmla="*/ 156 w 598"/>
                <a:gd name="T35" fmla="*/ 562 h 598"/>
                <a:gd name="T36" fmla="*/ 209 w 598"/>
                <a:gd name="T37" fmla="*/ 584 h 598"/>
                <a:gd name="T38" fmla="*/ 268 w 598"/>
                <a:gd name="T39" fmla="*/ 596 h 598"/>
                <a:gd name="T40" fmla="*/ 313 w 598"/>
                <a:gd name="T41" fmla="*/ 597 h 598"/>
                <a:gd name="T42" fmla="*/ 329 w 598"/>
                <a:gd name="T43" fmla="*/ 596 h 598"/>
                <a:gd name="T44" fmla="*/ 350 w 598"/>
                <a:gd name="T45" fmla="*/ 592 h 598"/>
                <a:gd name="T46" fmla="*/ 372 w 598"/>
                <a:gd name="T47" fmla="*/ 587 h 598"/>
                <a:gd name="T48" fmla="*/ 399 w 598"/>
                <a:gd name="T49" fmla="*/ 579 h 598"/>
                <a:gd name="T50" fmla="*/ 426 w 598"/>
                <a:gd name="T51" fmla="*/ 568 h 598"/>
                <a:gd name="T52" fmla="*/ 429 w 598"/>
                <a:gd name="T53" fmla="*/ 565 h 598"/>
                <a:gd name="T54" fmla="*/ 439 w 598"/>
                <a:gd name="T55" fmla="*/ 562 h 598"/>
                <a:gd name="T56" fmla="*/ 464 w 598"/>
                <a:gd name="T57" fmla="*/ 548 h 598"/>
                <a:gd name="T58" fmla="*/ 487 w 598"/>
                <a:gd name="T59" fmla="*/ 530 h 598"/>
                <a:gd name="T60" fmla="*/ 530 w 598"/>
                <a:gd name="T61" fmla="*/ 487 h 598"/>
                <a:gd name="T62" fmla="*/ 548 w 598"/>
                <a:gd name="T63" fmla="*/ 464 h 598"/>
                <a:gd name="T64" fmla="*/ 562 w 598"/>
                <a:gd name="T65" fmla="*/ 439 h 598"/>
                <a:gd name="T66" fmla="*/ 565 w 598"/>
                <a:gd name="T67" fmla="*/ 429 h 598"/>
                <a:gd name="T68" fmla="*/ 568 w 598"/>
                <a:gd name="T69" fmla="*/ 426 h 598"/>
                <a:gd name="T70" fmla="*/ 579 w 598"/>
                <a:gd name="T71" fmla="*/ 399 h 598"/>
                <a:gd name="T72" fmla="*/ 587 w 598"/>
                <a:gd name="T73" fmla="*/ 372 h 598"/>
                <a:gd name="T74" fmla="*/ 592 w 598"/>
                <a:gd name="T75" fmla="*/ 350 h 598"/>
                <a:gd name="T76" fmla="*/ 596 w 598"/>
                <a:gd name="T77" fmla="*/ 329 h 598"/>
                <a:gd name="T78" fmla="*/ 597 w 598"/>
                <a:gd name="T79" fmla="*/ 313 h 598"/>
                <a:gd name="T80" fmla="*/ 596 w 598"/>
                <a:gd name="T81" fmla="*/ 268 h 598"/>
                <a:gd name="T82" fmla="*/ 584 w 598"/>
                <a:gd name="T83" fmla="*/ 209 h 598"/>
                <a:gd name="T84" fmla="*/ 562 w 598"/>
                <a:gd name="T85" fmla="*/ 157 h 598"/>
                <a:gd name="T86" fmla="*/ 530 w 598"/>
                <a:gd name="T87" fmla="*/ 10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8" h="598">
                  <a:moveTo>
                    <a:pt x="511" y="87"/>
                  </a:moveTo>
                  <a:lnTo>
                    <a:pt x="487" y="66"/>
                  </a:lnTo>
                  <a:lnTo>
                    <a:pt x="464" y="48"/>
                  </a:lnTo>
                  <a:lnTo>
                    <a:pt x="439" y="32"/>
                  </a:lnTo>
                  <a:lnTo>
                    <a:pt x="414" y="21"/>
                  </a:lnTo>
                  <a:lnTo>
                    <a:pt x="386" y="11"/>
                  </a:lnTo>
                  <a:lnTo>
                    <a:pt x="359" y="5"/>
                  </a:lnTo>
                  <a:lnTo>
                    <a:pt x="329" y="1"/>
                  </a:lnTo>
                  <a:lnTo>
                    <a:pt x="299" y="0"/>
                  </a:lnTo>
                  <a:lnTo>
                    <a:pt x="268" y="1"/>
                  </a:lnTo>
                  <a:lnTo>
                    <a:pt x="238" y="5"/>
                  </a:lnTo>
                  <a:lnTo>
                    <a:pt x="209" y="11"/>
                  </a:lnTo>
                  <a:lnTo>
                    <a:pt x="183" y="21"/>
                  </a:lnTo>
                  <a:lnTo>
                    <a:pt x="156" y="32"/>
                  </a:lnTo>
                  <a:lnTo>
                    <a:pt x="132" y="48"/>
                  </a:lnTo>
                  <a:lnTo>
                    <a:pt x="109" y="66"/>
                  </a:lnTo>
                  <a:lnTo>
                    <a:pt x="87" y="87"/>
                  </a:lnTo>
                  <a:lnTo>
                    <a:pt x="65" y="109"/>
                  </a:lnTo>
                  <a:lnTo>
                    <a:pt x="47" y="133"/>
                  </a:lnTo>
                  <a:lnTo>
                    <a:pt x="32" y="157"/>
                  </a:lnTo>
                  <a:lnTo>
                    <a:pt x="21" y="183"/>
                  </a:lnTo>
                  <a:lnTo>
                    <a:pt x="10" y="209"/>
                  </a:lnTo>
                  <a:lnTo>
                    <a:pt x="4" y="238"/>
                  </a:lnTo>
                  <a:lnTo>
                    <a:pt x="1" y="268"/>
                  </a:lnTo>
                  <a:lnTo>
                    <a:pt x="0" y="299"/>
                  </a:lnTo>
                  <a:lnTo>
                    <a:pt x="1" y="329"/>
                  </a:lnTo>
                  <a:lnTo>
                    <a:pt x="4" y="359"/>
                  </a:lnTo>
                  <a:lnTo>
                    <a:pt x="10" y="386"/>
                  </a:lnTo>
                  <a:lnTo>
                    <a:pt x="21" y="414"/>
                  </a:lnTo>
                  <a:lnTo>
                    <a:pt x="32" y="439"/>
                  </a:lnTo>
                  <a:lnTo>
                    <a:pt x="47" y="464"/>
                  </a:lnTo>
                  <a:lnTo>
                    <a:pt x="65" y="487"/>
                  </a:lnTo>
                  <a:lnTo>
                    <a:pt x="87" y="511"/>
                  </a:lnTo>
                  <a:lnTo>
                    <a:pt x="109" y="530"/>
                  </a:lnTo>
                  <a:lnTo>
                    <a:pt x="132" y="548"/>
                  </a:lnTo>
                  <a:lnTo>
                    <a:pt x="156" y="562"/>
                  </a:lnTo>
                  <a:lnTo>
                    <a:pt x="183" y="575"/>
                  </a:lnTo>
                  <a:lnTo>
                    <a:pt x="209" y="584"/>
                  </a:lnTo>
                  <a:lnTo>
                    <a:pt x="238" y="592"/>
                  </a:lnTo>
                  <a:lnTo>
                    <a:pt x="268" y="596"/>
                  </a:lnTo>
                  <a:lnTo>
                    <a:pt x="299" y="598"/>
                  </a:lnTo>
                  <a:lnTo>
                    <a:pt x="313" y="597"/>
                  </a:lnTo>
                  <a:lnTo>
                    <a:pt x="320" y="596"/>
                  </a:lnTo>
                  <a:lnTo>
                    <a:pt x="329" y="596"/>
                  </a:lnTo>
                  <a:lnTo>
                    <a:pt x="343" y="593"/>
                  </a:lnTo>
                  <a:lnTo>
                    <a:pt x="350" y="592"/>
                  </a:lnTo>
                  <a:lnTo>
                    <a:pt x="359" y="592"/>
                  </a:lnTo>
                  <a:lnTo>
                    <a:pt x="372" y="587"/>
                  </a:lnTo>
                  <a:lnTo>
                    <a:pt x="386" y="584"/>
                  </a:lnTo>
                  <a:lnTo>
                    <a:pt x="399" y="579"/>
                  </a:lnTo>
                  <a:lnTo>
                    <a:pt x="414" y="575"/>
                  </a:lnTo>
                  <a:lnTo>
                    <a:pt x="426" y="568"/>
                  </a:lnTo>
                  <a:lnTo>
                    <a:pt x="428" y="566"/>
                  </a:lnTo>
                  <a:lnTo>
                    <a:pt x="429" y="565"/>
                  </a:lnTo>
                  <a:lnTo>
                    <a:pt x="432" y="565"/>
                  </a:lnTo>
                  <a:lnTo>
                    <a:pt x="439" y="562"/>
                  </a:lnTo>
                  <a:lnTo>
                    <a:pt x="451" y="555"/>
                  </a:lnTo>
                  <a:lnTo>
                    <a:pt x="464" y="548"/>
                  </a:lnTo>
                  <a:lnTo>
                    <a:pt x="475" y="538"/>
                  </a:lnTo>
                  <a:lnTo>
                    <a:pt x="487" y="530"/>
                  </a:lnTo>
                  <a:lnTo>
                    <a:pt x="511" y="511"/>
                  </a:lnTo>
                  <a:lnTo>
                    <a:pt x="530" y="487"/>
                  </a:lnTo>
                  <a:lnTo>
                    <a:pt x="538" y="475"/>
                  </a:lnTo>
                  <a:lnTo>
                    <a:pt x="548" y="464"/>
                  </a:lnTo>
                  <a:lnTo>
                    <a:pt x="555" y="451"/>
                  </a:lnTo>
                  <a:lnTo>
                    <a:pt x="562" y="439"/>
                  </a:lnTo>
                  <a:lnTo>
                    <a:pt x="565" y="432"/>
                  </a:lnTo>
                  <a:lnTo>
                    <a:pt x="565" y="429"/>
                  </a:lnTo>
                  <a:lnTo>
                    <a:pt x="566" y="428"/>
                  </a:lnTo>
                  <a:lnTo>
                    <a:pt x="568" y="426"/>
                  </a:lnTo>
                  <a:lnTo>
                    <a:pt x="575" y="414"/>
                  </a:lnTo>
                  <a:lnTo>
                    <a:pt x="579" y="399"/>
                  </a:lnTo>
                  <a:lnTo>
                    <a:pt x="584" y="386"/>
                  </a:lnTo>
                  <a:lnTo>
                    <a:pt x="587" y="372"/>
                  </a:lnTo>
                  <a:lnTo>
                    <a:pt x="592" y="359"/>
                  </a:lnTo>
                  <a:lnTo>
                    <a:pt x="592" y="350"/>
                  </a:lnTo>
                  <a:lnTo>
                    <a:pt x="593" y="343"/>
                  </a:lnTo>
                  <a:lnTo>
                    <a:pt x="596" y="329"/>
                  </a:lnTo>
                  <a:lnTo>
                    <a:pt x="596" y="320"/>
                  </a:lnTo>
                  <a:lnTo>
                    <a:pt x="597" y="313"/>
                  </a:lnTo>
                  <a:lnTo>
                    <a:pt x="598" y="299"/>
                  </a:lnTo>
                  <a:lnTo>
                    <a:pt x="596" y="268"/>
                  </a:lnTo>
                  <a:lnTo>
                    <a:pt x="592" y="238"/>
                  </a:lnTo>
                  <a:lnTo>
                    <a:pt x="584" y="209"/>
                  </a:lnTo>
                  <a:lnTo>
                    <a:pt x="575" y="183"/>
                  </a:lnTo>
                  <a:lnTo>
                    <a:pt x="562" y="157"/>
                  </a:lnTo>
                  <a:lnTo>
                    <a:pt x="548" y="133"/>
                  </a:lnTo>
                  <a:lnTo>
                    <a:pt x="530" y="109"/>
                  </a:lnTo>
                  <a:lnTo>
                    <a:pt x="511" y="8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F7750568-0DD7-DF0A-ED0C-A8C1BDDE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3" y="4101275"/>
              <a:ext cx="158750" cy="158750"/>
            </a:xfrm>
            <a:custGeom>
              <a:avLst/>
              <a:gdLst>
                <a:gd name="T0" fmla="*/ 488 w 599"/>
                <a:gd name="T1" fmla="*/ 66 h 598"/>
                <a:gd name="T2" fmla="*/ 440 w 599"/>
                <a:gd name="T3" fmla="*/ 32 h 598"/>
                <a:gd name="T4" fmla="*/ 387 w 599"/>
                <a:gd name="T5" fmla="*/ 11 h 598"/>
                <a:gd name="T6" fmla="*/ 330 w 599"/>
                <a:gd name="T7" fmla="*/ 1 h 598"/>
                <a:gd name="T8" fmla="*/ 269 w 599"/>
                <a:gd name="T9" fmla="*/ 1 h 598"/>
                <a:gd name="T10" fmla="*/ 210 w 599"/>
                <a:gd name="T11" fmla="*/ 11 h 598"/>
                <a:gd name="T12" fmla="*/ 157 w 599"/>
                <a:gd name="T13" fmla="*/ 32 h 598"/>
                <a:gd name="T14" fmla="*/ 109 w 599"/>
                <a:gd name="T15" fmla="*/ 66 h 598"/>
                <a:gd name="T16" fmla="*/ 66 w 599"/>
                <a:gd name="T17" fmla="*/ 109 h 598"/>
                <a:gd name="T18" fmla="*/ 33 w 599"/>
                <a:gd name="T19" fmla="*/ 157 h 598"/>
                <a:gd name="T20" fmla="*/ 11 w 599"/>
                <a:gd name="T21" fmla="*/ 209 h 598"/>
                <a:gd name="T22" fmla="*/ 2 w 599"/>
                <a:gd name="T23" fmla="*/ 268 h 598"/>
                <a:gd name="T24" fmla="*/ 2 w 599"/>
                <a:gd name="T25" fmla="*/ 329 h 598"/>
                <a:gd name="T26" fmla="*/ 11 w 599"/>
                <a:gd name="T27" fmla="*/ 386 h 598"/>
                <a:gd name="T28" fmla="*/ 33 w 599"/>
                <a:gd name="T29" fmla="*/ 439 h 598"/>
                <a:gd name="T30" fmla="*/ 66 w 599"/>
                <a:gd name="T31" fmla="*/ 487 h 598"/>
                <a:gd name="T32" fmla="*/ 109 w 599"/>
                <a:gd name="T33" fmla="*/ 530 h 598"/>
                <a:gd name="T34" fmla="*/ 157 w 599"/>
                <a:gd name="T35" fmla="*/ 562 h 598"/>
                <a:gd name="T36" fmla="*/ 210 w 599"/>
                <a:gd name="T37" fmla="*/ 584 h 598"/>
                <a:gd name="T38" fmla="*/ 269 w 599"/>
                <a:gd name="T39" fmla="*/ 596 h 598"/>
                <a:gd name="T40" fmla="*/ 314 w 599"/>
                <a:gd name="T41" fmla="*/ 597 h 598"/>
                <a:gd name="T42" fmla="*/ 330 w 599"/>
                <a:gd name="T43" fmla="*/ 596 h 598"/>
                <a:gd name="T44" fmla="*/ 351 w 599"/>
                <a:gd name="T45" fmla="*/ 592 h 598"/>
                <a:gd name="T46" fmla="*/ 373 w 599"/>
                <a:gd name="T47" fmla="*/ 587 h 598"/>
                <a:gd name="T48" fmla="*/ 400 w 599"/>
                <a:gd name="T49" fmla="*/ 579 h 598"/>
                <a:gd name="T50" fmla="*/ 427 w 599"/>
                <a:gd name="T51" fmla="*/ 568 h 598"/>
                <a:gd name="T52" fmla="*/ 430 w 599"/>
                <a:gd name="T53" fmla="*/ 565 h 598"/>
                <a:gd name="T54" fmla="*/ 440 w 599"/>
                <a:gd name="T55" fmla="*/ 562 h 598"/>
                <a:gd name="T56" fmla="*/ 465 w 599"/>
                <a:gd name="T57" fmla="*/ 548 h 598"/>
                <a:gd name="T58" fmla="*/ 488 w 599"/>
                <a:gd name="T59" fmla="*/ 530 h 598"/>
                <a:gd name="T60" fmla="*/ 531 w 599"/>
                <a:gd name="T61" fmla="*/ 487 h 598"/>
                <a:gd name="T62" fmla="*/ 549 w 599"/>
                <a:gd name="T63" fmla="*/ 464 h 598"/>
                <a:gd name="T64" fmla="*/ 563 w 599"/>
                <a:gd name="T65" fmla="*/ 439 h 598"/>
                <a:gd name="T66" fmla="*/ 565 w 599"/>
                <a:gd name="T67" fmla="*/ 429 h 598"/>
                <a:gd name="T68" fmla="*/ 569 w 599"/>
                <a:gd name="T69" fmla="*/ 426 h 598"/>
                <a:gd name="T70" fmla="*/ 580 w 599"/>
                <a:gd name="T71" fmla="*/ 399 h 598"/>
                <a:gd name="T72" fmla="*/ 588 w 599"/>
                <a:gd name="T73" fmla="*/ 372 h 598"/>
                <a:gd name="T74" fmla="*/ 593 w 599"/>
                <a:gd name="T75" fmla="*/ 350 h 598"/>
                <a:gd name="T76" fmla="*/ 597 w 599"/>
                <a:gd name="T77" fmla="*/ 329 h 598"/>
                <a:gd name="T78" fmla="*/ 598 w 599"/>
                <a:gd name="T79" fmla="*/ 313 h 598"/>
                <a:gd name="T80" fmla="*/ 597 w 599"/>
                <a:gd name="T81" fmla="*/ 268 h 598"/>
                <a:gd name="T82" fmla="*/ 585 w 599"/>
                <a:gd name="T83" fmla="*/ 209 h 598"/>
                <a:gd name="T84" fmla="*/ 563 w 599"/>
                <a:gd name="T85" fmla="*/ 157 h 598"/>
                <a:gd name="T86" fmla="*/ 531 w 599"/>
                <a:gd name="T87" fmla="*/ 10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9" h="598">
                  <a:moveTo>
                    <a:pt x="512" y="87"/>
                  </a:moveTo>
                  <a:lnTo>
                    <a:pt x="488" y="66"/>
                  </a:lnTo>
                  <a:lnTo>
                    <a:pt x="465" y="48"/>
                  </a:lnTo>
                  <a:lnTo>
                    <a:pt x="440" y="32"/>
                  </a:lnTo>
                  <a:lnTo>
                    <a:pt x="415" y="21"/>
                  </a:lnTo>
                  <a:lnTo>
                    <a:pt x="387" y="11"/>
                  </a:lnTo>
                  <a:lnTo>
                    <a:pt x="360" y="5"/>
                  </a:lnTo>
                  <a:lnTo>
                    <a:pt x="330" y="1"/>
                  </a:lnTo>
                  <a:lnTo>
                    <a:pt x="300" y="0"/>
                  </a:lnTo>
                  <a:lnTo>
                    <a:pt x="269" y="1"/>
                  </a:lnTo>
                  <a:lnTo>
                    <a:pt x="239" y="5"/>
                  </a:lnTo>
                  <a:lnTo>
                    <a:pt x="210" y="11"/>
                  </a:lnTo>
                  <a:lnTo>
                    <a:pt x="184" y="21"/>
                  </a:lnTo>
                  <a:lnTo>
                    <a:pt x="157" y="32"/>
                  </a:lnTo>
                  <a:lnTo>
                    <a:pt x="133" y="48"/>
                  </a:lnTo>
                  <a:lnTo>
                    <a:pt x="109" y="66"/>
                  </a:lnTo>
                  <a:lnTo>
                    <a:pt x="88" y="87"/>
                  </a:lnTo>
                  <a:lnTo>
                    <a:pt x="66" y="109"/>
                  </a:lnTo>
                  <a:lnTo>
                    <a:pt x="48" y="133"/>
                  </a:lnTo>
                  <a:lnTo>
                    <a:pt x="33" y="157"/>
                  </a:lnTo>
                  <a:lnTo>
                    <a:pt x="22" y="183"/>
                  </a:lnTo>
                  <a:lnTo>
                    <a:pt x="11" y="209"/>
                  </a:lnTo>
                  <a:lnTo>
                    <a:pt x="5" y="238"/>
                  </a:lnTo>
                  <a:lnTo>
                    <a:pt x="2" y="268"/>
                  </a:lnTo>
                  <a:lnTo>
                    <a:pt x="0" y="299"/>
                  </a:lnTo>
                  <a:lnTo>
                    <a:pt x="2" y="329"/>
                  </a:lnTo>
                  <a:lnTo>
                    <a:pt x="5" y="359"/>
                  </a:lnTo>
                  <a:lnTo>
                    <a:pt x="11" y="386"/>
                  </a:lnTo>
                  <a:lnTo>
                    <a:pt x="22" y="414"/>
                  </a:lnTo>
                  <a:lnTo>
                    <a:pt x="33" y="439"/>
                  </a:lnTo>
                  <a:lnTo>
                    <a:pt x="48" y="464"/>
                  </a:lnTo>
                  <a:lnTo>
                    <a:pt x="66" y="487"/>
                  </a:lnTo>
                  <a:lnTo>
                    <a:pt x="88" y="511"/>
                  </a:lnTo>
                  <a:lnTo>
                    <a:pt x="109" y="530"/>
                  </a:lnTo>
                  <a:lnTo>
                    <a:pt x="133" y="548"/>
                  </a:lnTo>
                  <a:lnTo>
                    <a:pt x="157" y="562"/>
                  </a:lnTo>
                  <a:lnTo>
                    <a:pt x="184" y="575"/>
                  </a:lnTo>
                  <a:lnTo>
                    <a:pt x="210" y="584"/>
                  </a:lnTo>
                  <a:lnTo>
                    <a:pt x="239" y="592"/>
                  </a:lnTo>
                  <a:lnTo>
                    <a:pt x="269" y="596"/>
                  </a:lnTo>
                  <a:lnTo>
                    <a:pt x="300" y="598"/>
                  </a:lnTo>
                  <a:lnTo>
                    <a:pt x="314" y="597"/>
                  </a:lnTo>
                  <a:lnTo>
                    <a:pt x="321" y="596"/>
                  </a:lnTo>
                  <a:lnTo>
                    <a:pt x="330" y="596"/>
                  </a:lnTo>
                  <a:lnTo>
                    <a:pt x="344" y="593"/>
                  </a:lnTo>
                  <a:lnTo>
                    <a:pt x="351" y="592"/>
                  </a:lnTo>
                  <a:lnTo>
                    <a:pt x="360" y="592"/>
                  </a:lnTo>
                  <a:lnTo>
                    <a:pt x="373" y="587"/>
                  </a:lnTo>
                  <a:lnTo>
                    <a:pt x="387" y="584"/>
                  </a:lnTo>
                  <a:lnTo>
                    <a:pt x="400" y="579"/>
                  </a:lnTo>
                  <a:lnTo>
                    <a:pt x="415" y="575"/>
                  </a:lnTo>
                  <a:lnTo>
                    <a:pt x="427" y="568"/>
                  </a:lnTo>
                  <a:lnTo>
                    <a:pt x="429" y="566"/>
                  </a:lnTo>
                  <a:lnTo>
                    <a:pt x="430" y="565"/>
                  </a:lnTo>
                  <a:lnTo>
                    <a:pt x="433" y="565"/>
                  </a:lnTo>
                  <a:lnTo>
                    <a:pt x="440" y="562"/>
                  </a:lnTo>
                  <a:lnTo>
                    <a:pt x="452" y="555"/>
                  </a:lnTo>
                  <a:lnTo>
                    <a:pt x="465" y="548"/>
                  </a:lnTo>
                  <a:lnTo>
                    <a:pt x="476" y="538"/>
                  </a:lnTo>
                  <a:lnTo>
                    <a:pt x="488" y="530"/>
                  </a:lnTo>
                  <a:lnTo>
                    <a:pt x="512" y="511"/>
                  </a:lnTo>
                  <a:lnTo>
                    <a:pt x="531" y="487"/>
                  </a:lnTo>
                  <a:lnTo>
                    <a:pt x="539" y="475"/>
                  </a:lnTo>
                  <a:lnTo>
                    <a:pt x="549" y="464"/>
                  </a:lnTo>
                  <a:lnTo>
                    <a:pt x="556" y="451"/>
                  </a:lnTo>
                  <a:lnTo>
                    <a:pt x="563" y="439"/>
                  </a:lnTo>
                  <a:lnTo>
                    <a:pt x="565" y="432"/>
                  </a:lnTo>
                  <a:lnTo>
                    <a:pt x="565" y="429"/>
                  </a:lnTo>
                  <a:lnTo>
                    <a:pt x="567" y="428"/>
                  </a:lnTo>
                  <a:lnTo>
                    <a:pt x="569" y="426"/>
                  </a:lnTo>
                  <a:lnTo>
                    <a:pt x="576" y="414"/>
                  </a:lnTo>
                  <a:lnTo>
                    <a:pt x="580" y="399"/>
                  </a:lnTo>
                  <a:lnTo>
                    <a:pt x="585" y="386"/>
                  </a:lnTo>
                  <a:lnTo>
                    <a:pt x="588" y="372"/>
                  </a:lnTo>
                  <a:lnTo>
                    <a:pt x="593" y="359"/>
                  </a:lnTo>
                  <a:lnTo>
                    <a:pt x="593" y="350"/>
                  </a:lnTo>
                  <a:lnTo>
                    <a:pt x="594" y="343"/>
                  </a:lnTo>
                  <a:lnTo>
                    <a:pt x="597" y="329"/>
                  </a:lnTo>
                  <a:lnTo>
                    <a:pt x="597" y="320"/>
                  </a:lnTo>
                  <a:lnTo>
                    <a:pt x="598" y="313"/>
                  </a:lnTo>
                  <a:lnTo>
                    <a:pt x="599" y="299"/>
                  </a:lnTo>
                  <a:lnTo>
                    <a:pt x="597" y="268"/>
                  </a:lnTo>
                  <a:lnTo>
                    <a:pt x="593" y="238"/>
                  </a:lnTo>
                  <a:lnTo>
                    <a:pt x="585" y="209"/>
                  </a:lnTo>
                  <a:lnTo>
                    <a:pt x="576" y="183"/>
                  </a:lnTo>
                  <a:lnTo>
                    <a:pt x="563" y="157"/>
                  </a:lnTo>
                  <a:lnTo>
                    <a:pt x="549" y="133"/>
                  </a:lnTo>
                  <a:lnTo>
                    <a:pt x="531" y="109"/>
                  </a:lnTo>
                  <a:lnTo>
                    <a:pt x="512" y="8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079783AA-90F5-B59F-F8B2-54E7C849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0" y="4101275"/>
              <a:ext cx="158750" cy="158750"/>
            </a:xfrm>
            <a:custGeom>
              <a:avLst/>
              <a:gdLst>
                <a:gd name="T0" fmla="*/ 66 w 599"/>
                <a:gd name="T1" fmla="*/ 109 h 598"/>
                <a:gd name="T2" fmla="*/ 33 w 599"/>
                <a:gd name="T3" fmla="*/ 157 h 598"/>
                <a:gd name="T4" fmla="*/ 11 w 599"/>
                <a:gd name="T5" fmla="*/ 209 h 598"/>
                <a:gd name="T6" fmla="*/ 2 w 599"/>
                <a:gd name="T7" fmla="*/ 268 h 598"/>
                <a:gd name="T8" fmla="*/ 2 w 599"/>
                <a:gd name="T9" fmla="*/ 329 h 598"/>
                <a:gd name="T10" fmla="*/ 11 w 599"/>
                <a:gd name="T11" fmla="*/ 386 h 598"/>
                <a:gd name="T12" fmla="*/ 33 w 599"/>
                <a:gd name="T13" fmla="*/ 439 h 598"/>
                <a:gd name="T14" fmla="*/ 66 w 599"/>
                <a:gd name="T15" fmla="*/ 487 h 598"/>
                <a:gd name="T16" fmla="*/ 109 w 599"/>
                <a:gd name="T17" fmla="*/ 530 h 598"/>
                <a:gd name="T18" fmla="*/ 157 w 599"/>
                <a:gd name="T19" fmla="*/ 562 h 598"/>
                <a:gd name="T20" fmla="*/ 210 w 599"/>
                <a:gd name="T21" fmla="*/ 584 h 598"/>
                <a:gd name="T22" fmla="*/ 269 w 599"/>
                <a:gd name="T23" fmla="*/ 596 h 598"/>
                <a:gd name="T24" fmla="*/ 314 w 599"/>
                <a:gd name="T25" fmla="*/ 597 h 598"/>
                <a:gd name="T26" fmla="*/ 330 w 599"/>
                <a:gd name="T27" fmla="*/ 596 h 598"/>
                <a:gd name="T28" fmla="*/ 351 w 599"/>
                <a:gd name="T29" fmla="*/ 592 h 598"/>
                <a:gd name="T30" fmla="*/ 373 w 599"/>
                <a:gd name="T31" fmla="*/ 587 h 598"/>
                <a:gd name="T32" fmla="*/ 400 w 599"/>
                <a:gd name="T33" fmla="*/ 579 h 598"/>
                <a:gd name="T34" fmla="*/ 427 w 599"/>
                <a:gd name="T35" fmla="*/ 568 h 598"/>
                <a:gd name="T36" fmla="*/ 430 w 599"/>
                <a:gd name="T37" fmla="*/ 565 h 598"/>
                <a:gd name="T38" fmla="*/ 440 w 599"/>
                <a:gd name="T39" fmla="*/ 562 h 598"/>
                <a:gd name="T40" fmla="*/ 465 w 599"/>
                <a:gd name="T41" fmla="*/ 548 h 598"/>
                <a:gd name="T42" fmla="*/ 488 w 599"/>
                <a:gd name="T43" fmla="*/ 530 h 598"/>
                <a:gd name="T44" fmla="*/ 531 w 599"/>
                <a:gd name="T45" fmla="*/ 487 h 598"/>
                <a:gd name="T46" fmla="*/ 549 w 599"/>
                <a:gd name="T47" fmla="*/ 464 h 598"/>
                <a:gd name="T48" fmla="*/ 563 w 599"/>
                <a:gd name="T49" fmla="*/ 439 h 598"/>
                <a:gd name="T50" fmla="*/ 565 w 599"/>
                <a:gd name="T51" fmla="*/ 429 h 598"/>
                <a:gd name="T52" fmla="*/ 569 w 599"/>
                <a:gd name="T53" fmla="*/ 426 h 598"/>
                <a:gd name="T54" fmla="*/ 580 w 599"/>
                <a:gd name="T55" fmla="*/ 399 h 598"/>
                <a:gd name="T56" fmla="*/ 588 w 599"/>
                <a:gd name="T57" fmla="*/ 372 h 598"/>
                <a:gd name="T58" fmla="*/ 593 w 599"/>
                <a:gd name="T59" fmla="*/ 350 h 598"/>
                <a:gd name="T60" fmla="*/ 597 w 599"/>
                <a:gd name="T61" fmla="*/ 329 h 598"/>
                <a:gd name="T62" fmla="*/ 598 w 599"/>
                <a:gd name="T63" fmla="*/ 313 h 598"/>
                <a:gd name="T64" fmla="*/ 597 w 599"/>
                <a:gd name="T65" fmla="*/ 268 h 598"/>
                <a:gd name="T66" fmla="*/ 585 w 599"/>
                <a:gd name="T67" fmla="*/ 209 h 598"/>
                <a:gd name="T68" fmla="*/ 563 w 599"/>
                <a:gd name="T69" fmla="*/ 157 h 598"/>
                <a:gd name="T70" fmla="*/ 531 w 599"/>
                <a:gd name="T71" fmla="*/ 109 h 598"/>
                <a:gd name="T72" fmla="*/ 488 w 599"/>
                <a:gd name="T73" fmla="*/ 66 h 598"/>
                <a:gd name="T74" fmla="*/ 440 w 599"/>
                <a:gd name="T75" fmla="*/ 32 h 598"/>
                <a:gd name="T76" fmla="*/ 387 w 599"/>
                <a:gd name="T77" fmla="*/ 11 h 598"/>
                <a:gd name="T78" fmla="*/ 330 w 599"/>
                <a:gd name="T79" fmla="*/ 1 h 598"/>
                <a:gd name="T80" fmla="*/ 269 w 599"/>
                <a:gd name="T81" fmla="*/ 1 h 598"/>
                <a:gd name="T82" fmla="*/ 210 w 599"/>
                <a:gd name="T83" fmla="*/ 11 h 598"/>
                <a:gd name="T84" fmla="*/ 157 w 599"/>
                <a:gd name="T85" fmla="*/ 32 h 598"/>
                <a:gd name="T86" fmla="*/ 109 w 599"/>
                <a:gd name="T87" fmla="*/ 6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9" h="598">
                  <a:moveTo>
                    <a:pt x="88" y="87"/>
                  </a:moveTo>
                  <a:lnTo>
                    <a:pt x="66" y="109"/>
                  </a:lnTo>
                  <a:lnTo>
                    <a:pt x="48" y="133"/>
                  </a:lnTo>
                  <a:lnTo>
                    <a:pt x="33" y="157"/>
                  </a:lnTo>
                  <a:lnTo>
                    <a:pt x="22" y="183"/>
                  </a:lnTo>
                  <a:lnTo>
                    <a:pt x="11" y="209"/>
                  </a:lnTo>
                  <a:lnTo>
                    <a:pt x="5" y="238"/>
                  </a:lnTo>
                  <a:lnTo>
                    <a:pt x="2" y="268"/>
                  </a:lnTo>
                  <a:lnTo>
                    <a:pt x="0" y="299"/>
                  </a:lnTo>
                  <a:lnTo>
                    <a:pt x="2" y="329"/>
                  </a:lnTo>
                  <a:lnTo>
                    <a:pt x="5" y="359"/>
                  </a:lnTo>
                  <a:lnTo>
                    <a:pt x="11" y="386"/>
                  </a:lnTo>
                  <a:lnTo>
                    <a:pt x="22" y="414"/>
                  </a:lnTo>
                  <a:lnTo>
                    <a:pt x="33" y="439"/>
                  </a:lnTo>
                  <a:lnTo>
                    <a:pt x="48" y="464"/>
                  </a:lnTo>
                  <a:lnTo>
                    <a:pt x="66" y="487"/>
                  </a:lnTo>
                  <a:lnTo>
                    <a:pt x="88" y="511"/>
                  </a:lnTo>
                  <a:lnTo>
                    <a:pt x="109" y="530"/>
                  </a:lnTo>
                  <a:lnTo>
                    <a:pt x="133" y="548"/>
                  </a:lnTo>
                  <a:lnTo>
                    <a:pt x="157" y="562"/>
                  </a:lnTo>
                  <a:lnTo>
                    <a:pt x="184" y="575"/>
                  </a:lnTo>
                  <a:lnTo>
                    <a:pt x="210" y="584"/>
                  </a:lnTo>
                  <a:lnTo>
                    <a:pt x="239" y="592"/>
                  </a:lnTo>
                  <a:lnTo>
                    <a:pt x="269" y="596"/>
                  </a:lnTo>
                  <a:lnTo>
                    <a:pt x="300" y="598"/>
                  </a:lnTo>
                  <a:lnTo>
                    <a:pt x="314" y="597"/>
                  </a:lnTo>
                  <a:lnTo>
                    <a:pt x="321" y="596"/>
                  </a:lnTo>
                  <a:lnTo>
                    <a:pt x="330" y="596"/>
                  </a:lnTo>
                  <a:lnTo>
                    <a:pt x="344" y="593"/>
                  </a:lnTo>
                  <a:lnTo>
                    <a:pt x="351" y="592"/>
                  </a:lnTo>
                  <a:lnTo>
                    <a:pt x="360" y="592"/>
                  </a:lnTo>
                  <a:lnTo>
                    <a:pt x="373" y="587"/>
                  </a:lnTo>
                  <a:lnTo>
                    <a:pt x="387" y="584"/>
                  </a:lnTo>
                  <a:lnTo>
                    <a:pt x="400" y="579"/>
                  </a:lnTo>
                  <a:lnTo>
                    <a:pt x="415" y="575"/>
                  </a:lnTo>
                  <a:lnTo>
                    <a:pt x="427" y="568"/>
                  </a:lnTo>
                  <a:lnTo>
                    <a:pt x="429" y="566"/>
                  </a:lnTo>
                  <a:lnTo>
                    <a:pt x="430" y="565"/>
                  </a:lnTo>
                  <a:lnTo>
                    <a:pt x="433" y="565"/>
                  </a:lnTo>
                  <a:lnTo>
                    <a:pt x="440" y="562"/>
                  </a:lnTo>
                  <a:lnTo>
                    <a:pt x="452" y="555"/>
                  </a:lnTo>
                  <a:lnTo>
                    <a:pt x="465" y="548"/>
                  </a:lnTo>
                  <a:lnTo>
                    <a:pt x="476" y="538"/>
                  </a:lnTo>
                  <a:lnTo>
                    <a:pt x="488" y="530"/>
                  </a:lnTo>
                  <a:lnTo>
                    <a:pt x="512" y="511"/>
                  </a:lnTo>
                  <a:lnTo>
                    <a:pt x="531" y="487"/>
                  </a:lnTo>
                  <a:lnTo>
                    <a:pt x="539" y="475"/>
                  </a:lnTo>
                  <a:lnTo>
                    <a:pt x="549" y="464"/>
                  </a:lnTo>
                  <a:lnTo>
                    <a:pt x="556" y="451"/>
                  </a:lnTo>
                  <a:lnTo>
                    <a:pt x="563" y="439"/>
                  </a:lnTo>
                  <a:lnTo>
                    <a:pt x="565" y="432"/>
                  </a:lnTo>
                  <a:lnTo>
                    <a:pt x="565" y="429"/>
                  </a:lnTo>
                  <a:lnTo>
                    <a:pt x="567" y="428"/>
                  </a:lnTo>
                  <a:lnTo>
                    <a:pt x="569" y="426"/>
                  </a:lnTo>
                  <a:lnTo>
                    <a:pt x="576" y="414"/>
                  </a:lnTo>
                  <a:lnTo>
                    <a:pt x="580" y="399"/>
                  </a:lnTo>
                  <a:lnTo>
                    <a:pt x="585" y="386"/>
                  </a:lnTo>
                  <a:lnTo>
                    <a:pt x="588" y="372"/>
                  </a:lnTo>
                  <a:lnTo>
                    <a:pt x="593" y="359"/>
                  </a:lnTo>
                  <a:lnTo>
                    <a:pt x="593" y="350"/>
                  </a:lnTo>
                  <a:lnTo>
                    <a:pt x="594" y="343"/>
                  </a:lnTo>
                  <a:lnTo>
                    <a:pt x="597" y="329"/>
                  </a:lnTo>
                  <a:lnTo>
                    <a:pt x="597" y="320"/>
                  </a:lnTo>
                  <a:lnTo>
                    <a:pt x="598" y="313"/>
                  </a:lnTo>
                  <a:lnTo>
                    <a:pt x="599" y="299"/>
                  </a:lnTo>
                  <a:lnTo>
                    <a:pt x="597" y="268"/>
                  </a:lnTo>
                  <a:lnTo>
                    <a:pt x="593" y="238"/>
                  </a:lnTo>
                  <a:lnTo>
                    <a:pt x="585" y="209"/>
                  </a:lnTo>
                  <a:lnTo>
                    <a:pt x="576" y="183"/>
                  </a:lnTo>
                  <a:lnTo>
                    <a:pt x="563" y="157"/>
                  </a:lnTo>
                  <a:lnTo>
                    <a:pt x="549" y="133"/>
                  </a:lnTo>
                  <a:lnTo>
                    <a:pt x="531" y="109"/>
                  </a:lnTo>
                  <a:lnTo>
                    <a:pt x="512" y="87"/>
                  </a:lnTo>
                  <a:lnTo>
                    <a:pt x="488" y="66"/>
                  </a:lnTo>
                  <a:lnTo>
                    <a:pt x="465" y="48"/>
                  </a:lnTo>
                  <a:lnTo>
                    <a:pt x="440" y="32"/>
                  </a:lnTo>
                  <a:lnTo>
                    <a:pt x="415" y="21"/>
                  </a:lnTo>
                  <a:lnTo>
                    <a:pt x="387" y="11"/>
                  </a:lnTo>
                  <a:lnTo>
                    <a:pt x="360" y="5"/>
                  </a:lnTo>
                  <a:lnTo>
                    <a:pt x="330" y="1"/>
                  </a:lnTo>
                  <a:lnTo>
                    <a:pt x="300" y="0"/>
                  </a:lnTo>
                  <a:lnTo>
                    <a:pt x="269" y="1"/>
                  </a:lnTo>
                  <a:lnTo>
                    <a:pt x="239" y="5"/>
                  </a:lnTo>
                  <a:lnTo>
                    <a:pt x="210" y="11"/>
                  </a:lnTo>
                  <a:lnTo>
                    <a:pt x="184" y="21"/>
                  </a:lnTo>
                  <a:lnTo>
                    <a:pt x="157" y="32"/>
                  </a:lnTo>
                  <a:lnTo>
                    <a:pt x="133" y="48"/>
                  </a:lnTo>
                  <a:lnTo>
                    <a:pt x="109" y="66"/>
                  </a:lnTo>
                  <a:lnTo>
                    <a:pt x="88" y="8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07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5931E2E-089C-628C-E679-2682BA4BA080}"/>
              </a:ext>
            </a:extLst>
          </p:cNvPr>
          <p:cNvSpPr txBox="1"/>
          <p:nvPr/>
        </p:nvSpPr>
        <p:spPr>
          <a:xfrm>
            <a:off x="4699015" y="1874733"/>
            <a:ext cx="259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noProof="0" dirty="0">
                <a:solidFill>
                  <a:srgbClr val="00B0F0"/>
                </a:solidFill>
              </a:rPr>
              <a:t>Pregnancy and HIV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DBF7B1E-C676-0CCE-A17A-AB93AD5E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EACS GUIDELINES – OCT 2025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653A4A8-EB09-F141-59AD-D1B84778C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32442"/>
              </p:ext>
            </p:extLst>
          </p:nvPr>
        </p:nvGraphicFramePr>
        <p:xfrm>
          <a:off x="3131333" y="2808514"/>
          <a:ext cx="5725883" cy="237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25883">
                  <a:extLst>
                    <a:ext uri="{9D8B030D-6E8A-4147-A177-3AD203B41FA5}">
                      <a16:colId xmlns:a16="http://schemas.microsoft.com/office/drawing/2014/main" val="3228123332"/>
                    </a:ext>
                  </a:extLst>
                </a:gridCol>
              </a:tblGrid>
              <a:tr h="197596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Recommended regimens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72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rgbClr val="000066"/>
                          </a:solidFill>
                        </a:rPr>
                        <a:t>2 NRTIs + INSTI (preferred)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74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noProof="0" dirty="0">
                          <a:solidFill>
                            <a:srgbClr val="000066"/>
                          </a:solidFill>
                        </a:rPr>
                        <a:t>TDF/XTC or TAF/FTC + DTG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3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noProof="0" dirty="0">
                          <a:solidFill>
                            <a:srgbClr val="000066"/>
                          </a:solidFill>
                        </a:rPr>
                        <a:t>TAF/FTC/BIC </a:t>
                      </a:r>
                      <a:r>
                        <a:rPr lang="en-US" sz="2000" noProof="0" dirty="0" err="1">
                          <a:solidFill>
                            <a:srgbClr val="000066"/>
                          </a:solidFill>
                        </a:rPr>
                        <a:t>qd</a:t>
                      </a:r>
                      <a:endParaRPr lang="en-US" sz="2000" noProof="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4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rgbClr val="000066"/>
                          </a:solidFill>
                        </a:rPr>
                        <a:t>2 NRTIs + PI/r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271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noProof="0" dirty="0">
                          <a:solidFill>
                            <a:srgbClr val="000066"/>
                          </a:solidFill>
                        </a:rPr>
                        <a:t>TDF/XTC or TAF/FTC + DRV/r 600 mg/100 mg bid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96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4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4F9B45CE-AD39-B382-87D0-8DECFF4A5763}"/>
              </a:ext>
            </a:extLst>
          </p:cNvPr>
          <p:cNvGrpSpPr/>
          <p:nvPr/>
        </p:nvGrpSpPr>
        <p:grpSpPr>
          <a:xfrm>
            <a:off x="2451686" y="399092"/>
            <a:ext cx="6445546" cy="6224478"/>
            <a:chOff x="2706354" y="-71509"/>
            <a:chExt cx="6445546" cy="622447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D4F534-A7E2-1476-CF97-031ED6AA405F}"/>
                </a:ext>
              </a:extLst>
            </p:cNvPr>
            <p:cNvSpPr>
              <a:spLocks/>
            </p:cNvSpPr>
            <p:nvPr/>
          </p:nvSpPr>
          <p:spPr bwMode="auto">
            <a:xfrm rot="11282942">
              <a:off x="2706354" y="1368712"/>
              <a:ext cx="3059985" cy="331000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7B9B38-FC0F-EE27-5B76-B288196A69A9}"/>
                </a:ext>
              </a:extLst>
            </p:cNvPr>
            <p:cNvSpPr>
              <a:spLocks/>
            </p:cNvSpPr>
            <p:nvPr/>
          </p:nvSpPr>
          <p:spPr bwMode="auto">
            <a:xfrm rot="6688865">
              <a:off x="4146797" y="3210982"/>
              <a:ext cx="2873715" cy="301025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A70E25-A062-820B-2D1D-14D2B4B89C1B}"/>
                </a:ext>
              </a:extLst>
            </p:cNvPr>
            <p:cNvSpPr>
              <a:spLocks/>
            </p:cNvSpPr>
            <p:nvPr/>
          </p:nvSpPr>
          <p:spPr bwMode="auto">
            <a:xfrm rot="16553129">
              <a:off x="4128063" y="-13727"/>
              <a:ext cx="3005064" cy="288949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8AC28A5-CD4C-2587-2D3B-3B36B26FA364}"/>
                </a:ext>
              </a:extLst>
            </p:cNvPr>
            <p:cNvSpPr>
              <a:spLocks/>
            </p:cNvSpPr>
            <p:nvPr/>
          </p:nvSpPr>
          <p:spPr bwMode="auto">
            <a:xfrm rot="19860191">
              <a:off x="5645120" y="796156"/>
              <a:ext cx="3450945" cy="246024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3791FBB-70B8-6067-4922-9921FCD3807F}"/>
                </a:ext>
              </a:extLst>
            </p:cNvPr>
            <p:cNvSpPr>
              <a:spLocks/>
            </p:cNvSpPr>
            <p:nvPr/>
          </p:nvSpPr>
          <p:spPr bwMode="auto">
            <a:xfrm rot="2769483">
              <a:off x="5700600" y="2733113"/>
              <a:ext cx="3456718" cy="254891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C149519-63ED-964E-AC5E-27EF3EB9E811}"/>
                </a:ext>
              </a:extLst>
            </p:cNvPr>
            <p:cNvSpPr/>
            <p:nvPr/>
          </p:nvSpPr>
          <p:spPr>
            <a:xfrm>
              <a:off x="4764389" y="1595865"/>
              <a:ext cx="2482484" cy="22827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F65D51-D9B0-45C5-767C-E52729127410}"/>
                </a:ext>
              </a:extLst>
            </p:cNvPr>
            <p:cNvSpPr/>
            <p:nvPr/>
          </p:nvSpPr>
          <p:spPr>
            <a:xfrm>
              <a:off x="5022727" y="2507071"/>
              <a:ext cx="2136932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Co-infections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77308F-49A5-CBC4-C8BC-186C4162D952}"/>
                </a:ext>
              </a:extLst>
            </p:cNvPr>
            <p:cNvSpPr/>
            <p:nvPr/>
          </p:nvSpPr>
          <p:spPr>
            <a:xfrm>
              <a:off x="7264087" y="2169181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437F656-9D34-9524-7FC8-DFC7D1FB8435}"/>
              </a:ext>
            </a:extLst>
          </p:cNvPr>
          <p:cNvSpPr/>
          <p:nvPr/>
        </p:nvSpPr>
        <p:spPr>
          <a:xfrm>
            <a:off x="4501805" y="933102"/>
            <a:ext cx="1814857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Tuberculosis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regimen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170C63-DE05-4347-0F84-748C43FAFF2A}"/>
              </a:ext>
            </a:extLst>
          </p:cNvPr>
          <p:cNvSpPr txBox="1"/>
          <p:nvPr/>
        </p:nvSpPr>
        <p:spPr>
          <a:xfrm>
            <a:off x="6461255" y="1470231"/>
            <a:ext cx="24284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HBV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reactivation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CAB + RPV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FE917-0EC5-2962-97F6-6BFC30AD0B9E}"/>
              </a:ext>
            </a:extLst>
          </p:cNvPr>
          <p:cNvSpPr/>
          <p:nvPr/>
        </p:nvSpPr>
        <p:spPr>
          <a:xfrm>
            <a:off x="6344799" y="4171739"/>
            <a:ext cx="2121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Occult Hep B  infection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CAB + RPV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E651FC-AE3C-031E-D829-8BC9ECE0B0CC}"/>
              </a:ext>
            </a:extLst>
          </p:cNvPr>
          <p:cNvSpPr/>
          <p:nvPr/>
        </p:nvSpPr>
        <p:spPr>
          <a:xfrm>
            <a:off x="4239472" y="4473499"/>
            <a:ext cx="1887813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HIV-HBV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Coinfection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EACS guidelines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99167B-A8A3-0C87-407B-83357903E2FE}"/>
              </a:ext>
            </a:extLst>
          </p:cNvPr>
          <p:cNvSpPr/>
          <p:nvPr/>
        </p:nvSpPr>
        <p:spPr>
          <a:xfrm>
            <a:off x="2947448" y="2922290"/>
            <a:ext cx="133562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DoxyPEP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4CMenB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</a:t>
            </a:r>
          </a:p>
        </p:txBody>
      </p:sp>
    </p:spTree>
    <p:extLst>
      <p:ext uri="{BB962C8B-B14F-4D97-AF65-F5344CB8AC3E}">
        <p14:creationId xmlns:p14="http://schemas.microsoft.com/office/powerpoint/2010/main" val="41408768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>
            <a:extLst>
              <a:ext uri="{FF2B5EF4-FFF2-40B4-BE49-F238E27FC236}">
                <a16:creationId xmlns:a16="http://schemas.microsoft.com/office/drawing/2014/main" id="{2786B72C-1F00-89AD-6C51-93DFA54E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612" y="1760770"/>
            <a:ext cx="7814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noProof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agent (with 2 NRTIs) use in ART dispensed after TB diagnosis</a:t>
            </a:r>
          </a:p>
        </p:txBody>
      </p:sp>
      <p:sp>
        <p:nvSpPr>
          <p:cNvPr id="61" name="Titre 60">
            <a:extLst>
              <a:ext uri="{FF2B5EF4-FFF2-40B4-BE49-F238E27FC236}">
                <a16:creationId xmlns:a16="http://schemas.microsoft.com/office/drawing/2014/main" id="{193CC88D-1312-0E9A-DF47-264959BE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005496"/>
          </a:xfrm>
        </p:spPr>
        <p:txBody>
          <a:bodyPr/>
          <a:lstStyle/>
          <a:p>
            <a:r>
              <a:rPr lang="fr-FR" dirty="0"/>
              <a:t>ART in PWH and TB in France</a:t>
            </a:r>
          </a:p>
        </p:txBody>
      </p:sp>
      <p:sp>
        <p:nvSpPr>
          <p:cNvPr id="62" name="Espace réservé du contenu 61">
            <a:extLst>
              <a:ext uri="{FF2B5EF4-FFF2-40B4-BE49-F238E27FC236}">
                <a16:creationId xmlns:a16="http://schemas.microsoft.com/office/drawing/2014/main" id="{34A47287-6890-CA5B-6E42-C4A853DBFB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963" y="1015967"/>
            <a:ext cx="10550385" cy="1054263"/>
          </a:xfrm>
        </p:spPr>
        <p:txBody>
          <a:bodyPr>
            <a:normAutofit/>
          </a:bodyPr>
          <a:lstStyle/>
          <a:p>
            <a:r>
              <a:rPr lang="en-US" sz="2000" noProof="0" dirty="0"/>
              <a:t>Nationwide retrospective study, 2010-2023</a:t>
            </a:r>
          </a:p>
          <a:p>
            <a:r>
              <a:rPr lang="en-US" sz="2000" noProof="0" dirty="0"/>
              <a:t>3,577 tuberculosis in PWH: 40% with HIV diagnosis within ± 2 months of TB diagnosis 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1F3DDBD-6E05-1156-9360-B5D6BA35E983}"/>
              </a:ext>
            </a:extLst>
          </p:cNvPr>
          <p:cNvGrpSpPr/>
          <p:nvPr/>
        </p:nvGrpSpPr>
        <p:grpSpPr>
          <a:xfrm>
            <a:off x="2262267" y="2234615"/>
            <a:ext cx="6371107" cy="4184375"/>
            <a:chOff x="2262267" y="2234615"/>
            <a:chExt cx="6371107" cy="4184375"/>
          </a:xfrm>
        </p:grpSpPr>
        <p:sp>
          <p:nvSpPr>
            <p:cNvPr id="2" name="Line 26">
              <a:extLst>
                <a:ext uri="{FF2B5EF4-FFF2-40B4-BE49-F238E27FC236}">
                  <a16:creationId xmlns:a16="http://schemas.microsoft.com/office/drawing/2014/main" id="{692BEA8B-981E-AB23-21D2-228620F7F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7887" y="2434218"/>
              <a:ext cx="244475" cy="0"/>
            </a:xfrm>
            <a:prstGeom prst="line">
              <a:avLst/>
            </a:prstGeom>
            <a:noFill/>
            <a:ln w="269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3" name="Line 27">
              <a:extLst>
                <a:ext uri="{FF2B5EF4-FFF2-40B4-BE49-F238E27FC236}">
                  <a16:creationId xmlns:a16="http://schemas.microsoft.com/office/drawing/2014/main" id="{CB43D2CB-A6A5-24D5-249F-44A23409A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2937" y="2434218"/>
              <a:ext cx="244475" cy="0"/>
            </a:xfrm>
            <a:prstGeom prst="line">
              <a:avLst/>
            </a:prstGeom>
            <a:noFill/>
            <a:ln w="26988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4" name="Line 28">
              <a:extLst>
                <a:ext uri="{FF2B5EF4-FFF2-40B4-BE49-F238E27FC236}">
                  <a16:creationId xmlns:a16="http://schemas.microsoft.com/office/drawing/2014/main" id="{E61E60EF-CE5A-13E7-2EED-686298C97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8087" y="2434218"/>
              <a:ext cx="242888" cy="0"/>
            </a:xfrm>
            <a:prstGeom prst="line">
              <a:avLst/>
            </a:prstGeom>
            <a:noFill/>
            <a:ln w="269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5" name="Line 29">
              <a:extLst>
                <a:ext uri="{FF2B5EF4-FFF2-40B4-BE49-F238E27FC236}">
                  <a16:creationId xmlns:a16="http://schemas.microsoft.com/office/drawing/2014/main" id="{1532F990-04A7-4FDA-AAB6-E15F624DE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3037" y="2434218"/>
              <a:ext cx="242888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6" name="Line 30">
              <a:extLst>
                <a:ext uri="{FF2B5EF4-FFF2-40B4-BE49-F238E27FC236}">
                  <a16:creationId xmlns:a16="http://schemas.microsoft.com/office/drawing/2014/main" id="{12D1E6D6-CDE9-62D1-AF1F-369A3DCDCF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47987" y="2434218"/>
              <a:ext cx="242888" cy="0"/>
            </a:xfrm>
            <a:prstGeom prst="line">
              <a:avLst/>
            </a:prstGeom>
            <a:noFill/>
            <a:ln w="26988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5314B5D-C22A-AFA7-E223-6E0D674A0DC9}"/>
                </a:ext>
              </a:extLst>
            </p:cNvPr>
            <p:cNvSpPr txBox="1"/>
            <p:nvPr/>
          </p:nvSpPr>
          <p:spPr>
            <a:xfrm>
              <a:off x="5247987" y="6080436"/>
              <a:ext cx="552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Year</a:t>
              </a:r>
              <a:endParaRPr lang="fr-FR" sz="1600" b="1" dirty="0">
                <a:solidFill>
                  <a:srgbClr val="000066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ECC9E1B-F9E5-B2B9-124D-A8C253ADE143}"/>
                </a:ext>
              </a:extLst>
            </p:cNvPr>
            <p:cNvSpPr txBox="1"/>
            <p:nvPr/>
          </p:nvSpPr>
          <p:spPr>
            <a:xfrm>
              <a:off x="3391624" y="2258217"/>
              <a:ext cx="510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PI/r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19A2EAC-1D42-8287-FCDF-371223EEE24E}"/>
                </a:ext>
              </a:extLst>
            </p:cNvPr>
            <p:cNvSpPr txBox="1"/>
            <p:nvPr/>
          </p:nvSpPr>
          <p:spPr>
            <a:xfrm>
              <a:off x="4457412" y="2258217"/>
              <a:ext cx="500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EFV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FBE6545A-FFBB-7DD3-D54E-696A8701E0AF}"/>
                </a:ext>
              </a:extLst>
            </p:cNvPr>
            <p:cNvSpPr txBox="1"/>
            <p:nvPr/>
          </p:nvSpPr>
          <p:spPr>
            <a:xfrm>
              <a:off x="5500984" y="2258217"/>
              <a:ext cx="51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RAL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ABEDC70-3A0E-8CCA-866F-2D9E388D6EF4}"/>
                </a:ext>
              </a:extLst>
            </p:cNvPr>
            <p:cNvSpPr txBox="1"/>
            <p:nvPr/>
          </p:nvSpPr>
          <p:spPr>
            <a:xfrm>
              <a:off x="6534553" y="2258217"/>
              <a:ext cx="538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DTG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015AA5B-5D97-9AD9-08A3-2FFD963E194C}"/>
                </a:ext>
              </a:extLst>
            </p:cNvPr>
            <p:cNvSpPr txBox="1"/>
            <p:nvPr/>
          </p:nvSpPr>
          <p:spPr>
            <a:xfrm>
              <a:off x="7570963" y="2258217"/>
              <a:ext cx="463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BIC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6CFE279-6301-2E90-81D0-76038C9440D9}"/>
                </a:ext>
              </a:extLst>
            </p:cNvPr>
            <p:cNvGrpSpPr/>
            <p:nvPr/>
          </p:nvGrpSpPr>
          <p:grpSpPr>
            <a:xfrm>
              <a:off x="2584260" y="2524869"/>
              <a:ext cx="6009043" cy="3319374"/>
              <a:chOff x="3094038" y="2197100"/>
              <a:chExt cx="6419850" cy="3795713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19651DB-04DE-902D-BF3F-3818A1B97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988" y="2197100"/>
                <a:ext cx="6311900" cy="3678237"/>
              </a:xfrm>
              <a:custGeom>
                <a:avLst/>
                <a:gdLst>
                  <a:gd name="T0" fmla="*/ 0 w 15906"/>
                  <a:gd name="T1" fmla="*/ 0 h 9271"/>
                  <a:gd name="T2" fmla="*/ 0 w 15906"/>
                  <a:gd name="T3" fmla="*/ 9271 h 9271"/>
                  <a:gd name="T4" fmla="*/ 15906 w 15906"/>
                  <a:gd name="T5" fmla="*/ 9271 h 9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06" h="9271">
                    <a:moveTo>
                      <a:pt x="0" y="0"/>
                    </a:moveTo>
                    <a:lnTo>
                      <a:pt x="0" y="9271"/>
                    </a:lnTo>
                    <a:lnTo>
                      <a:pt x="15906" y="927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0494A6A9-C4A4-0CFF-B980-4D7900E7F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0563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5EBFEC61-F739-ADD2-295C-0419F5D58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6063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D68319BD-D98D-761C-891C-F26D9CFC0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3150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537F9D04-D9B6-1F11-AB29-456B4B109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8650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D7A66889-CAE9-5D93-6631-4337D028B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65738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A7A23A7E-D0E7-5EA5-34DE-6EBFD0AA9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1238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D3643210-032E-1D25-B1B4-FF7F601BE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8325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951D1864-C54B-BA31-6380-A60EBADA3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63063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37A569FF-4818-836C-D91C-83011FD06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5388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9B82B81F-2D27-DF61-966D-775B148FC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70888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7124DAE6-7B8E-8F07-5EE9-59C701FEF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7975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02BB184F-F07F-8826-261A-31D882748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3475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CDB7170F-43CF-1EDF-C7BD-4B28DAE00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3825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1714B04C-030D-773B-FB4E-B4CC3056E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0913" y="5875338"/>
                <a:ext cx="0" cy="117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DDEC174F-4D49-46D5-F05D-36E69C73B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038" y="3571875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570E3834-2EC1-562A-C569-39A010A41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038" y="4297363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9C76F196-BFAE-D20E-1AD3-202425951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038" y="5022850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1B3B259-C002-53A7-9508-94ED1FDEF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038" y="5749925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04061531-6D87-27C8-E37E-FE959A4C8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038" y="2846388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04058017-5AD6-C5A3-8ACB-5E01AA47F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0" y="4810125"/>
                <a:ext cx="1781175" cy="612775"/>
              </a:xfrm>
              <a:custGeom>
                <a:avLst/>
                <a:gdLst>
                  <a:gd name="T0" fmla="*/ 4488 w 4488"/>
                  <a:gd name="T1" fmla="*/ 0 h 1546"/>
                  <a:gd name="T2" fmla="*/ 3358 w 4488"/>
                  <a:gd name="T3" fmla="*/ 995 h 1546"/>
                  <a:gd name="T4" fmla="*/ 2238 w 4488"/>
                  <a:gd name="T5" fmla="*/ 1051 h 1546"/>
                  <a:gd name="T6" fmla="*/ 1108 w 4488"/>
                  <a:gd name="T7" fmla="*/ 1023 h 1546"/>
                  <a:gd name="T8" fmla="*/ 0 w 4488"/>
                  <a:gd name="T9" fmla="*/ 1546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8" h="1546">
                    <a:moveTo>
                      <a:pt x="4488" y="0"/>
                    </a:moveTo>
                    <a:lnTo>
                      <a:pt x="3358" y="995"/>
                    </a:lnTo>
                    <a:lnTo>
                      <a:pt x="2238" y="1051"/>
                    </a:lnTo>
                    <a:lnTo>
                      <a:pt x="1108" y="1023"/>
                    </a:lnTo>
                    <a:lnTo>
                      <a:pt x="0" y="1546"/>
                    </a:lnTo>
                  </a:path>
                </a:pathLst>
              </a:custGeom>
              <a:noFill/>
              <a:ln w="26988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Freeform 44">
                <a:extLst>
                  <a:ext uri="{FF2B5EF4-FFF2-40B4-BE49-F238E27FC236}">
                    <a16:creationId xmlns:a16="http://schemas.microsoft.com/office/drawing/2014/main" id="{14895631-01E9-EE17-95C5-FBCE546D2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325" y="2322513"/>
                <a:ext cx="4006850" cy="3335337"/>
              </a:xfrm>
              <a:custGeom>
                <a:avLst/>
                <a:gdLst>
                  <a:gd name="T0" fmla="*/ 10095 w 10095"/>
                  <a:gd name="T1" fmla="*/ 0 h 8403"/>
                  <a:gd name="T2" fmla="*/ 8964 w 10095"/>
                  <a:gd name="T3" fmla="*/ 574 h 8403"/>
                  <a:gd name="T4" fmla="*/ 7845 w 10095"/>
                  <a:gd name="T5" fmla="*/ 2608 h 8403"/>
                  <a:gd name="T6" fmla="*/ 6721 w 10095"/>
                  <a:gd name="T7" fmla="*/ 2403 h 8403"/>
                  <a:gd name="T8" fmla="*/ 5613 w 10095"/>
                  <a:gd name="T9" fmla="*/ 3261 h 8403"/>
                  <a:gd name="T10" fmla="*/ 4488 w 10095"/>
                  <a:gd name="T11" fmla="*/ 2937 h 8403"/>
                  <a:gd name="T12" fmla="*/ 3375 w 10095"/>
                  <a:gd name="T13" fmla="*/ 4835 h 8403"/>
                  <a:gd name="T14" fmla="*/ 2250 w 10095"/>
                  <a:gd name="T15" fmla="*/ 4096 h 8403"/>
                  <a:gd name="T16" fmla="*/ 1130 w 10095"/>
                  <a:gd name="T17" fmla="*/ 6340 h 8403"/>
                  <a:gd name="T18" fmla="*/ 0 w 10095"/>
                  <a:gd name="T19" fmla="*/ 8403 h 8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95" h="8403">
                    <a:moveTo>
                      <a:pt x="10095" y="0"/>
                    </a:moveTo>
                    <a:lnTo>
                      <a:pt x="8964" y="574"/>
                    </a:lnTo>
                    <a:lnTo>
                      <a:pt x="7845" y="2608"/>
                    </a:lnTo>
                    <a:lnTo>
                      <a:pt x="6721" y="2403"/>
                    </a:lnTo>
                    <a:lnTo>
                      <a:pt x="5613" y="3261"/>
                    </a:lnTo>
                    <a:lnTo>
                      <a:pt x="4488" y="2937"/>
                    </a:lnTo>
                    <a:lnTo>
                      <a:pt x="3375" y="4835"/>
                    </a:lnTo>
                    <a:lnTo>
                      <a:pt x="2250" y="4096"/>
                    </a:lnTo>
                    <a:lnTo>
                      <a:pt x="1130" y="6340"/>
                    </a:lnTo>
                    <a:lnTo>
                      <a:pt x="0" y="8403"/>
                    </a:lnTo>
                  </a:path>
                </a:pathLst>
              </a:custGeom>
              <a:noFill/>
              <a:ln w="269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Freeform 72">
                <a:extLst>
                  <a:ext uri="{FF2B5EF4-FFF2-40B4-BE49-F238E27FC236}">
                    <a16:creationId xmlns:a16="http://schemas.microsoft.com/office/drawing/2014/main" id="{6F30982B-352A-2A0E-2B61-1C024F9F5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500" y="2889250"/>
                <a:ext cx="5772150" cy="2497137"/>
              </a:xfrm>
              <a:custGeom>
                <a:avLst/>
                <a:gdLst>
                  <a:gd name="T0" fmla="*/ 14543 w 14543"/>
                  <a:gd name="T1" fmla="*/ 5352 h 6295"/>
                  <a:gd name="T2" fmla="*/ 13429 w 14543"/>
                  <a:gd name="T3" fmla="*/ 6295 h 6295"/>
                  <a:gd name="T4" fmla="*/ 12311 w 14543"/>
                  <a:gd name="T5" fmla="*/ 5170 h 6295"/>
                  <a:gd name="T6" fmla="*/ 11192 w 14543"/>
                  <a:gd name="T7" fmla="*/ 4244 h 6295"/>
                  <a:gd name="T8" fmla="*/ 10078 w 14543"/>
                  <a:gd name="T9" fmla="*/ 4835 h 6295"/>
                  <a:gd name="T10" fmla="*/ 8953 w 14543"/>
                  <a:gd name="T11" fmla="*/ 5204 h 6295"/>
                  <a:gd name="T12" fmla="*/ 7827 w 14543"/>
                  <a:gd name="T13" fmla="*/ 5005 h 6295"/>
                  <a:gd name="T14" fmla="*/ 6709 w 14543"/>
                  <a:gd name="T15" fmla="*/ 5090 h 6295"/>
                  <a:gd name="T16" fmla="*/ 5584 w 14543"/>
                  <a:gd name="T17" fmla="*/ 3528 h 6295"/>
                  <a:gd name="T18" fmla="*/ 4471 w 14543"/>
                  <a:gd name="T19" fmla="*/ 3733 h 6295"/>
                  <a:gd name="T20" fmla="*/ 3363 w 14543"/>
                  <a:gd name="T21" fmla="*/ 1835 h 6295"/>
                  <a:gd name="T22" fmla="*/ 2238 w 14543"/>
                  <a:gd name="T23" fmla="*/ 375 h 6295"/>
                  <a:gd name="T24" fmla="*/ 1119 w 14543"/>
                  <a:gd name="T25" fmla="*/ 278 h 6295"/>
                  <a:gd name="T26" fmla="*/ 0 w 14543"/>
                  <a:gd name="T27" fmla="*/ 0 h 6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43" h="6295">
                    <a:moveTo>
                      <a:pt x="14543" y="5352"/>
                    </a:moveTo>
                    <a:lnTo>
                      <a:pt x="13429" y="6295"/>
                    </a:lnTo>
                    <a:lnTo>
                      <a:pt x="12311" y="5170"/>
                    </a:lnTo>
                    <a:lnTo>
                      <a:pt x="11192" y="4244"/>
                    </a:lnTo>
                    <a:lnTo>
                      <a:pt x="10078" y="4835"/>
                    </a:lnTo>
                    <a:lnTo>
                      <a:pt x="8953" y="5204"/>
                    </a:lnTo>
                    <a:lnTo>
                      <a:pt x="7827" y="5005"/>
                    </a:lnTo>
                    <a:lnTo>
                      <a:pt x="6709" y="5090"/>
                    </a:lnTo>
                    <a:lnTo>
                      <a:pt x="5584" y="3528"/>
                    </a:lnTo>
                    <a:lnTo>
                      <a:pt x="4471" y="3733"/>
                    </a:lnTo>
                    <a:lnTo>
                      <a:pt x="3363" y="1835"/>
                    </a:lnTo>
                    <a:lnTo>
                      <a:pt x="2238" y="375"/>
                    </a:lnTo>
                    <a:lnTo>
                      <a:pt x="1119" y="278"/>
                    </a:lnTo>
                    <a:lnTo>
                      <a:pt x="0" y="0"/>
                    </a:lnTo>
                  </a:path>
                </a:pathLst>
              </a:custGeom>
              <a:noFill/>
              <a:ln w="26988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E263C6A9-1DB8-25EE-0A46-63F848F5E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3663950"/>
                <a:ext cx="5783263" cy="2047875"/>
              </a:xfrm>
              <a:custGeom>
                <a:avLst/>
                <a:gdLst>
                  <a:gd name="T0" fmla="*/ 14571 w 14571"/>
                  <a:gd name="T1" fmla="*/ 5159 h 5159"/>
                  <a:gd name="T2" fmla="*/ 13436 w 14571"/>
                  <a:gd name="T3" fmla="*/ 4812 h 5159"/>
                  <a:gd name="T4" fmla="*/ 12322 w 14571"/>
                  <a:gd name="T5" fmla="*/ 4835 h 5159"/>
                  <a:gd name="T6" fmla="*/ 11203 w 14571"/>
                  <a:gd name="T7" fmla="*/ 4994 h 5159"/>
                  <a:gd name="T8" fmla="*/ 10084 w 14571"/>
                  <a:gd name="T9" fmla="*/ 4568 h 5159"/>
                  <a:gd name="T10" fmla="*/ 8952 w 14571"/>
                  <a:gd name="T11" fmla="*/ 3614 h 5159"/>
                  <a:gd name="T12" fmla="*/ 7840 w 14571"/>
                  <a:gd name="T13" fmla="*/ 3920 h 5159"/>
                  <a:gd name="T14" fmla="*/ 6721 w 14571"/>
                  <a:gd name="T15" fmla="*/ 3142 h 5159"/>
                  <a:gd name="T16" fmla="*/ 5602 w 14571"/>
                  <a:gd name="T17" fmla="*/ 1682 h 5159"/>
                  <a:gd name="T18" fmla="*/ 4488 w 14571"/>
                  <a:gd name="T19" fmla="*/ 1534 h 5159"/>
                  <a:gd name="T20" fmla="*/ 3375 w 14571"/>
                  <a:gd name="T21" fmla="*/ 370 h 5159"/>
                  <a:gd name="T22" fmla="*/ 2239 w 14571"/>
                  <a:gd name="T23" fmla="*/ 0 h 5159"/>
                  <a:gd name="T24" fmla="*/ 1119 w 14571"/>
                  <a:gd name="T25" fmla="*/ 148 h 5159"/>
                  <a:gd name="T26" fmla="*/ 0 w 14571"/>
                  <a:gd name="T27" fmla="*/ 387 h 5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71" h="5159">
                    <a:moveTo>
                      <a:pt x="14571" y="5159"/>
                    </a:moveTo>
                    <a:lnTo>
                      <a:pt x="13436" y="4812"/>
                    </a:lnTo>
                    <a:lnTo>
                      <a:pt x="12322" y="4835"/>
                    </a:lnTo>
                    <a:lnTo>
                      <a:pt x="11203" y="4994"/>
                    </a:lnTo>
                    <a:lnTo>
                      <a:pt x="10084" y="4568"/>
                    </a:lnTo>
                    <a:lnTo>
                      <a:pt x="8952" y="3614"/>
                    </a:lnTo>
                    <a:lnTo>
                      <a:pt x="7840" y="3920"/>
                    </a:lnTo>
                    <a:lnTo>
                      <a:pt x="6721" y="3142"/>
                    </a:lnTo>
                    <a:lnTo>
                      <a:pt x="5602" y="1682"/>
                    </a:lnTo>
                    <a:lnTo>
                      <a:pt x="4488" y="1534"/>
                    </a:lnTo>
                    <a:lnTo>
                      <a:pt x="3375" y="370"/>
                    </a:lnTo>
                    <a:lnTo>
                      <a:pt x="2239" y="0"/>
                    </a:lnTo>
                    <a:lnTo>
                      <a:pt x="1119" y="148"/>
                    </a:lnTo>
                    <a:lnTo>
                      <a:pt x="0" y="387"/>
                    </a:lnTo>
                  </a:path>
                </a:pathLst>
              </a:custGeom>
              <a:noFill/>
              <a:ln w="269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DF33E3D0-9DC3-1EFF-EAF8-D533155F5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675" y="2841625"/>
                <a:ext cx="5775325" cy="2173287"/>
              </a:xfrm>
              <a:custGeom>
                <a:avLst/>
                <a:gdLst>
                  <a:gd name="T0" fmla="*/ 14554 w 14554"/>
                  <a:gd name="T1" fmla="*/ 5476 h 5476"/>
                  <a:gd name="T2" fmla="*/ 13424 w 14554"/>
                  <a:gd name="T3" fmla="*/ 4096 h 5476"/>
                  <a:gd name="T4" fmla="*/ 12310 w 14554"/>
                  <a:gd name="T5" fmla="*/ 3068 h 5476"/>
                  <a:gd name="T6" fmla="*/ 11191 w 14554"/>
                  <a:gd name="T7" fmla="*/ 3141 h 5476"/>
                  <a:gd name="T8" fmla="*/ 10072 w 14554"/>
                  <a:gd name="T9" fmla="*/ 1494 h 5476"/>
                  <a:gd name="T10" fmla="*/ 8959 w 14554"/>
                  <a:gd name="T11" fmla="*/ 693 h 5476"/>
                  <a:gd name="T12" fmla="*/ 7840 w 14554"/>
                  <a:gd name="T13" fmla="*/ 914 h 5476"/>
                  <a:gd name="T14" fmla="*/ 6715 w 14554"/>
                  <a:gd name="T15" fmla="*/ 1176 h 5476"/>
                  <a:gd name="T16" fmla="*/ 5590 w 14554"/>
                  <a:gd name="T17" fmla="*/ 1875 h 5476"/>
                  <a:gd name="T18" fmla="*/ 4471 w 14554"/>
                  <a:gd name="T19" fmla="*/ 0 h 5476"/>
                  <a:gd name="T20" fmla="*/ 3351 w 14554"/>
                  <a:gd name="T21" fmla="*/ 2931 h 5476"/>
                  <a:gd name="T22" fmla="*/ 2232 w 14554"/>
                  <a:gd name="T23" fmla="*/ 4391 h 5476"/>
                  <a:gd name="T24" fmla="*/ 1119 w 14554"/>
                  <a:gd name="T25" fmla="*/ 5204 h 5476"/>
                  <a:gd name="T26" fmla="*/ 0 w 14554"/>
                  <a:gd name="T27" fmla="*/ 5107 h 5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54" h="5476">
                    <a:moveTo>
                      <a:pt x="14554" y="5476"/>
                    </a:moveTo>
                    <a:lnTo>
                      <a:pt x="13424" y="4096"/>
                    </a:lnTo>
                    <a:lnTo>
                      <a:pt x="12310" y="3068"/>
                    </a:lnTo>
                    <a:lnTo>
                      <a:pt x="11191" y="3141"/>
                    </a:lnTo>
                    <a:lnTo>
                      <a:pt x="10072" y="1494"/>
                    </a:lnTo>
                    <a:lnTo>
                      <a:pt x="8959" y="693"/>
                    </a:lnTo>
                    <a:lnTo>
                      <a:pt x="7840" y="914"/>
                    </a:lnTo>
                    <a:lnTo>
                      <a:pt x="6715" y="1176"/>
                    </a:lnTo>
                    <a:lnTo>
                      <a:pt x="5590" y="1875"/>
                    </a:lnTo>
                    <a:lnTo>
                      <a:pt x="4471" y="0"/>
                    </a:lnTo>
                    <a:lnTo>
                      <a:pt x="3351" y="2931"/>
                    </a:lnTo>
                    <a:lnTo>
                      <a:pt x="2232" y="4391"/>
                    </a:lnTo>
                    <a:lnTo>
                      <a:pt x="1119" y="5204"/>
                    </a:lnTo>
                    <a:lnTo>
                      <a:pt x="0" y="5107"/>
                    </a:lnTo>
                  </a:path>
                </a:pathLst>
              </a:custGeom>
              <a:noFill/>
              <a:ln w="2698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D6FDAD2-66F9-8D3F-5FAF-0C52933C6DAE}"/>
                </a:ext>
              </a:extLst>
            </p:cNvPr>
            <p:cNvSpPr txBox="1"/>
            <p:nvPr/>
          </p:nvSpPr>
          <p:spPr>
            <a:xfrm>
              <a:off x="2684240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417604E-53CC-713E-D061-ACEEA282C180}"/>
                </a:ext>
              </a:extLst>
            </p:cNvPr>
            <p:cNvSpPr txBox="1"/>
            <p:nvPr/>
          </p:nvSpPr>
          <p:spPr>
            <a:xfrm>
              <a:off x="2353638" y="550329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534BBFB-DBCA-39F8-1C71-17D38EC4FB29}"/>
                </a:ext>
              </a:extLst>
            </p:cNvPr>
            <p:cNvSpPr txBox="1"/>
            <p:nvPr/>
          </p:nvSpPr>
          <p:spPr>
            <a:xfrm>
              <a:off x="2262267" y="487400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EF88F65-91C2-E710-F4FB-694E39B6D2B0}"/>
                </a:ext>
              </a:extLst>
            </p:cNvPr>
            <p:cNvSpPr txBox="1"/>
            <p:nvPr/>
          </p:nvSpPr>
          <p:spPr>
            <a:xfrm>
              <a:off x="2262267" y="424470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51B37C7E-E8F8-D223-1A4C-6C45979A419D}"/>
                </a:ext>
              </a:extLst>
            </p:cNvPr>
            <p:cNvSpPr txBox="1"/>
            <p:nvPr/>
          </p:nvSpPr>
          <p:spPr>
            <a:xfrm>
              <a:off x="2262267" y="36154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7D4F1EC-EA1C-2950-2730-ACD64DE529BA}"/>
                </a:ext>
              </a:extLst>
            </p:cNvPr>
            <p:cNvSpPr txBox="1"/>
            <p:nvPr/>
          </p:nvSpPr>
          <p:spPr>
            <a:xfrm>
              <a:off x="2262267" y="29861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4FDEEA6F-04D8-E6B9-A07F-3289FE85E51D}"/>
                </a:ext>
              </a:extLst>
            </p:cNvPr>
            <p:cNvSpPr txBox="1"/>
            <p:nvPr/>
          </p:nvSpPr>
          <p:spPr>
            <a:xfrm>
              <a:off x="3099546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2011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D134AD3-D4B9-31D9-947B-836E6FC30C72}"/>
                </a:ext>
              </a:extLst>
            </p:cNvPr>
            <p:cNvSpPr txBox="1"/>
            <p:nvPr/>
          </p:nvSpPr>
          <p:spPr>
            <a:xfrm>
              <a:off x="3514852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2012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547E0838-CB23-0629-3EB3-685E80CB38A7}"/>
                </a:ext>
              </a:extLst>
            </p:cNvPr>
            <p:cNvSpPr txBox="1"/>
            <p:nvPr/>
          </p:nvSpPr>
          <p:spPr>
            <a:xfrm>
              <a:off x="3930158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2013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5D8CEB7-407D-521D-487A-BE2F6F2DC036}"/>
                </a:ext>
              </a:extLst>
            </p:cNvPr>
            <p:cNvSpPr txBox="1"/>
            <p:nvPr/>
          </p:nvSpPr>
          <p:spPr>
            <a:xfrm>
              <a:off x="4345464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2014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2B59AE3-7A7C-05C3-8BB0-E14BA5E0578A}"/>
                </a:ext>
              </a:extLst>
            </p:cNvPr>
            <p:cNvSpPr txBox="1"/>
            <p:nvPr/>
          </p:nvSpPr>
          <p:spPr>
            <a:xfrm>
              <a:off x="4760770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2015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A639FFE-5129-40B0-1AD9-1C76ED382580}"/>
                </a:ext>
              </a:extLst>
            </p:cNvPr>
            <p:cNvSpPr txBox="1"/>
            <p:nvPr/>
          </p:nvSpPr>
          <p:spPr>
            <a:xfrm>
              <a:off x="5176076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2016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9683640-21C7-C535-3DA7-4D8573B39462}"/>
                </a:ext>
              </a:extLst>
            </p:cNvPr>
            <p:cNvSpPr txBox="1"/>
            <p:nvPr/>
          </p:nvSpPr>
          <p:spPr>
            <a:xfrm>
              <a:off x="5591382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2017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C3BABB0-A07A-7B99-A84A-EE250B6CC18A}"/>
                </a:ext>
              </a:extLst>
            </p:cNvPr>
            <p:cNvSpPr txBox="1"/>
            <p:nvPr/>
          </p:nvSpPr>
          <p:spPr>
            <a:xfrm>
              <a:off x="6006688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2018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2A0C849-2328-7AA4-DFD9-64D83CCB576A}"/>
                </a:ext>
              </a:extLst>
            </p:cNvPr>
            <p:cNvSpPr txBox="1"/>
            <p:nvPr/>
          </p:nvSpPr>
          <p:spPr>
            <a:xfrm>
              <a:off x="6421994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2019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1D210FB-87F2-AAC7-4FE6-89D3EA535035}"/>
                </a:ext>
              </a:extLst>
            </p:cNvPr>
            <p:cNvSpPr txBox="1"/>
            <p:nvPr/>
          </p:nvSpPr>
          <p:spPr>
            <a:xfrm>
              <a:off x="6837300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852FA64-DE29-AD3A-EE07-B625F8D0CBD6}"/>
                </a:ext>
              </a:extLst>
            </p:cNvPr>
            <p:cNvSpPr txBox="1"/>
            <p:nvPr/>
          </p:nvSpPr>
          <p:spPr>
            <a:xfrm>
              <a:off x="7252606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BF42533-0A6F-E444-6D78-D7A7A45EB75A}"/>
                </a:ext>
              </a:extLst>
            </p:cNvPr>
            <p:cNvSpPr txBox="1"/>
            <p:nvPr/>
          </p:nvSpPr>
          <p:spPr>
            <a:xfrm>
              <a:off x="7667912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1A6825D-75ED-C3DE-D8F7-C68CBD4205FE}"/>
                </a:ext>
              </a:extLst>
            </p:cNvPr>
            <p:cNvSpPr txBox="1"/>
            <p:nvPr/>
          </p:nvSpPr>
          <p:spPr>
            <a:xfrm>
              <a:off x="8083223" y="584226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2023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0BF8212-AB8B-6ADB-E6E8-CAF51AFE41DF}"/>
                </a:ext>
              </a:extLst>
            </p:cNvPr>
            <p:cNvSpPr txBox="1"/>
            <p:nvPr/>
          </p:nvSpPr>
          <p:spPr>
            <a:xfrm>
              <a:off x="2528610" y="2234615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%</a:t>
              </a:r>
            </a:p>
          </p:txBody>
        </p:sp>
      </p:grpSp>
      <p:sp>
        <p:nvSpPr>
          <p:cNvPr id="65" name="Text Box 3">
            <a:extLst>
              <a:ext uri="{FF2B5EF4-FFF2-40B4-BE49-F238E27FC236}">
                <a16:creationId xmlns:a16="http://schemas.microsoft.com/office/drawing/2014/main" id="{BC66B981-84BA-A39A-43EC-61DBC84A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442" y="6444771"/>
            <a:ext cx="2881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Law-</a:t>
            </a:r>
            <a:r>
              <a:rPr lang="en-GB" sz="1400" i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Koune</a:t>
            </a:r>
            <a:r>
              <a:rPr lang="en-GB" sz="14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H, EACS 2025, Abs. eP201</a:t>
            </a:r>
          </a:p>
        </p:txBody>
      </p:sp>
    </p:spTree>
    <p:extLst>
      <p:ext uri="{BB962C8B-B14F-4D97-AF65-F5344CB8AC3E}">
        <p14:creationId xmlns:p14="http://schemas.microsoft.com/office/powerpoint/2010/main" val="167312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F40E3-1DD5-C318-6574-2D56BE9D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996488" cy="1481068"/>
          </a:xfrm>
        </p:spPr>
        <p:txBody>
          <a:bodyPr/>
          <a:lstStyle/>
          <a:p>
            <a:r>
              <a:rPr lang="en-US" noProof="0" dirty="0"/>
              <a:t>Risk of HBV reactivation after switch to LA CAB/RPV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9CA89-ED4E-A9FF-B47F-2296420BA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91539"/>
            <a:ext cx="5725886" cy="1205593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Prospective study Barcelona, 2023-2025</a:t>
            </a:r>
          </a:p>
          <a:p>
            <a:r>
              <a:rPr lang="en-US" sz="2000" noProof="0" dirty="0"/>
              <a:t>741 PWH initiating CAB + RPV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3C62EE-925D-C97D-AA3A-E0342B8DDAAB}"/>
              </a:ext>
            </a:extLst>
          </p:cNvPr>
          <p:cNvSpPr txBox="1"/>
          <p:nvPr/>
        </p:nvSpPr>
        <p:spPr>
          <a:xfrm>
            <a:off x="1833590" y="2449283"/>
            <a:ext cx="2552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Baseline HBV serology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2BDC16-16BD-A4CE-F79D-C159A2D2DE7E}"/>
              </a:ext>
            </a:extLst>
          </p:cNvPr>
          <p:cNvSpPr txBox="1"/>
          <p:nvPr/>
        </p:nvSpPr>
        <p:spPr>
          <a:xfrm>
            <a:off x="1297577" y="5508770"/>
            <a:ext cx="347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noProof="0" dirty="0">
                <a:solidFill>
                  <a:srgbClr val="000066"/>
                </a:solidFill>
              </a:rPr>
              <a:t>184 (25%) with prior HBV exposure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E4A19B-51B4-AD98-F984-73D4BB3FFD75}"/>
              </a:ext>
            </a:extLst>
          </p:cNvPr>
          <p:cNvSpPr txBox="1"/>
          <p:nvPr/>
        </p:nvSpPr>
        <p:spPr>
          <a:xfrm>
            <a:off x="7847169" y="2449283"/>
            <a:ext cx="2124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B0F0"/>
                </a:solidFill>
              </a:rPr>
              <a:t>AST/ALT over time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AA2B96-F8CB-4E41-F3CD-88736227C8FD}"/>
              </a:ext>
            </a:extLst>
          </p:cNvPr>
          <p:cNvSpPr txBox="1"/>
          <p:nvPr/>
        </p:nvSpPr>
        <p:spPr>
          <a:xfrm>
            <a:off x="7423282" y="5453819"/>
            <a:ext cx="401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noProof="0" dirty="0">
                <a:solidFill>
                  <a:srgbClr val="000066"/>
                </a:solidFill>
              </a:rPr>
              <a:t>Overall, transaminase elevations in 23%, </a:t>
            </a:r>
            <a:br>
              <a:rPr lang="en-US" noProof="0" dirty="0">
                <a:solidFill>
                  <a:srgbClr val="000066"/>
                </a:solidFill>
              </a:rPr>
            </a:br>
            <a:r>
              <a:rPr lang="en-US" noProof="0" dirty="0">
                <a:solidFill>
                  <a:srgbClr val="000066"/>
                </a:solidFill>
              </a:rPr>
              <a:t>without differences by HBV status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F063707-EDA5-4953-C19E-4E63DEB0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929" y="6444771"/>
            <a:ext cx="2741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Foncillas</a:t>
            </a:r>
            <a:r>
              <a:rPr lang="en-GB" sz="14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A, EACS 2025, Abs. PS01.4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5D2828D-5689-68A5-97F4-1897A0BEE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53694"/>
              </p:ext>
            </p:extLst>
          </p:nvPr>
        </p:nvGraphicFramePr>
        <p:xfrm>
          <a:off x="233849" y="3146468"/>
          <a:ext cx="5427968" cy="21513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13984">
                  <a:extLst>
                    <a:ext uri="{9D8B030D-6E8A-4147-A177-3AD203B41FA5}">
                      <a16:colId xmlns:a16="http://schemas.microsoft.com/office/drawing/2014/main" val="1070895912"/>
                    </a:ext>
                  </a:extLst>
                </a:gridCol>
                <a:gridCol w="2713984">
                  <a:extLst>
                    <a:ext uri="{9D8B030D-6E8A-4147-A177-3AD203B41FA5}">
                      <a16:colId xmlns:a16="http://schemas.microsoft.com/office/drawing/2014/main" val="4182899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noProof="0" dirty="0">
                          <a:solidFill>
                            <a:srgbClr val="000066"/>
                          </a:solidFill>
                        </a:rPr>
                        <a:t>HBs Ag+ ; HBc Ab+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rgbClr val="000066"/>
                          </a:solidFill>
                        </a:rPr>
                        <a:t>4 (1%)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60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err="1">
                          <a:solidFill>
                            <a:srgbClr val="000066"/>
                          </a:solidFill>
                        </a:rPr>
                        <a:t>HBcAb</a:t>
                      </a:r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+ ; HBs Ab+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165 (22%)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6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HBc Ab+ ; HBs Ab- ; HBs Ag-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19 (3%)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0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HBc Ab- ; HBs Ab- ; HBs Ag-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90 (12%)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92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HBc Ab- ; HBs Ab+ ; HBs Ag-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454 (61%)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8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Non classifiable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9 (1%)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052122"/>
                  </a:ext>
                </a:extLst>
              </a:tr>
            </a:tbl>
          </a:graphicData>
        </a:graphic>
      </p:graphicFrame>
      <p:sp>
        <p:nvSpPr>
          <p:cNvPr id="2060" name="ZoneTexte 2059">
            <a:extLst>
              <a:ext uri="{FF2B5EF4-FFF2-40B4-BE49-F238E27FC236}">
                <a16:creationId xmlns:a16="http://schemas.microsoft.com/office/drawing/2014/main" id="{0683215B-567F-0D5F-206D-EFBACE9BF619}"/>
              </a:ext>
            </a:extLst>
          </p:cNvPr>
          <p:cNvSpPr txBox="1"/>
          <p:nvPr/>
        </p:nvSpPr>
        <p:spPr>
          <a:xfrm>
            <a:off x="6826741" y="2924128"/>
            <a:ext cx="1794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00B0F0"/>
                </a:solidFill>
              </a:rPr>
              <a:t>HBc Ab+ / HBs Ab+</a:t>
            </a:r>
          </a:p>
        </p:txBody>
      </p:sp>
      <p:sp>
        <p:nvSpPr>
          <p:cNvPr id="2061" name="ZoneTexte 2060">
            <a:extLst>
              <a:ext uri="{FF2B5EF4-FFF2-40B4-BE49-F238E27FC236}">
                <a16:creationId xmlns:a16="http://schemas.microsoft.com/office/drawing/2014/main" id="{55858D20-9C6E-AA8F-274E-B099376458C2}"/>
              </a:ext>
            </a:extLst>
          </p:cNvPr>
          <p:cNvSpPr txBox="1"/>
          <p:nvPr/>
        </p:nvSpPr>
        <p:spPr>
          <a:xfrm>
            <a:off x="9447500" y="2924128"/>
            <a:ext cx="2547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00B0F0"/>
                </a:solidFill>
              </a:rPr>
              <a:t>HBc Ab+ / HBs Ab- / HBsAg-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9CF2BE9-F949-5F06-93EC-9115B24CA535}"/>
              </a:ext>
            </a:extLst>
          </p:cNvPr>
          <p:cNvGrpSpPr/>
          <p:nvPr/>
        </p:nvGrpSpPr>
        <p:grpSpPr>
          <a:xfrm>
            <a:off x="5866190" y="3288731"/>
            <a:ext cx="6322541" cy="2108283"/>
            <a:chOff x="5866190" y="3288731"/>
            <a:chExt cx="6322541" cy="2108283"/>
          </a:xfrm>
        </p:grpSpPr>
        <p:grpSp>
          <p:nvGrpSpPr>
            <p:cNvPr id="2059" name="Groupe 2058">
              <a:extLst>
                <a:ext uri="{FF2B5EF4-FFF2-40B4-BE49-F238E27FC236}">
                  <a16:creationId xmlns:a16="http://schemas.microsoft.com/office/drawing/2014/main" id="{16D744C6-E506-5125-A804-E4736AA9B249}"/>
                </a:ext>
              </a:extLst>
            </p:cNvPr>
            <p:cNvGrpSpPr/>
            <p:nvPr/>
          </p:nvGrpSpPr>
          <p:grpSpPr>
            <a:xfrm>
              <a:off x="6184901" y="3347370"/>
              <a:ext cx="2825750" cy="1708150"/>
              <a:chOff x="6184901" y="3335338"/>
              <a:chExt cx="2825750" cy="1708150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DB24D673-4ACD-97AE-31BE-850AFFFAA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863" y="3335338"/>
                <a:ext cx="2744788" cy="1619250"/>
              </a:xfrm>
              <a:custGeom>
                <a:avLst/>
                <a:gdLst>
                  <a:gd name="T0" fmla="*/ 10371 w 10371"/>
                  <a:gd name="T1" fmla="*/ 6123 h 6123"/>
                  <a:gd name="T2" fmla="*/ 0 w 10371"/>
                  <a:gd name="T3" fmla="*/ 6123 h 6123"/>
                  <a:gd name="T4" fmla="*/ 0 w 10371"/>
                  <a:gd name="T5" fmla="*/ 0 h 6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71" h="6123">
                    <a:moveTo>
                      <a:pt x="10371" y="6123"/>
                    </a:moveTo>
                    <a:lnTo>
                      <a:pt x="0" y="612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47A0B84C-41A9-FDD6-7C8E-6F7B83158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6201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F29C127F-45A7-9ABE-63C5-B0073B491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96276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03468CA4-FFF9-03FF-8E1A-E3B09E69D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5401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54E40243-AC9D-E684-D345-8A74F07F7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0676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C5F7F2E9-D617-723B-22FD-D55AE6528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7463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BF5FF877-2C75-4AE1-B720-511922825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5488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27">
                <a:extLst>
                  <a:ext uri="{FF2B5EF4-FFF2-40B4-BE49-F238E27FC236}">
                    <a16:creationId xmlns:a16="http://schemas.microsoft.com/office/drawing/2014/main" id="{35FFF919-4784-6CC3-BFDC-95EB32D1B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901" y="3430588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28">
                <a:extLst>
                  <a:ext uri="{FF2B5EF4-FFF2-40B4-BE49-F238E27FC236}">
                    <a16:creationId xmlns:a16="http://schemas.microsoft.com/office/drawing/2014/main" id="{AF051CC8-FBB9-ADFB-A5E0-35C74ED1F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901" y="3665538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9">
                <a:extLst>
                  <a:ext uri="{FF2B5EF4-FFF2-40B4-BE49-F238E27FC236}">
                    <a16:creationId xmlns:a16="http://schemas.microsoft.com/office/drawing/2014/main" id="{E9398841-6CD5-6CE8-D920-1CCC03120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901" y="3902076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0">
                <a:extLst>
                  <a:ext uri="{FF2B5EF4-FFF2-40B4-BE49-F238E27FC236}">
                    <a16:creationId xmlns:a16="http://schemas.microsoft.com/office/drawing/2014/main" id="{E9780A25-F93C-C8C1-5480-A62256AF8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901" y="4138613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5EF14EBC-FB41-EDF6-4854-93638C40B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901" y="4375151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D52845AD-511D-D5F7-6F48-AE0183194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901" y="4610101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51120D78-E2A2-8990-C962-0EF7290BA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4901" y="4848226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33FC54CC-F5FA-5B3B-8C37-FB7B82577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638" y="4524376"/>
                <a:ext cx="2544763" cy="190500"/>
              </a:xfrm>
              <a:custGeom>
                <a:avLst/>
                <a:gdLst>
                  <a:gd name="T0" fmla="*/ 9617 w 9617"/>
                  <a:gd name="T1" fmla="*/ 0 h 717"/>
                  <a:gd name="T2" fmla="*/ 7300 w 9617"/>
                  <a:gd name="T3" fmla="*/ 478 h 717"/>
                  <a:gd name="T4" fmla="*/ 5006 w 9617"/>
                  <a:gd name="T5" fmla="*/ 717 h 717"/>
                  <a:gd name="T6" fmla="*/ 2676 w 9617"/>
                  <a:gd name="T7" fmla="*/ 717 h 717"/>
                  <a:gd name="T8" fmla="*/ 1135 w 9617"/>
                  <a:gd name="T9" fmla="*/ 693 h 717"/>
                  <a:gd name="T10" fmla="*/ 0 w 9617"/>
                  <a:gd name="T11" fmla="*/ 621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17" h="717">
                    <a:moveTo>
                      <a:pt x="9617" y="0"/>
                    </a:moveTo>
                    <a:lnTo>
                      <a:pt x="7300" y="478"/>
                    </a:lnTo>
                    <a:lnTo>
                      <a:pt x="5006" y="717"/>
                    </a:lnTo>
                    <a:lnTo>
                      <a:pt x="2676" y="717"/>
                    </a:lnTo>
                    <a:lnTo>
                      <a:pt x="1135" y="693"/>
                    </a:lnTo>
                    <a:lnTo>
                      <a:pt x="0" y="621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35B826FE-3AD4-DD88-4C9D-EBDA98AA1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4651376"/>
                <a:ext cx="76200" cy="76200"/>
              </a:xfrm>
              <a:custGeom>
                <a:avLst/>
                <a:gdLst>
                  <a:gd name="T0" fmla="*/ 143 w 286"/>
                  <a:gd name="T1" fmla="*/ 0 h 287"/>
                  <a:gd name="T2" fmla="*/ 113 w 286"/>
                  <a:gd name="T3" fmla="*/ 2 h 287"/>
                  <a:gd name="T4" fmla="*/ 87 w 286"/>
                  <a:gd name="T5" fmla="*/ 10 h 287"/>
                  <a:gd name="T6" fmla="*/ 62 w 286"/>
                  <a:gd name="T7" fmla="*/ 23 h 287"/>
                  <a:gd name="T8" fmla="*/ 40 w 286"/>
                  <a:gd name="T9" fmla="*/ 42 h 287"/>
                  <a:gd name="T10" fmla="*/ 21 w 286"/>
                  <a:gd name="T11" fmla="*/ 63 h 287"/>
                  <a:gd name="T12" fmla="*/ 9 w 286"/>
                  <a:gd name="T13" fmla="*/ 88 h 287"/>
                  <a:gd name="T14" fmla="*/ 2 w 286"/>
                  <a:gd name="T15" fmla="*/ 114 h 287"/>
                  <a:gd name="T16" fmla="*/ 0 w 286"/>
                  <a:gd name="T17" fmla="*/ 143 h 287"/>
                  <a:gd name="T18" fmla="*/ 0 w 286"/>
                  <a:gd name="T19" fmla="*/ 157 h 287"/>
                  <a:gd name="T20" fmla="*/ 2 w 286"/>
                  <a:gd name="T21" fmla="*/ 171 h 287"/>
                  <a:gd name="T22" fmla="*/ 4 w 286"/>
                  <a:gd name="T23" fmla="*/ 184 h 287"/>
                  <a:gd name="T24" fmla="*/ 9 w 286"/>
                  <a:gd name="T25" fmla="*/ 199 h 287"/>
                  <a:gd name="T26" fmla="*/ 14 w 286"/>
                  <a:gd name="T27" fmla="*/ 209 h 287"/>
                  <a:gd name="T28" fmla="*/ 21 w 286"/>
                  <a:gd name="T29" fmla="*/ 221 h 287"/>
                  <a:gd name="T30" fmla="*/ 29 w 286"/>
                  <a:gd name="T31" fmla="*/ 232 h 287"/>
                  <a:gd name="T32" fmla="*/ 40 w 286"/>
                  <a:gd name="T33" fmla="*/ 244 h 287"/>
                  <a:gd name="T34" fmla="*/ 50 w 286"/>
                  <a:gd name="T35" fmla="*/ 254 h 287"/>
                  <a:gd name="T36" fmla="*/ 62 w 286"/>
                  <a:gd name="T37" fmla="*/ 262 h 287"/>
                  <a:gd name="T38" fmla="*/ 87 w 286"/>
                  <a:gd name="T39" fmla="*/ 276 h 287"/>
                  <a:gd name="T40" fmla="*/ 113 w 286"/>
                  <a:gd name="T41" fmla="*/ 283 h 287"/>
                  <a:gd name="T42" fmla="*/ 127 w 286"/>
                  <a:gd name="T43" fmla="*/ 286 h 287"/>
                  <a:gd name="T44" fmla="*/ 143 w 286"/>
                  <a:gd name="T45" fmla="*/ 287 h 287"/>
                  <a:gd name="T46" fmla="*/ 145 w 286"/>
                  <a:gd name="T47" fmla="*/ 286 h 287"/>
                  <a:gd name="T48" fmla="*/ 149 w 286"/>
                  <a:gd name="T49" fmla="*/ 286 h 287"/>
                  <a:gd name="T50" fmla="*/ 156 w 286"/>
                  <a:gd name="T51" fmla="*/ 286 h 287"/>
                  <a:gd name="T52" fmla="*/ 170 w 286"/>
                  <a:gd name="T53" fmla="*/ 283 h 287"/>
                  <a:gd name="T54" fmla="*/ 197 w 286"/>
                  <a:gd name="T55" fmla="*/ 276 h 287"/>
                  <a:gd name="T56" fmla="*/ 221 w 286"/>
                  <a:gd name="T57" fmla="*/ 262 h 287"/>
                  <a:gd name="T58" fmla="*/ 225 w 286"/>
                  <a:gd name="T59" fmla="*/ 257 h 287"/>
                  <a:gd name="T60" fmla="*/ 228 w 286"/>
                  <a:gd name="T61" fmla="*/ 255 h 287"/>
                  <a:gd name="T62" fmla="*/ 228 w 286"/>
                  <a:gd name="T63" fmla="*/ 254 h 287"/>
                  <a:gd name="T64" fmla="*/ 229 w 286"/>
                  <a:gd name="T65" fmla="*/ 254 h 287"/>
                  <a:gd name="T66" fmla="*/ 231 w 286"/>
                  <a:gd name="T67" fmla="*/ 254 h 287"/>
                  <a:gd name="T68" fmla="*/ 243 w 286"/>
                  <a:gd name="T69" fmla="*/ 244 h 287"/>
                  <a:gd name="T70" fmla="*/ 253 w 286"/>
                  <a:gd name="T71" fmla="*/ 232 h 287"/>
                  <a:gd name="T72" fmla="*/ 253 w 286"/>
                  <a:gd name="T73" fmla="*/ 230 h 287"/>
                  <a:gd name="T74" fmla="*/ 253 w 286"/>
                  <a:gd name="T75" fmla="*/ 228 h 287"/>
                  <a:gd name="T76" fmla="*/ 254 w 286"/>
                  <a:gd name="T77" fmla="*/ 228 h 287"/>
                  <a:gd name="T78" fmla="*/ 256 w 286"/>
                  <a:gd name="T79" fmla="*/ 226 h 287"/>
                  <a:gd name="T80" fmla="*/ 261 w 286"/>
                  <a:gd name="T81" fmla="*/ 221 h 287"/>
                  <a:gd name="T82" fmla="*/ 268 w 286"/>
                  <a:gd name="T83" fmla="*/ 209 h 287"/>
                  <a:gd name="T84" fmla="*/ 276 w 286"/>
                  <a:gd name="T85" fmla="*/ 199 h 287"/>
                  <a:gd name="T86" fmla="*/ 279 w 286"/>
                  <a:gd name="T87" fmla="*/ 184 h 287"/>
                  <a:gd name="T88" fmla="*/ 280 w 286"/>
                  <a:gd name="T89" fmla="*/ 177 h 287"/>
                  <a:gd name="T90" fmla="*/ 283 w 286"/>
                  <a:gd name="T91" fmla="*/ 171 h 287"/>
                  <a:gd name="T92" fmla="*/ 285 w 286"/>
                  <a:gd name="T93" fmla="*/ 157 h 287"/>
                  <a:gd name="T94" fmla="*/ 285 w 286"/>
                  <a:gd name="T95" fmla="*/ 149 h 287"/>
                  <a:gd name="T96" fmla="*/ 285 w 286"/>
                  <a:gd name="T97" fmla="*/ 146 h 287"/>
                  <a:gd name="T98" fmla="*/ 286 w 286"/>
                  <a:gd name="T99" fmla="*/ 143 h 287"/>
                  <a:gd name="T100" fmla="*/ 285 w 286"/>
                  <a:gd name="T101" fmla="*/ 128 h 287"/>
                  <a:gd name="T102" fmla="*/ 283 w 286"/>
                  <a:gd name="T103" fmla="*/ 114 h 287"/>
                  <a:gd name="T104" fmla="*/ 276 w 286"/>
                  <a:gd name="T105" fmla="*/ 88 h 287"/>
                  <a:gd name="T106" fmla="*/ 261 w 286"/>
                  <a:gd name="T107" fmla="*/ 63 h 287"/>
                  <a:gd name="T108" fmla="*/ 253 w 286"/>
                  <a:gd name="T109" fmla="*/ 51 h 287"/>
                  <a:gd name="T110" fmla="*/ 243 w 286"/>
                  <a:gd name="T111" fmla="*/ 42 h 287"/>
                  <a:gd name="T112" fmla="*/ 231 w 286"/>
                  <a:gd name="T113" fmla="*/ 31 h 287"/>
                  <a:gd name="T114" fmla="*/ 221 w 286"/>
                  <a:gd name="T115" fmla="*/ 23 h 287"/>
                  <a:gd name="T116" fmla="*/ 197 w 286"/>
                  <a:gd name="T117" fmla="*/ 10 h 287"/>
                  <a:gd name="T118" fmla="*/ 170 w 286"/>
                  <a:gd name="T119" fmla="*/ 2 h 287"/>
                  <a:gd name="T120" fmla="*/ 156 w 286"/>
                  <a:gd name="T121" fmla="*/ 0 h 287"/>
                  <a:gd name="T122" fmla="*/ 143 w 286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4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29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0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1" y="254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6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6" y="143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8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0" y="2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22E84688-4C37-8231-F0D9-1BC776DB7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2576" y="4670426"/>
                <a:ext cx="76200" cy="76200"/>
              </a:xfrm>
              <a:custGeom>
                <a:avLst/>
                <a:gdLst>
                  <a:gd name="T0" fmla="*/ 143 w 286"/>
                  <a:gd name="T1" fmla="*/ 0 h 287"/>
                  <a:gd name="T2" fmla="*/ 113 w 286"/>
                  <a:gd name="T3" fmla="*/ 2 h 287"/>
                  <a:gd name="T4" fmla="*/ 87 w 286"/>
                  <a:gd name="T5" fmla="*/ 9 h 287"/>
                  <a:gd name="T6" fmla="*/ 62 w 286"/>
                  <a:gd name="T7" fmla="*/ 22 h 287"/>
                  <a:gd name="T8" fmla="*/ 40 w 286"/>
                  <a:gd name="T9" fmla="*/ 42 h 287"/>
                  <a:gd name="T10" fmla="*/ 21 w 286"/>
                  <a:gd name="T11" fmla="*/ 63 h 287"/>
                  <a:gd name="T12" fmla="*/ 9 w 286"/>
                  <a:gd name="T13" fmla="*/ 88 h 287"/>
                  <a:gd name="T14" fmla="*/ 2 w 286"/>
                  <a:gd name="T15" fmla="*/ 113 h 287"/>
                  <a:gd name="T16" fmla="*/ 0 w 286"/>
                  <a:gd name="T17" fmla="*/ 143 h 287"/>
                  <a:gd name="T18" fmla="*/ 0 w 286"/>
                  <a:gd name="T19" fmla="*/ 156 h 287"/>
                  <a:gd name="T20" fmla="*/ 2 w 286"/>
                  <a:gd name="T21" fmla="*/ 171 h 287"/>
                  <a:gd name="T22" fmla="*/ 4 w 286"/>
                  <a:gd name="T23" fmla="*/ 184 h 287"/>
                  <a:gd name="T24" fmla="*/ 9 w 286"/>
                  <a:gd name="T25" fmla="*/ 198 h 287"/>
                  <a:gd name="T26" fmla="*/ 14 w 286"/>
                  <a:gd name="T27" fmla="*/ 209 h 287"/>
                  <a:gd name="T28" fmla="*/ 21 w 286"/>
                  <a:gd name="T29" fmla="*/ 221 h 287"/>
                  <a:gd name="T30" fmla="*/ 30 w 286"/>
                  <a:gd name="T31" fmla="*/ 232 h 287"/>
                  <a:gd name="T32" fmla="*/ 40 w 286"/>
                  <a:gd name="T33" fmla="*/ 244 h 287"/>
                  <a:gd name="T34" fmla="*/ 50 w 286"/>
                  <a:gd name="T35" fmla="*/ 253 h 287"/>
                  <a:gd name="T36" fmla="*/ 62 w 286"/>
                  <a:gd name="T37" fmla="*/ 262 h 287"/>
                  <a:gd name="T38" fmla="*/ 87 w 286"/>
                  <a:gd name="T39" fmla="*/ 276 h 287"/>
                  <a:gd name="T40" fmla="*/ 113 w 286"/>
                  <a:gd name="T41" fmla="*/ 283 h 287"/>
                  <a:gd name="T42" fmla="*/ 128 w 286"/>
                  <a:gd name="T43" fmla="*/ 286 h 287"/>
                  <a:gd name="T44" fmla="*/ 143 w 286"/>
                  <a:gd name="T45" fmla="*/ 287 h 287"/>
                  <a:gd name="T46" fmla="*/ 145 w 286"/>
                  <a:gd name="T47" fmla="*/ 286 h 287"/>
                  <a:gd name="T48" fmla="*/ 149 w 286"/>
                  <a:gd name="T49" fmla="*/ 286 h 287"/>
                  <a:gd name="T50" fmla="*/ 156 w 286"/>
                  <a:gd name="T51" fmla="*/ 286 h 287"/>
                  <a:gd name="T52" fmla="*/ 171 w 286"/>
                  <a:gd name="T53" fmla="*/ 283 h 287"/>
                  <a:gd name="T54" fmla="*/ 197 w 286"/>
                  <a:gd name="T55" fmla="*/ 276 h 287"/>
                  <a:gd name="T56" fmla="*/ 221 w 286"/>
                  <a:gd name="T57" fmla="*/ 262 h 287"/>
                  <a:gd name="T58" fmla="*/ 225 w 286"/>
                  <a:gd name="T59" fmla="*/ 257 h 287"/>
                  <a:gd name="T60" fmla="*/ 228 w 286"/>
                  <a:gd name="T61" fmla="*/ 254 h 287"/>
                  <a:gd name="T62" fmla="*/ 228 w 286"/>
                  <a:gd name="T63" fmla="*/ 253 h 287"/>
                  <a:gd name="T64" fmla="*/ 229 w 286"/>
                  <a:gd name="T65" fmla="*/ 253 h 287"/>
                  <a:gd name="T66" fmla="*/ 231 w 286"/>
                  <a:gd name="T67" fmla="*/ 253 h 287"/>
                  <a:gd name="T68" fmla="*/ 243 w 286"/>
                  <a:gd name="T69" fmla="*/ 244 h 287"/>
                  <a:gd name="T70" fmla="*/ 253 w 286"/>
                  <a:gd name="T71" fmla="*/ 232 h 287"/>
                  <a:gd name="T72" fmla="*/ 253 w 286"/>
                  <a:gd name="T73" fmla="*/ 229 h 287"/>
                  <a:gd name="T74" fmla="*/ 253 w 286"/>
                  <a:gd name="T75" fmla="*/ 228 h 287"/>
                  <a:gd name="T76" fmla="*/ 254 w 286"/>
                  <a:gd name="T77" fmla="*/ 228 h 287"/>
                  <a:gd name="T78" fmla="*/ 257 w 286"/>
                  <a:gd name="T79" fmla="*/ 226 h 287"/>
                  <a:gd name="T80" fmla="*/ 261 w 286"/>
                  <a:gd name="T81" fmla="*/ 221 h 287"/>
                  <a:gd name="T82" fmla="*/ 268 w 286"/>
                  <a:gd name="T83" fmla="*/ 209 h 287"/>
                  <a:gd name="T84" fmla="*/ 276 w 286"/>
                  <a:gd name="T85" fmla="*/ 198 h 287"/>
                  <a:gd name="T86" fmla="*/ 279 w 286"/>
                  <a:gd name="T87" fmla="*/ 184 h 287"/>
                  <a:gd name="T88" fmla="*/ 280 w 286"/>
                  <a:gd name="T89" fmla="*/ 177 h 287"/>
                  <a:gd name="T90" fmla="*/ 283 w 286"/>
                  <a:gd name="T91" fmla="*/ 171 h 287"/>
                  <a:gd name="T92" fmla="*/ 285 w 286"/>
                  <a:gd name="T93" fmla="*/ 156 h 287"/>
                  <a:gd name="T94" fmla="*/ 285 w 286"/>
                  <a:gd name="T95" fmla="*/ 149 h 287"/>
                  <a:gd name="T96" fmla="*/ 285 w 286"/>
                  <a:gd name="T97" fmla="*/ 146 h 287"/>
                  <a:gd name="T98" fmla="*/ 286 w 286"/>
                  <a:gd name="T99" fmla="*/ 143 h 287"/>
                  <a:gd name="T100" fmla="*/ 285 w 286"/>
                  <a:gd name="T101" fmla="*/ 128 h 287"/>
                  <a:gd name="T102" fmla="*/ 283 w 286"/>
                  <a:gd name="T103" fmla="*/ 113 h 287"/>
                  <a:gd name="T104" fmla="*/ 276 w 286"/>
                  <a:gd name="T105" fmla="*/ 88 h 287"/>
                  <a:gd name="T106" fmla="*/ 261 w 286"/>
                  <a:gd name="T107" fmla="*/ 63 h 287"/>
                  <a:gd name="T108" fmla="*/ 253 w 286"/>
                  <a:gd name="T109" fmla="*/ 51 h 287"/>
                  <a:gd name="T110" fmla="*/ 243 w 286"/>
                  <a:gd name="T111" fmla="*/ 42 h 287"/>
                  <a:gd name="T112" fmla="*/ 231 w 286"/>
                  <a:gd name="T113" fmla="*/ 31 h 287"/>
                  <a:gd name="T114" fmla="*/ 221 w 286"/>
                  <a:gd name="T115" fmla="*/ 22 h 287"/>
                  <a:gd name="T116" fmla="*/ 197 w 286"/>
                  <a:gd name="T117" fmla="*/ 9 h 287"/>
                  <a:gd name="T118" fmla="*/ 171 w 286"/>
                  <a:gd name="T119" fmla="*/ 2 h 287"/>
                  <a:gd name="T120" fmla="*/ 156 w 286"/>
                  <a:gd name="T121" fmla="*/ 0 h 287"/>
                  <a:gd name="T122" fmla="*/ 143 w 286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lnTo>
                      <a:pt x="113" y="2"/>
                    </a:lnTo>
                    <a:lnTo>
                      <a:pt x="87" y="9"/>
                    </a:lnTo>
                    <a:lnTo>
                      <a:pt x="62" y="22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8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4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1" y="253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8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6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6" y="143"/>
                    </a:lnTo>
                    <a:lnTo>
                      <a:pt x="285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2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F36AFC58-1D30-D5EF-E4B9-B8C036AD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4676776"/>
                <a:ext cx="76200" cy="76200"/>
              </a:xfrm>
              <a:custGeom>
                <a:avLst/>
                <a:gdLst>
                  <a:gd name="T0" fmla="*/ 143 w 287"/>
                  <a:gd name="T1" fmla="*/ 0 h 287"/>
                  <a:gd name="T2" fmla="*/ 114 w 287"/>
                  <a:gd name="T3" fmla="*/ 2 h 287"/>
                  <a:gd name="T4" fmla="*/ 87 w 287"/>
                  <a:gd name="T5" fmla="*/ 9 h 287"/>
                  <a:gd name="T6" fmla="*/ 62 w 287"/>
                  <a:gd name="T7" fmla="*/ 22 h 287"/>
                  <a:gd name="T8" fmla="*/ 41 w 287"/>
                  <a:gd name="T9" fmla="*/ 42 h 287"/>
                  <a:gd name="T10" fmla="*/ 22 w 287"/>
                  <a:gd name="T11" fmla="*/ 63 h 287"/>
                  <a:gd name="T12" fmla="*/ 10 w 287"/>
                  <a:gd name="T13" fmla="*/ 88 h 287"/>
                  <a:gd name="T14" fmla="*/ 2 w 287"/>
                  <a:gd name="T15" fmla="*/ 113 h 287"/>
                  <a:gd name="T16" fmla="*/ 0 w 287"/>
                  <a:gd name="T17" fmla="*/ 143 h 287"/>
                  <a:gd name="T18" fmla="*/ 0 w 287"/>
                  <a:gd name="T19" fmla="*/ 156 h 287"/>
                  <a:gd name="T20" fmla="*/ 2 w 287"/>
                  <a:gd name="T21" fmla="*/ 171 h 287"/>
                  <a:gd name="T22" fmla="*/ 5 w 287"/>
                  <a:gd name="T23" fmla="*/ 184 h 287"/>
                  <a:gd name="T24" fmla="*/ 10 w 287"/>
                  <a:gd name="T25" fmla="*/ 198 h 287"/>
                  <a:gd name="T26" fmla="*/ 14 w 287"/>
                  <a:gd name="T27" fmla="*/ 209 h 287"/>
                  <a:gd name="T28" fmla="*/ 22 w 287"/>
                  <a:gd name="T29" fmla="*/ 221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0 w 287"/>
                  <a:gd name="T35" fmla="*/ 253 h 287"/>
                  <a:gd name="T36" fmla="*/ 62 w 287"/>
                  <a:gd name="T37" fmla="*/ 262 h 287"/>
                  <a:gd name="T38" fmla="*/ 87 w 287"/>
                  <a:gd name="T39" fmla="*/ 276 h 287"/>
                  <a:gd name="T40" fmla="*/ 114 w 287"/>
                  <a:gd name="T41" fmla="*/ 283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7 w 287"/>
                  <a:gd name="T51" fmla="*/ 286 h 287"/>
                  <a:gd name="T52" fmla="*/ 171 w 287"/>
                  <a:gd name="T53" fmla="*/ 283 h 287"/>
                  <a:gd name="T54" fmla="*/ 197 w 287"/>
                  <a:gd name="T55" fmla="*/ 276 h 287"/>
                  <a:gd name="T56" fmla="*/ 221 w 287"/>
                  <a:gd name="T57" fmla="*/ 262 h 287"/>
                  <a:gd name="T58" fmla="*/ 226 w 287"/>
                  <a:gd name="T59" fmla="*/ 257 h 287"/>
                  <a:gd name="T60" fmla="*/ 228 w 287"/>
                  <a:gd name="T61" fmla="*/ 254 h 287"/>
                  <a:gd name="T62" fmla="*/ 228 w 287"/>
                  <a:gd name="T63" fmla="*/ 253 h 287"/>
                  <a:gd name="T64" fmla="*/ 229 w 287"/>
                  <a:gd name="T65" fmla="*/ 253 h 287"/>
                  <a:gd name="T66" fmla="*/ 232 w 287"/>
                  <a:gd name="T67" fmla="*/ 253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29 h 287"/>
                  <a:gd name="T74" fmla="*/ 253 w 287"/>
                  <a:gd name="T75" fmla="*/ 228 h 287"/>
                  <a:gd name="T76" fmla="*/ 255 w 287"/>
                  <a:gd name="T77" fmla="*/ 228 h 287"/>
                  <a:gd name="T78" fmla="*/ 257 w 287"/>
                  <a:gd name="T79" fmla="*/ 226 h 287"/>
                  <a:gd name="T80" fmla="*/ 262 w 287"/>
                  <a:gd name="T81" fmla="*/ 221 h 287"/>
                  <a:gd name="T82" fmla="*/ 269 w 287"/>
                  <a:gd name="T83" fmla="*/ 209 h 287"/>
                  <a:gd name="T84" fmla="*/ 276 w 287"/>
                  <a:gd name="T85" fmla="*/ 198 h 287"/>
                  <a:gd name="T86" fmla="*/ 280 w 287"/>
                  <a:gd name="T87" fmla="*/ 184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6 w 287"/>
                  <a:gd name="T93" fmla="*/ 156 h 287"/>
                  <a:gd name="T94" fmla="*/ 286 w 287"/>
                  <a:gd name="T95" fmla="*/ 149 h 287"/>
                  <a:gd name="T96" fmla="*/ 286 w 287"/>
                  <a:gd name="T97" fmla="*/ 146 h 287"/>
                  <a:gd name="T98" fmla="*/ 287 w 287"/>
                  <a:gd name="T99" fmla="*/ 143 h 287"/>
                  <a:gd name="T100" fmla="*/ 286 w 287"/>
                  <a:gd name="T101" fmla="*/ 128 h 287"/>
                  <a:gd name="T102" fmla="*/ 283 w 287"/>
                  <a:gd name="T103" fmla="*/ 113 h 287"/>
                  <a:gd name="T104" fmla="*/ 276 w 287"/>
                  <a:gd name="T105" fmla="*/ 88 h 287"/>
                  <a:gd name="T106" fmla="*/ 262 w 287"/>
                  <a:gd name="T107" fmla="*/ 63 h 287"/>
                  <a:gd name="T108" fmla="*/ 253 w 287"/>
                  <a:gd name="T109" fmla="*/ 51 h 287"/>
                  <a:gd name="T110" fmla="*/ 244 w 287"/>
                  <a:gd name="T111" fmla="*/ 42 h 287"/>
                  <a:gd name="T112" fmla="*/ 232 w 287"/>
                  <a:gd name="T113" fmla="*/ 31 h 287"/>
                  <a:gd name="T114" fmla="*/ 221 w 287"/>
                  <a:gd name="T115" fmla="*/ 22 h 287"/>
                  <a:gd name="T116" fmla="*/ 197 w 287"/>
                  <a:gd name="T117" fmla="*/ 9 h 287"/>
                  <a:gd name="T118" fmla="*/ 171 w 287"/>
                  <a:gd name="T119" fmla="*/ 2 h 287"/>
                  <a:gd name="T120" fmla="*/ 157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4" y="2"/>
                    </a:lnTo>
                    <a:lnTo>
                      <a:pt x="87" y="9"/>
                    </a:lnTo>
                    <a:lnTo>
                      <a:pt x="62" y="22"/>
                    </a:lnTo>
                    <a:lnTo>
                      <a:pt x="41" y="42"/>
                    </a:lnTo>
                    <a:lnTo>
                      <a:pt x="22" y="63"/>
                    </a:lnTo>
                    <a:lnTo>
                      <a:pt x="10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4" y="209"/>
                    </a:lnTo>
                    <a:lnTo>
                      <a:pt x="22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7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4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5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6"/>
                    </a:lnTo>
                    <a:lnTo>
                      <a:pt x="286" y="149"/>
                    </a:lnTo>
                    <a:lnTo>
                      <a:pt x="286" y="146"/>
                    </a:lnTo>
                    <a:lnTo>
                      <a:pt x="287" y="143"/>
                    </a:lnTo>
                    <a:lnTo>
                      <a:pt x="286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2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411D3352-A2AC-AB92-255A-84C827AE7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4676776"/>
                <a:ext cx="74613" cy="76200"/>
              </a:xfrm>
              <a:custGeom>
                <a:avLst/>
                <a:gdLst>
                  <a:gd name="T0" fmla="*/ 143 w 287"/>
                  <a:gd name="T1" fmla="*/ 0 h 287"/>
                  <a:gd name="T2" fmla="*/ 113 w 287"/>
                  <a:gd name="T3" fmla="*/ 2 h 287"/>
                  <a:gd name="T4" fmla="*/ 87 w 287"/>
                  <a:gd name="T5" fmla="*/ 9 h 287"/>
                  <a:gd name="T6" fmla="*/ 62 w 287"/>
                  <a:gd name="T7" fmla="*/ 22 h 287"/>
                  <a:gd name="T8" fmla="*/ 41 w 287"/>
                  <a:gd name="T9" fmla="*/ 42 h 287"/>
                  <a:gd name="T10" fmla="*/ 21 w 287"/>
                  <a:gd name="T11" fmla="*/ 63 h 287"/>
                  <a:gd name="T12" fmla="*/ 10 w 287"/>
                  <a:gd name="T13" fmla="*/ 88 h 287"/>
                  <a:gd name="T14" fmla="*/ 2 w 287"/>
                  <a:gd name="T15" fmla="*/ 113 h 287"/>
                  <a:gd name="T16" fmla="*/ 0 w 287"/>
                  <a:gd name="T17" fmla="*/ 143 h 287"/>
                  <a:gd name="T18" fmla="*/ 0 w 287"/>
                  <a:gd name="T19" fmla="*/ 156 h 287"/>
                  <a:gd name="T20" fmla="*/ 2 w 287"/>
                  <a:gd name="T21" fmla="*/ 171 h 287"/>
                  <a:gd name="T22" fmla="*/ 5 w 287"/>
                  <a:gd name="T23" fmla="*/ 184 h 287"/>
                  <a:gd name="T24" fmla="*/ 10 w 287"/>
                  <a:gd name="T25" fmla="*/ 198 h 287"/>
                  <a:gd name="T26" fmla="*/ 14 w 287"/>
                  <a:gd name="T27" fmla="*/ 209 h 287"/>
                  <a:gd name="T28" fmla="*/ 21 w 287"/>
                  <a:gd name="T29" fmla="*/ 221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0 w 287"/>
                  <a:gd name="T35" fmla="*/ 253 h 287"/>
                  <a:gd name="T36" fmla="*/ 62 w 287"/>
                  <a:gd name="T37" fmla="*/ 262 h 287"/>
                  <a:gd name="T38" fmla="*/ 87 w 287"/>
                  <a:gd name="T39" fmla="*/ 276 h 287"/>
                  <a:gd name="T40" fmla="*/ 113 w 287"/>
                  <a:gd name="T41" fmla="*/ 283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6 w 287"/>
                  <a:gd name="T51" fmla="*/ 286 h 287"/>
                  <a:gd name="T52" fmla="*/ 171 w 287"/>
                  <a:gd name="T53" fmla="*/ 283 h 287"/>
                  <a:gd name="T54" fmla="*/ 197 w 287"/>
                  <a:gd name="T55" fmla="*/ 276 h 287"/>
                  <a:gd name="T56" fmla="*/ 221 w 287"/>
                  <a:gd name="T57" fmla="*/ 262 h 287"/>
                  <a:gd name="T58" fmla="*/ 226 w 287"/>
                  <a:gd name="T59" fmla="*/ 257 h 287"/>
                  <a:gd name="T60" fmla="*/ 228 w 287"/>
                  <a:gd name="T61" fmla="*/ 254 h 287"/>
                  <a:gd name="T62" fmla="*/ 228 w 287"/>
                  <a:gd name="T63" fmla="*/ 253 h 287"/>
                  <a:gd name="T64" fmla="*/ 229 w 287"/>
                  <a:gd name="T65" fmla="*/ 253 h 287"/>
                  <a:gd name="T66" fmla="*/ 232 w 287"/>
                  <a:gd name="T67" fmla="*/ 253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29 h 287"/>
                  <a:gd name="T74" fmla="*/ 253 w 287"/>
                  <a:gd name="T75" fmla="*/ 228 h 287"/>
                  <a:gd name="T76" fmla="*/ 254 w 287"/>
                  <a:gd name="T77" fmla="*/ 228 h 287"/>
                  <a:gd name="T78" fmla="*/ 257 w 287"/>
                  <a:gd name="T79" fmla="*/ 226 h 287"/>
                  <a:gd name="T80" fmla="*/ 262 w 287"/>
                  <a:gd name="T81" fmla="*/ 221 h 287"/>
                  <a:gd name="T82" fmla="*/ 269 w 287"/>
                  <a:gd name="T83" fmla="*/ 209 h 287"/>
                  <a:gd name="T84" fmla="*/ 276 w 287"/>
                  <a:gd name="T85" fmla="*/ 198 h 287"/>
                  <a:gd name="T86" fmla="*/ 280 w 287"/>
                  <a:gd name="T87" fmla="*/ 184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6 w 287"/>
                  <a:gd name="T93" fmla="*/ 156 h 287"/>
                  <a:gd name="T94" fmla="*/ 286 w 287"/>
                  <a:gd name="T95" fmla="*/ 149 h 287"/>
                  <a:gd name="T96" fmla="*/ 286 w 287"/>
                  <a:gd name="T97" fmla="*/ 146 h 287"/>
                  <a:gd name="T98" fmla="*/ 287 w 287"/>
                  <a:gd name="T99" fmla="*/ 143 h 287"/>
                  <a:gd name="T100" fmla="*/ 286 w 287"/>
                  <a:gd name="T101" fmla="*/ 128 h 287"/>
                  <a:gd name="T102" fmla="*/ 283 w 287"/>
                  <a:gd name="T103" fmla="*/ 113 h 287"/>
                  <a:gd name="T104" fmla="*/ 276 w 287"/>
                  <a:gd name="T105" fmla="*/ 88 h 287"/>
                  <a:gd name="T106" fmla="*/ 262 w 287"/>
                  <a:gd name="T107" fmla="*/ 63 h 287"/>
                  <a:gd name="T108" fmla="*/ 253 w 287"/>
                  <a:gd name="T109" fmla="*/ 51 h 287"/>
                  <a:gd name="T110" fmla="*/ 244 w 287"/>
                  <a:gd name="T111" fmla="*/ 42 h 287"/>
                  <a:gd name="T112" fmla="*/ 232 w 287"/>
                  <a:gd name="T113" fmla="*/ 31 h 287"/>
                  <a:gd name="T114" fmla="*/ 221 w 287"/>
                  <a:gd name="T115" fmla="*/ 22 h 287"/>
                  <a:gd name="T116" fmla="*/ 197 w 287"/>
                  <a:gd name="T117" fmla="*/ 9 h 287"/>
                  <a:gd name="T118" fmla="*/ 171 w 287"/>
                  <a:gd name="T119" fmla="*/ 2 h 287"/>
                  <a:gd name="T120" fmla="*/ 156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3" y="2"/>
                    </a:lnTo>
                    <a:lnTo>
                      <a:pt x="87" y="9"/>
                    </a:lnTo>
                    <a:lnTo>
                      <a:pt x="62" y="22"/>
                    </a:lnTo>
                    <a:lnTo>
                      <a:pt x="41" y="42"/>
                    </a:lnTo>
                    <a:lnTo>
                      <a:pt x="21" y="63"/>
                    </a:lnTo>
                    <a:lnTo>
                      <a:pt x="10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4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6"/>
                    </a:lnTo>
                    <a:lnTo>
                      <a:pt x="286" y="149"/>
                    </a:lnTo>
                    <a:lnTo>
                      <a:pt x="286" y="146"/>
                    </a:lnTo>
                    <a:lnTo>
                      <a:pt x="287" y="143"/>
                    </a:lnTo>
                    <a:lnTo>
                      <a:pt x="286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2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40">
                <a:extLst>
                  <a:ext uri="{FF2B5EF4-FFF2-40B4-BE49-F238E27FC236}">
                    <a16:creationId xmlns:a16="http://schemas.microsoft.com/office/drawing/2014/main" id="{76F3BFA5-CDAF-1D7C-7633-C5FE9BB7C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526" y="4613276"/>
                <a:ext cx="76200" cy="76200"/>
              </a:xfrm>
              <a:custGeom>
                <a:avLst/>
                <a:gdLst>
                  <a:gd name="T0" fmla="*/ 143 w 287"/>
                  <a:gd name="T1" fmla="*/ 0 h 287"/>
                  <a:gd name="T2" fmla="*/ 114 w 287"/>
                  <a:gd name="T3" fmla="*/ 3 h 287"/>
                  <a:gd name="T4" fmla="*/ 87 w 287"/>
                  <a:gd name="T5" fmla="*/ 10 h 287"/>
                  <a:gd name="T6" fmla="*/ 62 w 287"/>
                  <a:gd name="T7" fmla="*/ 23 h 287"/>
                  <a:gd name="T8" fmla="*/ 41 w 287"/>
                  <a:gd name="T9" fmla="*/ 42 h 287"/>
                  <a:gd name="T10" fmla="*/ 22 w 287"/>
                  <a:gd name="T11" fmla="*/ 64 h 287"/>
                  <a:gd name="T12" fmla="*/ 10 w 287"/>
                  <a:gd name="T13" fmla="*/ 89 h 287"/>
                  <a:gd name="T14" fmla="*/ 2 w 287"/>
                  <a:gd name="T15" fmla="*/ 114 h 287"/>
                  <a:gd name="T16" fmla="*/ 0 w 287"/>
                  <a:gd name="T17" fmla="*/ 144 h 287"/>
                  <a:gd name="T18" fmla="*/ 0 w 287"/>
                  <a:gd name="T19" fmla="*/ 157 h 287"/>
                  <a:gd name="T20" fmla="*/ 2 w 287"/>
                  <a:gd name="T21" fmla="*/ 171 h 287"/>
                  <a:gd name="T22" fmla="*/ 5 w 287"/>
                  <a:gd name="T23" fmla="*/ 185 h 287"/>
                  <a:gd name="T24" fmla="*/ 10 w 287"/>
                  <a:gd name="T25" fmla="*/ 199 h 287"/>
                  <a:gd name="T26" fmla="*/ 14 w 287"/>
                  <a:gd name="T27" fmla="*/ 210 h 287"/>
                  <a:gd name="T28" fmla="*/ 22 w 287"/>
                  <a:gd name="T29" fmla="*/ 222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0 w 287"/>
                  <a:gd name="T35" fmla="*/ 254 h 287"/>
                  <a:gd name="T36" fmla="*/ 62 w 287"/>
                  <a:gd name="T37" fmla="*/ 262 h 287"/>
                  <a:gd name="T38" fmla="*/ 87 w 287"/>
                  <a:gd name="T39" fmla="*/ 277 h 287"/>
                  <a:gd name="T40" fmla="*/ 114 w 287"/>
                  <a:gd name="T41" fmla="*/ 284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7 w 287"/>
                  <a:gd name="T51" fmla="*/ 286 h 287"/>
                  <a:gd name="T52" fmla="*/ 171 w 287"/>
                  <a:gd name="T53" fmla="*/ 284 h 287"/>
                  <a:gd name="T54" fmla="*/ 197 w 287"/>
                  <a:gd name="T55" fmla="*/ 277 h 287"/>
                  <a:gd name="T56" fmla="*/ 221 w 287"/>
                  <a:gd name="T57" fmla="*/ 262 h 287"/>
                  <a:gd name="T58" fmla="*/ 226 w 287"/>
                  <a:gd name="T59" fmla="*/ 258 h 287"/>
                  <a:gd name="T60" fmla="*/ 228 w 287"/>
                  <a:gd name="T61" fmla="*/ 255 h 287"/>
                  <a:gd name="T62" fmla="*/ 228 w 287"/>
                  <a:gd name="T63" fmla="*/ 254 h 287"/>
                  <a:gd name="T64" fmla="*/ 230 w 287"/>
                  <a:gd name="T65" fmla="*/ 254 h 287"/>
                  <a:gd name="T66" fmla="*/ 232 w 287"/>
                  <a:gd name="T67" fmla="*/ 254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30 h 287"/>
                  <a:gd name="T74" fmla="*/ 253 w 287"/>
                  <a:gd name="T75" fmla="*/ 229 h 287"/>
                  <a:gd name="T76" fmla="*/ 255 w 287"/>
                  <a:gd name="T77" fmla="*/ 229 h 287"/>
                  <a:gd name="T78" fmla="*/ 257 w 287"/>
                  <a:gd name="T79" fmla="*/ 226 h 287"/>
                  <a:gd name="T80" fmla="*/ 262 w 287"/>
                  <a:gd name="T81" fmla="*/ 222 h 287"/>
                  <a:gd name="T82" fmla="*/ 269 w 287"/>
                  <a:gd name="T83" fmla="*/ 210 h 287"/>
                  <a:gd name="T84" fmla="*/ 276 w 287"/>
                  <a:gd name="T85" fmla="*/ 199 h 287"/>
                  <a:gd name="T86" fmla="*/ 280 w 287"/>
                  <a:gd name="T87" fmla="*/ 185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6 w 287"/>
                  <a:gd name="T93" fmla="*/ 157 h 287"/>
                  <a:gd name="T94" fmla="*/ 286 w 287"/>
                  <a:gd name="T95" fmla="*/ 150 h 287"/>
                  <a:gd name="T96" fmla="*/ 286 w 287"/>
                  <a:gd name="T97" fmla="*/ 146 h 287"/>
                  <a:gd name="T98" fmla="*/ 287 w 287"/>
                  <a:gd name="T99" fmla="*/ 144 h 287"/>
                  <a:gd name="T100" fmla="*/ 286 w 287"/>
                  <a:gd name="T101" fmla="*/ 128 h 287"/>
                  <a:gd name="T102" fmla="*/ 283 w 287"/>
                  <a:gd name="T103" fmla="*/ 114 h 287"/>
                  <a:gd name="T104" fmla="*/ 276 w 287"/>
                  <a:gd name="T105" fmla="*/ 89 h 287"/>
                  <a:gd name="T106" fmla="*/ 262 w 287"/>
                  <a:gd name="T107" fmla="*/ 64 h 287"/>
                  <a:gd name="T108" fmla="*/ 253 w 287"/>
                  <a:gd name="T109" fmla="*/ 52 h 287"/>
                  <a:gd name="T110" fmla="*/ 244 w 287"/>
                  <a:gd name="T111" fmla="*/ 42 h 287"/>
                  <a:gd name="T112" fmla="*/ 232 w 287"/>
                  <a:gd name="T113" fmla="*/ 32 h 287"/>
                  <a:gd name="T114" fmla="*/ 221 w 287"/>
                  <a:gd name="T115" fmla="*/ 23 h 287"/>
                  <a:gd name="T116" fmla="*/ 197 w 287"/>
                  <a:gd name="T117" fmla="*/ 10 h 287"/>
                  <a:gd name="T118" fmla="*/ 171 w 287"/>
                  <a:gd name="T119" fmla="*/ 3 h 287"/>
                  <a:gd name="T120" fmla="*/ 157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4" y="3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2" y="64"/>
                    </a:lnTo>
                    <a:lnTo>
                      <a:pt x="10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5"/>
                    </a:lnTo>
                    <a:lnTo>
                      <a:pt x="10" y="199"/>
                    </a:lnTo>
                    <a:lnTo>
                      <a:pt x="14" y="210"/>
                    </a:lnTo>
                    <a:lnTo>
                      <a:pt x="22" y="222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7"/>
                    </a:lnTo>
                    <a:lnTo>
                      <a:pt x="114" y="284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7" y="286"/>
                    </a:lnTo>
                    <a:lnTo>
                      <a:pt x="171" y="284"/>
                    </a:lnTo>
                    <a:lnTo>
                      <a:pt x="197" y="277"/>
                    </a:lnTo>
                    <a:lnTo>
                      <a:pt x="221" y="262"/>
                    </a:lnTo>
                    <a:lnTo>
                      <a:pt x="226" y="258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30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9"/>
                    </a:lnTo>
                    <a:lnTo>
                      <a:pt x="255" y="229"/>
                    </a:lnTo>
                    <a:lnTo>
                      <a:pt x="257" y="226"/>
                    </a:lnTo>
                    <a:lnTo>
                      <a:pt x="262" y="222"/>
                    </a:lnTo>
                    <a:lnTo>
                      <a:pt x="269" y="210"/>
                    </a:lnTo>
                    <a:lnTo>
                      <a:pt x="276" y="199"/>
                    </a:lnTo>
                    <a:lnTo>
                      <a:pt x="280" y="185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50"/>
                    </a:lnTo>
                    <a:lnTo>
                      <a:pt x="286" y="146"/>
                    </a:lnTo>
                    <a:lnTo>
                      <a:pt x="287" y="144"/>
                    </a:lnTo>
                    <a:lnTo>
                      <a:pt x="286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2" y="64"/>
                    </a:lnTo>
                    <a:lnTo>
                      <a:pt x="253" y="52"/>
                    </a:lnTo>
                    <a:lnTo>
                      <a:pt x="244" y="42"/>
                    </a:lnTo>
                    <a:lnTo>
                      <a:pt x="232" y="32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3"/>
                    </a:lnTo>
                    <a:lnTo>
                      <a:pt x="157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200307DB-0391-FD9C-0E98-C0A1EEAB0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7301" y="4486276"/>
                <a:ext cx="76200" cy="76200"/>
              </a:xfrm>
              <a:custGeom>
                <a:avLst/>
                <a:gdLst>
                  <a:gd name="T0" fmla="*/ 143 w 287"/>
                  <a:gd name="T1" fmla="*/ 0 h 287"/>
                  <a:gd name="T2" fmla="*/ 113 w 287"/>
                  <a:gd name="T3" fmla="*/ 2 h 287"/>
                  <a:gd name="T4" fmla="*/ 87 w 287"/>
                  <a:gd name="T5" fmla="*/ 10 h 287"/>
                  <a:gd name="T6" fmla="*/ 62 w 287"/>
                  <a:gd name="T7" fmla="*/ 23 h 287"/>
                  <a:gd name="T8" fmla="*/ 41 w 287"/>
                  <a:gd name="T9" fmla="*/ 42 h 287"/>
                  <a:gd name="T10" fmla="*/ 21 w 287"/>
                  <a:gd name="T11" fmla="*/ 63 h 287"/>
                  <a:gd name="T12" fmla="*/ 9 w 287"/>
                  <a:gd name="T13" fmla="*/ 89 h 287"/>
                  <a:gd name="T14" fmla="*/ 2 w 287"/>
                  <a:gd name="T15" fmla="*/ 114 h 287"/>
                  <a:gd name="T16" fmla="*/ 0 w 287"/>
                  <a:gd name="T17" fmla="*/ 144 h 287"/>
                  <a:gd name="T18" fmla="*/ 0 w 287"/>
                  <a:gd name="T19" fmla="*/ 157 h 287"/>
                  <a:gd name="T20" fmla="*/ 2 w 287"/>
                  <a:gd name="T21" fmla="*/ 171 h 287"/>
                  <a:gd name="T22" fmla="*/ 5 w 287"/>
                  <a:gd name="T23" fmla="*/ 184 h 287"/>
                  <a:gd name="T24" fmla="*/ 9 w 287"/>
                  <a:gd name="T25" fmla="*/ 199 h 287"/>
                  <a:gd name="T26" fmla="*/ 14 w 287"/>
                  <a:gd name="T27" fmla="*/ 209 h 287"/>
                  <a:gd name="T28" fmla="*/ 21 w 287"/>
                  <a:gd name="T29" fmla="*/ 221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0 w 287"/>
                  <a:gd name="T35" fmla="*/ 254 h 287"/>
                  <a:gd name="T36" fmla="*/ 62 w 287"/>
                  <a:gd name="T37" fmla="*/ 262 h 287"/>
                  <a:gd name="T38" fmla="*/ 87 w 287"/>
                  <a:gd name="T39" fmla="*/ 276 h 287"/>
                  <a:gd name="T40" fmla="*/ 113 w 287"/>
                  <a:gd name="T41" fmla="*/ 283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6 w 287"/>
                  <a:gd name="T51" fmla="*/ 286 h 287"/>
                  <a:gd name="T52" fmla="*/ 171 w 287"/>
                  <a:gd name="T53" fmla="*/ 283 h 287"/>
                  <a:gd name="T54" fmla="*/ 197 w 287"/>
                  <a:gd name="T55" fmla="*/ 276 h 287"/>
                  <a:gd name="T56" fmla="*/ 221 w 287"/>
                  <a:gd name="T57" fmla="*/ 262 h 287"/>
                  <a:gd name="T58" fmla="*/ 226 w 287"/>
                  <a:gd name="T59" fmla="*/ 257 h 287"/>
                  <a:gd name="T60" fmla="*/ 228 w 287"/>
                  <a:gd name="T61" fmla="*/ 255 h 287"/>
                  <a:gd name="T62" fmla="*/ 228 w 287"/>
                  <a:gd name="T63" fmla="*/ 254 h 287"/>
                  <a:gd name="T64" fmla="*/ 229 w 287"/>
                  <a:gd name="T65" fmla="*/ 254 h 287"/>
                  <a:gd name="T66" fmla="*/ 232 w 287"/>
                  <a:gd name="T67" fmla="*/ 254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30 h 287"/>
                  <a:gd name="T74" fmla="*/ 253 w 287"/>
                  <a:gd name="T75" fmla="*/ 228 h 287"/>
                  <a:gd name="T76" fmla="*/ 254 w 287"/>
                  <a:gd name="T77" fmla="*/ 228 h 287"/>
                  <a:gd name="T78" fmla="*/ 257 w 287"/>
                  <a:gd name="T79" fmla="*/ 226 h 287"/>
                  <a:gd name="T80" fmla="*/ 262 w 287"/>
                  <a:gd name="T81" fmla="*/ 221 h 287"/>
                  <a:gd name="T82" fmla="*/ 269 w 287"/>
                  <a:gd name="T83" fmla="*/ 209 h 287"/>
                  <a:gd name="T84" fmla="*/ 276 w 287"/>
                  <a:gd name="T85" fmla="*/ 199 h 287"/>
                  <a:gd name="T86" fmla="*/ 280 w 287"/>
                  <a:gd name="T87" fmla="*/ 184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5 w 287"/>
                  <a:gd name="T93" fmla="*/ 157 h 287"/>
                  <a:gd name="T94" fmla="*/ 285 w 287"/>
                  <a:gd name="T95" fmla="*/ 150 h 287"/>
                  <a:gd name="T96" fmla="*/ 285 w 287"/>
                  <a:gd name="T97" fmla="*/ 146 h 287"/>
                  <a:gd name="T98" fmla="*/ 287 w 287"/>
                  <a:gd name="T99" fmla="*/ 144 h 287"/>
                  <a:gd name="T100" fmla="*/ 285 w 287"/>
                  <a:gd name="T101" fmla="*/ 128 h 287"/>
                  <a:gd name="T102" fmla="*/ 283 w 287"/>
                  <a:gd name="T103" fmla="*/ 114 h 287"/>
                  <a:gd name="T104" fmla="*/ 276 w 287"/>
                  <a:gd name="T105" fmla="*/ 89 h 287"/>
                  <a:gd name="T106" fmla="*/ 262 w 287"/>
                  <a:gd name="T107" fmla="*/ 63 h 287"/>
                  <a:gd name="T108" fmla="*/ 253 w 287"/>
                  <a:gd name="T109" fmla="*/ 51 h 287"/>
                  <a:gd name="T110" fmla="*/ 244 w 287"/>
                  <a:gd name="T111" fmla="*/ 42 h 287"/>
                  <a:gd name="T112" fmla="*/ 232 w 287"/>
                  <a:gd name="T113" fmla="*/ 31 h 287"/>
                  <a:gd name="T114" fmla="*/ 221 w 287"/>
                  <a:gd name="T115" fmla="*/ 23 h 287"/>
                  <a:gd name="T116" fmla="*/ 197 w 287"/>
                  <a:gd name="T117" fmla="*/ 10 h 287"/>
                  <a:gd name="T118" fmla="*/ 171 w 287"/>
                  <a:gd name="T119" fmla="*/ 2 h 287"/>
                  <a:gd name="T120" fmla="*/ 156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1" y="63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9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7" y="144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8BA5BEB4-72B9-32F4-7462-E06743F49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63" y="4702176"/>
                <a:ext cx="2551113" cy="82550"/>
              </a:xfrm>
              <a:custGeom>
                <a:avLst/>
                <a:gdLst>
                  <a:gd name="T0" fmla="*/ 9641 w 9641"/>
                  <a:gd name="T1" fmla="*/ 0 h 311"/>
                  <a:gd name="T2" fmla="*/ 7299 w 9641"/>
                  <a:gd name="T3" fmla="*/ 240 h 311"/>
                  <a:gd name="T4" fmla="*/ 5030 w 9641"/>
                  <a:gd name="T5" fmla="*/ 252 h 311"/>
                  <a:gd name="T6" fmla="*/ 1159 w 9641"/>
                  <a:gd name="T7" fmla="*/ 311 h 311"/>
                  <a:gd name="T8" fmla="*/ 0 w 9641"/>
                  <a:gd name="T9" fmla="*/ 24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41" h="311">
                    <a:moveTo>
                      <a:pt x="9641" y="0"/>
                    </a:moveTo>
                    <a:lnTo>
                      <a:pt x="7299" y="240"/>
                    </a:lnTo>
                    <a:lnTo>
                      <a:pt x="5030" y="252"/>
                    </a:lnTo>
                    <a:lnTo>
                      <a:pt x="1159" y="311"/>
                    </a:lnTo>
                    <a:lnTo>
                      <a:pt x="0" y="240"/>
                    </a:lnTo>
                  </a:path>
                </a:pathLst>
              </a:custGeom>
              <a:noFill/>
              <a:ln w="19050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0793C157-914D-6733-1297-B023B5E42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363" y="4727576"/>
                <a:ext cx="76200" cy="76200"/>
              </a:xfrm>
              <a:custGeom>
                <a:avLst/>
                <a:gdLst>
                  <a:gd name="T0" fmla="*/ 286 w 286"/>
                  <a:gd name="T1" fmla="*/ 144 h 287"/>
                  <a:gd name="T2" fmla="*/ 285 w 286"/>
                  <a:gd name="T3" fmla="*/ 128 h 287"/>
                  <a:gd name="T4" fmla="*/ 283 w 286"/>
                  <a:gd name="T5" fmla="*/ 114 h 287"/>
                  <a:gd name="T6" fmla="*/ 276 w 286"/>
                  <a:gd name="T7" fmla="*/ 89 h 287"/>
                  <a:gd name="T8" fmla="*/ 261 w 286"/>
                  <a:gd name="T9" fmla="*/ 63 h 287"/>
                  <a:gd name="T10" fmla="*/ 253 w 286"/>
                  <a:gd name="T11" fmla="*/ 51 h 287"/>
                  <a:gd name="T12" fmla="*/ 243 w 286"/>
                  <a:gd name="T13" fmla="*/ 42 h 287"/>
                  <a:gd name="T14" fmla="*/ 231 w 286"/>
                  <a:gd name="T15" fmla="*/ 31 h 287"/>
                  <a:gd name="T16" fmla="*/ 221 w 286"/>
                  <a:gd name="T17" fmla="*/ 23 h 287"/>
                  <a:gd name="T18" fmla="*/ 197 w 286"/>
                  <a:gd name="T19" fmla="*/ 10 h 287"/>
                  <a:gd name="T20" fmla="*/ 170 w 286"/>
                  <a:gd name="T21" fmla="*/ 2 h 287"/>
                  <a:gd name="T22" fmla="*/ 156 w 286"/>
                  <a:gd name="T23" fmla="*/ 0 h 287"/>
                  <a:gd name="T24" fmla="*/ 143 w 286"/>
                  <a:gd name="T25" fmla="*/ 0 h 287"/>
                  <a:gd name="T26" fmla="*/ 113 w 286"/>
                  <a:gd name="T27" fmla="*/ 2 h 287"/>
                  <a:gd name="T28" fmla="*/ 87 w 286"/>
                  <a:gd name="T29" fmla="*/ 10 h 287"/>
                  <a:gd name="T30" fmla="*/ 62 w 286"/>
                  <a:gd name="T31" fmla="*/ 23 h 287"/>
                  <a:gd name="T32" fmla="*/ 40 w 286"/>
                  <a:gd name="T33" fmla="*/ 42 h 287"/>
                  <a:gd name="T34" fmla="*/ 21 w 286"/>
                  <a:gd name="T35" fmla="*/ 63 h 287"/>
                  <a:gd name="T36" fmla="*/ 9 w 286"/>
                  <a:gd name="T37" fmla="*/ 89 h 287"/>
                  <a:gd name="T38" fmla="*/ 2 w 286"/>
                  <a:gd name="T39" fmla="*/ 114 h 287"/>
                  <a:gd name="T40" fmla="*/ 0 w 286"/>
                  <a:gd name="T41" fmla="*/ 144 h 287"/>
                  <a:gd name="T42" fmla="*/ 0 w 286"/>
                  <a:gd name="T43" fmla="*/ 157 h 287"/>
                  <a:gd name="T44" fmla="*/ 2 w 286"/>
                  <a:gd name="T45" fmla="*/ 171 h 287"/>
                  <a:gd name="T46" fmla="*/ 4 w 286"/>
                  <a:gd name="T47" fmla="*/ 184 h 287"/>
                  <a:gd name="T48" fmla="*/ 9 w 286"/>
                  <a:gd name="T49" fmla="*/ 199 h 287"/>
                  <a:gd name="T50" fmla="*/ 14 w 286"/>
                  <a:gd name="T51" fmla="*/ 209 h 287"/>
                  <a:gd name="T52" fmla="*/ 21 w 286"/>
                  <a:gd name="T53" fmla="*/ 221 h 287"/>
                  <a:gd name="T54" fmla="*/ 29 w 286"/>
                  <a:gd name="T55" fmla="*/ 232 h 287"/>
                  <a:gd name="T56" fmla="*/ 40 w 286"/>
                  <a:gd name="T57" fmla="*/ 244 h 287"/>
                  <a:gd name="T58" fmla="*/ 50 w 286"/>
                  <a:gd name="T59" fmla="*/ 254 h 287"/>
                  <a:gd name="T60" fmla="*/ 62 w 286"/>
                  <a:gd name="T61" fmla="*/ 262 h 287"/>
                  <a:gd name="T62" fmla="*/ 87 w 286"/>
                  <a:gd name="T63" fmla="*/ 276 h 287"/>
                  <a:gd name="T64" fmla="*/ 113 w 286"/>
                  <a:gd name="T65" fmla="*/ 283 h 287"/>
                  <a:gd name="T66" fmla="*/ 127 w 286"/>
                  <a:gd name="T67" fmla="*/ 286 h 287"/>
                  <a:gd name="T68" fmla="*/ 143 w 286"/>
                  <a:gd name="T69" fmla="*/ 287 h 287"/>
                  <a:gd name="T70" fmla="*/ 145 w 286"/>
                  <a:gd name="T71" fmla="*/ 286 h 287"/>
                  <a:gd name="T72" fmla="*/ 149 w 286"/>
                  <a:gd name="T73" fmla="*/ 286 h 287"/>
                  <a:gd name="T74" fmla="*/ 156 w 286"/>
                  <a:gd name="T75" fmla="*/ 286 h 287"/>
                  <a:gd name="T76" fmla="*/ 170 w 286"/>
                  <a:gd name="T77" fmla="*/ 283 h 287"/>
                  <a:gd name="T78" fmla="*/ 197 w 286"/>
                  <a:gd name="T79" fmla="*/ 276 h 287"/>
                  <a:gd name="T80" fmla="*/ 221 w 286"/>
                  <a:gd name="T81" fmla="*/ 262 h 287"/>
                  <a:gd name="T82" fmla="*/ 225 w 286"/>
                  <a:gd name="T83" fmla="*/ 257 h 287"/>
                  <a:gd name="T84" fmla="*/ 228 w 286"/>
                  <a:gd name="T85" fmla="*/ 255 h 287"/>
                  <a:gd name="T86" fmla="*/ 228 w 286"/>
                  <a:gd name="T87" fmla="*/ 254 h 287"/>
                  <a:gd name="T88" fmla="*/ 229 w 286"/>
                  <a:gd name="T89" fmla="*/ 254 h 287"/>
                  <a:gd name="T90" fmla="*/ 231 w 286"/>
                  <a:gd name="T91" fmla="*/ 254 h 287"/>
                  <a:gd name="T92" fmla="*/ 243 w 286"/>
                  <a:gd name="T93" fmla="*/ 244 h 287"/>
                  <a:gd name="T94" fmla="*/ 253 w 286"/>
                  <a:gd name="T95" fmla="*/ 232 h 287"/>
                  <a:gd name="T96" fmla="*/ 253 w 286"/>
                  <a:gd name="T97" fmla="*/ 230 h 287"/>
                  <a:gd name="T98" fmla="*/ 253 w 286"/>
                  <a:gd name="T99" fmla="*/ 228 h 287"/>
                  <a:gd name="T100" fmla="*/ 254 w 286"/>
                  <a:gd name="T101" fmla="*/ 228 h 287"/>
                  <a:gd name="T102" fmla="*/ 256 w 286"/>
                  <a:gd name="T103" fmla="*/ 226 h 287"/>
                  <a:gd name="T104" fmla="*/ 261 w 286"/>
                  <a:gd name="T105" fmla="*/ 221 h 287"/>
                  <a:gd name="T106" fmla="*/ 268 w 286"/>
                  <a:gd name="T107" fmla="*/ 209 h 287"/>
                  <a:gd name="T108" fmla="*/ 276 w 286"/>
                  <a:gd name="T109" fmla="*/ 199 h 287"/>
                  <a:gd name="T110" fmla="*/ 279 w 286"/>
                  <a:gd name="T111" fmla="*/ 184 h 287"/>
                  <a:gd name="T112" fmla="*/ 280 w 286"/>
                  <a:gd name="T113" fmla="*/ 177 h 287"/>
                  <a:gd name="T114" fmla="*/ 283 w 286"/>
                  <a:gd name="T115" fmla="*/ 171 h 287"/>
                  <a:gd name="T116" fmla="*/ 285 w 286"/>
                  <a:gd name="T117" fmla="*/ 157 h 287"/>
                  <a:gd name="T118" fmla="*/ 285 w 286"/>
                  <a:gd name="T119" fmla="*/ 150 h 287"/>
                  <a:gd name="T120" fmla="*/ 285 w 286"/>
                  <a:gd name="T121" fmla="*/ 146 h 287"/>
                  <a:gd name="T122" fmla="*/ 286 w 286"/>
                  <a:gd name="T123" fmla="*/ 14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286" y="144"/>
                    </a:move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0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29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0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1" y="254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6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6" y="14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4238CF0B-6709-F24D-F438-20B0AEDAB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51" y="4746626"/>
                <a:ext cx="76200" cy="76200"/>
              </a:xfrm>
              <a:custGeom>
                <a:avLst/>
                <a:gdLst>
                  <a:gd name="T0" fmla="*/ 286 w 286"/>
                  <a:gd name="T1" fmla="*/ 143 h 287"/>
                  <a:gd name="T2" fmla="*/ 285 w 286"/>
                  <a:gd name="T3" fmla="*/ 128 h 287"/>
                  <a:gd name="T4" fmla="*/ 283 w 286"/>
                  <a:gd name="T5" fmla="*/ 113 h 287"/>
                  <a:gd name="T6" fmla="*/ 276 w 286"/>
                  <a:gd name="T7" fmla="*/ 88 h 287"/>
                  <a:gd name="T8" fmla="*/ 261 w 286"/>
                  <a:gd name="T9" fmla="*/ 63 h 287"/>
                  <a:gd name="T10" fmla="*/ 253 w 286"/>
                  <a:gd name="T11" fmla="*/ 51 h 287"/>
                  <a:gd name="T12" fmla="*/ 243 w 286"/>
                  <a:gd name="T13" fmla="*/ 42 h 287"/>
                  <a:gd name="T14" fmla="*/ 231 w 286"/>
                  <a:gd name="T15" fmla="*/ 31 h 287"/>
                  <a:gd name="T16" fmla="*/ 221 w 286"/>
                  <a:gd name="T17" fmla="*/ 23 h 287"/>
                  <a:gd name="T18" fmla="*/ 197 w 286"/>
                  <a:gd name="T19" fmla="*/ 9 h 287"/>
                  <a:gd name="T20" fmla="*/ 170 w 286"/>
                  <a:gd name="T21" fmla="*/ 2 h 287"/>
                  <a:gd name="T22" fmla="*/ 156 w 286"/>
                  <a:gd name="T23" fmla="*/ 0 h 287"/>
                  <a:gd name="T24" fmla="*/ 143 w 286"/>
                  <a:gd name="T25" fmla="*/ 0 h 287"/>
                  <a:gd name="T26" fmla="*/ 113 w 286"/>
                  <a:gd name="T27" fmla="*/ 2 h 287"/>
                  <a:gd name="T28" fmla="*/ 87 w 286"/>
                  <a:gd name="T29" fmla="*/ 9 h 287"/>
                  <a:gd name="T30" fmla="*/ 62 w 286"/>
                  <a:gd name="T31" fmla="*/ 23 h 287"/>
                  <a:gd name="T32" fmla="*/ 40 w 286"/>
                  <a:gd name="T33" fmla="*/ 42 h 287"/>
                  <a:gd name="T34" fmla="*/ 21 w 286"/>
                  <a:gd name="T35" fmla="*/ 63 h 287"/>
                  <a:gd name="T36" fmla="*/ 9 w 286"/>
                  <a:gd name="T37" fmla="*/ 88 h 287"/>
                  <a:gd name="T38" fmla="*/ 2 w 286"/>
                  <a:gd name="T39" fmla="*/ 113 h 287"/>
                  <a:gd name="T40" fmla="*/ 0 w 286"/>
                  <a:gd name="T41" fmla="*/ 143 h 287"/>
                  <a:gd name="T42" fmla="*/ 0 w 286"/>
                  <a:gd name="T43" fmla="*/ 156 h 287"/>
                  <a:gd name="T44" fmla="*/ 2 w 286"/>
                  <a:gd name="T45" fmla="*/ 171 h 287"/>
                  <a:gd name="T46" fmla="*/ 4 w 286"/>
                  <a:gd name="T47" fmla="*/ 184 h 287"/>
                  <a:gd name="T48" fmla="*/ 9 w 286"/>
                  <a:gd name="T49" fmla="*/ 198 h 287"/>
                  <a:gd name="T50" fmla="*/ 14 w 286"/>
                  <a:gd name="T51" fmla="*/ 209 h 287"/>
                  <a:gd name="T52" fmla="*/ 21 w 286"/>
                  <a:gd name="T53" fmla="*/ 221 h 287"/>
                  <a:gd name="T54" fmla="*/ 29 w 286"/>
                  <a:gd name="T55" fmla="*/ 232 h 287"/>
                  <a:gd name="T56" fmla="*/ 40 w 286"/>
                  <a:gd name="T57" fmla="*/ 244 h 287"/>
                  <a:gd name="T58" fmla="*/ 50 w 286"/>
                  <a:gd name="T59" fmla="*/ 253 h 287"/>
                  <a:gd name="T60" fmla="*/ 62 w 286"/>
                  <a:gd name="T61" fmla="*/ 262 h 287"/>
                  <a:gd name="T62" fmla="*/ 87 w 286"/>
                  <a:gd name="T63" fmla="*/ 276 h 287"/>
                  <a:gd name="T64" fmla="*/ 113 w 286"/>
                  <a:gd name="T65" fmla="*/ 283 h 287"/>
                  <a:gd name="T66" fmla="*/ 127 w 286"/>
                  <a:gd name="T67" fmla="*/ 286 h 287"/>
                  <a:gd name="T68" fmla="*/ 143 w 286"/>
                  <a:gd name="T69" fmla="*/ 287 h 287"/>
                  <a:gd name="T70" fmla="*/ 145 w 286"/>
                  <a:gd name="T71" fmla="*/ 286 h 287"/>
                  <a:gd name="T72" fmla="*/ 149 w 286"/>
                  <a:gd name="T73" fmla="*/ 286 h 287"/>
                  <a:gd name="T74" fmla="*/ 156 w 286"/>
                  <a:gd name="T75" fmla="*/ 286 h 287"/>
                  <a:gd name="T76" fmla="*/ 170 w 286"/>
                  <a:gd name="T77" fmla="*/ 283 h 287"/>
                  <a:gd name="T78" fmla="*/ 197 w 286"/>
                  <a:gd name="T79" fmla="*/ 276 h 287"/>
                  <a:gd name="T80" fmla="*/ 221 w 286"/>
                  <a:gd name="T81" fmla="*/ 262 h 287"/>
                  <a:gd name="T82" fmla="*/ 225 w 286"/>
                  <a:gd name="T83" fmla="*/ 257 h 287"/>
                  <a:gd name="T84" fmla="*/ 228 w 286"/>
                  <a:gd name="T85" fmla="*/ 255 h 287"/>
                  <a:gd name="T86" fmla="*/ 228 w 286"/>
                  <a:gd name="T87" fmla="*/ 253 h 287"/>
                  <a:gd name="T88" fmla="*/ 229 w 286"/>
                  <a:gd name="T89" fmla="*/ 253 h 287"/>
                  <a:gd name="T90" fmla="*/ 231 w 286"/>
                  <a:gd name="T91" fmla="*/ 253 h 287"/>
                  <a:gd name="T92" fmla="*/ 243 w 286"/>
                  <a:gd name="T93" fmla="*/ 244 h 287"/>
                  <a:gd name="T94" fmla="*/ 253 w 286"/>
                  <a:gd name="T95" fmla="*/ 232 h 287"/>
                  <a:gd name="T96" fmla="*/ 253 w 286"/>
                  <a:gd name="T97" fmla="*/ 229 h 287"/>
                  <a:gd name="T98" fmla="*/ 253 w 286"/>
                  <a:gd name="T99" fmla="*/ 228 h 287"/>
                  <a:gd name="T100" fmla="*/ 254 w 286"/>
                  <a:gd name="T101" fmla="*/ 228 h 287"/>
                  <a:gd name="T102" fmla="*/ 256 w 286"/>
                  <a:gd name="T103" fmla="*/ 226 h 287"/>
                  <a:gd name="T104" fmla="*/ 261 w 286"/>
                  <a:gd name="T105" fmla="*/ 221 h 287"/>
                  <a:gd name="T106" fmla="*/ 268 w 286"/>
                  <a:gd name="T107" fmla="*/ 209 h 287"/>
                  <a:gd name="T108" fmla="*/ 276 w 286"/>
                  <a:gd name="T109" fmla="*/ 198 h 287"/>
                  <a:gd name="T110" fmla="*/ 279 w 286"/>
                  <a:gd name="T111" fmla="*/ 184 h 287"/>
                  <a:gd name="T112" fmla="*/ 280 w 286"/>
                  <a:gd name="T113" fmla="*/ 177 h 287"/>
                  <a:gd name="T114" fmla="*/ 283 w 286"/>
                  <a:gd name="T115" fmla="*/ 171 h 287"/>
                  <a:gd name="T116" fmla="*/ 285 w 286"/>
                  <a:gd name="T117" fmla="*/ 156 h 287"/>
                  <a:gd name="T118" fmla="*/ 285 w 286"/>
                  <a:gd name="T119" fmla="*/ 149 h 287"/>
                  <a:gd name="T120" fmla="*/ 285 w 286"/>
                  <a:gd name="T121" fmla="*/ 146 h 287"/>
                  <a:gd name="T122" fmla="*/ 286 w 286"/>
                  <a:gd name="T123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286" y="143"/>
                    </a:moveTo>
                    <a:lnTo>
                      <a:pt x="285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9"/>
                    </a:lnTo>
                    <a:lnTo>
                      <a:pt x="170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8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29" y="232"/>
                    </a:lnTo>
                    <a:lnTo>
                      <a:pt x="40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0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1" y="253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6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8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6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6" y="14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2DE1C77F-D527-5ACB-1BDF-F445ED00F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7388" y="4740276"/>
                <a:ext cx="76200" cy="76200"/>
              </a:xfrm>
              <a:custGeom>
                <a:avLst/>
                <a:gdLst>
                  <a:gd name="T0" fmla="*/ 287 w 287"/>
                  <a:gd name="T1" fmla="*/ 143 h 287"/>
                  <a:gd name="T2" fmla="*/ 286 w 287"/>
                  <a:gd name="T3" fmla="*/ 128 h 287"/>
                  <a:gd name="T4" fmla="*/ 283 w 287"/>
                  <a:gd name="T5" fmla="*/ 113 h 287"/>
                  <a:gd name="T6" fmla="*/ 276 w 287"/>
                  <a:gd name="T7" fmla="*/ 88 h 287"/>
                  <a:gd name="T8" fmla="*/ 262 w 287"/>
                  <a:gd name="T9" fmla="*/ 63 h 287"/>
                  <a:gd name="T10" fmla="*/ 253 w 287"/>
                  <a:gd name="T11" fmla="*/ 51 h 287"/>
                  <a:gd name="T12" fmla="*/ 244 w 287"/>
                  <a:gd name="T13" fmla="*/ 42 h 287"/>
                  <a:gd name="T14" fmla="*/ 232 w 287"/>
                  <a:gd name="T15" fmla="*/ 31 h 287"/>
                  <a:gd name="T16" fmla="*/ 221 w 287"/>
                  <a:gd name="T17" fmla="*/ 23 h 287"/>
                  <a:gd name="T18" fmla="*/ 197 w 287"/>
                  <a:gd name="T19" fmla="*/ 9 h 287"/>
                  <a:gd name="T20" fmla="*/ 171 w 287"/>
                  <a:gd name="T21" fmla="*/ 2 h 287"/>
                  <a:gd name="T22" fmla="*/ 157 w 287"/>
                  <a:gd name="T23" fmla="*/ 0 h 287"/>
                  <a:gd name="T24" fmla="*/ 143 w 287"/>
                  <a:gd name="T25" fmla="*/ 0 h 287"/>
                  <a:gd name="T26" fmla="*/ 114 w 287"/>
                  <a:gd name="T27" fmla="*/ 2 h 287"/>
                  <a:gd name="T28" fmla="*/ 87 w 287"/>
                  <a:gd name="T29" fmla="*/ 9 h 287"/>
                  <a:gd name="T30" fmla="*/ 62 w 287"/>
                  <a:gd name="T31" fmla="*/ 23 h 287"/>
                  <a:gd name="T32" fmla="*/ 41 w 287"/>
                  <a:gd name="T33" fmla="*/ 42 h 287"/>
                  <a:gd name="T34" fmla="*/ 22 w 287"/>
                  <a:gd name="T35" fmla="*/ 63 h 287"/>
                  <a:gd name="T36" fmla="*/ 10 w 287"/>
                  <a:gd name="T37" fmla="*/ 88 h 287"/>
                  <a:gd name="T38" fmla="*/ 2 w 287"/>
                  <a:gd name="T39" fmla="*/ 113 h 287"/>
                  <a:gd name="T40" fmla="*/ 0 w 287"/>
                  <a:gd name="T41" fmla="*/ 143 h 287"/>
                  <a:gd name="T42" fmla="*/ 0 w 287"/>
                  <a:gd name="T43" fmla="*/ 157 h 287"/>
                  <a:gd name="T44" fmla="*/ 2 w 287"/>
                  <a:gd name="T45" fmla="*/ 171 h 287"/>
                  <a:gd name="T46" fmla="*/ 5 w 287"/>
                  <a:gd name="T47" fmla="*/ 184 h 287"/>
                  <a:gd name="T48" fmla="*/ 10 w 287"/>
                  <a:gd name="T49" fmla="*/ 198 h 287"/>
                  <a:gd name="T50" fmla="*/ 14 w 287"/>
                  <a:gd name="T51" fmla="*/ 209 h 287"/>
                  <a:gd name="T52" fmla="*/ 22 w 287"/>
                  <a:gd name="T53" fmla="*/ 221 h 287"/>
                  <a:gd name="T54" fmla="*/ 30 w 287"/>
                  <a:gd name="T55" fmla="*/ 232 h 287"/>
                  <a:gd name="T56" fmla="*/ 41 w 287"/>
                  <a:gd name="T57" fmla="*/ 244 h 287"/>
                  <a:gd name="T58" fmla="*/ 50 w 287"/>
                  <a:gd name="T59" fmla="*/ 253 h 287"/>
                  <a:gd name="T60" fmla="*/ 62 w 287"/>
                  <a:gd name="T61" fmla="*/ 262 h 287"/>
                  <a:gd name="T62" fmla="*/ 87 w 287"/>
                  <a:gd name="T63" fmla="*/ 276 h 287"/>
                  <a:gd name="T64" fmla="*/ 114 w 287"/>
                  <a:gd name="T65" fmla="*/ 283 h 287"/>
                  <a:gd name="T66" fmla="*/ 128 w 287"/>
                  <a:gd name="T67" fmla="*/ 286 h 287"/>
                  <a:gd name="T68" fmla="*/ 143 w 287"/>
                  <a:gd name="T69" fmla="*/ 287 h 287"/>
                  <a:gd name="T70" fmla="*/ 146 w 287"/>
                  <a:gd name="T71" fmla="*/ 286 h 287"/>
                  <a:gd name="T72" fmla="*/ 149 w 287"/>
                  <a:gd name="T73" fmla="*/ 286 h 287"/>
                  <a:gd name="T74" fmla="*/ 157 w 287"/>
                  <a:gd name="T75" fmla="*/ 286 h 287"/>
                  <a:gd name="T76" fmla="*/ 171 w 287"/>
                  <a:gd name="T77" fmla="*/ 283 h 287"/>
                  <a:gd name="T78" fmla="*/ 197 w 287"/>
                  <a:gd name="T79" fmla="*/ 276 h 287"/>
                  <a:gd name="T80" fmla="*/ 221 w 287"/>
                  <a:gd name="T81" fmla="*/ 262 h 287"/>
                  <a:gd name="T82" fmla="*/ 226 w 287"/>
                  <a:gd name="T83" fmla="*/ 257 h 287"/>
                  <a:gd name="T84" fmla="*/ 228 w 287"/>
                  <a:gd name="T85" fmla="*/ 255 h 287"/>
                  <a:gd name="T86" fmla="*/ 228 w 287"/>
                  <a:gd name="T87" fmla="*/ 253 h 287"/>
                  <a:gd name="T88" fmla="*/ 229 w 287"/>
                  <a:gd name="T89" fmla="*/ 253 h 287"/>
                  <a:gd name="T90" fmla="*/ 232 w 287"/>
                  <a:gd name="T91" fmla="*/ 253 h 287"/>
                  <a:gd name="T92" fmla="*/ 244 w 287"/>
                  <a:gd name="T93" fmla="*/ 244 h 287"/>
                  <a:gd name="T94" fmla="*/ 253 w 287"/>
                  <a:gd name="T95" fmla="*/ 232 h 287"/>
                  <a:gd name="T96" fmla="*/ 253 w 287"/>
                  <a:gd name="T97" fmla="*/ 229 h 287"/>
                  <a:gd name="T98" fmla="*/ 253 w 287"/>
                  <a:gd name="T99" fmla="*/ 228 h 287"/>
                  <a:gd name="T100" fmla="*/ 255 w 287"/>
                  <a:gd name="T101" fmla="*/ 228 h 287"/>
                  <a:gd name="T102" fmla="*/ 257 w 287"/>
                  <a:gd name="T103" fmla="*/ 226 h 287"/>
                  <a:gd name="T104" fmla="*/ 262 w 287"/>
                  <a:gd name="T105" fmla="*/ 221 h 287"/>
                  <a:gd name="T106" fmla="*/ 269 w 287"/>
                  <a:gd name="T107" fmla="*/ 209 h 287"/>
                  <a:gd name="T108" fmla="*/ 276 w 287"/>
                  <a:gd name="T109" fmla="*/ 198 h 287"/>
                  <a:gd name="T110" fmla="*/ 280 w 287"/>
                  <a:gd name="T111" fmla="*/ 184 h 287"/>
                  <a:gd name="T112" fmla="*/ 281 w 287"/>
                  <a:gd name="T113" fmla="*/ 177 h 287"/>
                  <a:gd name="T114" fmla="*/ 283 w 287"/>
                  <a:gd name="T115" fmla="*/ 171 h 287"/>
                  <a:gd name="T116" fmla="*/ 286 w 287"/>
                  <a:gd name="T117" fmla="*/ 157 h 287"/>
                  <a:gd name="T118" fmla="*/ 286 w 287"/>
                  <a:gd name="T119" fmla="*/ 149 h 287"/>
                  <a:gd name="T120" fmla="*/ 286 w 287"/>
                  <a:gd name="T121" fmla="*/ 146 h 287"/>
                  <a:gd name="T122" fmla="*/ 287 w 287"/>
                  <a:gd name="T123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287" y="143"/>
                    </a:moveTo>
                    <a:lnTo>
                      <a:pt x="286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3" y="0"/>
                    </a:lnTo>
                    <a:lnTo>
                      <a:pt x="114" y="2"/>
                    </a:lnTo>
                    <a:lnTo>
                      <a:pt x="87" y="9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2" y="63"/>
                    </a:lnTo>
                    <a:lnTo>
                      <a:pt x="10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4" y="209"/>
                    </a:lnTo>
                    <a:lnTo>
                      <a:pt x="22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7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5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49"/>
                    </a:lnTo>
                    <a:lnTo>
                      <a:pt x="286" y="146"/>
                    </a:lnTo>
                    <a:lnTo>
                      <a:pt x="287" y="14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8" name="Freeform 53">
                <a:extLst>
                  <a:ext uri="{FF2B5EF4-FFF2-40B4-BE49-F238E27FC236}">
                    <a16:creationId xmlns:a16="http://schemas.microsoft.com/office/drawing/2014/main" id="{2784C220-FAA7-0761-9DAA-B6633733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1276" y="4730751"/>
                <a:ext cx="74613" cy="76200"/>
              </a:xfrm>
              <a:custGeom>
                <a:avLst/>
                <a:gdLst>
                  <a:gd name="T0" fmla="*/ 287 w 287"/>
                  <a:gd name="T1" fmla="*/ 144 h 287"/>
                  <a:gd name="T2" fmla="*/ 285 w 287"/>
                  <a:gd name="T3" fmla="*/ 128 h 287"/>
                  <a:gd name="T4" fmla="*/ 283 w 287"/>
                  <a:gd name="T5" fmla="*/ 114 h 287"/>
                  <a:gd name="T6" fmla="*/ 276 w 287"/>
                  <a:gd name="T7" fmla="*/ 88 h 287"/>
                  <a:gd name="T8" fmla="*/ 262 w 287"/>
                  <a:gd name="T9" fmla="*/ 63 h 287"/>
                  <a:gd name="T10" fmla="*/ 253 w 287"/>
                  <a:gd name="T11" fmla="*/ 51 h 287"/>
                  <a:gd name="T12" fmla="*/ 244 w 287"/>
                  <a:gd name="T13" fmla="*/ 42 h 287"/>
                  <a:gd name="T14" fmla="*/ 232 w 287"/>
                  <a:gd name="T15" fmla="*/ 31 h 287"/>
                  <a:gd name="T16" fmla="*/ 221 w 287"/>
                  <a:gd name="T17" fmla="*/ 23 h 287"/>
                  <a:gd name="T18" fmla="*/ 197 w 287"/>
                  <a:gd name="T19" fmla="*/ 10 h 287"/>
                  <a:gd name="T20" fmla="*/ 171 w 287"/>
                  <a:gd name="T21" fmla="*/ 2 h 287"/>
                  <a:gd name="T22" fmla="*/ 156 w 287"/>
                  <a:gd name="T23" fmla="*/ 0 h 287"/>
                  <a:gd name="T24" fmla="*/ 143 w 287"/>
                  <a:gd name="T25" fmla="*/ 0 h 287"/>
                  <a:gd name="T26" fmla="*/ 113 w 287"/>
                  <a:gd name="T27" fmla="*/ 2 h 287"/>
                  <a:gd name="T28" fmla="*/ 87 w 287"/>
                  <a:gd name="T29" fmla="*/ 10 h 287"/>
                  <a:gd name="T30" fmla="*/ 62 w 287"/>
                  <a:gd name="T31" fmla="*/ 23 h 287"/>
                  <a:gd name="T32" fmla="*/ 41 w 287"/>
                  <a:gd name="T33" fmla="*/ 42 h 287"/>
                  <a:gd name="T34" fmla="*/ 21 w 287"/>
                  <a:gd name="T35" fmla="*/ 63 h 287"/>
                  <a:gd name="T36" fmla="*/ 9 w 287"/>
                  <a:gd name="T37" fmla="*/ 88 h 287"/>
                  <a:gd name="T38" fmla="*/ 2 w 287"/>
                  <a:gd name="T39" fmla="*/ 114 h 287"/>
                  <a:gd name="T40" fmla="*/ 0 w 287"/>
                  <a:gd name="T41" fmla="*/ 144 h 287"/>
                  <a:gd name="T42" fmla="*/ 0 w 287"/>
                  <a:gd name="T43" fmla="*/ 157 h 287"/>
                  <a:gd name="T44" fmla="*/ 2 w 287"/>
                  <a:gd name="T45" fmla="*/ 171 h 287"/>
                  <a:gd name="T46" fmla="*/ 5 w 287"/>
                  <a:gd name="T47" fmla="*/ 184 h 287"/>
                  <a:gd name="T48" fmla="*/ 9 w 287"/>
                  <a:gd name="T49" fmla="*/ 199 h 287"/>
                  <a:gd name="T50" fmla="*/ 14 w 287"/>
                  <a:gd name="T51" fmla="*/ 209 h 287"/>
                  <a:gd name="T52" fmla="*/ 21 w 287"/>
                  <a:gd name="T53" fmla="*/ 221 h 287"/>
                  <a:gd name="T54" fmla="*/ 30 w 287"/>
                  <a:gd name="T55" fmla="*/ 232 h 287"/>
                  <a:gd name="T56" fmla="*/ 41 w 287"/>
                  <a:gd name="T57" fmla="*/ 244 h 287"/>
                  <a:gd name="T58" fmla="*/ 50 w 287"/>
                  <a:gd name="T59" fmla="*/ 254 h 287"/>
                  <a:gd name="T60" fmla="*/ 62 w 287"/>
                  <a:gd name="T61" fmla="*/ 262 h 287"/>
                  <a:gd name="T62" fmla="*/ 87 w 287"/>
                  <a:gd name="T63" fmla="*/ 276 h 287"/>
                  <a:gd name="T64" fmla="*/ 113 w 287"/>
                  <a:gd name="T65" fmla="*/ 283 h 287"/>
                  <a:gd name="T66" fmla="*/ 128 w 287"/>
                  <a:gd name="T67" fmla="*/ 286 h 287"/>
                  <a:gd name="T68" fmla="*/ 143 w 287"/>
                  <a:gd name="T69" fmla="*/ 287 h 287"/>
                  <a:gd name="T70" fmla="*/ 146 w 287"/>
                  <a:gd name="T71" fmla="*/ 286 h 287"/>
                  <a:gd name="T72" fmla="*/ 149 w 287"/>
                  <a:gd name="T73" fmla="*/ 286 h 287"/>
                  <a:gd name="T74" fmla="*/ 156 w 287"/>
                  <a:gd name="T75" fmla="*/ 286 h 287"/>
                  <a:gd name="T76" fmla="*/ 171 w 287"/>
                  <a:gd name="T77" fmla="*/ 283 h 287"/>
                  <a:gd name="T78" fmla="*/ 197 w 287"/>
                  <a:gd name="T79" fmla="*/ 276 h 287"/>
                  <a:gd name="T80" fmla="*/ 221 w 287"/>
                  <a:gd name="T81" fmla="*/ 262 h 287"/>
                  <a:gd name="T82" fmla="*/ 226 w 287"/>
                  <a:gd name="T83" fmla="*/ 257 h 287"/>
                  <a:gd name="T84" fmla="*/ 228 w 287"/>
                  <a:gd name="T85" fmla="*/ 255 h 287"/>
                  <a:gd name="T86" fmla="*/ 228 w 287"/>
                  <a:gd name="T87" fmla="*/ 254 h 287"/>
                  <a:gd name="T88" fmla="*/ 229 w 287"/>
                  <a:gd name="T89" fmla="*/ 254 h 287"/>
                  <a:gd name="T90" fmla="*/ 232 w 287"/>
                  <a:gd name="T91" fmla="*/ 254 h 287"/>
                  <a:gd name="T92" fmla="*/ 244 w 287"/>
                  <a:gd name="T93" fmla="*/ 244 h 287"/>
                  <a:gd name="T94" fmla="*/ 253 w 287"/>
                  <a:gd name="T95" fmla="*/ 232 h 287"/>
                  <a:gd name="T96" fmla="*/ 253 w 287"/>
                  <a:gd name="T97" fmla="*/ 230 h 287"/>
                  <a:gd name="T98" fmla="*/ 253 w 287"/>
                  <a:gd name="T99" fmla="*/ 228 h 287"/>
                  <a:gd name="T100" fmla="*/ 254 w 287"/>
                  <a:gd name="T101" fmla="*/ 228 h 287"/>
                  <a:gd name="T102" fmla="*/ 257 w 287"/>
                  <a:gd name="T103" fmla="*/ 226 h 287"/>
                  <a:gd name="T104" fmla="*/ 262 w 287"/>
                  <a:gd name="T105" fmla="*/ 221 h 287"/>
                  <a:gd name="T106" fmla="*/ 269 w 287"/>
                  <a:gd name="T107" fmla="*/ 209 h 287"/>
                  <a:gd name="T108" fmla="*/ 276 w 287"/>
                  <a:gd name="T109" fmla="*/ 199 h 287"/>
                  <a:gd name="T110" fmla="*/ 280 w 287"/>
                  <a:gd name="T111" fmla="*/ 184 h 287"/>
                  <a:gd name="T112" fmla="*/ 281 w 287"/>
                  <a:gd name="T113" fmla="*/ 177 h 287"/>
                  <a:gd name="T114" fmla="*/ 283 w 287"/>
                  <a:gd name="T115" fmla="*/ 171 h 287"/>
                  <a:gd name="T116" fmla="*/ 285 w 287"/>
                  <a:gd name="T117" fmla="*/ 157 h 287"/>
                  <a:gd name="T118" fmla="*/ 285 w 287"/>
                  <a:gd name="T119" fmla="*/ 149 h 287"/>
                  <a:gd name="T120" fmla="*/ 285 w 287"/>
                  <a:gd name="T121" fmla="*/ 146 h 287"/>
                  <a:gd name="T122" fmla="*/ 287 w 287"/>
                  <a:gd name="T123" fmla="*/ 14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287" y="144"/>
                    </a:move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9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7" y="14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9" name="Freeform 54">
                <a:extLst>
                  <a:ext uri="{FF2B5EF4-FFF2-40B4-BE49-F238E27FC236}">
                    <a16:creationId xmlns:a16="http://schemas.microsoft.com/office/drawing/2014/main" id="{D9EDFE9E-3F26-3AB1-91FF-7EDB05207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1351" y="4727576"/>
                <a:ext cx="76200" cy="76200"/>
              </a:xfrm>
              <a:custGeom>
                <a:avLst/>
                <a:gdLst>
                  <a:gd name="T0" fmla="*/ 287 w 287"/>
                  <a:gd name="T1" fmla="*/ 144 h 287"/>
                  <a:gd name="T2" fmla="*/ 286 w 287"/>
                  <a:gd name="T3" fmla="*/ 128 h 287"/>
                  <a:gd name="T4" fmla="*/ 283 w 287"/>
                  <a:gd name="T5" fmla="*/ 114 h 287"/>
                  <a:gd name="T6" fmla="*/ 276 w 287"/>
                  <a:gd name="T7" fmla="*/ 89 h 287"/>
                  <a:gd name="T8" fmla="*/ 262 w 287"/>
                  <a:gd name="T9" fmla="*/ 63 h 287"/>
                  <a:gd name="T10" fmla="*/ 253 w 287"/>
                  <a:gd name="T11" fmla="*/ 51 h 287"/>
                  <a:gd name="T12" fmla="*/ 244 w 287"/>
                  <a:gd name="T13" fmla="*/ 42 h 287"/>
                  <a:gd name="T14" fmla="*/ 232 w 287"/>
                  <a:gd name="T15" fmla="*/ 31 h 287"/>
                  <a:gd name="T16" fmla="*/ 221 w 287"/>
                  <a:gd name="T17" fmla="*/ 23 h 287"/>
                  <a:gd name="T18" fmla="*/ 197 w 287"/>
                  <a:gd name="T19" fmla="*/ 10 h 287"/>
                  <a:gd name="T20" fmla="*/ 171 w 287"/>
                  <a:gd name="T21" fmla="*/ 2 h 287"/>
                  <a:gd name="T22" fmla="*/ 156 w 287"/>
                  <a:gd name="T23" fmla="*/ 0 h 287"/>
                  <a:gd name="T24" fmla="*/ 143 w 287"/>
                  <a:gd name="T25" fmla="*/ 0 h 287"/>
                  <a:gd name="T26" fmla="*/ 113 w 287"/>
                  <a:gd name="T27" fmla="*/ 2 h 287"/>
                  <a:gd name="T28" fmla="*/ 87 w 287"/>
                  <a:gd name="T29" fmla="*/ 10 h 287"/>
                  <a:gd name="T30" fmla="*/ 62 w 287"/>
                  <a:gd name="T31" fmla="*/ 23 h 287"/>
                  <a:gd name="T32" fmla="*/ 41 w 287"/>
                  <a:gd name="T33" fmla="*/ 42 h 287"/>
                  <a:gd name="T34" fmla="*/ 21 w 287"/>
                  <a:gd name="T35" fmla="*/ 63 h 287"/>
                  <a:gd name="T36" fmla="*/ 10 w 287"/>
                  <a:gd name="T37" fmla="*/ 89 h 287"/>
                  <a:gd name="T38" fmla="*/ 2 w 287"/>
                  <a:gd name="T39" fmla="*/ 114 h 287"/>
                  <a:gd name="T40" fmla="*/ 0 w 287"/>
                  <a:gd name="T41" fmla="*/ 144 h 287"/>
                  <a:gd name="T42" fmla="*/ 0 w 287"/>
                  <a:gd name="T43" fmla="*/ 157 h 287"/>
                  <a:gd name="T44" fmla="*/ 2 w 287"/>
                  <a:gd name="T45" fmla="*/ 171 h 287"/>
                  <a:gd name="T46" fmla="*/ 5 w 287"/>
                  <a:gd name="T47" fmla="*/ 184 h 287"/>
                  <a:gd name="T48" fmla="*/ 10 w 287"/>
                  <a:gd name="T49" fmla="*/ 199 h 287"/>
                  <a:gd name="T50" fmla="*/ 14 w 287"/>
                  <a:gd name="T51" fmla="*/ 209 h 287"/>
                  <a:gd name="T52" fmla="*/ 21 w 287"/>
                  <a:gd name="T53" fmla="*/ 221 h 287"/>
                  <a:gd name="T54" fmla="*/ 30 w 287"/>
                  <a:gd name="T55" fmla="*/ 232 h 287"/>
                  <a:gd name="T56" fmla="*/ 41 w 287"/>
                  <a:gd name="T57" fmla="*/ 244 h 287"/>
                  <a:gd name="T58" fmla="*/ 50 w 287"/>
                  <a:gd name="T59" fmla="*/ 254 h 287"/>
                  <a:gd name="T60" fmla="*/ 62 w 287"/>
                  <a:gd name="T61" fmla="*/ 262 h 287"/>
                  <a:gd name="T62" fmla="*/ 87 w 287"/>
                  <a:gd name="T63" fmla="*/ 276 h 287"/>
                  <a:gd name="T64" fmla="*/ 113 w 287"/>
                  <a:gd name="T65" fmla="*/ 283 h 287"/>
                  <a:gd name="T66" fmla="*/ 128 w 287"/>
                  <a:gd name="T67" fmla="*/ 286 h 287"/>
                  <a:gd name="T68" fmla="*/ 143 w 287"/>
                  <a:gd name="T69" fmla="*/ 287 h 287"/>
                  <a:gd name="T70" fmla="*/ 146 w 287"/>
                  <a:gd name="T71" fmla="*/ 286 h 287"/>
                  <a:gd name="T72" fmla="*/ 149 w 287"/>
                  <a:gd name="T73" fmla="*/ 286 h 287"/>
                  <a:gd name="T74" fmla="*/ 156 w 287"/>
                  <a:gd name="T75" fmla="*/ 286 h 287"/>
                  <a:gd name="T76" fmla="*/ 171 w 287"/>
                  <a:gd name="T77" fmla="*/ 283 h 287"/>
                  <a:gd name="T78" fmla="*/ 197 w 287"/>
                  <a:gd name="T79" fmla="*/ 276 h 287"/>
                  <a:gd name="T80" fmla="*/ 221 w 287"/>
                  <a:gd name="T81" fmla="*/ 262 h 287"/>
                  <a:gd name="T82" fmla="*/ 226 w 287"/>
                  <a:gd name="T83" fmla="*/ 257 h 287"/>
                  <a:gd name="T84" fmla="*/ 228 w 287"/>
                  <a:gd name="T85" fmla="*/ 255 h 287"/>
                  <a:gd name="T86" fmla="*/ 228 w 287"/>
                  <a:gd name="T87" fmla="*/ 254 h 287"/>
                  <a:gd name="T88" fmla="*/ 229 w 287"/>
                  <a:gd name="T89" fmla="*/ 254 h 287"/>
                  <a:gd name="T90" fmla="*/ 232 w 287"/>
                  <a:gd name="T91" fmla="*/ 254 h 287"/>
                  <a:gd name="T92" fmla="*/ 244 w 287"/>
                  <a:gd name="T93" fmla="*/ 244 h 287"/>
                  <a:gd name="T94" fmla="*/ 253 w 287"/>
                  <a:gd name="T95" fmla="*/ 232 h 287"/>
                  <a:gd name="T96" fmla="*/ 253 w 287"/>
                  <a:gd name="T97" fmla="*/ 230 h 287"/>
                  <a:gd name="T98" fmla="*/ 253 w 287"/>
                  <a:gd name="T99" fmla="*/ 228 h 287"/>
                  <a:gd name="T100" fmla="*/ 254 w 287"/>
                  <a:gd name="T101" fmla="*/ 228 h 287"/>
                  <a:gd name="T102" fmla="*/ 257 w 287"/>
                  <a:gd name="T103" fmla="*/ 226 h 287"/>
                  <a:gd name="T104" fmla="*/ 262 w 287"/>
                  <a:gd name="T105" fmla="*/ 221 h 287"/>
                  <a:gd name="T106" fmla="*/ 269 w 287"/>
                  <a:gd name="T107" fmla="*/ 209 h 287"/>
                  <a:gd name="T108" fmla="*/ 276 w 287"/>
                  <a:gd name="T109" fmla="*/ 199 h 287"/>
                  <a:gd name="T110" fmla="*/ 280 w 287"/>
                  <a:gd name="T111" fmla="*/ 184 h 287"/>
                  <a:gd name="T112" fmla="*/ 281 w 287"/>
                  <a:gd name="T113" fmla="*/ 177 h 287"/>
                  <a:gd name="T114" fmla="*/ 283 w 287"/>
                  <a:gd name="T115" fmla="*/ 171 h 287"/>
                  <a:gd name="T116" fmla="*/ 286 w 287"/>
                  <a:gd name="T117" fmla="*/ 157 h 287"/>
                  <a:gd name="T118" fmla="*/ 286 w 287"/>
                  <a:gd name="T119" fmla="*/ 150 h 287"/>
                  <a:gd name="T120" fmla="*/ 286 w 287"/>
                  <a:gd name="T121" fmla="*/ 146 h 287"/>
                  <a:gd name="T122" fmla="*/ 287 w 287"/>
                  <a:gd name="T123" fmla="*/ 14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287" y="144"/>
                    </a:moveTo>
                    <a:lnTo>
                      <a:pt x="286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1" y="63"/>
                    </a:lnTo>
                    <a:lnTo>
                      <a:pt x="10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10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9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50"/>
                    </a:lnTo>
                    <a:lnTo>
                      <a:pt x="286" y="146"/>
                    </a:lnTo>
                    <a:lnTo>
                      <a:pt x="287" y="14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0" name="Freeform 55">
                <a:extLst>
                  <a:ext uri="{FF2B5EF4-FFF2-40B4-BE49-F238E27FC236}">
                    <a16:creationId xmlns:a16="http://schemas.microsoft.com/office/drawing/2014/main" id="{BF30D678-CF77-1C64-A5E4-41D113E70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476" y="4664076"/>
                <a:ext cx="76200" cy="76200"/>
              </a:xfrm>
              <a:custGeom>
                <a:avLst/>
                <a:gdLst>
                  <a:gd name="T0" fmla="*/ 287 w 287"/>
                  <a:gd name="T1" fmla="*/ 143 h 287"/>
                  <a:gd name="T2" fmla="*/ 285 w 287"/>
                  <a:gd name="T3" fmla="*/ 128 h 287"/>
                  <a:gd name="T4" fmla="*/ 283 w 287"/>
                  <a:gd name="T5" fmla="*/ 113 h 287"/>
                  <a:gd name="T6" fmla="*/ 276 w 287"/>
                  <a:gd name="T7" fmla="*/ 88 h 287"/>
                  <a:gd name="T8" fmla="*/ 262 w 287"/>
                  <a:gd name="T9" fmla="*/ 63 h 287"/>
                  <a:gd name="T10" fmla="*/ 253 w 287"/>
                  <a:gd name="T11" fmla="*/ 51 h 287"/>
                  <a:gd name="T12" fmla="*/ 244 w 287"/>
                  <a:gd name="T13" fmla="*/ 42 h 287"/>
                  <a:gd name="T14" fmla="*/ 232 w 287"/>
                  <a:gd name="T15" fmla="*/ 31 h 287"/>
                  <a:gd name="T16" fmla="*/ 221 w 287"/>
                  <a:gd name="T17" fmla="*/ 23 h 287"/>
                  <a:gd name="T18" fmla="*/ 197 w 287"/>
                  <a:gd name="T19" fmla="*/ 9 h 287"/>
                  <a:gd name="T20" fmla="*/ 171 w 287"/>
                  <a:gd name="T21" fmla="*/ 2 h 287"/>
                  <a:gd name="T22" fmla="*/ 156 w 287"/>
                  <a:gd name="T23" fmla="*/ 0 h 287"/>
                  <a:gd name="T24" fmla="*/ 143 w 287"/>
                  <a:gd name="T25" fmla="*/ 0 h 287"/>
                  <a:gd name="T26" fmla="*/ 113 w 287"/>
                  <a:gd name="T27" fmla="*/ 2 h 287"/>
                  <a:gd name="T28" fmla="*/ 87 w 287"/>
                  <a:gd name="T29" fmla="*/ 9 h 287"/>
                  <a:gd name="T30" fmla="*/ 62 w 287"/>
                  <a:gd name="T31" fmla="*/ 23 h 287"/>
                  <a:gd name="T32" fmla="*/ 40 w 287"/>
                  <a:gd name="T33" fmla="*/ 42 h 287"/>
                  <a:gd name="T34" fmla="*/ 21 w 287"/>
                  <a:gd name="T35" fmla="*/ 63 h 287"/>
                  <a:gd name="T36" fmla="*/ 9 w 287"/>
                  <a:gd name="T37" fmla="*/ 88 h 287"/>
                  <a:gd name="T38" fmla="*/ 2 w 287"/>
                  <a:gd name="T39" fmla="*/ 113 h 287"/>
                  <a:gd name="T40" fmla="*/ 0 w 287"/>
                  <a:gd name="T41" fmla="*/ 143 h 287"/>
                  <a:gd name="T42" fmla="*/ 0 w 287"/>
                  <a:gd name="T43" fmla="*/ 156 h 287"/>
                  <a:gd name="T44" fmla="*/ 2 w 287"/>
                  <a:gd name="T45" fmla="*/ 171 h 287"/>
                  <a:gd name="T46" fmla="*/ 5 w 287"/>
                  <a:gd name="T47" fmla="*/ 184 h 287"/>
                  <a:gd name="T48" fmla="*/ 9 w 287"/>
                  <a:gd name="T49" fmla="*/ 198 h 287"/>
                  <a:gd name="T50" fmla="*/ 14 w 287"/>
                  <a:gd name="T51" fmla="*/ 209 h 287"/>
                  <a:gd name="T52" fmla="*/ 21 w 287"/>
                  <a:gd name="T53" fmla="*/ 221 h 287"/>
                  <a:gd name="T54" fmla="*/ 30 w 287"/>
                  <a:gd name="T55" fmla="*/ 232 h 287"/>
                  <a:gd name="T56" fmla="*/ 40 w 287"/>
                  <a:gd name="T57" fmla="*/ 244 h 287"/>
                  <a:gd name="T58" fmla="*/ 50 w 287"/>
                  <a:gd name="T59" fmla="*/ 253 h 287"/>
                  <a:gd name="T60" fmla="*/ 62 w 287"/>
                  <a:gd name="T61" fmla="*/ 262 h 287"/>
                  <a:gd name="T62" fmla="*/ 87 w 287"/>
                  <a:gd name="T63" fmla="*/ 276 h 287"/>
                  <a:gd name="T64" fmla="*/ 113 w 287"/>
                  <a:gd name="T65" fmla="*/ 283 h 287"/>
                  <a:gd name="T66" fmla="*/ 128 w 287"/>
                  <a:gd name="T67" fmla="*/ 286 h 287"/>
                  <a:gd name="T68" fmla="*/ 143 w 287"/>
                  <a:gd name="T69" fmla="*/ 287 h 287"/>
                  <a:gd name="T70" fmla="*/ 146 w 287"/>
                  <a:gd name="T71" fmla="*/ 286 h 287"/>
                  <a:gd name="T72" fmla="*/ 149 w 287"/>
                  <a:gd name="T73" fmla="*/ 286 h 287"/>
                  <a:gd name="T74" fmla="*/ 156 w 287"/>
                  <a:gd name="T75" fmla="*/ 286 h 287"/>
                  <a:gd name="T76" fmla="*/ 171 w 287"/>
                  <a:gd name="T77" fmla="*/ 283 h 287"/>
                  <a:gd name="T78" fmla="*/ 197 w 287"/>
                  <a:gd name="T79" fmla="*/ 276 h 287"/>
                  <a:gd name="T80" fmla="*/ 221 w 287"/>
                  <a:gd name="T81" fmla="*/ 262 h 287"/>
                  <a:gd name="T82" fmla="*/ 226 w 287"/>
                  <a:gd name="T83" fmla="*/ 257 h 287"/>
                  <a:gd name="T84" fmla="*/ 228 w 287"/>
                  <a:gd name="T85" fmla="*/ 255 h 287"/>
                  <a:gd name="T86" fmla="*/ 228 w 287"/>
                  <a:gd name="T87" fmla="*/ 253 h 287"/>
                  <a:gd name="T88" fmla="*/ 229 w 287"/>
                  <a:gd name="T89" fmla="*/ 253 h 287"/>
                  <a:gd name="T90" fmla="*/ 232 w 287"/>
                  <a:gd name="T91" fmla="*/ 253 h 287"/>
                  <a:gd name="T92" fmla="*/ 244 w 287"/>
                  <a:gd name="T93" fmla="*/ 244 h 287"/>
                  <a:gd name="T94" fmla="*/ 253 w 287"/>
                  <a:gd name="T95" fmla="*/ 232 h 287"/>
                  <a:gd name="T96" fmla="*/ 253 w 287"/>
                  <a:gd name="T97" fmla="*/ 229 h 287"/>
                  <a:gd name="T98" fmla="*/ 253 w 287"/>
                  <a:gd name="T99" fmla="*/ 228 h 287"/>
                  <a:gd name="T100" fmla="*/ 254 w 287"/>
                  <a:gd name="T101" fmla="*/ 228 h 287"/>
                  <a:gd name="T102" fmla="*/ 257 w 287"/>
                  <a:gd name="T103" fmla="*/ 226 h 287"/>
                  <a:gd name="T104" fmla="*/ 262 w 287"/>
                  <a:gd name="T105" fmla="*/ 221 h 287"/>
                  <a:gd name="T106" fmla="*/ 269 w 287"/>
                  <a:gd name="T107" fmla="*/ 209 h 287"/>
                  <a:gd name="T108" fmla="*/ 276 w 287"/>
                  <a:gd name="T109" fmla="*/ 198 h 287"/>
                  <a:gd name="T110" fmla="*/ 279 w 287"/>
                  <a:gd name="T111" fmla="*/ 184 h 287"/>
                  <a:gd name="T112" fmla="*/ 281 w 287"/>
                  <a:gd name="T113" fmla="*/ 177 h 287"/>
                  <a:gd name="T114" fmla="*/ 283 w 287"/>
                  <a:gd name="T115" fmla="*/ 171 h 287"/>
                  <a:gd name="T116" fmla="*/ 285 w 287"/>
                  <a:gd name="T117" fmla="*/ 156 h 287"/>
                  <a:gd name="T118" fmla="*/ 285 w 287"/>
                  <a:gd name="T119" fmla="*/ 149 h 287"/>
                  <a:gd name="T120" fmla="*/ 285 w 287"/>
                  <a:gd name="T121" fmla="*/ 146 h 287"/>
                  <a:gd name="T122" fmla="*/ 287 w 287"/>
                  <a:gd name="T123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287" y="143"/>
                    </a:moveTo>
                    <a:lnTo>
                      <a:pt x="285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9" y="198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79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5" y="156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7" y="14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8" name="Groupe 2057">
              <a:extLst>
                <a:ext uri="{FF2B5EF4-FFF2-40B4-BE49-F238E27FC236}">
                  <a16:creationId xmlns:a16="http://schemas.microsoft.com/office/drawing/2014/main" id="{CE78E6C3-8811-A86B-D815-9CFC564EDF6B}"/>
                </a:ext>
              </a:extLst>
            </p:cNvPr>
            <p:cNvGrpSpPr/>
            <p:nvPr/>
          </p:nvGrpSpPr>
          <p:grpSpPr>
            <a:xfrm>
              <a:off x="9150351" y="3347370"/>
              <a:ext cx="2825750" cy="1708150"/>
              <a:chOff x="9150351" y="3335338"/>
              <a:chExt cx="2825750" cy="1708150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791EA638-A7F8-6712-1E35-2F8D2CCB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1313" y="3335338"/>
                <a:ext cx="2744788" cy="1619250"/>
              </a:xfrm>
              <a:custGeom>
                <a:avLst/>
                <a:gdLst>
                  <a:gd name="T0" fmla="*/ 10372 w 10372"/>
                  <a:gd name="T1" fmla="*/ 6123 h 6123"/>
                  <a:gd name="T2" fmla="*/ 0 w 10372"/>
                  <a:gd name="T3" fmla="*/ 6123 h 6123"/>
                  <a:gd name="T4" fmla="*/ 0 w 10372"/>
                  <a:gd name="T5" fmla="*/ 0 h 6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72" h="6123">
                    <a:moveTo>
                      <a:pt x="10372" y="6123"/>
                    </a:moveTo>
                    <a:lnTo>
                      <a:pt x="0" y="612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6FAE81ED-E70E-841C-995C-EDC682B6A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80851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33DBD000-DD6A-81AE-714F-F287B6C20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36126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631DF8B8-58AB-99DC-391B-53824486E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40938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88C04DD5-FDEC-0AF7-5486-B83B66549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1651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A3F5DF3E-45BD-D28F-C8DB-E4EC97CE1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61726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D8AD4AC9-62D9-64A8-612C-36AD15492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32913" y="49545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29D6A13D-3290-3BBB-344B-EF7624377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351" y="3430588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2BE81AFF-A425-3C35-8F25-277FE04F4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351" y="3665538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F126B8F7-D94A-FE32-6712-043744DD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351" y="3902076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2FB6C209-A0E2-BA29-4EF1-E489259AC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351" y="4375151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4">
                <a:extLst>
                  <a:ext uri="{FF2B5EF4-FFF2-40B4-BE49-F238E27FC236}">
                    <a16:creationId xmlns:a16="http://schemas.microsoft.com/office/drawing/2014/main" id="{47138A22-67C2-4F5F-FE94-E60C25E43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351" y="4138613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D1847259-EB19-CB70-3E26-FA8B70388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351" y="4610101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26">
                <a:extLst>
                  <a:ext uri="{FF2B5EF4-FFF2-40B4-BE49-F238E27FC236}">
                    <a16:creationId xmlns:a16="http://schemas.microsoft.com/office/drawing/2014/main" id="{D4E888C0-8E35-E788-C1D2-C21578A39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0351" y="4848226"/>
                <a:ext cx="809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1A493B79-3B0E-E81C-EC01-6BA7244F8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2913" y="4119563"/>
                <a:ext cx="2535238" cy="731838"/>
              </a:xfrm>
              <a:custGeom>
                <a:avLst/>
                <a:gdLst>
                  <a:gd name="T0" fmla="*/ 9583 w 9583"/>
                  <a:gd name="T1" fmla="*/ 0 h 2762"/>
                  <a:gd name="T2" fmla="*/ 7313 w 9583"/>
                  <a:gd name="T3" fmla="*/ 2440 h 2762"/>
                  <a:gd name="T4" fmla="*/ 4959 w 9583"/>
                  <a:gd name="T5" fmla="*/ 2619 h 2762"/>
                  <a:gd name="T6" fmla="*/ 2689 w 9583"/>
                  <a:gd name="T7" fmla="*/ 2463 h 2762"/>
                  <a:gd name="T8" fmla="*/ 1148 w 9583"/>
                  <a:gd name="T9" fmla="*/ 2762 h 2762"/>
                  <a:gd name="T10" fmla="*/ 0 w 9583"/>
                  <a:gd name="T11" fmla="*/ 2619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83" h="2762">
                    <a:moveTo>
                      <a:pt x="9583" y="0"/>
                    </a:moveTo>
                    <a:lnTo>
                      <a:pt x="7313" y="2440"/>
                    </a:lnTo>
                    <a:lnTo>
                      <a:pt x="4959" y="2619"/>
                    </a:lnTo>
                    <a:lnTo>
                      <a:pt x="2689" y="2463"/>
                    </a:lnTo>
                    <a:lnTo>
                      <a:pt x="1148" y="2762"/>
                    </a:lnTo>
                    <a:lnTo>
                      <a:pt x="0" y="2619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C1FED1EE-12B2-B0ED-5A5E-6987222F1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4813" y="4775201"/>
                <a:ext cx="76200" cy="76200"/>
              </a:xfrm>
              <a:custGeom>
                <a:avLst/>
                <a:gdLst>
                  <a:gd name="T0" fmla="*/ 143 w 287"/>
                  <a:gd name="T1" fmla="*/ 0 h 287"/>
                  <a:gd name="T2" fmla="*/ 114 w 287"/>
                  <a:gd name="T3" fmla="*/ 3 h 287"/>
                  <a:gd name="T4" fmla="*/ 87 w 287"/>
                  <a:gd name="T5" fmla="*/ 10 h 287"/>
                  <a:gd name="T6" fmla="*/ 62 w 287"/>
                  <a:gd name="T7" fmla="*/ 23 h 287"/>
                  <a:gd name="T8" fmla="*/ 41 w 287"/>
                  <a:gd name="T9" fmla="*/ 42 h 287"/>
                  <a:gd name="T10" fmla="*/ 22 w 287"/>
                  <a:gd name="T11" fmla="*/ 64 h 287"/>
                  <a:gd name="T12" fmla="*/ 10 w 287"/>
                  <a:gd name="T13" fmla="*/ 89 h 287"/>
                  <a:gd name="T14" fmla="*/ 2 w 287"/>
                  <a:gd name="T15" fmla="*/ 114 h 287"/>
                  <a:gd name="T16" fmla="*/ 0 w 287"/>
                  <a:gd name="T17" fmla="*/ 144 h 287"/>
                  <a:gd name="T18" fmla="*/ 0 w 287"/>
                  <a:gd name="T19" fmla="*/ 157 h 287"/>
                  <a:gd name="T20" fmla="*/ 2 w 287"/>
                  <a:gd name="T21" fmla="*/ 171 h 287"/>
                  <a:gd name="T22" fmla="*/ 5 w 287"/>
                  <a:gd name="T23" fmla="*/ 185 h 287"/>
                  <a:gd name="T24" fmla="*/ 10 w 287"/>
                  <a:gd name="T25" fmla="*/ 199 h 287"/>
                  <a:gd name="T26" fmla="*/ 14 w 287"/>
                  <a:gd name="T27" fmla="*/ 210 h 287"/>
                  <a:gd name="T28" fmla="*/ 22 w 287"/>
                  <a:gd name="T29" fmla="*/ 222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0 w 287"/>
                  <a:gd name="T35" fmla="*/ 254 h 287"/>
                  <a:gd name="T36" fmla="*/ 62 w 287"/>
                  <a:gd name="T37" fmla="*/ 262 h 287"/>
                  <a:gd name="T38" fmla="*/ 87 w 287"/>
                  <a:gd name="T39" fmla="*/ 277 h 287"/>
                  <a:gd name="T40" fmla="*/ 114 w 287"/>
                  <a:gd name="T41" fmla="*/ 284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7 w 287"/>
                  <a:gd name="T51" fmla="*/ 286 h 287"/>
                  <a:gd name="T52" fmla="*/ 171 w 287"/>
                  <a:gd name="T53" fmla="*/ 284 h 287"/>
                  <a:gd name="T54" fmla="*/ 197 w 287"/>
                  <a:gd name="T55" fmla="*/ 277 h 287"/>
                  <a:gd name="T56" fmla="*/ 221 w 287"/>
                  <a:gd name="T57" fmla="*/ 262 h 287"/>
                  <a:gd name="T58" fmla="*/ 226 w 287"/>
                  <a:gd name="T59" fmla="*/ 258 h 287"/>
                  <a:gd name="T60" fmla="*/ 228 w 287"/>
                  <a:gd name="T61" fmla="*/ 255 h 287"/>
                  <a:gd name="T62" fmla="*/ 228 w 287"/>
                  <a:gd name="T63" fmla="*/ 254 h 287"/>
                  <a:gd name="T64" fmla="*/ 230 w 287"/>
                  <a:gd name="T65" fmla="*/ 254 h 287"/>
                  <a:gd name="T66" fmla="*/ 232 w 287"/>
                  <a:gd name="T67" fmla="*/ 254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30 h 287"/>
                  <a:gd name="T74" fmla="*/ 253 w 287"/>
                  <a:gd name="T75" fmla="*/ 229 h 287"/>
                  <a:gd name="T76" fmla="*/ 255 w 287"/>
                  <a:gd name="T77" fmla="*/ 229 h 287"/>
                  <a:gd name="T78" fmla="*/ 257 w 287"/>
                  <a:gd name="T79" fmla="*/ 226 h 287"/>
                  <a:gd name="T80" fmla="*/ 262 w 287"/>
                  <a:gd name="T81" fmla="*/ 222 h 287"/>
                  <a:gd name="T82" fmla="*/ 269 w 287"/>
                  <a:gd name="T83" fmla="*/ 210 h 287"/>
                  <a:gd name="T84" fmla="*/ 276 w 287"/>
                  <a:gd name="T85" fmla="*/ 199 h 287"/>
                  <a:gd name="T86" fmla="*/ 280 w 287"/>
                  <a:gd name="T87" fmla="*/ 185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6 w 287"/>
                  <a:gd name="T93" fmla="*/ 157 h 287"/>
                  <a:gd name="T94" fmla="*/ 286 w 287"/>
                  <a:gd name="T95" fmla="*/ 150 h 287"/>
                  <a:gd name="T96" fmla="*/ 286 w 287"/>
                  <a:gd name="T97" fmla="*/ 146 h 287"/>
                  <a:gd name="T98" fmla="*/ 287 w 287"/>
                  <a:gd name="T99" fmla="*/ 144 h 287"/>
                  <a:gd name="T100" fmla="*/ 286 w 287"/>
                  <a:gd name="T101" fmla="*/ 128 h 287"/>
                  <a:gd name="T102" fmla="*/ 283 w 287"/>
                  <a:gd name="T103" fmla="*/ 114 h 287"/>
                  <a:gd name="T104" fmla="*/ 276 w 287"/>
                  <a:gd name="T105" fmla="*/ 89 h 287"/>
                  <a:gd name="T106" fmla="*/ 262 w 287"/>
                  <a:gd name="T107" fmla="*/ 64 h 287"/>
                  <a:gd name="T108" fmla="*/ 253 w 287"/>
                  <a:gd name="T109" fmla="*/ 52 h 287"/>
                  <a:gd name="T110" fmla="*/ 244 w 287"/>
                  <a:gd name="T111" fmla="*/ 42 h 287"/>
                  <a:gd name="T112" fmla="*/ 232 w 287"/>
                  <a:gd name="T113" fmla="*/ 32 h 287"/>
                  <a:gd name="T114" fmla="*/ 221 w 287"/>
                  <a:gd name="T115" fmla="*/ 23 h 287"/>
                  <a:gd name="T116" fmla="*/ 197 w 287"/>
                  <a:gd name="T117" fmla="*/ 10 h 287"/>
                  <a:gd name="T118" fmla="*/ 171 w 287"/>
                  <a:gd name="T119" fmla="*/ 3 h 287"/>
                  <a:gd name="T120" fmla="*/ 157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4" y="3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2" y="64"/>
                    </a:lnTo>
                    <a:lnTo>
                      <a:pt x="10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5"/>
                    </a:lnTo>
                    <a:lnTo>
                      <a:pt x="10" y="199"/>
                    </a:lnTo>
                    <a:lnTo>
                      <a:pt x="14" y="210"/>
                    </a:lnTo>
                    <a:lnTo>
                      <a:pt x="22" y="222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7"/>
                    </a:lnTo>
                    <a:lnTo>
                      <a:pt x="114" y="284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7" y="286"/>
                    </a:lnTo>
                    <a:lnTo>
                      <a:pt x="171" y="284"/>
                    </a:lnTo>
                    <a:lnTo>
                      <a:pt x="197" y="277"/>
                    </a:lnTo>
                    <a:lnTo>
                      <a:pt x="221" y="262"/>
                    </a:lnTo>
                    <a:lnTo>
                      <a:pt x="226" y="258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30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9"/>
                    </a:lnTo>
                    <a:lnTo>
                      <a:pt x="255" y="229"/>
                    </a:lnTo>
                    <a:lnTo>
                      <a:pt x="257" y="226"/>
                    </a:lnTo>
                    <a:lnTo>
                      <a:pt x="262" y="222"/>
                    </a:lnTo>
                    <a:lnTo>
                      <a:pt x="269" y="210"/>
                    </a:lnTo>
                    <a:lnTo>
                      <a:pt x="276" y="199"/>
                    </a:lnTo>
                    <a:lnTo>
                      <a:pt x="280" y="185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50"/>
                    </a:lnTo>
                    <a:lnTo>
                      <a:pt x="286" y="146"/>
                    </a:lnTo>
                    <a:lnTo>
                      <a:pt x="287" y="144"/>
                    </a:lnTo>
                    <a:lnTo>
                      <a:pt x="286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2" y="64"/>
                    </a:lnTo>
                    <a:lnTo>
                      <a:pt x="253" y="52"/>
                    </a:lnTo>
                    <a:lnTo>
                      <a:pt x="244" y="42"/>
                    </a:lnTo>
                    <a:lnTo>
                      <a:pt x="232" y="32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3"/>
                    </a:lnTo>
                    <a:lnTo>
                      <a:pt x="157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A634FFF5-9786-F249-14C4-9F269ADD3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026" y="4813301"/>
                <a:ext cx="76200" cy="76200"/>
              </a:xfrm>
              <a:custGeom>
                <a:avLst/>
                <a:gdLst>
                  <a:gd name="T0" fmla="*/ 144 w 287"/>
                  <a:gd name="T1" fmla="*/ 0 h 287"/>
                  <a:gd name="T2" fmla="*/ 114 w 287"/>
                  <a:gd name="T3" fmla="*/ 2 h 287"/>
                  <a:gd name="T4" fmla="*/ 87 w 287"/>
                  <a:gd name="T5" fmla="*/ 10 h 287"/>
                  <a:gd name="T6" fmla="*/ 62 w 287"/>
                  <a:gd name="T7" fmla="*/ 23 h 287"/>
                  <a:gd name="T8" fmla="*/ 41 w 287"/>
                  <a:gd name="T9" fmla="*/ 42 h 287"/>
                  <a:gd name="T10" fmla="*/ 22 w 287"/>
                  <a:gd name="T11" fmla="*/ 63 h 287"/>
                  <a:gd name="T12" fmla="*/ 10 w 287"/>
                  <a:gd name="T13" fmla="*/ 88 h 287"/>
                  <a:gd name="T14" fmla="*/ 3 w 287"/>
                  <a:gd name="T15" fmla="*/ 114 h 287"/>
                  <a:gd name="T16" fmla="*/ 0 w 287"/>
                  <a:gd name="T17" fmla="*/ 143 h 287"/>
                  <a:gd name="T18" fmla="*/ 0 w 287"/>
                  <a:gd name="T19" fmla="*/ 157 h 287"/>
                  <a:gd name="T20" fmla="*/ 3 w 287"/>
                  <a:gd name="T21" fmla="*/ 171 h 287"/>
                  <a:gd name="T22" fmla="*/ 5 w 287"/>
                  <a:gd name="T23" fmla="*/ 184 h 287"/>
                  <a:gd name="T24" fmla="*/ 10 w 287"/>
                  <a:gd name="T25" fmla="*/ 198 h 287"/>
                  <a:gd name="T26" fmla="*/ 15 w 287"/>
                  <a:gd name="T27" fmla="*/ 209 h 287"/>
                  <a:gd name="T28" fmla="*/ 22 w 287"/>
                  <a:gd name="T29" fmla="*/ 221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0 w 287"/>
                  <a:gd name="T35" fmla="*/ 254 h 287"/>
                  <a:gd name="T36" fmla="*/ 62 w 287"/>
                  <a:gd name="T37" fmla="*/ 262 h 287"/>
                  <a:gd name="T38" fmla="*/ 87 w 287"/>
                  <a:gd name="T39" fmla="*/ 276 h 287"/>
                  <a:gd name="T40" fmla="*/ 114 w 287"/>
                  <a:gd name="T41" fmla="*/ 283 h 287"/>
                  <a:gd name="T42" fmla="*/ 128 w 287"/>
                  <a:gd name="T43" fmla="*/ 286 h 287"/>
                  <a:gd name="T44" fmla="*/ 144 w 287"/>
                  <a:gd name="T45" fmla="*/ 287 h 287"/>
                  <a:gd name="T46" fmla="*/ 146 w 287"/>
                  <a:gd name="T47" fmla="*/ 286 h 287"/>
                  <a:gd name="T48" fmla="*/ 150 w 287"/>
                  <a:gd name="T49" fmla="*/ 286 h 287"/>
                  <a:gd name="T50" fmla="*/ 157 w 287"/>
                  <a:gd name="T51" fmla="*/ 286 h 287"/>
                  <a:gd name="T52" fmla="*/ 171 w 287"/>
                  <a:gd name="T53" fmla="*/ 283 h 287"/>
                  <a:gd name="T54" fmla="*/ 197 w 287"/>
                  <a:gd name="T55" fmla="*/ 276 h 287"/>
                  <a:gd name="T56" fmla="*/ 221 w 287"/>
                  <a:gd name="T57" fmla="*/ 262 h 287"/>
                  <a:gd name="T58" fmla="*/ 226 w 287"/>
                  <a:gd name="T59" fmla="*/ 257 h 287"/>
                  <a:gd name="T60" fmla="*/ 228 w 287"/>
                  <a:gd name="T61" fmla="*/ 255 h 287"/>
                  <a:gd name="T62" fmla="*/ 228 w 287"/>
                  <a:gd name="T63" fmla="*/ 254 h 287"/>
                  <a:gd name="T64" fmla="*/ 230 w 287"/>
                  <a:gd name="T65" fmla="*/ 254 h 287"/>
                  <a:gd name="T66" fmla="*/ 232 w 287"/>
                  <a:gd name="T67" fmla="*/ 254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30 h 287"/>
                  <a:gd name="T74" fmla="*/ 253 w 287"/>
                  <a:gd name="T75" fmla="*/ 228 h 287"/>
                  <a:gd name="T76" fmla="*/ 255 w 287"/>
                  <a:gd name="T77" fmla="*/ 228 h 287"/>
                  <a:gd name="T78" fmla="*/ 257 w 287"/>
                  <a:gd name="T79" fmla="*/ 226 h 287"/>
                  <a:gd name="T80" fmla="*/ 262 w 287"/>
                  <a:gd name="T81" fmla="*/ 221 h 287"/>
                  <a:gd name="T82" fmla="*/ 269 w 287"/>
                  <a:gd name="T83" fmla="*/ 209 h 287"/>
                  <a:gd name="T84" fmla="*/ 276 w 287"/>
                  <a:gd name="T85" fmla="*/ 198 h 287"/>
                  <a:gd name="T86" fmla="*/ 280 w 287"/>
                  <a:gd name="T87" fmla="*/ 184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6 w 287"/>
                  <a:gd name="T93" fmla="*/ 157 h 287"/>
                  <a:gd name="T94" fmla="*/ 286 w 287"/>
                  <a:gd name="T95" fmla="*/ 149 h 287"/>
                  <a:gd name="T96" fmla="*/ 286 w 287"/>
                  <a:gd name="T97" fmla="*/ 146 h 287"/>
                  <a:gd name="T98" fmla="*/ 287 w 287"/>
                  <a:gd name="T99" fmla="*/ 143 h 287"/>
                  <a:gd name="T100" fmla="*/ 286 w 287"/>
                  <a:gd name="T101" fmla="*/ 128 h 287"/>
                  <a:gd name="T102" fmla="*/ 283 w 287"/>
                  <a:gd name="T103" fmla="*/ 114 h 287"/>
                  <a:gd name="T104" fmla="*/ 276 w 287"/>
                  <a:gd name="T105" fmla="*/ 88 h 287"/>
                  <a:gd name="T106" fmla="*/ 262 w 287"/>
                  <a:gd name="T107" fmla="*/ 63 h 287"/>
                  <a:gd name="T108" fmla="*/ 253 w 287"/>
                  <a:gd name="T109" fmla="*/ 51 h 287"/>
                  <a:gd name="T110" fmla="*/ 244 w 287"/>
                  <a:gd name="T111" fmla="*/ 42 h 287"/>
                  <a:gd name="T112" fmla="*/ 232 w 287"/>
                  <a:gd name="T113" fmla="*/ 31 h 287"/>
                  <a:gd name="T114" fmla="*/ 221 w 287"/>
                  <a:gd name="T115" fmla="*/ 23 h 287"/>
                  <a:gd name="T116" fmla="*/ 197 w 287"/>
                  <a:gd name="T117" fmla="*/ 10 h 287"/>
                  <a:gd name="T118" fmla="*/ 171 w 287"/>
                  <a:gd name="T119" fmla="*/ 2 h 287"/>
                  <a:gd name="T120" fmla="*/ 157 w 287"/>
                  <a:gd name="T121" fmla="*/ 0 h 287"/>
                  <a:gd name="T122" fmla="*/ 144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4" y="0"/>
                    </a:moveTo>
                    <a:lnTo>
                      <a:pt x="114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2" y="63"/>
                    </a:lnTo>
                    <a:lnTo>
                      <a:pt x="10" y="88"/>
                    </a:lnTo>
                    <a:lnTo>
                      <a:pt x="3" y="114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3" y="171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5" y="209"/>
                    </a:lnTo>
                    <a:lnTo>
                      <a:pt x="22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4" y="287"/>
                    </a:lnTo>
                    <a:lnTo>
                      <a:pt x="146" y="286"/>
                    </a:lnTo>
                    <a:lnTo>
                      <a:pt x="150" y="286"/>
                    </a:lnTo>
                    <a:lnTo>
                      <a:pt x="157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30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5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49"/>
                    </a:lnTo>
                    <a:lnTo>
                      <a:pt x="286" y="146"/>
                    </a:lnTo>
                    <a:lnTo>
                      <a:pt x="287" y="143"/>
                    </a:lnTo>
                    <a:lnTo>
                      <a:pt x="286" y="128"/>
                    </a:lnTo>
                    <a:lnTo>
                      <a:pt x="283" y="114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D3BFF7D5-5976-6AEC-B7F5-99C9782AE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4733926"/>
                <a:ext cx="76200" cy="76200"/>
              </a:xfrm>
              <a:custGeom>
                <a:avLst/>
                <a:gdLst>
                  <a:gd name="T0" fmla="*/ 143 w 286"/>
                  <a:gd name="T1" fmla="*/ 0 h 287"/>
                  <a:gd name="T2" fmla="*/ 113 w 286"/>
                  <a:gd name="T3" fmla="*/ 2 h 287"/>
                  <a:gd name="T4" fmla="*/ 87 w 286"/>
                  <a:gd name="T5" fmla="*/ 10 h 287"/>
                  <a:gd name="T6" fmla="*/ 62 w 286"/>
                  <a:gd name="T7" fmla="*/ 23 h 287"/>
                  <a:gd name="T8" fmla="*/ 40 w 286"/>
                  <a:gd name="T9" fmla="*/ 42 h 287"/>
                  <a:gd name="T10" fmla="*/ 21 w 286"/>
                  <a:gd name="T11" fmla="*/ 63 h 287"/>
                  <a:gd name="T12" fmla="*/ 9 w 286"/>
                  <a:gd name="T13" fmla="*/ 88 h 287"/>
                  <a:gd name="T14" fmla="*/ 2 w 286"/>
                  <a:gd name="T15" fmla="*/ 114 h 287"/>
                  <a:gd name="T16" fmla="*/ 0 w 286"/>
                  <a:gd name="T17" fmla="*/ 143 h 287"/>
                  <a:gd name="T18" fmla="*/ 0 w 286"/>
                  <a:gd name="T19" fmla="*/ 157 h 287"/>
                  <a:gd name="T20" fmla="*/ 2 w 286"/>
                  <a:gd name="T21" fmla="*/ 171 h 287"/>
                  <a:gd name="T22" fmla="*/ 4 w 286"/>
                  <a:gd name="T23" fmla="*/ 184 h 287"/>
                  <a:gd name="T24" fmla="*/ 9 w 286"/>
                  <a:gd name="T25" fmla="*/ 198 h 287"/>
                  <a:gd name="T26" fmla="*/ 14 w 286"/>
                  <a:gd name="T27" fmla="*/ 209 h 287"/>
                  <a:gd name="T28" fmla="*/ 21 w 286"/>
                  <a:gd name="T29" fmla="*/ 221 h 287"/>
                  <a:gd name="T30" fmla="*/ 29 w 286"/>
                  <a:gd name="T31" fmla="*/ 232 h 287"/>
                  <a:gd name="T32" fmla="*/ 40 w 286"/>
                  <a:gd name="T33" fmla="*/ 244 h 287"/>
                  <a:gd name="T34" fmla="*/ 50 w 286"/>
                  <a:gd name="T35" fmla="*/ 253 h 287"/>
                  <a:gd name="T36" fmla="*/ 62 w 286"/>
                  <a:gd name="T37" fmla="*/ 262 h 287"/>
                  <a:gd name="T38" fmla="*/ 87 w 286"/>
                  <a:gd name="T39" fmla="*/ 276 h 287"/>
                  <a:gd name="T40" fmla="*/ 113 w 286"/>
                  <a:gd name="T41" fmla="*/ 283 h 287"/>
                  <a:gd name="T42" fmla="*/ 127 w 286"/>
                  <a:gd name="T43" fmla="*/ 286 h 287"/>
                  <a:gd name="T44" fmla="*/ 143 w 286"/>
                  <a:gd name="T45" fmla="*/ 287 h 287"/>
                  <a:gd name="T46" fmla="*/ 145 w 286"/>
                  <a:gd name="T47" fmla="*/ 286 h 287"/>
                  <a:gd name="T48" fmla="*/ 149 w 286"/>
                  <a:gd name="T49" fmla="*/ 286 h 287"/>
                  <a:gd name="T50" fmla="*/ 156 w 286"/>
                  <a:gd name="T51" fmla="*/ 286 h 287"/>
                  <a:gd name="T52" fmla="*/ 170 w 286"/>
                  <a:gd name="T53" fmla="*/ 283 h 287"/>
                  <a:gd name="T54" fmla="*/ 197 w 286"/>
                  <a:gd name="T55" fmla="*/ 276 h 287"/>
                  <a:gd name="T56" fmla="*/ 221 w 286"/>
                  <a:gd name="T57" fmla="*/ 262 h 287"/>
                  <a:gd name="T58" fmla="*/ 225 w 286"/>
                  <a:gd name="T59" fmla="*/ 257 h 287"/>
                  <a:gd name="T60" fmla="*/ 228 w 286"/>
                  <a:gd name="T61" fmla="*/ 255 h 287"/>
                  <a:gd name="T62" fmla="*/ 228 w 286"/>
                  <a:gd name="T63" fmla="*/ 253 h 287"/>
                  <a:gd name="T64" fmla="*/ 229 w 286"/>
                  <a:gd name="T65" fmla="*/ 253 h 287"/>
                  <a:gd name="T66" fmla="*/ 231 w 286"/>
                  <a:gd name="T67" fmla="*/ 253 h 287"/>
                  <a:gd name="T68" fmla="*/ 243 w 286"/>
                  <a:gd name="T69" fmla="*/ 244 h 287"/>
                  <a:gd name="T70" fmla="*/ 253 w 286"/>
                  <a:gd name="T71" fmla="*/ 232 h 287"/>
                  <a:gd name="T72" fmla="*/ 253 w 286"/>
                  <a:gd name="T73" fmla="*/ 230 h 287"/>
                  <a:gd name="T74" fmla="*/ 253 w 286"/>
                  <a:gd name="T75" fmla="*/ 228 h 287"/>
                  <a:gd name="T76" fmla="*/ 254 w 286"/>
                  <a:gd name="T77" fmla="*/ 228 h 287"/>
                  <a:gd name="T78" fmla="*/ 256 w 286"/>
                  <a:gd name="T79" fmla="*/ 226 h 287"/>
                  <a:gd name="T80" fmla="*/ 261 w 286"/>
                  <a:gd name="T81" fmla="*/ 221 h 287"/>
                  <a:gd name="T82" fmla="*/ 268 w 286"/>
                  <a:gd name="T83" fmla="*/ 209 h 287"/>
                  <a:gd name="T84" fmla="*/ 276 w 286"/>
                  <a:gd name="T85" fmla="*/ 198 h 287"/>
                  <a:gd name="T86" fmla="*/ 279 w 286"/>
                  <a:gd name="T87" fmla="*/ 184 h 287"/>
                  <a:gd name="T88" fmla="*/ 280 w 286"/>
                  <a:gd name="T89" fmla="*/ 177 h 287"/>
                  <a:gd name="T90" fmla="*/ 283 w 286"/>
                  <a:gd name="T91" fmla="*/ 171 h 287"/>
                  <a:gd name="T92" fmla="*/ 285 w 286"/>
                  <a:gd name="T93" fmla="*/ 157 h 287"/>
                  <a:gd name="T94" fmla="*/ 285 w 286"/>
                  <a:gd name="T95" fmla="*/ 149 h 287"/>
                  <a:gd name="T96" fmla="*/ 285 w 286"/>
                  <a:gd name="T97" fmla="*/ 146 h 287"/>
                  <a:gd name="T98" fmla="*/ 286 w 286"/>
                  <a:gd name="T99" fmla="*/ 143 h 287"/>
                  <a:gd name="T100" fmla="*/ 285 w 286"/>
                  <a:gd name="T101" fmla="*/ 128 h 287"/>
                  <a:gd name="T102" fmla="*/ 283 w 286"/>
                  <a:gd name="T103" fmla="*/ 114 h 287"/>
                  <a:gd name="T104" fmla="*/ 276 w 286"/>
                  <a:gd name="T105" fmla="*/ 88 h 287"/>
                  <a:gd name="T106" fmla="*/ 261 w 286"/>
                  <a:gd name="T107" fmla="*/ 63 h 287"/>
                  <a:gd name="T108" fmla="*/ 253 w 286"/>
                  <a:gd name="T109" fmla="*/ 51 h 287"/>
                  <a:gd name="T110" fmla="*/ 243 w 286"/>
                  <a:gd name="T111" fmla="*/ 42 h 287"/>
                  <a:gd name="T112" fmla="*/ 231 w 286"/>
                  <a:gd name="T113" fmla="*/ 31 h 287"/>
                  <a:gd name="T114" fmla="*/ 221 w 286"/>
                  <a:gd name="T115" fmla="*/ 23 h 287"/>
                  <a:gd name="T116" fmla="*/ 197 w 286"/>
                  <a:gd name="T117" fmla="*/ 10 h 287"/>
                  <a:gd name="T118" fmla="*/ 170 w 286"/>
                  <a:gd name="T119" fmla="*/ 2 h 287"/>
                  <a:gd name="T120" fmla="*/ 156 w 286"/>
                  <a:gd name="T121" fmla="*/ 0 h 287"/>
                  <a:gd name="T122" fmla="*/ 143 w 286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4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8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29" y="232"/>
                    </a:lnTo>
                    <a:lnTo>
                      <a:pt x="40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0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1" y="253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6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8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6" y="143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8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0" y="2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E842E303-6185-EB96-F494-3FDF6060A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6088" y="4775201"/>
                <a:ext cx="76200" cy="76200"/>
              </a:xfrm>
              <a:custGeom>
                <a:avLst/>
                <a:gdLst>
                  <a:gd name="T0" fmla="*/ 143 w 287"/>
                  <a:gd name="T1" fmla="*/ 0 h 287"/>
                  <a:gd name="T2" fmla="*/ 113 w 287"/>
                  <a:gd name="T3" fmla="*/ 3 h 287"/>
                  <a:gd name="T4" fmla="*/ 87 w 287"/>
                  <a:gd name="T5" fmla="*/ 10 h 287"/>
                  <a:gd name="T6" fmla="*/ 62 w 287"/>
                  <a:gd name="T7" fmla="*/ 23 h 287"/>
                  <a:gd name="T8" fmla="*/ 40 w 287"/>
                  <a:gd name="T9" fmla="*/ 42 h 287"/>
                  <a:gd name="T10" fmla="*/ 21 w 287"/>
                  <a:gd name="T11" fmla="*/ 64 h 287"/>
                  <a:gd name="T12" fmla="*/ 9 w 287"/>
                  <a:gd name="T13" fmla="*/ 89 h 287"/>
                  <a:gd name="T14" fmla="*/ 2 w 287"/>
                  <a:gd name="T15" fmla="*/ 114 h 287"/>
                  <a:gd name="T16" fmla="*/ 0 w 287"/>
                  <a:gd name="T17" fmla="*/ 144 h 287"/>
                  <a:gd name="T18" fmla="*/ 0 w 287"/>
                  <a:gd name="T19" fmla="*/ 157 h 287"/>
                  <a:gd name="T20" fmla="*/ 2 w 287"/>
                  <a:gd name="T21" fmla="*/ 171 h 287"/>
                  <a:gd name="T22" fmla="*/ 5 w 287"/>
                  <a:gd name="T23" fmla="*/ 185 h 287"/>
                  <a:gd name="T24" fmla="*/ 9 w 287"/>
                  <a:gd name="T25" fmla="*/ 199 h 287"/>
                  <a:gd name="T26" fmla="*/ 14 w 287"/>
                  <a:gd name="T27" fmla="*/ 210 h 287"/>
                  <a:gd name="T28" fmla="*/ 21 w 287"/>
                  <a:gd name="T29" fmla="*/ 222 h 287"/>
                  <a:gd name="T30" fmla="*/ 30 w 287"/>
                  <a:gd name="T31" fmla="*/ 232 h 287"/>
                  <a:gd name="T32" fmla="*/ 40 w 287"/>
                  <a:gd name="T33" fmla="*/ 244 h 287"/>
                  <a:gd name="T34" fmla="*/ 50 w 287"/>
                  <a:gd name="T35" fmla="*/ 254 h 287"/>
                  <a:gd name="T36" fmla="*/ 62 w 287"/>
                  <a:gd name="T37" fmla="*/ 262 h 287"/>
                  <a:gd name="T38" fmla="*/ 87 w 287"/>
                  <a:gd name="T39" fmla="*/ 277 h 287"/>
                  <a:gd name="T40" fmla="*/ 113 w 287"/>
                  <a:gd name="T41" fmla="*/ 284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6 w 287"/>
                  <a:gd name="T51" fmla="*/ 286 h 287"/>
                  <a:gd name="T52" fmla="*/ 171 w 287"/>
                  <a:gd name="T53" fmla="*/ 284 h 287"/>
                  <a:gd name="T54" fmla="*/ 197 w 287"/>
                  <a:gd name="T55" fmla="*/ 277 h 287"/>
                  <a:gd name="T56" fmla="*/ 221 w 287"/>
                  <a:gd name="T57" fmla="*/ 262 h 287"/>
                  <a:gd name="T58" fmla="*/ 226 w 287"/>
                  <a:gd name="T59" fmla="*/ 258 h 287"/>
                  <a:gd name="T60" fmla="*/ 228 w 287"/>
                  <a:gd name="T61" fmla="*/ 255 h 287"/>
                  <a:gd name="T62" fmla="*/ 228 w 287"/>
                  <a:gd name="T63" fmla="*/ 254 h 287"/>
                  <a:gd name="T64" fmla="*/ 229 w 287"/>
                  <a:gd name="T65" fmla="*/ 254 h 287"/>
                  <a:gd name="T66" fmla="*/ 232 w 287"/>
                  <a:gd name="T67" fmla="*/ 254 h 287"/>
                  <a:gd name="T68" fmla="*/ 243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30 h 287"/>
                  <a:gd name="T74" fmla="*/ 253 w 287"/>
                  <a:gd name="T75" fmla="*/ 229 h 287"/>
                  <a:gd name="T76" fmla="*/ 254 w 287"/>
                  <a:gd name="T77" fmla="*/ 229 h 287"/>
                  <a:gd name="T78" fmla="*/ 257 w 287"/>
                  <a:gd name="T79" fmla="*/ 226 h 287"/>
                  <a:gd name="T80" fmla="*/ 261 w 287"/>
                  <a:gd name="T81" fmla="*/ 222 h 287"/>
                  <a:gd name="T82" fmla="*/ 269 w 287"/>
                  <a:gd name="T83" fmla="*/ 210 h 287"/>
                  <a:gd name="T84" fmla="*/ 276 w 287"/>
                  <a:gd name="T85" fmla="*/ 199 h 287"/>
                  <a:gd name="T86" fmla="*/ 279 w 287"/>
                  <a:gd name="T87" fmla="*/ 185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5 w 287"/>
                  <a:gd name="T93" fmla="*/ 157 h 287"/>
                  <a:gd name="T94" fmla="*/ 285 w 287"/>
                  <a:gd name="T95" fmla="*/ 150 h 287"/>
                  <a:gd name="T96" fmla="*/ 285 w 287"/>
                  <a:gd name="T97" fmla="*/ 146 h 287"/>
                  <a:gd name="T98" fmla="*/ 287 w 287"/>
                  <a:gd name="T99" fmla="*/ 144 h 287"/>
                  <a:gd name="T100" fmla="*/ 285 w 287"/>
                  <a:gd name="T101" fmla="*/ 128 h 287"/>
                  <a:gd name="T102" fmla="*/ 283 w 287"/>
                  <a:gd name="T103" fmla="*/ 114 h 287"/>
                  <a:gd name="T104" fmla="*/ 276 w 287"/>
                  <a:gd name="T105" fmla="*/ 89 h 287"/>
                  <a:gd name="T106" fmla="*/ 261 w 287"/>
                  <a:gd name="T107" fmla="*/ 64 h 287"/>
                  <a:gd name="T108" fmla="*/ 253 w 287"/>
                  <a:gd name="T109" fmla="*/ 52 h 287"/>
                  <a:gd name="T110" fmla="*/ 243 w 287"/>
                  <a:gd name="T111" fmla="*/ 42 h 287"/>
                  <a:gd name="T112" fmla="*/ 232 w 287"/>
                  <a:gd name="T113" fmla="*/ 32 h 287"/>
                  <a:gd name="T114" fmla="*/ 221 w 287"/>
                  <a:gd name="T115" fmla="*/ 23 h 287"/>
                  <a:gd name="T116" fmla="*/ 197 w 287"/>
                  <a:gd name="T117" fmla="*/ 10 h 287"/>
                  <a:gd name="T118" fmla="*/ 171 w 287"/>
                  <a:gd name="T119" fmla="*/ 3 h 287"/>
                  <a:gd name="T120" fmla="*/ 156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3" y="3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4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5"/>
                    </a:lnTo>
                    <a:lnTo>
                      <a:pt x="9" y="199"/>
                    </a:lnTo>
                    <a:lnTo>
                      <a:pt x="14" y="210"/>
                    </a:lnTo>
                    <a:lnTo>
                      <a:pt x="21" y="222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7"/>
                    </a:lnTo>
                    <a:lnTo>
                      <a:pt x="113" y="284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4"/>
                    </a:lnTo>
                    <a:lnTo>
                      <a:pt x="197" y="277"/>
                    </a:lnTo>
                    <a:lnTo>
                      <a:pt x="221" y="262"/>
                    </a:lnTo>
                    <a:lnTo>
                      <a:pt x="226" y="258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9"/>
                    </a:lnTo>
                    <a:lnTo>
                      <a:pt x="254" y="229"/>
                    </a:lnTo>
                    <a:lnTo>
                      <a:pt x="257" y="226"/>
                    </a:lnTo>
                    <a:lnTo>
                      <a:pt x="261" y="222"/>
                    </a:lnTo>
                    <a:lnTo>
                      <a:pt x="269" y="210"/>
                    </a:lnTo>
                    <a:lnTo>
                      <a:pt x="276" y="199"/>
                    </a:lnTo>
                    <a:lnTo>
                      <a:pt x="279" y="185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7" y="144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2" y="32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3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8E9E5A60-7552-5A20-3503-FE1A47CEA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9976" y="4727576"/>
                <a:ext cx="76200" cy="76200"/>
              </a:xfrm>
              <a:custGeom>
                <a:avLst/>
                <a:gdLst>
                  <a:gd name="T0" fmla="*/ 143 w 286"/>
                  <a:gd name="T1" fmla="*/ 0 h 287"/>
                  <a:gd name="T2" fmla="*/ 113 w 286"/>
                  <a:gd name="T3" fmla="*/ 2 h 287"/>
                  <a:gd name="T4" fmla="*/ 87 w 286"/>
                  <a:gd name="T5" fmla="*/ 10 h 287"/>
                  <a:gd name="T6" fmla="*/ 62 w 286"/>
                  <a:gd name="T7" fmla="*/ 23 h 287"/>
                  <a:gd name="T8" fmla="*/ 40 w 286"/>
                  <a:gd name="T9" fmla="*/ 42 h 287"/>
                  <a:gd name="T10" fmla="*/ 21 w 286"/>
                  <a:gd name="T11" fmla="*/ 63 h 287"/>
                  <a:gd name="T12" fmla="*/ 9 w 286"/>
                  <a:gd name="T13" fmla="*/ 89 h 287"/>
                  <a:gd name="T14" fmla="*/ 2 w 286"/>
                  <a:gd name="T15" fmla="*/ 114 h 287"/>
                  <a:gd name="T16" fmla="*/ 0 w 286"/>
                  <a:gd name="T17" fmla="*/ 144 h 287"/>
                  <a:gd name="T18" fmla="*/ 0 w 286"/>
                  <a:gd name="T19" fmla="*/ 157 h 287"/>
                  <a:gd name="T20" fmla="*/ 2 w 286"/>
                  <a:gd name="T21" fmla="*/ 171 h 287"/>
                  <a:gd name="T22" fmla="*/ 4 w 286"/>
                  <a:gd name="T23" fmla="*/ 184 h 287"/>
                  <a:gd name="T24" fmla="*/ 9 w 286"/>
                  <a:gd name="T25" fmla="*/ 199 h 287"/>
                  <a:gd name="T26" fmla="*/ 14 w 286"/>
                  <a:gd name="T27" fmla="*/ 209 h 287"/>
                  <a:gd name="T28" fmla="*/ 21 w 286"/>
                  <a:gd name="T29" fmla="*/ 221 h 287"/>
                  <a:gd name="T30" fmla="*/ 29 w 286"/>
                  <a:gd name="T31" fmla="*/ 232 h 287"/>
                  <a:gd name="T32" fmla="*/ 40 w 286"/>
                  <a:gd name="T33" fmla="*/ 244 h 287"/>
                  <a:gd name="T34" fmla="*/ 50 w 286"/>
                  <a:gd name="T35" fmla="*/ 254 h 287"/>
                  <a:gd name="T36" fmla="*/ 62 w 286"/>
                  <a:gd name="T37" fmla="*/ 262 h 287"/>
                  <a:gd name="T38" fmla="*/ 87 w 286"/>
                  <a:gd name="T39" fmla="*/ 276 h 287"/>
                  <a:gd name="T40" fmla="*/ 113 w 286"/>
                  <a:gd name="T41" fmla="*/ 283 h 287"/>
                  <a:gd name="T42" fmla="*/ 127 w 286"/>
                  <a:gd name="T43" fmla="*/ 286 h 287"/>
                  <a:gd name="T44" fmla="*/ 143 w 286"/>
                  <a:gd name="T45" fmla="*/ 287 h 287"/>
                  <a:gd name="T46" fmla="*/ 145 w 286"/>
                  <a:gd name="T47" fmla="*/ 286 h 287"/>
                  <a:gd name="T48" fmla="*/ 149 w 286"/>
                  <a:gd name="T49" fmla="*/ 286 h 287"/>
                  <a:gd name="T50" fmla="*/ 156 w 286"/>
                  <a:gd name="T51" fmla="*/ 286 h 287"/>
                  <a:gd name="T52" fmla="*/ 170 w 286"/>
                  <a:gd name="T53" fmla="*/ 283 h 287"/>
                  <a:gd name="T54" fmla="*/ 197 w 286"/>
                  <a:gd name="T55" fmla="*/ 276 h 287"/>
                  <a:gd name="T56" fmla="*/ 221 w 286"/>
                  <a:gd name="T57" fmla="*/ 262 h 287"/>
                  <a:gd name="T58" fmla="*/ 225 w 286"/>
                  <a:gd name="T59" fmla="*/ 257 h 287"/>
                  <a:gd name="T60" fmla="*/ 228 w 286"/>
                  <a:gd name="T61" fmla="*/ 255 h 287"/>
                  <a:gd name="T62" fmla="*/ 228 w 286"/>
                  <a:gd name="T63" fmla="*/ 254 h 287"/>
                  <a:gd name="T64" fmla="*/ 229 w 286"/>
                  <a:gd name="T65" fmla="*/ 254 h 287"/>
                  <a:gd name="T66" fmla="*/ 231 w 286"/>
                  <a:gd name="T67" fmla="*/ 254 h 287"/>
                  <a:gd name="T68" fmla="*/ 243 w 286"/>
                  <a:gd name="T69" fmla="*/ 244 h 287"/>
                  <a:gd name="T70" fmla="*/ 253 w 286"/>
                  <a:gd name="T71" fmla="*/ 232 h 287"/>
                  <a:gd name="T72" fmla="*/ 253 w 286"/>
                  <a:gd name="T73" fmla="*/ 230 h 287"/>
                  <a:gd name="T74" fmla="*/ 253 w 286"/>
                  <a:gd name="T75" fmla="*/ 228 h 287"/>
                  <a:gd name="T76" fmla="*/ 254 w 286"/>
                  <a:gd name="T77" fmla="*/ 228 h 287"/>
                  <a:gd name="T78" fmla="*/ 256 w 286"/>
                  <a:gd name="T79" fmla="*/ 226 h 287"/>
                  <a:gd name="T80" fmla="*/ 261 w 286"/>
                  <a:gd name="T81" fmla="*/ 221 h 287"/>
                  <a:gd name="T82" fmla="*/ 268 w 286"/>
                  <a:gd name="T83" fmla="*/ 209 h 287"/>
                  <a:gd name="T84" fmla="*/ 276 w 286"/>
                  <a:gd name="T85" fmla="*/ 199 h 287"/>
                  <a:gd name="T86" fmla="*/ 279 w 286"/>
                  <a:gd name="T87" fmla="*/ 184 h 287"/>
                  <a:gd name="T88" fmla="*/ 280 w 286"/>
                  <a:gd name="T89" fmla="*/ 177 h 287"/>
                  <a:gd name="T90" fmla="*/ 283 w 286"/>
                  <a:gd name="T91" fmla="*/ 171 h 287"/>
                  <a:gd name="T92" fmla="*/ 285 w 286"/>
                  <a:gd name="T93" fmla="*/ 157 h 287"/>
                  <a:gd name="T94" fmla="*/ 285 w 286"/>
                  <a:gd name="T95" fmla="*/ 150 h 287"/>
                  <a:gd name="T96" fmla="*/ 285 w 286"/>
                  <a:gd name="T97" fmla="*/ 146 h 287"/>
                  <a:gd name="T98" fmla="*/ 286 w 286"/>
                  <a:gd name="T99" fmla="*/ 144 h 287"/>
                  <a:gd name="T100" fmla="*/ 285 w 286"/>
                  <a:gd name="T101" fmla="*/ 128 h 287"/>
                  <a:gd name="T102" fmla="*/ 283 w 286"/>
                  <a:gd name="T103" fmla="*/ 114 h 287"/>
                  <a:gd name="T104" fmla="*/ 276 w 286"/>
                  <a:gd name="T105" fmla="*/ 89 h 287"/>
                  <a:gd name="T106" fmla="*/ 261 w 286"/>
                  <a:gd name="T107" fmla="*/ 63 h 287"/>
                  <a:gd name="T108" fmla="*/ 253 w 286"/>
                  <a:gd name="T109" fmla="*/ 51 h 287"/>
                  <a:gd name="T110" fmla="*/ 243 w 286"/>
                  <a:gd name="T111" fmla="*/ 42 h 287"/>
                  <a:gd name="T112" fmla="*/ 231 w 286"/>
                  <a:gd name="T113" fmla="*/ 31 h 287"/>
                  <a:gd name="T114" fmla="*/ 221 w 286"/>
                  <a:gd name="T115" fmla="*/ 23 h 287"/>
                  <a:gd name="T116" fmla="*/ 197 w 286"/>
                  <a:gd name="T117" fmla="*/ 10 h 287"/>
                  <a:gd name="T118" fmla="*/ 170 w 286"/>
                  <a:gd name="T119" fmla="*/ 2 h 287"/>
                  <a:gd name="T120" fmla="*/ 156 w 286"/>
                  <a:gd name="T121" fmla="*/ 0 h 287"/>
                  <a:gd name="T122" fmla="*/ 143 w 286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29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0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1" y="254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6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6" y="144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0" y="2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189DCF27-04D9-07F7-A302-D03C98B7A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0051" y="4081463"/>
                <a:ext cx="76200" cy="76200"/>
              </a:xfrm>
              <a:custGeom>
                <a:avLst/>
                <a:gdLst>
                  <a:gd name="T0" fmla="*/ 143 w 287"/>
                  <a:gd name="T1" fmla="*/ 0 h 287"/>
                  <a:gd name="T2" fmla="*/ 113 w 287"/>
                  <a:gd name="T3" fmla="*/ 2 h 287"/>
                  <a:gd name="T4" fmla="*/ 87 w 287"/>
                  <a:gd name="T5" fmla="*/ 10 h 287"/>
                  <a:gd name="T6" fmla="*/ 62 w 287"/>
                  <a:gd name="T7" fmla="*/ 23 h 287"/>
                  <a:gd name="T8" fmla="*/ 40 w 287"/>
                  <a:gd name="T9" fmla="*/ 42 h 287"/>
                  <a:gd name="T10" fmla="*/ 21 w 287"/>
                  <a:gd name="T11" fmla="*/ 63 h 287"/>
                  <a:gd name="T12" fmla="*/ 9 w 287"/>
                  <a:gd name="T13" fmla="*/ 89 h 287"/>
                  <a:gd name="T14" fmla="*/ 2 w 287"/>
                  <a:gd name="T15" fmla="*/ 114 h 287"/>
                  <a:gd name="T16" fmla="*/ 0 w 287"/>
                  <a:gd name="T17" fmla="*/ 144 h 287"/>
                  <a:gd name="T18" fmla="*/ 0 w 287"/>
                  <a:gd name="T19" fmla="*/ 157 h 287"/>
                  <a:gd name="T20" fmla="*/ 2 w 287"/>
                  <a:gd name="T21" fmla="*/ 171 h 287"/>
                  <a:gd name="T22" fmla="*/ 5 w 287"/>
                  <a:gd name="T23" fmla="*/ 184 h 287"/>
                  <a:gd name="T24" fmla="*/ 9 w 287"/>
                  <a:gd name="T25" fmla="*/ 199 h 287"/>
                  <a:gd name="T26" fmla="*/ 14 w 287"/>
                  <a:gd name="T27" fmla="*/ 209 h 287"/>
                  <a:gd name="T28" fmla="*/ 21 w 287"/>
                  <a:gd name="T29" fmla="*/ 221 h 287"/>
                  <a:gd name="T30" fmla="*/ 30 w 287"/>
                  <a:gd name="T31" fmla="*/ 232 h 287"/>
                  <a:gd name="T32" fmla="*/ 40 w 287"/>
                  <a:gd name="T33" fmla="*/ 244 h 287"/>
                  <a:gd name="T34" fmla="*/ 50 w 287"/>
                  <a:gd name="T35" fmla="*/ 254 h 287"/>
                  <a:gd name="T36" fmla="*/ 62 w 287"/>
                  <a:gd name="T37" fmla="*/ 262 h 287"/>
                  <a:gd name="T38" fmla="*/ 87 w 287"/>
                  <a:gd name="T39" fmla="*/ 276 h 287"/>
                  <a:gd name="T40" fmla="*/ 113 w 287"/>
                  <a:gd name="T41" fmla="*/ 283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6 w 287"/>
                  <a:gd name="T51" fmla="*/ 286 h 287"/>
                  <a:gd name="T52" fmla="*/ 171 w 287"/>
                  <a:gd name="T53" fmla="*/ 283 h 287"/>
                  <a:gd name="T54" fmla="*/ 197 w 287"/>
                  <a:gd name="T55" fmla="*/ 276 h 287"/>
                  <a:gd name="T56" fmla="*/ 221 w 287"/>
                  <a:gd name="T57" fmla="*/ 262 h 287"/>
                  <a:gd name="T58" fmla="*/ 226 w 287"/>
                  <a:gd name="T59" fmla="*/ 257 h 287"/>
                  <a:gd name="T60" fmla="*/ 228 w 287"/>
                  <a:gd name="T61" fmla="*/ 255 h 287"/>
                  <a:gd name="T62" fmla="*/ 228 w 287"/>
                  <a:gd name="T63" fmla="*/ 254 h 287"/>
                  <a:gd name="T64" fmla="*/ 229 w 287"/>
                  <a:gd name="T65" fmla="*/ 254 h 287"/>
                  <a:gd name="T66" fmla="*/ 232 w 287"/>
                  <a:gd name="T67" fmla="*/ 254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30 h 287"/>
                  <a:gd name="T74" fmla="*/ 253 w 287"/>
                  <a:gd name="T75" fmla="*/ 228 h 287"/>
                  <a:gd name="T76" fmla="*/ 254 w 287"/>
                  <a:gd name="T77" fmla="*/ 228 h 287"/>
                  <a:gd name="T78" fmla="*/ 257 w 287"/>
                  <a:gd name="T79" fmla="*/ 226 h 287"/>
                  <a:gd name="T80" fmla="*/ 261 w 287"/>
                  <a:gd name="T81" fmla="*/ 221 h 287"/>
                  <a:gd name="T82" fmla="*/ 269 w 287"/>
                  <a:gd name="T83" fmla="*/ 209 h 287"/>
                  <a:gd name="T84" fmla="*/ 276 w 287"/>
                  <a:gd name="T85" fmla="*/ 199 h 287"/>
                  <a:gd name="T86" fmla="*/ 279 w 287"/>
                  <a:gd name="T87" fmla="*/ 184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5 w 287"/>
                  <a:gd name="T93" fmla="*/ 157 h 287"/>
                  <a:gd name="T94" fmla="*/ 285 w 287"/>
                  <a:gd name="T95" fmla="*/ 150 h 287"/>
                  <a:gd name="T96" fmla="*/ 285 w 287"/>
                  <a:gd name="T97" fmla="*/ 146 h 287"/>
                  <a:gd name="T98" fmla="*/ 287 w 287"/>
                  <a:gd name="T99" fmla="*/ 144 h 287"/>
                  <a:gd name="T100" fmla="*/ 285 w 287"/>
                  <a:gd name="T101" fmla="*/ 128 h 287"/>
                  <a:gd name="T102" fmla="*/ 283 w 287"/>
                  <a:gd name="T103" fmla="*/ 114 h 287"/>
                  <a:gd name="T104" fmla="*/ 276 w 287"/>
                  <a:gd name="T105" fmla="*/ 89 h 287"/>
                  <a:gd name="T106" fmla="*/ 261 w 287"/>
                  <a:gd name="T107" fmla="*/ 63 h 287"/>
                  <a:gd name="T108" fmla="*/ 253 w 287"/>
                  <a:gd name="T109" fmla="*/ 51 h 287"/>
                  <a:gd name="T110" fmla="*/ 244 w 287"/>
                  <a:gd name="T111" fmla="*/ 42 h 287"/>
                  <a:gd name="T112" fmla="*/ 232 w 287"/>
                  <a:gd name="T113" fmla="*/ 31 h 287"/>
                  <a:gd name="T114" fmla="*/ 221 w 287"/>
                  <a:gd name="T115" fmla="*/ 23 h 287"/>
                  <a:gd name="T116" fmla="*/ 197 w 287"/>
                  <a:gd name="T117" fmla="*/ 10 h 287"/>
                  <a:gd name="T118" fmla="*/ 171 w 287"/>
                  <a:gd name="T119" fmla="*/ 2 h 287"/>
                  <a:gd name="T120" fmla="*/ 156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1" y="221"/>
                    </a:lnTo>
                    <a:lnTo>
                      <a:pt x="269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7" y="144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4776907F-FCC8-E586-A810-336722E2E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6088" y="4471988"/>
                <a:ext cx="2532063" cy="303213"/>
              </a:xfrm>
              <a:custGeom>
                <a:avLst/>
                <a:gdLst>
                  <a:gd name="T0" fmla="*/ 9571 w 9571"/>
                  <a:gd name="T1" fmla="*/ 0 h 1148"/>
                  <a:gd name="T2" fmla="*/ 7301 w 9571"/>
                  <a:gd name="T3" fmla="*/ 1101 h 1148"/>
                  <a:gd name="T4" fmla="*/ 4971 w 9571"/>
                  <a:gd name="T5" fmla="*/ 873 h 1148"/>
                  <a:gd name="T6" fmla="*/ 2665 w 9571"/>
                  <a:gd name="T7" fmla="*/ 766 h 1148"/>
                  <a:gd name="T8" fmla="*/ 1136 w 9571"/>
                  <a:gd name="T9" fmla="*/ 1148 h 1148"/>
                  <a:gd name="T10" fmla="*/ 0 w 9571"/>
                  <a:gd name="T11" fmla="*/ 1041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71" h="1148">
                    <a:moveTo>
                      <a:pt x="9571" y="0"/>
                    </a:moveTo>
                    <a:lnTo>
                      <a:pt x="7301" y="1101"/>
                    </a:lnTo>
                    <a:lnTo>
                      <a:pt x="4971" y="873"/>
                    </a:lnTo>
                    <a:lnTo>
                      <a:pt x="2665" y="766"/>
                    </a:lnTo>
                    <a:lnTo>
                      <a:pt x="1136" y="1148"/>
                    </a:lnTo>
                    <a:lnTo>
                      <a:pt x="0" y="1041"/>
                    </a:lnTo>
                  </a:path>
                </a:pathLst>
              </a:custGeom>
              <a:noFill/>
              <a:ln w="19050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1" name="Freeform 56">
                <a:extLst>
                  <a:ext uri="{FF2B5EF4-FFF2-40B4-BE49-F238E27FC236}">
                    <a16:creationId xmlns:a16="http://schemas.microsoft.com/office/drawing/2014/main" id="{D2552BE1-93E7-3698-1D25-107B401D4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988" y="4708526"/>
                <a:ext cx="76200" cy="76200"/>
              </a:xfrm>
              <a:custGeom>
                <a:avLst/>
                <a:gdLst>
                  <a:gd name="T0" fmla="*/ 287 w 287"/>
                  <a:gd name="T1" fmla="*/ 144 h 287"/>
                  <a:gd name="T2" fmla="*/ 286 w 287"/>
                  <a:gd name="T3" fmla="*/ 128 h 287"/>
                  <a:gd name="T4" fmla="*/ 283 w 287"/>
                  <a:gd name="T5" fmla="*/ 114 h 287"/>
                  <a:gd name="T6" fmla="*/ 276 w 287"/>
                  <a:gd name="T7" fmla="*/ 89 h 287"/>
                  <a:gd name="T8" fmla="*/ 262 w 287"/>
                  <a:gd name="T9" fmla="*/ 64 h 287"/>
                  <a:gd name="T10" fmla="*/ 253 w 287"/>
                  <a:gd name="T11" fmla="*/ 52 h 287"/>
                  <a:gd name="T12" fmla="*/ 244 w 287"/>
                  <a:gd name="T13" fmla="*/ 42 h 287"/>
                  <a:gd name="T14" fmla="*/ 232 w 287"/>
                  <a:gd name="T15" fmla="*/ 31 h 287"/>
                  <a:gd name="T16" fmla="*/ 221 w 287"/>
                  <a:gd name="T17" fmla="*/ 23 h 287"/>
                  <a:gd name="T18" fmla="*/ 197 w 287"/>
                  <a:gd name="T19" fmla="*/ 10 h 287"/>
                  <a:gd name="T20" fmla="*/ 171 w 287"/>
                  <a:gd name="T21" fmla="*/ 3 h 287"/>
                  <a:gd name="T22" fmla="*/ 157 w 287"/>
                  <a:gd name="T23" fmla="*/ 0 h 287"/>
                  <a:gd name="T24" fmla="*/ 143 w 287"/>
                  <a:gd name="T25" fmla="*/ 0 h 287"/>
                  <a:gd name="T26" fmla="*/ 114 w 287"/>
                  <a:gd name="T27" fmla="*/ 3 h 287"/>
                  <a:gd name="T28" fmla="*/ 87 w 287"/>
                  <a:gd name="T29" fmla="*/ 10 h 287"/>
                  <a:gd name="T30" fmla="*/ 62 w 287"/>
                  <a:gd name="T31" fmla="*/ 23 h 287"/>
                  <a:gd name="T32" fmla="*/ 41 w 287"/>
                  <a:gd name="T33" fmla="*/ 42 h 287"/>
                  <a:gd name="T34" fmla="*/ 22 w 287"/>
                  <a:gd name="T35" fmla="*/ 64 h 287"/>
                  <a:gd name="T36" fmla="*/ 10 w 287"/>
                  <a:gd name="T37" fmla="*/ 89 h 287"/>
                  <a:gd name="T38" fmla="*/ 2 w 287"/>
                  <a:gd name="T39" fmla="*/ 114 h 287"/>
                  <a:gd name="T40" fmla="*/ 0 w 287"/>
                  <a:gd name="T41" fmla="*/ 144 h 287"/>
                  <a:gd name="T42" fmla="*/ 0 w 287"/>
                  <a:gd name="T43" fmla="*/ 157 h 287"/>
                  <a:gd name="T44" fmla="*/ 2 w 287"/>
                  <a:gd name="T45" fmla="*/ 171 h 287"/>
                  <a:gd name="T46" fmla="*/ 5 w 287"/>
                  <a:gd name="T47" fmla="*/ 184 h 287"/>
                  <a:gd name="T48" fmla="*/ 10 w 287"/>
                  <a:gd name="T49" fmla="*/ 199 h 287"/>
                  <a:gd name="T50" fmla="*/ 14 w 287"/>
                  <a:gd name="T51" fmla="*/ 210 h 287"/>
                  <a:gd name="T52" fmla="*/ 22 w 287"/>
                  <a:gd name="T53" fmla="*/ 222 h 287"/>
                  <a:gd name="T54" fmla="*/ 30 w 287"/>
                  <a:gd name="T55" fmla="*/ 232 h 287"/>
                  <a:gd name="T56" fmla="*/ 41 w 287"/>
                  <a:gd name="T57" fmla="*/ 244 h 287"/>
                  <a:gd name="T58" fmla="*/ 50 w 287"/>
                  <a:gd name="T59" fmla="*/ 254 h 287"/>
                  <a:gd name="T60" fmla="*/ 62 w 287"/>
                  <a:gd name="T61" fmla="*/ 262 h 287"/>
                  <a:gd name="T62" fmla="*/ 87 w 287"/>
                  <a:gd name="T63" fmla="*/ 277 h 287"/>
                  <a:gd name="T64" fmla="*/ 114 w 287"/>
                  <a:gd name="T65" fmla="*/ 284 h 287"/>
                  <a:gd name="T66" fmla="*/ 128 w 287"/>
                  <a:gd name="T67" fmla="*/ 286 h 287"/>
                  <a:gd name="T68" fmla="*/ 143 w 287"/>
                  <a:gd name="T69" fmla="*/ 287 h 287"/>
                  <a:gd name="T70" fmla="*/ 146 w 287"/>
                  <a:gd name="T71" fmla="*/ 286 h 287"/>
                  <a:gd name="T72" fmla="*/ 149 w 287"/>
                  <a:gd name="T73" fmla="*/ 286 h 287"/>
                  <a:gd name="T74" fmla="*/ 157 w 287"/>
                  <a:gd name="T75" fmla="*/ 286 h 287"/>
                  <a:gd name="T76" fmla="*/ 171 w 287"/>
                  <a:gd name="T77" fmla="*/ 284 h 287"/>
                  <a:gd name="T78" fmla="*/ 197 w 287"/>
                  <a:gd name="T79" fmla="*/ 277 h 287"/>
                  <a:gd name="T80" fmla="*/ 221 w 287"/>
                  <a:gd name="T81" fmla="*/ 262 h 287"/>
                  <a:gd name="T82" fmla="*/ 226 w 287"/>
                  <a:gd name="T83" fmla="*/ 257 h 287"/>
                  <a:gd name="T84" fmla="*/ 228 w 287"/>
                  <a:gd name="T85" fmla="*/ 255 h 287"/>
                  <a:gd name="T86" fmla="*/ 228 w 287"/>
                  <a:gd name="T87" fmla="*/ 254 h 287"/>
                  <a:gd name="T88" fmla="*/ 229 w 287"/>
                  <a:gd name="T89" fmla="*/ 254 h 287"/>
                  <a:gd name="T90" fmla="*/ 232 w 287"/>
                  <a:gd name="T91" fmla="*/ 254 h 287"/>
                  <a:gd name="T92" fmla="*/ 244 w 287"/>
                  <a:gd name="T93" fmla="*/ 244 h 287"/>
                  <a:gd name="T94" fmla="*/ 253 w 287"/>
                  <a:gd name="T95" fmla="*/ 232 h 287"/>
                  <a:gd name="T96" fmla="*/ 253 w 287"/>
                  <a:gd name="T97" fmla="*/ 230 h 287"/>
                  <a:gd name="T98" fmla="*/ 253 w 287"/>
                  <a:gd name="T99" fmla="*/ 229 h 287"/>
                  <a:gd name="T100" fmla="*/ 255 w 287"/>
                  <a:gd name="T101" fmla="*/ 229 h 287"/>
                  <a:gd name="T102" fmla="*/ 257 w 287"/>
                  <a:gd name="T103" fmla="*/ 226 h 287"/>
                  <a:gd name="T104" fmla="*/ 262 w 287"/>
                  <a:gd name="T105" fmla="*/ 222 h 287"/>
                  <a:gd name="T106" fmla="*/ 269 w 287"/>
                  <a:gd name="T107" fmla="*/ 210 h 287"/>
                  <a:gd name="T108" fmla="*/ 276 w 287"/>
                  <a:gd name="T109" fmla="*/ 199 h 287"/>
                  <a:gd name="T110" fmla="*/ 280 w 287"/>
                  <a:gd name="T111" fmla="*/ 184 h 287"/>
                  <a:gd name="T112" fmla="*/ 281 w 287"/>
                  <a:gd name="T113" fmla="*/ 177 h 287"/>
                  <a:gd name="T114" fmla="*/ 283 w 287"/>
                  <a:gd name="T115" fmla="*/ 171 h 287"/>
                  <a:gd name="T116" fmla="*/ 286 w 287"/>
                  <a:gd name="T117" fmla="*/ 157 h 287"/>
                  <a:gd name="T118" fmla="*/ 286 w 287"/>
                  <a:gd name="T119" fmla="*/ 150 h 287"/>
                  <a:gd name="T120" fmla="*/ 286 w 287"/>
                  <a:gd name="T121" fmla="*/ 146 h 287"/>
                  <a:gd name="T122" fmla="*/ 287 w 287"/>
                  <a:gd name="T123" fmla="*/ 14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287" y="144"/>
                    </a:moveTo>
                    <a:lnTo>
                      <a:pt x="286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2" y="64"/>
                    </a:lnTo>
                    <a:lnTo>
                      <a:pt x="253" y="52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3"/>
                    </a:lnTo>
                    <a:lnTo>
                      <a:pt x="157" y="0"/>
                    </a:lnTo>
                    <a:lnTo>
                      <a:pt x="143" y="0"/>
                    </a:lnTo>
                    <a:lnTo>
                      <a:pt x="114" y="3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2" y="64"/>
                    </a:lnTo>
                    <a:lnTo>
                      <a:pt x="10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10" y="199"/>
                    </a:lnTo>
                    <a:lnTo>
                      <a:pt x="14" y="210"/>
                    </a:lnTo>
                    <a:lnTo>
                      <a:pt x="22" y="222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7"/>
                    </a:lnTo>
                    <a:lnTo>
                      <a:pt x="114" y="284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7" y="286"/>
                    </a:lnTo>
                    <a:lnTo>
                      <a:pt x="171" y="284"/>
                    </a:lnTo>
                    <a:lnTo>
                      <a:pt x="197" y="277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9"/>
                    </a:lnTo>
                    <a:lnTo>
                      <a:pt x="255" y="229"/>
                    </a:lnTo>
                    <a:lnTo>
                      <a:pt x="257" y="226"/>
                    </a:lnTo>
                    <a:lnTo>
                      <a:pt x="262" y="222"/>
                    </a:lnTo>
                    <a:lnTo>
                      <a:pt x="269" y="210"/>
                    </a:lnTo>
                    <a:lnTo>
                      <a:pt x="276" y="199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50"/>
                    </a:lnTo>
                    <a:lnTo>
                      <a:pt x="286" y="146"/>
                    </a:lnTo>
                    <a:lnTo>
                      <a:pt x="287" y="14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2" name="Freeform 57">
                <a:extLst>
                  <a:ext uri="{FF2B5EF4-FFF2-40B4-BE49-F238E27FC236}">
                    <a16:creationId xmlns:a16="http://schemas.microsoft.com/office/drawing/2014/main" id="{63EDFC6E-D38F-9A6A-7ECF-89077A187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026" y="4737101"/>
                <a:ext cx="76200" cy="76200"/>
              </a:xfrm>
              <a:custGeom>
                <a:avLst/>
                <a:gdLst>
                  <a:gd name="T0" fmla="*/ 287 w 287"/>
                  <a:gd name="T1" fmla="*/ 143 h 287"/>
                  <a:gd name="T2" fmla="*/ 286 w 287"/>
                  <a:gd name="T3" fmla="*/ 128 h 287"/>
                  <a:gd name="T4" fmla="*/ 283 w 287"/>
                  <a:gd name="T5" fmla="*/ 114 h 287"/>
                  <a:gd name="T6" fmla="*/ 276 w 287"/>
                  <a:gd name="T7" fmla="*/ 88 h 287"/>
                  <a:gd name="T8" fmla="*/ 262 w 287"/>
                  <a:gd name="T9" fmla="*/ 63 h 287"/>
                  <a:gd name="T10" fmla="*/ 253 w 287"/>
                  <a:gd name="T11" fmla="*/ 51 h 287"/>
                  <a:gd name="T12" fmla="*/ 244 w 287"/>
                  <a:gd name="T13" fmla="*/ 42 h 287"/>
                  <a:gd name="T14" fmla="*/ 232 w 287"/>
                  <a:gd name="T15" fmla="*/ 31 h 287"/>
                  <a:gd name="T16" fmla="*/ 221 w 287"/>
                  <a:gd name="T17" fmla="*/ 23 h 287"/>
                  <a:gd name="T18" fmla="*/ 197 w 287"/>
                  <a:gd name="T19" fmla="*/ 9 h 287"/>
                  <a:gd name="T20" fmla="*/ 171 w 287"/>
                  <a:gd name="T21" fmla="*/ 2 h 287"/>
                  <a:gd name="T22" fmla="*/ 157 w 287"/>
                  <a:gd name="T23" fmla="*/ 0 h 287"/>
                  <a:gd name="T24" fmla="*/ 144 w 287"/>
                  <a:gd name="T25" fmla="*/ 0 h 287"/>
                  <a:gd name="T26" fmla="*/ 114 w 287"/>
                  <a:gd name="T27" fmla="*/ 2 h 287"/>
                  <a:gd name="T28" fmla="*/ 87 w 287"/>
                  <a:gd name="T29" fmla="*/ 9 h 287"/>
                  <a:gd name="T30" fmla="*/ 62 w 287"/>
                  <a:gd name="T31" fmla="*/ 23 h 287"/>
                  <a:gd name="T32" fmla="*/ 41 w 287"/>
                  <a:gd name="T33" fmla="*/ 42 h 287"/>
                  <a:gd name="T34" fmla="*/ 22 w 287"/>
                  <a:gd name="T35" fmla="*/ 63 h 287"/>
                  <a:gd name="T36" fmla="*/ 10 w 287"/>
                  <a:gd name="T37" fmla="*/ 88 h 287"/>
                  <a:gd name="T38" fmla="*/ 3 w 287"/>
                  <a:gd name="T39" fmla="*/ 114 h 287"/>
                  <a:gd name="T40" fmla="*/ 0 w 287"/>
                  <a:gd name="T41" fmla="*/ 143 h 287"/>
                  <a:gd name="T42" fmla="*/ 0 w 287"/>
                  <a:gd name="T43" fmla="*/ 157 h 287"/>
                  <a:gd name="T44" fmla="*/ 3 w 287"/>
                  <a:gd name="T45" fmla="*/ 171 h 287"/>
                  <a:gd name="T46" fmla="*/ 5 w 287"/>
                  <a:gd name="T47" fmla="*/ 184 h 287"/>
                  <a:gd name="T48" fmla="*/ 10 w 287"/>
                  <a:gd name="T49" fmla="*/ 198 h 287"/>
                  <a:gd name="T50" fmla="*/ 15 w 287"/>
                  <a:gd name="T51" fmla="*/ 209 h 287"/>
                  <a:gd name="T52" fmla="*/ 22 w 287"/>
                  <a:gd name="T53" fmla="*/ 221 h 287"/>
                  <a:gd name="T54" fmla="*/ 30 w 287"/>
                  <a:gd name="T55" fmla="*/ 232 h 287"/>
                  <a:gd name="T56" fmla="*/ 41 w 287"/>
                  <a:gd name="T57" fmla="*/ 244 h 287"/>
                  <a:gd name="T58" fmla="*/ 50 w 287"/>
                  <a:gd name="T59" fmla="*/ 253 h 287"/>
                  <a:gd name="T60" fmla="*/ 62 w 287"/>
                  <a:gd name="T61" fmla="*/ 262 h 287"/>
                  <a:gd name="T62" fmla="*/ 87 w 287"/>
                  <a:gd name="T63" fmla="*/ 276 h 287"/>
                  <a:gd name="T64" fmla="*/ 114 w 287"/>
                  <a:gd name="T65" fmla="*/ 283 h 287"/>
                  <a:gd name="T66" fmla="*/ 128 w 287"/>
                  <a:gd name="T67" fmla="*/ 286 h 287"/>
                  <a:gd name="T68" fmla="*/ 144 w 287"/>
                  <a:gd name="T69" fmla="*/ 287 h 287"/>
                  <a:gd name="T70" fmla="*/ 146 w 287"/>
                  <a:gd name="T71" fmla="*/ 286 h 287"/>
                  <a:gd name="T72" fmla="*/ 150 w 287"/>
                  <a:gd name="T73" fmla="*/ 286 h 287"/>
                  <a:gd name="T74" fmla="*/ 157 w 287"/>
                  <a:gd name="T75" fmla="*/ 286 h 287"/>
                  <a:gd name="T76" fmla="*/ 171 w 287"/>
                  <a:gd name="T77" fmla="*/ 283 h 287"/>
                  <a:gd name="T78" fmla="*/ 197 w 287"/>
                  <a:gd name="T79" fmla="*/ 276 h 287"/>
                  <a:gd name="T80" fmla="*/ 221 w 287"/>
                  <a:gd name="T81" fmla="*/ 262 h 287"/>
                  <a:gd name="T82" fmla="*/ 226 w 287"/>
                  <a:gd name="T83" fmla="*/ 257 h 287"/>
                  <a:gd name="T84" fmla="*/ 228 w 287"/>
                  <a:gd name="T85" fmla="*/ 255 h 287"/>
                  <a:gd name="T86" fmla="*/ 228 w 287"/>
                  <a:gd name="T87" fmla="*/ 253 h 287"/>
                  <a:gd name="T88" fmla="*/ 230 w 287"/>
                  <a:gd name="T89" fmla="*/ 253 h 287"/>
                  <a:gd name="T90" fmla="*/ 232 w 287"/>
                  <a:gd name="T91" fmla="*/ 253 h 287"/>
                  <a:gd name="T92" fmla="*/ 244 w 287"/>
                  <a:gd name="T93" fmla="*/ 244 h 287"/>
                  <a:gd name="T94" fmla="*/ 253 w 287"/>
                  <a:gd name="T95" fmla="*/ 232 h 287"/>
                  <a:gd name="T96" fmla="*/ 253 w 287"/>
                  <a:gd name="T97" fmla="*/ 230 h 287"/>
                  <a:gd name="T98" fmla="*/ 253 w 287"/>
                  <a:gd name="T99" fmla="*/ 228 h 287"/>
                  <a:gd name="T100" fmla="*/ 255 w 287"/>
                  <a:gd name="T101" fmla="*/ 228 h 287"/>
                  <a:gd name="T102" fmla="*/ 257 w 287"/>
                  <a:gd name="T103" fmla="*/ 226 h 287"/>
                  <a:gd name="T104" fmla="*/ 262 w 287"/>
                  <a:gd name="T105" fmla="*/ 221 h 287"/>
                  <a:gd name="T106" fmla="*/ 269 w 287"/>
                  <a:gd name="T107" fmla="*/ 209 h 287"/>
                  <a:gd name="T108" fmla="*/ 276 w 287"/>
                  <a:gd name="T109" fmla="*/ 198 h 287"/>
                  <a:gd name="T110" fmla="*/ 280 w 287"/>
                  <a:gd name="T111" fmla="*/ 184 h 287"/>
                  <a:gd name="T112" fmla="*/ 281 w 287"/>
                  <a:gd name="T113" fmla="*/ 177 h 287"/>
                  <a:gd name="T114" fmla="*/ 283 w 287"/>
                  <a:gd name="T115" fmla="*/ 171 h 287"/>
                  <a:gd name="T116" fmla="*/ 286 w 287"/>
                  <a:gd name="T117" fmla="*/ 157 h 287"/>
                  <a:gd name="T118" fmla="*/ 286 w 287"/>
                  <a:gd name="T119" fmla="*/ 149 h 287"/>
                  <a:gd name="T120" fmla="*/ 286 w 287"/>
                  <a:gd name="T121" fmla="*/ 146 h 287"/>
                  <a:gd name="T122" fmla="*/ 287 w 287"/>
                  <a:gd name="T123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287" y="143"/>
                    </a:moveTo>
                    <a:lnTo>
                      <a:pt x="286" y="128"/>
                    </a:lnTo>
                    <a:lnTo>
                      <a:pt x="283" y="114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14" y="2"/>
                    </a:lnTo>
                    <a:lnTo>
                      <a:pt x="87" y="9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2" y="63"/>
                    </a:lnTo>
                    <a:lnTo>
                      <a:pt x="10" y="88"/>
                    </a:lnTo>
                    <a:lnTo>
                      <a:pt x="3" y="114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3" y="171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5" y="209"/>
                    </a:lnTo>
                    <a:lnTo>
                      <a:pt x="22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4" y="287"/>
                    </a:lnTo>
                    <a:lnTo>
                      <a:pt x="146" y="286"/>
                    </a:lnTo>
                    <a:lnTo>
                      <a:pt x="150" y="286"/>
                    </a:lnTo>
                    <a:lnTo>
                      <a:pt x="157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3"/>
                    </a:lnTo>
                    <a:lnTo>
                      <a:pt x="230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5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49"/>
                    </a:lnTo>
                    <a:lnTo>
                      <a:pt x="286" y="146"/>
                    </a:lnTo>
                    <a:lnTo>
                      <a:pt x="287" y="14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4" name="Freeform 58">
                <a:extLst>
                  <a:ext uri="{FF2B5EF4-FFF2-40B4-BE49-F238E27FC236}">
                    <a16:creationId xmlns:a16="http://schemas.microsoft.com/office/drawing/2014/main" id="{D3CB5701-93CB-8734-D350-1840C9903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2838" y="4635501"/>
                <a:ext cx="76200" cy="76200"/>
              </a:xfrm>
              <a:custGeom>
                <a:avLst/>
                <a:gdLst>
                  <a:gd name="T0" fmla="*/ 286 w 286"/>
                  <a:gd name="T1" fmla="*/ 144 h 287"/>
                  <a:gd name="T2" fmla="*/ 285 w 286"/>
                  <a:gd name="T3" fmla="*/ 128 h 287"/>
                  <a:gd name="T4" fmla="*/ 283 w 286"/>
                  <a:gd name="T5" fmla="*/ 114 h 287"/>
                  <a:gd name="T6" fmla="*/ 276 w 286"/>
                  <a:gd name="T7" fmla="*/ 89 h 287"/>
                  <a:gd name="T8" fmla="*/ 261 w 286"/>
                  <a:gd name="T9" fmla="*/ 64 h 287"/>
                  <a:gd name="T10" fmla="*/ 253 w 286"/>
                  <a:gd name="T11" fmla="*/ 52 h 287"/>
                  <a:gd name="T12" fmla="*/ 243 w 286"/>
                  <a:gd name="T13" fmla="*/ 42 h 287"/>
                  <a:gd name="T14" fmla="*/ 231 w 286"/>
                  <a:gd name="T15" fmla="*/ 31 h 287"/>
                  <a:gd name="T16" fmla="*/ 221 w 286"/>
                  <a:gd name="T17" fmla="*/ 23 h 287"/>
                  <a:gd name="T18" fmla="*/ 197 w 286"/>
                  <a:gd name="T19" fmla="*/ 10 h 287"/>
                  <a:gd name="T20" fmla="*/ 170 w 286"/>
                  <a:gd name="T21" fmla="*/ 3 h 287"/>
                  <a:gd name="T22" fmla="*/ 156 w 286"/>
                  <a:gd name="T23" fmla="*/ 0 h 287"/>
                  <a:gd name="T24" fmla="*/ 143 w 286"/>
                  <a:gd name="T25" fmla="*/ 0 h 287"/>
                  <a:gd name="T26" fmla="*/ 113 w 286"/>
                  <a:gd name="T27" fmla="*/ 3 h 287"/>
                  <a:gd name="T28" fmla="*/ 87 w 286"/>
                  <a:gd name="T29" fmla="*/ 10 h 287"/>
                  <a:gd name="T30" fmla="*/ 62 w 286"/>
                  <a:gd name="T31" fmla="*/ 23 h 287"/>
                  <a:gd name="T32" fmla="*/ 40 w 286"/>
                  <a:gd name="T33" fmla="*/ 42 h 287"/>
                  <a:gd name="T34" fmla="*/ 21 w 286"/>
                  <a:gd name="T35" fmla="*/ 64 h 287"/>
                  <a:gd name="T36" fmla="*/ 9 w 286"/>
                  <a:gd name="T37" fmla="*/ 89 h 287"/>
                  <a:gd name="T38" fmla="*/ 2 w 286"/>
                  <a:gd name="T39" fmla="*/ 114 h 287"/>
                  <a:gd name="T40" fmla="*/ 0 w 286"/>
                  <a:gd name="T41" fmla="*/ 144 h 287"/>
                  <a:gd name="T42" fmla="*/ 0 w 286"/>
                  <a:gd name="T43" fmla="*/ 157 h 287"/>
                  <a:gd name="T44" fmla="*/ 2 w 286"/>
                  <a:gd name="T45" fmla="*/ 171 h 287"/>
                  <a:gd name="T46" fmla="*/ 4 w 286"/>
                  <a:gd name="T47" fmla="*/ 184 h 287"/>
                  <a:gd name="T48" fmla="*/ 9 w 286"/>
                  <a:gd name="T49" fmla="*/ 199 h 287"/>
                  <a:gd name="T50" fmla="*/ 14 w 286"/>
                  <a:gd name="T51" fmla="*/ 209 h 287"/>
                  <a:gd name="T52" fmla="*/ 21 w 286"/>
                  <a:gd name="T53" fmla="*/ 221 h 287"/>
                  <a:gd name="T54" fmla="*/ 29 w 286"/>
                  <a:gd name="T55" fmla="*/ 232 h 287"/>
                  <a:gd name="T56" fmla="*/ 40 w 286"/>
                  <a:gd name="T57" fmla="*/ 244 h 287"/>
                  <a:gd name="T58" fmla="*/ 50 w 286"/>
                  <a:gd name="T59" fmla="*/ 254 h 287"/>
                  <a:gd name="T60" fmla="*/ 62 w 286"/>
                  <a:gd name="T61" fmla="*/ 262 h 287"/>
                  <a:gd name="T62" fmla="*/ 87 w 286"/>
                  <a:gd name="T63" fmla="*/ 276 h 287"/>
                  <a:gd name="T64" fmla="*/ 113 w 286"/>
                  <a:gd name="T65" fmla="*/ 284 h 287"/>
                  <a:gd name="T66" fmla="*/ 127 w 286"/>
                  <a:gd name="T67" fmla="*/ 286 h 287"/>
                  <a:gd name="T68" fmla="*/ 143 w 286"/>
                  <a:gd name="T69" fmla="*/ 287 h 287"/>
                  <a:gd name="T70" fmla="*/ 145 w 286"/>
                  <a:gd name="T71" fmla="*/ 286 h 287"/>
                  <a:gd name="T72" fmla="*/ 149 w 286"/>
                  <a:gd name="T73" fmla="*/ 286 h 287"/>
                  <a:gd name="T74" fmla="*/ 156 w 286"/>
                  <a:gd name="T75" fmla="*/ 286 h 287"/>
                  <a:gd name="T76" fmla="*/ 170 w 286"/>
                  <a:gd name="T77" fmla="*/ 284 h 287"/>
                  <a:gd name="T78" fmla="*/ 197 w 286"/>
                  <a:gd name="T79" fmla="*/ 276 h 287"/>
                  <a:gd name="T80" fmla="*/ 221 w 286"/>
                  <a:gd name="T81" fmla="*/ 262 h 287"/>
                  <a:gd name="T82" fmla="*/ 225 w 286"/>
                  <a:gd name="T83" fmla="*/ 257 h 287"/>
                  <a:gd name="T84" fmla="*/ 228 w 286"/>
                  <a:gd name="T85" fmla="*/ 255 h 287"/>
                  <a:gd name="T86" fmla="*/ 228 w 286"/>
                  <a:gd name="T87" fmla="*/ 254 h 287"/>
                  <a:gd name="T88" fmla="*/ 229 w 286"/>
                  <a:gd name="T89" fmla="*/ 254 h 287"/>
                  <a:gd name="T90" fmla="*/ 231 w 286"/>
                  <a:gd name="T91" fmla="*/ 254 h 287"/>
                  <a:gd name="T92" fmla="*/ 243 w 286"/>
                  <a:gd name="T93" fmla="*/ 244 h 287"/>
                  <a:gd name="T94" fmla="*/ 253 w 286"/>
                  <a:gd name="T95" fmla="*/ 232 h 287"/>
                  <a:gd name="T96" fmla="*/ 253 w 286"/>
                  <a:gd name="T97" fmla="*/ 230 h 287"/>
                  <a:gd name="T98" fmla="*/ 253 w 286"/>
                  <a:gd name="T99" fmla="*/ 229 h 287"/>
                  <a:gd name="T100" fmla="*/ 254 w 286"/>
                  <a:gd name="T101" fmla="*/ 229 h 287"/>
                  <a:gd name="T102" fmla="*/ 256 w 286"/>
                  <a:gd name="T103" fmla="*/ 226 h 287"/>
                  <a:gd name="T104" fmla="*/ 261 w 286"/>
                  <a:gd name="T105" fmla="*/ 221 h 287"/>
                  <a:gd name="T106" fmla="*/ 268 w 286"/>
                  <a:gd name="T107" fmla="*/ 209 h 287"/>
                  <a:gd name="T108" fmla="*/ 276 w 286"/>
                  <a:gd name="T109" fmla="*/ 199 h 287"/>
                  <a:gd name="T110" fmla="*/ 279 w 286"/>
                  <a:gd name="T111" fmla="*/ 184 h 287"/>
                  <a:gd name="T112" fmla="*/ 280 w 286"/>
                  <a:gd name="T113" fmla="*/ 177 h 287"/>
                  <a:gd name="T114" fmla="*/ 283 w 286"/>
                  <a:gd name="T115" fmla="*/ 171 h 287"/>
                  <a:gd name="T116" fmla="*/ 285 w 286"/>
                  <a:gd name="T117" fmla="*/ 157 h 287"/>
                  <a:gd name="T118" fmla="*/ 285 w 286"/>
                  <a:gd name="T119" fmla="*/ 150 h 287"/>
                  <a:gd name="T120" fmla="*/ 285 w 286"/>
                  <a:gd name="T121" fmla="*/ 146 h 287"/>
                  <a:gd name="T122" fmla="*/ 286 w 286"/>
                  <a:gd name="T123" fmla="*/ 14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286" y="144"/>
                    </a:move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0" y="3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4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29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4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0" y="284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1" y="254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9"/>
                    </a:lnTo>
                    <a:lnTo>
                      <a:pt x="254" y="229"/>
                    </a:lnTo>
                    <a:lnTo>
                      <a:pt x="256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6" y="14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5" name="Freeform 59">
                <a:extLst>
                  <a:ext uri="{FF2B5EF4-FFF2-40B4-BE49-F238E27FC236}">
                    <a16:creationId xmlns:a16="http://schemas.microsoft.com/office/drawing/2014/main" id="{512A4C81-567B-47FC-FCAA-73152A91C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2438" y="4664076"/>
                <a:ext cx="76200" cy="76200"/>
              </a:xfrm>
              <a:custGeom>
                <a:avLst/>
                <a:gdLst>
                  <a:gd name="T0" fmla="*/ 286 w 286"/>
                  <a:gd name="T1" fmla="*/ 143 h 287"/>
                  <a:gd name="T2" fmla="*/ 285 w 286"/>
                  <a:gd name="T3" fmla="*/ 128 h 287"/>
                  <a:gd name="T4" fmla="*/ 283 w 286"/>
                  <a:gd name="T5" fmla="*/ 113 h 287"/>
                  <a:gd name="T6" fmla="*/ 276 w 286"/>
                  <a:gd name="T7" fmla="*/ 88 h 287"/>
                  <a:gd name="T8" fmla="*/ 261 w 286"/>
                  <a:gd name="T9" fmla="*/ 63 h 287"/>
                  <a:gd name="T10" fmla="*/ 253 w 286"/>
                  <a:gd name="T11" fmla="*/ 51 h 287"/>
                  <a:gd name="T12" fmla="*/ 243 w 286"/>
                  <a:gd name="T13" fmla="*/ 42 h 287"/>
                  <a:gd name="T14" fmla="*/ 231 w 286"/>
                  <a:gd name="T15" fmla="*/ 31 h 287"/>
                  <a:gd name="T16" fmla="*/ 221 w 286"/>
                  <a:gd name="T17" fmla="*/ 23 h 287"/>
                  <a:gd name="T18" fmla="*/ 197 w 286"/>
                  <a:gd name="T19" fmla="*/ 9 h 287"/>
                  <a:gd name="T20" fmla="*/ 171 w 286"/>
                  <a:gd name="T21" fmla="*/ 2 h 287"/>
                  <a:gd name="T22" fmla="*/ 156 w 286"/>
                  <a:gd name="T23" fmla="*/ 0 h 287"/>
                  <a:gd name="T24" fmla="*/ 143 w 286"/>
                  <a:gd name="T25" fmla="*/ 0 h 287"/>
                  <a:gd name="T26" fmla="*/ 113 w 286"/>
                  <a:gd name="T27" fmla="*/ 2 h 287"/>
                  <a:gd name="T28" fmla="*/ 87 w 286"/>
                  <a:gd name="T29" fmla="*/ 9 h 287"/>
                  <a:gd name="T30" fmla="*/ 62 w 286"/>
                  <a:gd name="T31" fmla="*/ 23 h 287"/>
                  <a:gd name="T32" fmla="*/ 40 w 286"/>
                  <a:gd name="T33" fmla="*/ 42 h 287"/>
                  <a:gd name="T34" fmla="*/ 21 w 286"/>
                  <a:gd name="T35" fmla="*/ 63 h 287"/>
                  <a:gd name="T36" fmla="*/ 9 w 286"/>
                  <a:gd name="T37" fmla="*/ 88 h 287"/>
                  <a:gd name="T38" fmla="*/ 2 w 286"/>
                  <a:gd name="T39" fmla="*/ 113 h 287"/>
                  <a:gd name="T40" fmla="*/ 0 w 286"/>
                  <a:gd name="T41" fmla="*/ 143 h 287"/>
                  <a:gd name="T42" fmla="*/ 0 w 286"/>
                  <a:gd name="T43" fmla="*/ 156 h 287"/>
                  <a:gd name="T44" fmla="*/ 2 w 286"/>
                  <a:gd name="T45" fmla="*/ 171 h 287"/>
                  <a:gd name="T46" fmla="*/ 4 w 286"/>
                  <a:gd name="T47" fmla="*/ 184 h 287"/>
                  <a:gd name="T48" fmla="*/ 9 w 286"/>
                  <a:gd name="T49" fmla="*/ 198 h 287"/>
                  <a:gd name="T50" fmla="*/ 14 w 286"/>
                  <a:gd name="T51" fmla="*/ 209 h 287"/>
                  <a:gd name="T52" fmla="*/ 21 w 286"/>
                  <a:gd name="T53" fmla="*/ 221 h 287"/>
                  <a:gd name="T54" fmla="*/ 30 w 286"/>
                  <a:gd name="T55" fmla="*/ 232 h 287"/>
                  <a:gd name="T56" fmla="*/ 40 w 286"/>
                  <a:gd name="T57" fmla="*/ 244 h 287"/>
                  <a:gd name="T58" fmla="*/ 50 w 286"/>
                  <a:gd name="T59" fmla="*/ 253 h 287"/>
                  <a:gd name="T60" fmla="*/ 62 w 286"/>
                  <a:gd name="T61" fmla="*/ 262 h 287"/>
                  <a:gd name="T62" fmla="*/ 87 w 286"/>
                  <a:gd name="T63" fmla="*/ 276 h 287"/>
                  <a:gd name="T64" fmla="*/ 113 w 286"/>
                  <a:gd name="T65" fmla="*/ 283 h 287"/>
                  <a:gd name="T66" fmla="*/ 127 w 286"/>
                  <a:gd name="T67" fmla="*/ 286 h 287"/>
                  <a:gd name="T68" fmla="*/ 143 w 286"/>
                  <a:gd name="T69" fmla="*/ 287 h 287"/>
                  <a:gd name="T70" fmla="*/ 145 w 286"/>
                  <a:gd name="T71" fmla="*/ 286 h 287"/>
                  <a:gd name="T72" fmla="*/ 149 w 286"/>
                  <a:gd name="T73" fmla="*/ 286 h 287"/>
                  <a:gd name="T74" fmla="*/ 156 w 286"/>
                  <a:gd name="T75" fmla="*/ 286 h 287"/>
                  <a:gd name="T76" fmla="*/ 171 w 286"/>
                  <a:gd name="T77" fmla="*/ 283 h 287"/>
                  <a:gd name="T78" fmla="*/ 197 w 286"/>
                  <a:gd name="T79" fmla="*/ 276 h 287"/>
                  <a:gd name="T80" fmla="*/ 221 w 286"/>
                  <a:gd name="T81" fmla="*/ 262 h 287"/>
                  <a:gd name="T82" fmla="*/ 225 w 286"/>
                  <a:gd name="T83" fmla="*/ 257 h 287"/>
                  <a:gd name="T84" fmla="*/ 228 w 286"/>
                  <a:gd name="T85" fmla="*/ 255 h 287"/>
                  <a:gd name="T86" fmla="*/ 228 w 286"/>
                  <a:gd name="T87" fmla="*/ 253 h 287"/>
                  <a:gd name="T88" fmla="*/ 229 w 286"/>
                  <a:gd name="T89" fmla="*/ 253 h 287"/>
                  <a:gd name="T90" fmla="*/ 231 w 286"/>
                  <a:gd name="T91" fmla="*/ 253 h 287"/>
                  <a:gd name="T92" fmla="*/ 243 w 286"/>
                  <a:gd name="T93" fmla="*/ 244 h 287"/>
                  <a:gd name="T94" fmla="*/ 253 w 286"/>
                  <a:gd name="T95" fmla="*/ 232 h 287"/>
                  <a:gd name="T96" fmla="*/ 253 w 286"/>
                  <a:gd name="T97" fmla="*/ 229 h 287"/>
                  <a:gd name="T98" fmla="*/ 253 w 286"/>
                  <a:gd name="T99" fmla="*/ 228 h 287"/>
                  <a:gd name="T100" fmla="*/ 254 w 286"/>
                  <a:gd name="T101" fmla="*/ 228 h 287"/>
                  <a:gd name="T102" fmla="*/ 257 w 286"/>
                  <a:gd name="T103" fmla="*/ 226 h 287"/>
                  <a:gd name="T104" fmla="*/ 261 w 286"/>
                  <a:gd name="T105" fmla="*/ 221 h 287"/>
                  <a:gd name="T106" fmla="*/ 268 w 286"/>
                  <a:gd name="T107" fmla="*/ 209 h 287"/>
                  <a:gd name="T108" fmla="*/ 276 w 286"/>
                  <a:gd name="T109" fmla="*/ 198 h 287"/>
                  <a:gd name="T110" fmla="*/ 279 w 286"/>
                  <a:gd name="T111" fmla="*/ 184 h 287"/>
                  <a:gd name="T112" fmla="*/ 280 w 286"/>
                  <a:gd name="T113" fmla="*/ 177 h 287"/>
                  <a:gd name="T114" fmla="*/ 283 w 286"/>
                  <a:gd name="T115" fmla="*/ 171 h 287"/>
                  <a:gd name="T116" fmla="*/ 285 w 286"/>
                  <a:gd name="T117" fmla="*/ 156 h 287"/>
                  <a:gd name="T118" fmla="*/ 285 w 286"/>
                  <a:gd name="T119" fmla="*/ 149 h 287"/>
                  <a:gd name="T120" fmla="*/ 285 w 286"/>
                  <a:gd name="T121" fmla="*/ 146 h 287"/>
                  <a:gd name="T122" fmla="*/ 286 w 286"/>
                  <a:gd name="T123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286" y="143"/>
                    </a:moveTo>
                    <a:lnTo>
                      <a:pt x="285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8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1" y="253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8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6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6" y="14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6" name="Freeform 60">
                <a:extLst>
                  <a:ext uri="{FF2B5EF4-FFF2-40B4-BE49-F238E27FC236}">
                    <a16:creationId xmlns:a16="http://schemas.microsoft.com/office/drawing/2014/main" id="{3DF549B6-22FF-0E38-7E44-DA4699E4F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9976" y="4724401"/>
                <a:ext cx="76200" cy="76200"/>
              </a:xfrm>
              <a:custGeom>
                <a:avLst/>
                <a:gdLst>
                  <a:gd name="T0" fmla="*/ 286 w 286"/>
                  <a:gd name="T1" fmla="*/ 144 h 287"/>
                  <a:gd name="T2" fmla="*/ 285 w 286"/>
                  <a:gd name="T3" fmla="*/ 128 h 287"/>
                  <a:gd name="T4" fmla="*/ 283 w 286"/>
                  <a:gd name="T5" fmla="*/ 114 h 287"/>
                  <a:gd name="T6" fmla="*/ 276 w 286"/>
                  <a:gd name="T7" fmla="*/ 89 h 287"/>
                  <a:gd name="T8" fmla="*/ 261 w 286"/>
                  <a:gd name="T9" fmla="*/ 63 h 287"/>
                  <a:gd name="T10" fmla="*/ 253 w 286"/>
                  <a:gd name="T11" fmla="*/ 51 h 287"/>
                  <a:gd name="T12" fmla="*/ 243 w 286"/>
                  <a:gd name="T13" fmla="*/ 42 h 287"/>
                  <a:gd name="T14" fmla="*/ 231 w 286"/>
                  <a:gd name="T15" fmla="*/ 31 h 287"/>
                  <a:gd name="T16" fmla="*/ 221 w 286"/>
                  <a:gd name="T17" fmla="*/ 23 h 287"/>
                  <a:gd name="T18" fmla="*/ 197 w 286"/>
                  <a:gd name="T19" fmla="*/ 10 h 287"/>
                  <a:gd name="T20" fmla="*/ 170 w 286"/>
                  <a:gd name="T21" fmla="*/ 2 h 287"/>
                  <a:gd name="T22" fmla="*/ 156 w 286"/>
                  <a:gd name="T23" fmla="*/ 0 h 287"/>
                  <a:gd name="T24" fmla="*/ 143 w 286"/>
                  <a:gd name="T25" fmla="*/ 0 h 287"/>
                  <a:gd name="T26" fmla="*/ 113 w 286"/>
                  <a:gd name="T27" fmla="*/ 2 h 287"/>
                  <a:gd name="T28" fmla="*/ 87 w 286"/>
                  <a:gd name="T29" fmla="*/ 10 h 287"/>
                  <a:gd name="T30" fmla="*/ 62 w 286"/>
                  <a:gd name="T31" fmla="*/ 23 h 287"/>
                  <a:gd name="T32" fmla="*/ 40 w 286"/>
                  <a:gd name="T33" fmla="*/ 42 h 287"/>
                  <a:gd name="T34" fmla="*/ 21 w 286"/>
                  <a:gd name="T35" fmla="*/ 63 h 287"/>
                  <a:gd name="T36" fmla="*/ 9 w 286"/>
                  <a:gd name="T37" fmla="*/ 89 h 287"/>
                  <a:gd name="T38" fmla="*/ 2 w 286"/>
                  <a:gd name="T39" fmla="*/ 114 h 287"/>
                  <a:gd name="T40" fmla="*/ 0 w 286"/>
                  <a:gd name="T41" fmla="*/ 144 h 287"/>
                  <a:gd name="T42" fmla="*/ 0 w 286"/>
                  <a:gd name="T43" fmla="*/ 157 h 287"/>
                  <a:gd name="T44" fmla="*/ 2 w 286"/>
                  <a:gd name="T45" fmla="*/ 171 h 287"/>
                  <a:gd name="T46" fmla="*/ 4 w 286"/>
                  <a:gd name="T47" fmla="*/ 184 h 287"/>
                  <a:gd name="T48" fmla="*/ 9 w 286"/>
                  <a:gd name="T49" fmla="*/ 199 h 287"/>
                  <a:gd name="T50" fmla="*/ 14 w 286"/>
                  <a:gd name="T51" fmla="*/ 209 h 287"/>
                  <a:gd name="T52" fmla="*/ 21 w 286"/>
                  <a:gd name="T53" fmla="*/ 221 h 287"/>
                  <a:gd name="T54" fmla="*/ 29 w 286"/>
                  <a:gd name="T55" fmla="*/ 232 h 287"/>
                  <a:gd name="T56" fmla="*/ 40 w 286"/>
                  <a:gd name="T57" fmla="*/ 244 h 287"/>
                  <a:gd name="T58" fmla="*/ 50 w 286"/>
                  <a:gd name="T59" fmla="*/ 254 h 287"/>
                  <a:gd name="T60" fmla="*/ 62 w 286"/>
                  <a:gd name="T61" fmla="*/ 262 h 287"/>
                  <a:gd name="T62" fmla="*/ 87 w 286"/>
                  <a:gd name="T63" fmla="*/ 276 h 287"/>
                  <a:gd name="T64" fmla="*/ 113 w 286"/>
                  <a:gd name="T65" fmla="*/ 284 h 287"/>
                  <a:gd name="T66" fmla="*/ 127 w 286"/>
                  <a:gd name="T67" fmla="*/ 286 h 287"/>
                  <a:gd name="T68" fmla="*/ 143 w 286"/>
                  <a:gd name="T69" fmla="*/ 287 h 287"/>
                  <a:gd name="T70" fmla="*/ 145 w 286"/>
                  <a:gd name="T71" fmla="*/ 286 h 287"/>
                  <a:gd name="T72" fmla="*/ 149 w 286"/>
                  <a:gd name="T73" fmla="*/ 286 h 287"/>
                  <a:gd name="T74" fmla="*/ 156 w 286"/>
                  <a:gd name="T75" fmla="*/ 286 h 287"/>
                  <a:gd name="T76" fmla="*/ 170 w 286"/>
                  <a:gd name="T77" fmla="*/ 284 h 287"/>
                  <a:gd name="T78" fmla="*/ 197 w 286"/>
                  <a:gd name="T79" fmla="*/ 276 h 287"/>
                  <a:gd name="T80" fmla="*/ 221 w 286"/>
                  <a:gd name="T81" fmla="*/ 262 h 287"/>
                  <a:gd name="T82" fmla="*/ 225 w 286"/>
                  <a:gd name="T83" fmla="*/ 257 h 287"/>
                  <a:gd name="T84" fmla="*/ 228 w 286"/>
                  <a:gd name="T85" fmla="*/ 255 h 287"/>
                  <a:gd name="T86" fmla="*/ 228 w 286"/>
                  <a:gd name="T87" fmla="*/ 254 h 287"/>
                  <a:gd name="T88" fmla="*/ 229 w 286"/>
                  <a:gd name="T89" fmla="*/ 254 h 287"/>
                  <a:gd name="T90" fmla="*/ 231 w 286"/>
                  <a:gd name="T91" fmla="*/ 254 h 287"/>
                  <a:gd name="T92" fmla="*/ 243 w 286"/>
                  <a:gd name="T93" fmla="*/ 244 h 287"/>
                  <a:gd name="T94" fmla="*/ 253 w 286"/>
                  <a:gd name="T95" fmla="*/ 232 h 287"/>
                  <a:gd name="T96" fmla="*/ 253 w 286"/>
                  <a:gd name="T97" fmla="*/ 230 h 287"/>
                  <a:gd name="T98" fmla="*/ 253 w 286"/>
                  <a:gd name="T99" fmla="*/ 228 h 287"/>
                  <a:gd name="T100" fmla="*/ 254 w 286"/>
                  <a:gd name="T101" fmla="*/ 228 h 287"/>
                  <a:gd name="T102" fmla="*/ 256 w 286"/>
                  <a:gd name="T103" fmla="*/ 226 h 287"/>
                  <a:gd name="T104" fmla="*/ 261 w 286"/>
                  <a:gd name="T105" fmla="*/ 221 h 287"/>
                  <a:gd name="T106" fmla="*/ 268 w 286"/>
                  <a:gd name="T107" fmla="*/ 209 h 287"/>
                  <a:gd name="T108" fmla="*/ 276 w 286"/>
                  <a:gd name="T109" fmla="*/ 199 h 287"/>
                  <a:gd name="T110" fmla="*/ 279 w 286"/>
                  <a:gd name="T111" fmla="*/ 184 h 287"/>
                  <a:gd name="T112" fmla="*/ 280 w 286"/>
                  <a:gd name="T113" fmla="*/ 177 h 287"/>
                  <a:gd name="T114" fmla="*/ 283 w 286"/>
                  <a:gd name="T115" fmla="*/ 171 h 287"/>
                  <a:gd name="T116" fmla="*/ 285 w 286"/>
                  <a:gd name="T117" fmla="*/ 157 h 287"/>
                  <a:gd name="T118" fmla="*/ 285 w 286"/>
                  <a:gd name="T119" fmla="*/ 150 h 287"/>
                  <a:gd name="T120" fmla="*/ 285 w 286"/>
                  <a:gd name="T121" fmla="*/ 146 h 287"/>
                  <a:gd name="T122" fmla="*/ 286 w 286"/>
                  <a:gd name="T123" fmla="*/ 14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286" y="144"/>
                    </a:move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0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29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4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0" y="284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1" y="254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6" y="226"/>
                    </a:lnTo>
                    <a:lnTo>
                      <a:pt x="261" y="221"/>
                    </a:lnTo>
                    <a:lnTo>
                      <a:pt x="268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6" y="144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7" name="Freeform 61">
                <a:extLst>
                  <a:ext uri="{FF2B5EF4-FFF2-40B4-BE49-F238E27FC236}">
                    <a16:creationId xmlns:a16="http://schemas.microsoft.com/office/drawing/2014/main" id="{6C1F6C7C-D841-2D4C-2BC8-A1AD2B67F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0051" y="4433888"/>
                <a:ext cx="76200" cy="74613"/>
              </a:xfrm>
              <a:custGeom>
                <a:avLst/>
                <a:gdLst>
                  <a:gd name="T0" fmla="*/ 287 w 287"/>
                  <a:gd name="T1" fmla="*/ 143 h 287"/>
                  <a:gd name="T2" fmla="*/ 285 w 287"/>
                  <a:gd name="T3" fmla="*/ 128 h 287"/>
                  <a:gd name="T4" fmla="*/ 283 w 287"/>
                  <a:gd name="T5" fmla="*/ 113 h 287"/>
                  <a:gd name="T6" fmla="*/ 276 w 287"/>
                  <a:gd name="T7" fmla="*/ 88 h 287"/>
                  <a:gd name="T8" fmla="*/ 261 w 287"/>
                  <a:gd name="T9" fmla="*/ 63 h 287"/>
                  <a:gd name="T10" fmla="*/ 253 w 287"/>
                  <a:gd name="T11" fmla="*/ 51 h 287"/>
                  <a:gd name="T12" fmla="*/ 244 w 287"/>
                  <a:gd name="T13" fmla="*/ 42 h 287"/>
                  <a:gd name="T14" fmla="*/ 232 w 287"/>
                  <a:gd name="T15" fmla="*/ 31 h 287"/>
                  <a:gd name="T16" fmla="*/ 221 w 287"/>
                  <a:gd name="T17" fmla="*/ 22 h 287"/>
                  <a:gd name="T18" fmla="*/ 197 w 287"/>
                  <a:gd name="T19" fmla="*/ 9 h 287"/>
                  <a:gd name="T20" fmla="*/ 171 w 287"/>
                  <a:gd name="T21" fmla="*/ 2 h 287"/>
                  <a:gd name="T22" fmla="*/ 156 w 287"/>
                  <a:gd name="T23" fmla="*/ 0 h 287"/>
                  <a:gd name="T24" fmla="*/ 143 w 287"/>
                  <a:gd name="T25" fmla="*/ 0 h 287"/>
                  <a:gd name="T26" fmla="*/ 113 w 287"/>
                  <a:gd name="T27" fmla="*/ 2 h 287"/>
                  <a:gd name="T28" fmla="*/ 87 w 287"/>
                  <a:gd name="T29" fmla="*/ 9 h 287"/>
                  <a:gd name="T30" fmla="*/ 62 w 287"/>
                  <a:gd name="T31" fmla="*/ 22 h 287"/>
                  <a:gd name="T32" fmla="*/ 40 w 287"/>
                  <a:gd name="T33" fmla="*/ 42 h 287"/>
                  <a:gd name="T34" fmla="*/ 21 w 287"/>
                  <a:gd name="T35" fmla="*/ 63 h 287"/>
                  <a:gd name="T36" fmla="*/ 9 w 287"/>
                  <a:gd name="T37" fmla="*/ 88 h 287"/>
                  <a:gd name="T38" fmla="*/ 2 w 287"/>
                  <a:gd name="T39" fmla="*/ 113 h 287"/>
                  <a:gd name="T40" fmla="*/ 0 w 287"/>
                  <a:gd name="T41" fmla="*/ 143 h 287"/>
                  <a:gd name="T42" fmla="*/ 0 w 287"/>
                  <a:gd name="T43" fmla="*/ 156 h 287"/>
                  <a:gd name="T44" fmla="*/ 2 w 287"/>
                  <a:gd name="T45" fmla="*/ 171 h 287"/>
                  <a:gd name="T46" fmla="*/ 5 w 287"/>
                  <a:gd name="T47" fmla="*/ 184 h 287"/>
                  <a:gd name="T48" fmla="*/ 9 w 287"/>
                  <a:gd name="T49" fmla="*/ 198 h 287"/>
                  <a:gd name="T50" fmla="*/ 14 w 287"/>
                  <a:gd name="T51" fmla="*/ 209 h 287"/>
                  <a:gd name="T52" fmla="*/ 21 w 287"/>
                  <a:gd name="T53" fmla="*/ 221 h 287"/>
                  <a:gd name="T54" fmla="*/ 30 w 287"/>
                  <a:gd name="T55" fmla="*/ 232 h 287"/>
                  <a:gd name="T56" fmla="*/ 40 w 287"/>
                  <a:gd name="T57" fmla="*/ 244 h 287"/>
                  <a:gd name="T58" fmla="*/ 50 w 287"/>
                  <a:gd name="T59" fmla="*/ 253 h 287"/>
                  <a:gd name="T60" fmla="*/ 62 w 287"/>
                  <a:gd name="T61" fmla="*/ 262 h 287"/>
                  <a:gd name="T62" fmla="*/ 87 w 287"/>
                  <a:gd name="T63" fmla="*/ 276 h 287"/>
                  <a:gd name="T64" fmla="*/ 113 w 287"/>
                  <a:gd name="T65" fmla="*/ 283 h 287"/>
                  <a:gd name="T66" fmla="*/ 128 w 287"/>
                  <a:gd name="T67" fmla="*/ 286 h 287"/>
                  <a:gd name="T68" fmla="*/ 143 w 287"/>
                  <a:gd name="T69" fmla="*/ 287 h 287"/>
                  <a:gd name="T70" fmla="*/ 146 w 287"/>
                  <a:gd name="T71" fmla="*/ 286 h 287"/>
                  <a:gd name="T72" fmla="*/ 149 w 287"/>
                  <a:gd name="T73" fmla="*/ 286 h 287"/>
                  <a:gd name="T74" fmla="*/ 156 w 287"/>
                  <a:gd name="T75" fmla="*/ 286 h 287"/>
                  <a:gd name="T76" fmla="*/ 171 w 287"/>
                  <a:gd name="T77" fmla="*/ 283 h 287"/>
                  <a:gd name="T78" fmla="*/ 197 w 287"/>
                  <a:gd name="T79" fmla="*/ 276 h 287"/>
                  <a:gd name="T80" fmla="*/ 221 w 287"/>
                  <a:gd name="T81" fmla="*/ 262 h 287"/>
                  <a:gd name="T82" fmla="*/ 226 w 287"/>
                  <a:gd name="T83" fmla="*/ 257 h 287"/>
                  <a:gd name="T84" fmla="*/ 228 w 287"/>
                  <a:gd name="T85" fmla="*/ 254 h 287"/>
                  <a:gd name="T86" fmla="*/ 228 w 287"/>
                  <a:gd name="T87" fmla="*/ 253 h 287"/>
                  <a:gd name="T88" fmla="*/ 229 w 287"/>
                  <a:gd name="T89" fmla="*/ 253 h 287"/>
                  <a:gd name="T90" fmla="*/ 232 w 287"/>
                  <a:gd name="T91" fmla="*/ 253 h 287"/>
                  <a:gd name="T92" fmla="*/ 244 w 287"/>
                  <a:gd name="T93" fmla="*/ 244 h 287"/>
                  <a:gd name="T94" fmla="*/ 253 w 287"/>
                  <a:gd name="T95" fmla="*/ 232 h 287"/>
                  <a:gd name="T96" fmla="*/ 253 w 287"/>
                  <a:gd name="T97" fmla="*/ 229 h 287"/>
                  <a:gd name="T98" fmla="*/ 253 w 287"/>
                  <a:gd name="T99" fmla="*/ 228 h 287"/>
                  <a:gd name="T100" fmla="*/ 254 w 287"/>
                  <a:gd name="T101" fmla="*/ 228 h 287"/>
                  <a:gd name="T102" fmla="*/ 257 w 287"/>
                  <a:gd name="T103" fmla="*/ 226 h 287"/>
                  <a:gd name="T104" fmla="*/ 261 w 287"/>
                  <a:gd name="T105" fmla="*/ 221 h 287"/>
                  <a:gd name="T106" fmla="*/ 269 w 287"/>
                  <a:gd name="T107" fmla="*/ 209 h 287"/>
                  <a:gd name="T108" fmla="*/ 276 w 287"/>
                  <a:gd name="T109" fmla="*/ 198 h 287"/>
                  <a:gd name="T110" fmla="*/ 279 w 287"/>
                  <a:gd name="T111" fmla="*/ 184 h 287"/>
                  <a:gd name="T112" fmla="*/ 281 w 287"/>
                  <a:gd name="T113" fmla="*/ 177 h 287"/>
                  <a:gd name="T114" fmla="*/ 283 w 287"/>
                  <a:gd name="T115" fmla="*/ 171 h 287"/>
                  <a:gd name="T116" fmla="*/ 285 w 287"/>
                  <a:gd name="T117" fmla="*/ 156 h 287"/>
                  <a:gd name="T118" fmla="*/ 285 w 287"/>
                  <a:gd name="T119" fmla="*/ 149 h 287"/>
                  <a:gd name="T120" fmla="*/ 285 w 287"/>
                  <a:gd name="T121" fmla="*/ 146 h 287"/>
                  <a:gd name="T122" fmla="*/ 287 w 287"/>
                  <a:gd name="T123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287" y="143"/>
                    </a:moveTo>
                    <a:lnTo>
                      <a:pt x="285" y="128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1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2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2"/>
                    </a:lnTo>
                    <a:lnTo>
                      <a:pt x="40" y="42"/>
                    </a:lnTo>
                    <a:lnTo>
                      <a:pt x="21" y="63"/>
                    </a:lnTo>
                    <a:lnTo>
                      <a:pt x="9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9" y="198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4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6"/>
                    </a:lnTo>
                    <a:lnTo>
                      <a:pt x="261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79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5" y="156"/>
                    </a:lnTo>
                    <a:lnTo>
                      <a:pt x="285" y="149"/>
                    </a:lnTo>
                    <a:lnTo>
                      <a:pt x="285" y="146"/>
                    </a:lnTo>
                    <a:lnTo>
                      <a:pt x="287" y="14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62" name="ZoneTexte 2061">
              <a:extLst>
                <a:ext uri="{FF2B5EF4-FFF2-40B4-BE49-F238E27FC236}">
                  <a16:creationId xmlns:a16="http://schemas.microsoft.com/office/drawing/2014/main" id="{ED5A3C4F-7747-989C-8845-036700AEC60C}"/>
                </a:ext>
              </a:extLst>
            </p:cNvPr>
            <p:cNvSpPr txBox="1"/>
            <p:nvPr/>
          </p:nvSpPr>
          <p:spPr>
            <a:xfrm>
              <a:off x="5866190" y="471354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2063" name="ZoneTexte 2062">
              <a:extLst>
                <a:ext uri="{FF2B5EF4-FFF2-40B4-BE49-F238E27FC236}">
                  <a16:creationId xmlns:a16="http://schemas.microsoft.com/office/drawing/2014/main" id="{644821B8-6A45-627C-478A-8E039A6270A7}"/>
                </a:ext>
              </a:extLst>
            </p:cNvPr>
            <p:cNvSpPr txBox="1"/>
            <p:nvPr/>
          </p:nvSpPr>
          <p:spPr>
            <a:xfrm>
              <a:off x="6407557" y="5089237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12W</a:t>
              </a:r>
            </a:p>
          </p:txBody>
        </p:sp>
        <p:sp>
          <p:nvSpPr>
            <p:cNvPr id="2064" name="ZoneTexte 2063">
              <a:extLst>
                <a:ext uri="{FF2B5EF4-FFF2-40B4-BE49-F238E27FC236}">
                  <a16:creationId xmlns:a16="http://schemas.microsoft.com/office/drawing/2014/main" id="{DA073996-0A96-5F93-1D05-D3649F4F102B}"/>
                </a:ext>
              </a:extLst>
            </p:cNvPr>
            <p:cNvSpPr txBox="1"/>
            <p:nvPr/>
          </p:nvSpPr>
          <p:spPr>
            <a:xfrm>
              <a:off x="6814066" y="5089237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28W</a:t>
              </a:r>
            </a:p>
          </p:txBody>
        </p:sp>
        <p:sp>
          <p:nvSpPr>
            <p:cNvPr id="2065" name="ZoneTexte 2064">
              <a:extLst>
                <a:ext uri="{FF2B5EF4-FFF2-40B4-BE49-F238E27FC236}">
                  <a16:creationId xmlns:a16="http://schemas.microsoft.com/office/drawing/2014/main" id="{0C5D3047-27B1-4A46-6577-CD4F3DA87377}"/>
                </a:ext>
              </a:extLst>
            </p:cNvPr>
            <p:cNvSpPr txBox="1"/>
            <p:nvPr/>
          </p:nvSpPr>
          <p:spPr>
            <a:xfrm>
              <a:off x="7439049" y="5089237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52W</a:t>
              </a:r>
            </a:p>
          </p:txBody>
        </p:sp>
        <p:sp>
          <p:nvSpPr>
            <p:cNvPr id="2066" name="ZoneTexte 2065">
              <a:extLst>
                <a:ext uri="{FF2B5EF4-FFF2-40B4-BE49-F238E27FC236}">
                  <a16:creationId xmlns:a16="http://schemas.microsoft.com/office/drawing/2014/main" id="{D7AEA021-4C4D-8A5B-E6C0-874BA3509456}"/>
                </a:ext>
              </a:extLst>
            </p:cNvPr>
            <p:cNvSpPr txBox="1"/>
            <p:nvPr/>
          </p:nvSpPr>
          <p:spPr>
            <a:xfrm>
              <a:off x="8043650" y="5089237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76W</a:t>
              </a:r>
            </a:p>
          </p:txBody>
        </p:sp>
        <p:sp>
          <p:nvSpPr>
            <p:cNvPr id="2067" name="ZoneTexte 2066">
              <a:extLst>
                <a:ext uri="{FF2B5EF4-FFF2-40B4-BE49-F238E27FC236}">
                  <a16:creationId xmlns:a16="http://schemas.microsoft.com/office/drawing/2014/main" id="{15BE94FB-57AF-6F51-2FCC-44A43AA32BD5}"/>
                </a:ext>
              </a:extLst>
            </p:cNvPr>
            <p:cNvSpPr txBox="1"/>
            <p:nvPr/>
          </p:nvSpPr>
          <p:spPr>
            <a:xfrm>
              <a:off x="8605861" y="5089237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100W</a:t>
              </a:r>
            </a:p>
          </p:txBody>
        </p:sp>
        <p:sp>
          <p:nvSpPr>
            <p:cNvPr id="2068" name="ZoneTexte 2067">
              <a:extLst>
                <a:ext uri="{FF2B5EF4-FFF2-40B4-BE49-F238E27FC236}">
                  <a16:creationId xmlns:a16="http://schemas.microsoft.com/office/drawing/2014/main" id="{E58AB72F-A59B-5BA5-ED54-FB99E720AF7A}"/>
                </a:ext>
              </a:extLst>
            </p:cNvPr>
            <p:cNvSpPr txBox="1"/>
            <p:nvPr/>
          </p:nvSpPr>
          <p:spPr>
            <a:xfrm>
              <a:off x="9155533" y="5089237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BL</a:t>
              </a:r>
            </a:p>
          </p:txBody>
        </p:sp>
        <p:sp>
          <p:nvSpPr>
            <p:cNvPr id="2069" name="ZoneTexte 2068">
              <a:extLst>
                <a:ext uri="{FF2B5EF4-FFF2-40B4-BE49-F238E27FC236}">
                  <a16:creationId xmlns:a16="http://schemas.microsoft.com/office/drawing/2014/main" id="{C6B01FBF-B088-AD18-1158-F0517E56B2DB}"/>
                </a:ext>
              </a:extLst>
            </p:cNvPr>
            <p:cNvSpPr txBox="1"/>
            <p:nvPr/>
          </p:nvSpPr>
          <p:spPr>
            <a:xfrm>
              <a:off x="9371347" y="5089237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12W</a:t>
              </a:r>
            </a:p>
          </p:txBody>
        </p:sp>
        <p:sp>
          <p:nvSpPr>
            <p:cNvPr id="2070" name="ZoneTexte 2069">
              <a:extLst>
                <a:ext uri="{FF2B5EF4-FFF2-40B4-BE49-F238E27FC236}">
                  <a16:creationId xmlns:a16="http://schemas.microsoft.com/office/drawing/2014/main" id="{E3E20D27-7F6A-E91C-4E13-779A98C6BFBE}"/>
                </a:ext>
              </a:extLst>
            </p:cNvPr>
            <p:cNvSpPr txBox="1"/>
            <p:nvPr/>
          </p:nvSpPr>
          <p:spPr>
            <a:xfrm>
              <a:off x="9777856" y="5089237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28W</a:t>
              </a:r>
            </a:p>
          </p:txBody>
        </p:sp>
        <p:sp>
          <p:nvSpPr>
            <p:cNvPr id="2071" name="ZoneTexte 2070">
              <a:extLst>
                <a:ext uri="{FF2B5EF4-FFF2-40B4-BE49-F238E27FC236}">
                  <a16:creationId xmlns:a16="http://schemas.microsoft.com/office/drawing/2014/main" id="{F6E63649-DF37-9E4D-7D5F-8CA9176C64A6}"/>
                </a:ext>
              </a:extLst>
            </p:cNvPr>
            <p:cNvSpPr txBox="1"/>
            <p:nvPr/>
          </p:nvSpPr>
          <p:spPr>
            <a:xfrm>
              <a:off x="10402839" y="5089237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52W</a:t>
              </a:r>
            </a:p>
          </p:txBody>
        </p: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F893DC34-A7DF-0E9B-EDD3-F68E58249790}"/>
                </a:ext>
              </a:extLst>
            </p:cNvPr>
            <p:cNvSpPr txBox="1"/>
            <p:nvPr/>
          </p:nvSpPr>
          <p:spPr>
            <a:xfrm>
              <a:off x="11007440" y="5089237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76W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16A1CB09-B63D-5354-D4BD-175DDC3F0AE2}"/>
                </a:ext>
              </a:extLst>
            </p:cNvPr>
            <p:cNvSpPr txBox="1"/>
            <p:nvPr/>
          </p:nvSpPr>
          <p:spPr>
            <a:xfrm>
              <a:off x="11569651" y="5089237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100W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DA67AB6A-BD49-4C2A-6983-B1E1DFAC0DE7}"/>
                </a:ext>
              </a:extLst>
            </p:cNvPr>
            <p:cNvSpPr txBox="1"/>
            <p:nvPr/>
          </p:nvSpPr>
          <p:spPr>
            <a:xfrm>
              <a:off x="5866190" y="447682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99C2F404-F385-32C6-7339-EF6462A0E656}"/>
                </a:ext>
              </a:extLst>
            </p:cNvPr>
            <p:cNvSpPr txBox="1"/>
            <p:nvPr/>
          </p:nvSpPr>
          <p:spPr>
            <a:xfrm>
              <a:off x="5866190" y="424011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5FDFA5BF-6AB8-38E8-E4A4-0FC53EC61754}"/>
                </a:ext>
              </a:extLst>
            </p:cNvPr>
            <p:cNvSpPr txBox="1"/>
            <p:nvPr/>
          </p:nvSpPr>
          <p:spPr>
            <a:xfrm>
              <a:off x="5866190" y="40034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2077" name="ZoneTexte 2076">
              <a:extLst>
                <a:ext uri="{FF2B5EF4-FFF2-40B4-BE49-F238E27FC236}">
                  <a16:creationId xmlns:a16="http://schemas.microsoft.com/office/drawing/2014/main" id="{FB2BAFD5-83F3-744F-2F9F-7D59790A38F5}"/>
                </a:ext>
              </a:extLst>
            </p:cNvPr>
            <p:cNvSpPr txBox="1"/>
            <p:nvPr/>
          </p:nvSpPr>
          <p:spPr>
            <a:xfrm>
              <a:off x="5866190" y="376668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2078" name="ZoneTexte 2077">
              <a:extLst>
                <a:ext uri="{FF2B5EF4-FFF2-40B4-BE49-F238E27FC236}">
                  <a16:creationId xmlns:a16="http://schemas.microsoft.com/office/drawing/2014/main" id="{029C2357-D417-8A9E-AFC2-C6922FF98959}"/>
                </a:ext>
              </a:extLst>
            </p:cNvPr>
            <p:cNvSpPr txBox="1"/>
            <p:nvPr/>
          </p:nvSpPr>
          <p:spPr>
            <a:xfrm>
              <a:off x="5866190" y="352997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70</a:t>
              </a:r>
            </a:p>
          </p:txBody>
        </p:sp>
        <p:sp>
          <p:nvSpPr>
            <p:cNvPr id="2079" name="ZoneTexte 2078">
              <a:extLst>
                <a:ext uri="{FF2B5EF4-FFF2-40B4-BE49-F238E27FC236}">
                  <a16:creationId xmlns:a16="http://schemas.microsoft.com/office/drawing/2014/main" id="{4667D2A5-11EA-7A3A-8AC8-4DA2A6719567}"/>
                </a:ext>
              </a:extLst>
            </p:cNvPr>
            <p:cNvSpPr txBox="1"/>
            <p:nvPr/>
          </p:nvSpPr>
          <p:spPr>
            <a:xfrm>
              <a:off x="5866190" y="328873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80</a:t>
              </a:r>
            </a:p>
          </p:txBody>
        </p:sp>
        <p:sp>
          <p:nvSpPr>
            <p:cNvPr id="2082" name="Freeform 38">
              <a:extLst>
                <a:ext uri="{FF2B5EF4-FFF2-40B4-BE49-F238E27FC236}">
                  <a16:creationId xmlns:a16="http://schemas.microsoft.com/office/drawing/2014/main" id="{BDB90616-4548-845D-6A3C-ACF4CE6E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093" y="3701045"/>
              <a:ext cx="76200" cy="76200"/>
            </a:xfrm>
            <a:custGeom>
              <a:avLst/>
              <a:gdLst>
                <a:gd name="T0" fmla="*/ 143 w 287"/>
                <a:gd name="T1" fmla="*/ 0 h 287"/>
                <a:gd name="T2" fmla="*/ 114 w 287"/>
                <a:gd name="T3" fmla="*/ 2 h 287"/>
                <a:gd name="T4" fmla="*/ 87 w 287"/>
                <a:gd name="T5" fmla="*/ 9 h 287"/>
                <a:gd name="T6" fmla="*/ 62 w 287"/>
                <a:gd name="T7" fmla="*/ 22 h 287"/>
                <a:gd name="T8" fmla="*/ 41 w 287"/>
                <a:gd name="T9" fmla="*/ 42 h 287"/>
                <a:gd name="T10" fmla="*/ 22 w 287"/>
                <a:gd name="T11" fmla="*/ 63 h 287"/>
                <a:gd name="T12" fmla="*/ 10 w 287"/>
                <a:gd name="T13" fmla="*/ 88 h 287"/>
                <a:gd name="T14" fmla="*/ 2 w 287"/>
                <a:gd name="T15" fmla="*/ 113 h 287"/>
                <a:gd name="T16" fmla="*/ 0 w 287"/>
                <a:gd name="T17" fmla="*/ 143 h 287"/>
                <a:gd name="T18" fmla="*/ 0 w 287"/>
                <a:gd name="T19" fmla="*/ 156 h 287"/>
                <a:gd name="T20" fmla="*/ 2 w 287"/>
                <a:gd name="T21" fmla="*/ 171 h 287"/>
                <a:gd name="T22" fmla="*/ 5 w 287"/>
                <a:gd name="T23" fmla="*/ 184 h 287"/>
                <a:gd name="T24" fmla="*/ 10 w 287"/>
                <a:gd name="T25" fmla="*/ 198 h 287"/>
                <a:gd name="T26" fmla="*/ 14 w 287"/>
                <a:gd name="T27" fmla="*/ 209 h 287"/>
                <a:gd name="T28" fmla="*/ 22 w 287"/>
                <a:gd name="T29" fmla="*/ 221 h 287"/>
                <a:gd name="T30" fmla="*/ 30 w 287"/>
                <a:gd name="T31" fmla="*/ 232 h 287"/>
                <a:gd name="T32" fmla="*/ 41 w 287"/>
                <a:gd name="T33" fmla="*/ 244 h 287"/>
                <a:gd name="T34" fmla="*/ 50 w 287"/>
                <a:gd name="T35" fmla="*/ 253 h 287"/>
                <a:gd name="T36" fmla="*/ 62 w 287"/>
                <a:gd name="T37" fmla="*/ 262 h 287"/>
                <a:gd name="T38" fmla="*/ 87 w 287"/>
                <a:gd name="T39" fmla="*/ 276 h 287"/>
                <a:gd name="T40" fmla="*/ 114 w 287"/>
                <a:gd name="T41" fmla="*/ 283 h 287"/>
                <a:gd name="T42" fmla="*/ 128 w 287"/>
                <a:gd name="T43" fmla="*/ 286 h 287"/>
                <a:gd name="T44" fmla="*/ 143 w 287"/>
                <a:gd name="T45" fmla="*/ 287 h 287"/>
                <a:gd name="T46" fmla="*/ 146 w 287"/>
                <a:gd name="T47" fmla="*/ 286 h 287"/>
                <a:gd name="T48" fmla="*/ 149 w 287"/>
                <a:gd name="T49" fmla="*/ 286 h 287"/>
                <a:gd name="T50" fmla="*/ 157 w 287"/>
                <a:gd name="T51" fmla="*/ 286 h 287"/>
                <a:gd name="T52" fmla="*/ 171 w 287"/>
                <a:gd name="T53" fmla="*/ 283 h 287"/>
                <a:gd name="T54" fmla="*/ 197 w 287"/>
                <a:gd name="T55" fmla="*/ 276 h 287"/>
                <a:gd name="T56" fmla="*/ 221 w 287"/>
                <a:gd name="T57" fmla="*/ 262 h 287"/>
                <a:gd name="T58" fmla="*/ 226 w 287"/>
                <a:gd name="T59" fmla="*/ 257 h 287"/>
                <a:gd name="T60" fmla="*/ 228 w 287"/>
                <a:gd name="T61" fmla="*/ 254 h 287"/>
                <a:gd name="T62" fmla="*/ 228 w 287"/>
                <a:gd name="T63" fmla="*/ 253 h 287"/>
                <a:gd name="T64" fmla="*/ 229 w 287"/>
                <a:gd name="T65" fmla="*/ 253 h 287"/>
                <a:gd name="T66" fmla="*/ 232 w 287"/>
                <a:gd name="T67" fmla="*/ 253 h 287"/>
                <a:gd name="T68" fmla="*/ 244 w 287"/>
                <a:gd name="T69" fmla="*/ 244 h 287"/>
                <a:gd name="T70" fmla="*/ 253 w 287"/>
                <a:gd name="T71" fmla="*/ 232 h 287"/>
                <a:gd name="T72" fmla="*/ 253 w 287"/>
                <a:gd name="T73" fmla="*/ 229 h 287"/>
                <a:gd name="T74" fmla="*/ 253 w 287"/>
                <a:gd name="T75" fmla="*/ 228 h 287"/>
                <a:gd name="T76" fmla="*/ 255 w 287"/>
                <a:gd name="T77" fmla="*/ 228 h 287"/>
                <a:gd name="T78" fmla="*/ 257 w 287"/>
                <a:gd name="T79" fmla="*/ 226 h 287"/>
                <a:gd name="T80" fmla="*/ 262 w 287"/>
                <a:gd name="T81" fmla="*/ 221 h 287"/>
                <a:gd name="T82" fmla="*/ 269 w 287"/>
                <a:gd name="T83" fmla="*/ 209 h 287"/>
                <a:gd name="T84" fmla="*/ 276 w 287"/>
                <a:gd name="T85" fmla="*/ 198 h 287"/>
                <a:gd name="T86" fmla="*/ 280 w 287"/>
                <a:gd name="T87" fmla="*/ 184 h 287"/>
                <a:gd name="T88" fmla="*/ 281 w 287"/>
                <a:gd name="T89" fmla="*/ 177 h 287"/>
                <a:gd name="T90" fmla="*/ 283 w 287"/>
                <a:gd name="T91" fmla="*/ 171 h 287"/>
                <a:gd name="T92" fmla="*/ 286 w 287"/>
                <a:gd name="T93" fmla="*/ 156 h 287"/>
                <a:gd name="T94" fmla="*/ 286 w 287"/>
                <a:gd name="T95" fmla="*/ 149 h 287"/>
                <a:gd name="T96" fmla="*/ 286 w 287"/>
                <a:gd name="T97" fmla="*/ 146 h 287"/>
                <a:gd name="T98" fmla="*/ 287 w 287"/>
                <a:gd name="T99" fmla="*/ 143 h 287"/>
                <a:gd name="T100" fmla="*/ 286 w 287"/>
                <a:gd name="T101" fmla="*/ 128 h 287"/>
                <a:gd name="T102" fmla="*/ 283 w 287"/>
                <a:gd name="T103" fmla="*/ 113 h 287"/>
                <a:gd name="T104" fmla="*/ 276 w 287"/>
                <a:gd name="T105" fmla="*/ 88 h 287"/>
                <a:gd name="T106" fmla="*/ 262 w 287"/>
                <a:gd name="T107" fmla="*/ 63 h 287"/>
                <a:gd name="T108" fmla="*/ 253 w 287"/>
                <a:gd name="T109" fmla="*/ 51 h 287"/>
                <a:gd name="T110" fmla="*/ 244 w 287"/>
                <a:gd name="T111" fmla="*/ 42 h 287"/>
                <a:gd name="T112" fmla="*/ 232 w 287"/>
                <a:gd name="T113" fmla="*/ 31 h 287"/>
                <a:gd name="T114" fmla="*/ 221 w 287"/>
                <a:gd name="T115" fmla="*/ 22 h 287"/>
                <a:gd name="T116" fmla="*/ 197 w 287"/>
                <a:gd name="T117" fmla="*/ 9 h 287"/>
                <a:gd name="T118" fmla="*/ 171 w 287"/>
                <a:gd name="T119" fmla="*/ 2 h 287"/>
                <a:gd name="T120" fmla="*/ 157 w 287"/>
                <a:gd name="T121" fmla="*/ 0 h 287"/>
                <a:gd name="T122" fmla="*/ 143 w 287"/>
                <a:gd name="T12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14" y="2"/>
                  </a:lnTo>
                  <a:lnTo>
                    <a:pt x="87" y="9"/>
                  </a:lnTo>
                  <a:lnTo>
                    <a:pt x="62" y="22"/>
                  </a:lnTo>
                  <a:lnTo>
                    <a:pt x="41" y="42"/>
                  </a:lnTo>
                  <a:lnTo>
                    <a:pt x="22" y="63"/>
                  </a:lnTo>
                  <a:lnTo>
                    <a:pt x="10" y="88"/>
                  </a:lnTo>
                  <a:lnTo>
                    <a:pt x="2" y="113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2" y="171"/>
                  </a:lnTo>
                  <a:lnTo>
                    <a:pt x="5" y="184"/>
                  </a:lnTo>
                  <a:lnTo>
                    <a:pt x="10" y="198"/>
                  </a:lnTo>
                  <a:lnTo>
                    <a:pt x="14" y="209"/>
                  </a:lnTo>
                  <a:lnTo>
                    <a:pt x="22" y="221"/>
                  </a:lnTo>
                  <a:lnTo>
                    <a:pt x="30" y="232"/>
                  </a:lnTo>
                  <a:lnTo>
                    <a:pt x="41" y="244"/>
                  </a:lnTo>
                  <a:lnTo>
                    <a:pt x="50" y="253"/>
                  </a:lnTo>
                  <a:lnTo>
                    <a:pt x="62" y="262"/>
                  </a:lnTo>
                  <a:lnTo>
                    <a:pt x="87" y="276"/>
                  </a:lnTo>
                  <a:lnTo>
                    <a:pt x="114" y="283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46" y="286"/>
                  </a:lnTo>
                  <a:lnTo>
                    <a:pt x="149" y="286"/>
                  </a:lnTo>
                  <a:lnTo>
                    <a:pt x="157" y="286"/>
                  </a:lnTo>
                  <a:lnTo>
                    <a:pt x="171" y="283"/>
                  </a:lnTo>
                  <a:lnTo>
                    <a:pt x="197" y="276"/>
                  </a:lnTo>
                  <a:lnTo>
                    <a:pt x="221" y="262"/>
                  </a:lnTo>
                  <a:lnTo>
                    <a:pt x="226" y="257"/>
                  </a:lnTo>
                  <a:lnTo>
                    <a:pt x="228" y="254"/>
                  </a:lnTo>
                  <a:lnTo>
                    <a:pt x="228" y="253"/>
                  </a:lnTo>
                  <a:lnTo>
                    <a:pt x="229" y="253"/>
                  </a:lnTo>
                  <a:lnTo>
                    <a:pt x="232" y="253"/>
                  </a:lnTo>
                  <a:lnTo>
                    <a:pt x="244" y="244"/>
                  </a:lnTo>
                  <a:lnTo>
                    <a:pt x="253" y="232"/>
                  </a:lnTo>
                  <a:lnTo>
                    <a:pt x="253" y="229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7" y="226"/>
                  </a:lnTo>
                  <a:lnTo>
                    <a:pt x="262" y="221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7"/>
                  </a:lnTo>
                  <a:lnTo>
                    <a:pt x="283" y="171"/>
                  </a:lnTo>
                  <a:lnTo>
                    <a:pt x="286" y="156"/>
                  </a:lnTo>
                  <a:lnTo>
                    <a:pt x="286" y="149"/>
                  </a:lnTo>
                  <a:lnTo>
                    <a:pt x="286" y="146"/>
                  </a:lnTo>
                  <a:lnTo>
                    <a:pt x="287" y="143"/>
                  </a:lnTo>
                  <a:lnTo>
                    <a:pt x="286" y="128"/>
                  </a:lnTo>
                  <a:lnTo>
                    <a:pt x="283" y="113"/>
                  </a:lnTo>
                  <a:lnTo>
                    <a:pt x="276" y="88"/>
                  </a:lnTo>
                  <a:lnTo>
                    <a:pt x="262" y="63"/>
                  </a:lnTo>
                  <a:lnTo>
                    <a:pt x="253" y="51"/>
                  </a:lnTo>
                  <a:lnTo>
                    <a:pt x="244" y="42"/>
                  </a:lnTo>
                  <a:lnTo>
                    <a:pt x="232" y="31"/>
                  </a:lnTo>
                  <a:lnTo>
                    <a:pt x="221" y="22"/>
                  </a:lnTo>
                  <a:lnTo>
                    <a:pt x="197" y="9"/>
                  </a:lnTo>
                  <a:lnTo>
                    <a:pt x="171" y="2"/>
                  </a:lnTo>
                  <a:lnTo>
                    <a:pt x="157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3" name="Freeform 52">
              <a:extLst>
                <a:ext uri="{FF2B5EF4-FFF2-40B4-BE49-F238E27FC236}">
                  <a16:creationId xmlns:a16="http://schemas.microsoft.com/office/drawing/2014/main" id="{2E5F5B09-7BC9-585A-93F5-71F07889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093" y="3492765"/>
              <a:ext cx="76200" cy="76200"/>
            </a:xfrm>
            <a:custGeom>
              <a:avLst/>
              <a:gdLst>
                <a:gd name="T0" fmla="*/ 287 w 287"/>
                <a:gd name="T1" fmla="*/ 143 h 287"/>
                <a:gd name="T2" fmla="*/ 286 w 287"/>
                <a:gd name="T3" fmla="*/ 128 h 287"/>
                <a:gd name="T4" fmla="*/ 283 w 287"/>
                <a:gd name="T5" fmla="*/ 113 h 287"/>
                <a:gd name="T6" fmla="*/ 276 w 287"/>
                <a:gd name="T7" fmla="*/ 88 h 287"/>
                <a:gd name="T8" fmla="*/ 262 w 287"/>
                <a:gd name="T9" fmla="*/ 63 h 287"/>
                <a:gd name="T10" fmla="*/ 253 w 287"/>
                <a:gd name="T11" fmla="*/ 51 h 287"/>
                <a:gd name="T12" fmla="*/ 244 w 287"/>
                <a:gd name="T13" fmla="*/ 42 h 287"/>
                <a:gd name="T14" fmla="*/ 232 w 287"/>
                <a:gd name="T15" fmla="*/ 31 h 287"/>
                <a:gd name="T16" fmla="*/ 221 w 287"/>
                <a:gd name="T17" fmla="*/ 23 h 287"/>
                <a:gd name="T18" fmla="*/ 197 w 287"/>
                <a:gd name="T19" fmla="*/ 9 h 287"/>
                <a:gd name="T20" fmla="*/ 171 w 287"/>
                <a:gd name="T21" fmla="*/ 2 h 287"/>
                <a:gd name="T22" fmla="*/ 157 w 287"/>
                <a:gd name="T23" fmla="*/ 0 h 287"/>
                <a:gd name="T24" fmla="*/ 143 w 287"/>
                <a:gd name="T25" fmla="*/ 0 h 287"/>
                <a:gd name="T26" fmla="*/ 114 w 287"/>
                <a:gd name="T27" fmla="*/ 2 h 287"/>
                <a:gd name="T28" fmla="*/ 87 w 287"/>
                <a:gd name="T29" fmla="*/ 9 h 287"/>
                <a:gd name="T30" fmla="*/ 62 w 287"/>
                <a:gd name="T31" fmla="*/ 23 h 287"/>
                <a:gd name="T32" fmla="*/ 41 w 287"/>
                <a:gd name="T33" fmla="*/ 42 h 287"/>
                <a:gd name="T34" fmla="*/ 22 w 287"/>
                <a:gd name="T35" fmla="*/ 63 h 287"/>
                <a:gd name="T36" fmla="*/ 10 w 287"/>
                <a:gd name="T37" fmla="*/ 88 h 287"/>
                <a:gd name="T38" fmla="*/ 2 w 287"/>
                <a:gd name="T39" fmla="*/ 113 h 287"/>
                <a:gd name="T40" fmla="*/ 0 w 287"/>
                <a:gd name="T41" fmla="*/ 143 h 287"/>
                <a:gd name="T42" fmla="*/ 0 w 287"/>
                <a:gd name="T43" fmla="*/ 157 h 287"/>
                <a:gd name="T44" fmla="*/ 2 w 287"/>
                <a:gd name="T45" fmla="*/ 171 h 287"/>
                <a:gd name="T46" fmla="*/ 5 w 287"/>
                <a:gd name="T47" fmla="*/ 184 h 287"/>
                <a:gd name="T48" fmla="*/ 10 w 287"/>
                <a:gd name="T49" fmla="*/ 198 h 287"/>
                <a:gd name="T50" fmla="*/ 14 w 287"/>
                <a:gd name="T51" fmla="*/ 209 h 287"/>
                <a:gd name="T52" fmla="*/ 22 w 287"/>
                <a:gd name="T53" fmla="*/ 221 h 287"/>
                <a:gd name="T54" fmla="*/ 30 w 287"/>
                <a:gd name="T55" fmla="*/ 232 h 287"/>
                <a:gd name="T56" fmla="*/ 41 w 287"/>
                <a:gd name="T57" fmla="*/ 244 h 287"/>
                <a:gd name="T58" fmla="*/ 50 w 287"/>
                <a:gd name="T59" fmla="*/ 253 h 287"/>
                <a:gd name="T60" fmla="*/ 62 w 287"/>
                <a:gd name="T61" fmla="*/ 262 h 287"/>
                <a:gd name="T62" fmla="*/ 87 w 287"/>
                <a:gd name="T63" fmla="*/ 276 h 287"/>
                <a:gd name="T64" fmla="*/ 114 w 287"/>
                <a:gd name="T65" fmla="*/ 283 h 287"/>
                <a:gd name="T66" fmla="*/ 128 w 287"/>
                <a:gd name="T67" fmla="*/ 286 h 287"/>
                <a:gd name="T68" fmla="*/ 143 w 287"/>
                <a:gd name="T69" fmla="*/ 287 h 287"/>
                <a:gd name="T70" fmla="*/ 146 w 287"/>
                <a:gd name="T71" fmla="*/ 286 h 287"/>
                <a:gd name="T72" fmla="*/ 149 w 287"/>
                <a:gd name="T73" fmla="*/ 286 h 287"/>
                <a:gd name="T74" fmla="*/ 157 w 287"/>
                <a:gd name="T75" fmla="*/ 286 h 287"/>
                <a:gd name="T76" fmla="*/ 171 w 287"/>
                <a:gd name="T77" fmla="*/ 283 h 287"/>
                <a:gd name="T78" fmla="*/ 197 w 287"/>
                <a:gd name="T79" fmla="*/ 276 h 287"/>
                <a:gd name="T80" fmla="*/ 221 w 287"/>
                <a:gd name="T81" fmla="*/ 262 h 287"/>
                <a:gd name="T82" fmla="*/ 226 w 287"/>
                <a:gd name="T83" fmla="*/ 257 h 287"/>
                <a:gd name="T84" fmla="*/ 228 w 287"/>
                <a:gd name="T85" fmla="*/ 255 h 287"/>
                <a:gd name="T86" fmla="*/ 228 w 287"/>
                <a:gd name="T87" fmla="*/ 253 h 287"/>
                <a:gd name="T88" fmla="*/ 229 w 287"/>
                <a:gd name="T89" fmla="*/ 253 h 287"/>
                <a:gd name="T90" fmla="*/ 232 w 287"/>
                <a:gd name="T91" fmla="*/ 253 h 287"/>
                <a:gd name="T92" fmla="*/ 244 w 287"/>
                <a:gd name="T93" fmla="*/ 244 h 287"/>
                <a:gd name="T94" fmla="*/ 253 w 287"/>
                <a:gd name="T95" fmla="*/ 232 h 287"/>
                <a:gd name="T96" fmla="*/ 253 w 287"/>
                <a:gd name="T97" fmla="*/ 229 h 287"/>
                <a:gd name="T98" fmla="*/ 253 w 287"/>
                <a:gd name="T99" fmla="*/ 228 h 287"/>
                <a:gd name="T100" fmla="*/ 255 w 287"/>
                <a:gd name="T101" fmla="*/ 228 h 287"/>
                <a:gd name="T102" fmla="*/ 257 w 287"/>
                <a:gd name="T103" fmla="*/ 226 h 287"/>
                <a:gd name="T104" fmla="*/ 262 w 287"/>
                <a:gd name="T105" fmla="*/ 221 h 287"/>
                <a:gd name="T106" fmla="*/ 269 w 287"/>
                <a:gd name="T107" fmla="*/ 209 h 287"/>
                <a:gd name="T108" fmla="*/ 276 w 287"/>
                <a:gd name="T109" fmla="*/ 198 h 287"/>
                <a:gd name="T110" fmla="*/ 280 w 287"/>
                <a:gd name="T111" fmla="*/ 184 h 287"/>
                <a:gd name="T112" fmla="*/ 281 w 287"/>
                <a:gd name="T113" fmla="*/ 177 h 287"/>
                <a:gd name="T114" fmla="*/ 283 w 287"/>
                <a:gd name="T115" fmla="*/ 171 h 287"/>
                <a:gd name="T116" fmla="*/ 286 w 287"/>
                <a:gd name="T117" fmla="*/ 157 h 287"/>
                <a:gd name="T118" fmla="*/ 286 w 287"/>
                <a:gd name="T119" fmla="*/ 149 h 287"/>
                <a:gd name="T120" fmla="*/ 286 w 287"/>
                <a:gd name="T121" fmla="*/ 146 h 287"/>
                <a:gd name="T122" fmla="*/ 287 w 287"/>
                <a:gd name="T123" fmla="*/ 14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287">
                  <a:moveTo>
                    <a:pt x="287" y="143"/>
                  </a:moveTo>
                  <a:lnTo>
                    <a:pt x="286" y="128"/>
                  </a:lnTo>
                  <a:lnTo>
                    <a:pt x="283" y="113"/>
                  </a:lnTo>
                  <a:lnTo>
                    <a:pt x="276" y="88"/>
                  </a:lnTo>
                  <a:lnTo>
                    <a:pt x="262" y="63"/>
                  </a:lnTo>
                  <a:lnTo>
                    <a:pt x="253" y="51"/>
                  </a:lnTo>
                  <a:lnTo>
                    <a:pt x="244" y="42"/>
                  </a:lnTo>
                  <a:lnTo>
                    <a:pt x="232" y="31"/>
                  </a:lnTo>
                  <a:lnTo>
                    <a:pt x="221" y="23"/>
                  </a:lnTo>
                  <a:lnTo>
                    <a:pt x="197" y="9"/>
                  </a:lnTo>
                  <a:lnTo>
                    <a:pt x="171" y="2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7" y="9"/>
                  </a:lnTo>
                  <a:lnTo>
                    <a:pt x="62" y="23"/>
                  </a:lnTo>
                  <a:lnTo>
                    <a:pt x="41" y="42"/>
                  </a:lnTo>
                  <a:lnTo>
                    <a:pt x="22" y="63"/>
                  </a:lnTo>
                  <a:lnTo>
                    <a:pt x="10" y="88"/>
                  </a:lnTo>
                  <a:lnTo>
                    <a:pt x="2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2" y="171"/>
                  </a:lnTo>
                  <a:lnTo>
                    <a:pt x="5" y="184"/>
                  </a:lnTo>
                  <a:lnTo>
                    <a:pt x="10" y="198"/>
                  </a:lnTo>
                  <a:lnTo>
                    <a:pt x="14" y="209"/>
                  </a:lnTo>
                  <a:lnTo>
                    <a:pt x="22" y="221"/>
                  </a:lnTo>
                  <a:lnTo>
                    <a:pt x="30" y="232"/>
                  </a:lnTo>
                  <a:lnTo>
                    <a:pt x="41" y="244"/>
                  </a:lnTo>
                  <a:lnTo>
                    <a:pt x="50" y="253"/>
                  </a:lnTo>
                  <a:lnTo>
                    <a:pt x="62" y="262"/>
                  </a:lnTo>
                  <a:lnTo>
                    <a:pt x="87" y="276"/>
                  </a:lnTo>
                  <a:lnTo>
                    <a:pt x="114" y="283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46" y="286"/>
                  </a:lnTo>
                  <a:lnTo>
                    <a:pt x="149" y="286"/>
                  </a:lnTo>
                  <a:lnTo>
                    <a:pt x="157" y="286"/>
                  </a:lnTo>
                  <a:lnTo>
                    <a:pt x="171" y="283"/>
                  </a:lnTo>
                  <a:lnTo>
                    <a:pt x="197" y="276"/>
                  </a:lnTo>
                  <a:lnTo>
                    <a:pt x="221" y="262"/>
                  </a:lnTo>
                  <a:lnTo>
                    <a:pt x="226" y="257"/>
                  </a:lnTo>
                  <a:lnTo>
                    <a:pt x="228" y="255"/>
                  </a:lnTo>
                  <a:lnTo>
                    <a:pt x="228" y="253"/>
                  </a:lnTo>
                  <a:lnTo>
                    <a:pt x="229" y="253"/>
                  </a:lnTo>
                  <a:lnTo>
                    <a:pt x="232" y="253"/>
                  </a:lnTo>
                  <a:lnTo>
                    <a:pt x="244" y="244"/>
                  </a:lnTo>
                  <a:lnTo>
                    <a:pt x="253" y="232"/>
                  </a:lnTo>
                  <a:lnTo>
                    <a:pt x="253" y="229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7" y="226"/>
                  </a:lnTo>
                  <a:lnTo>
                    <a:pt x="262" y="221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7"/>
                  </a:lnTo>
                  <a:lnTo>
                    <a:pt x="283" y="171"/>
                  </a:lnTo>
                  <a:lnTo>
                    <a:pt x="286" y="157"/>
                  </a:lnTo>
                  <a:lnTo>
                    <a:pt x="286" y="149"/>
                  </a:lnTo>
                  <a:lnTo>
                    <a:pt x="286" y="146"/>
                  </a:lnTo>
                  <a:lnTo>
                    <a:pt x="287" y="14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4" name="ZoneTexte 2083">
              <a:extLst>
                <a:ext uri="{FF2B5EF4-FFF2-40B4-BE49-F238E27FC236}">
                  <a16:creationId xmlns:a16="http://schemas.microsoft.com/office/drawing/2014/main" id="{13B2281E-F2B8-DE1F-1BAD-4A534C59BD88}"/>
                </a:ext>
              </a:extLst>
            </p:cNvPr>
            <p:cNvSpPr txBox="1"/>
            <p:nvPr/>
          </p:nvSpPr>
          <p:spPr>
            <a:xfrm>
              <a:off x="8340726" y="3369793"/>
              <a:ext cx="465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0066"/>
                  </a:solidFill>
                </a:rPr>
                <a:t>AST</a:t>
              </a:r>
            </a:p>
          </p:txBody>
        </p:sp>
        <p:sp>
          <p:nvSpPr>
            <p:cNvPr id="2085" name="ZoneTexte 2084">
              <a:extLst>
                <a:ext uri="{FF2B5EF4-FFF2-40B4-BE49-F238E27FC236}">
                  <a16:creationId xmlns:a16="http://schemas.microsoft.com/office/drawing/2014/main" id="{183C98F3-744E-30BC-C3B0-4DBDD2E4957D}"/>
                </a:ext>
              </a:extLst>
            </p:cNvPr>
            <p:cNvSpPr txBox="1"/>
            <p:nvPr/>
          </p:nvSpPr>
          <p:spPr>
            <a:xfrm>
              <a:off x="8340726" y="3582410"/>
              <a:ext cx="444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0066"/>
                  </a:solidFill>
                </a:rPr>
                <a:t>ALT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048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1A1E298-FED7-0A8A-7612-6DC6733D94E9}"/>
              </a:ext>
            </a:extLst>
          </p:cNvPr>
          <p:cNvCxnSpPr/>
          <p:nvPr/>
        </p:nvCxnSpPr>
        <p:spPr>
          <a:xfrm flipH="1">
            <a:off x="5331869" y="5259373"/>
            <a:ext cx="1" cy="68965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01DA27-F6FF-9FAE-107B-CD4DB1A2FD6B}"/>
              </a:ext>
            </a:extLst>
          </p:cNvPr>
          <p:cNvCxnSpPr/>
          <p:nvPr/>
        </p:nvCxnSpPr>
        <p:spPr>
          <a:xfrm flipH="1">
            <a:off x="2970757" y="5237590"/>
            <a:ext cx="1" cy="68965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7AE4870-1E93-4C70-4C36-EC82A3B2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Acute hepatitis B after switch to CAB/RPV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E4DD1A-547F-15B3-BD62-B7EF5D811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8951"/>
            <a:ext cx="4375759" cy="923534"/>
          </a:xfrm>
        </p:spPr>
        <p:txBody>
          <a:bodyPr>
            <a:normAutofit/>
          </a:bodyPr>
          <a:lstStyle/>
          <a:p>
            <a:r>
              <a:rPr lang="en-US" noProof="0" dirty="0"/>
              <a:t>Retrospective study,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41C959-4E9F-7B12-A8A3-8C43971C2D88}"/>
              </a:ext>
            </a:extLst>
          </p:cNvPr>
          <p:cNvSpPr txBox="1"/>
          <p:nvPr/>
        </p:nvSpPr>
        <p:spPr>
          <a:xfrm>
            <a:off x="4773915" y="2009306"/>
            <a:ext cx="3805690" cy="4086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Treatment with LA CAB/RPV, N = 1,247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0E6D7D-AA5C-6A6D-BAFF-738F4AD592FF}"/>
              </a:ext>
            </a:extLst>
          </p:cNvPr>
          <p:cNvSpPr txBox="1"/>
          <p:nvPr/>
        </p:nvSpPr>
        <p:spPr>
          <a:xfrm>
            <a:off x="3869916" y="3068291"/>
            <a:ext cx="5613691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noProof="0" dirty="0">
                <a:solidFill>
                  <a:srgbClr val="000066"/>
                </a:solidFill>
              </a:rPr>
              <a:t>290 (34%) with HBs Ab &lt; 10 IU/mL)</a:t>
            </a:r>
          </a:p>
          <a:p>
            <a:pPr algn="ctr"/>
            <a:endParaRPr lang="en-US" noProof="0" dirty="0">
              <a:solidFill>
                <a:srgbClr val="000066"/>
              </a:solidFill>
            </a:endParaRPr>
          </a:p>
          <a:p>
            <a:pPr algn="ctr"/>
            <a:r>
              <a:rPr lang="en-US" noProof="0" dirty="0">
                <a:solidFill>
                  <a:srgbClr val="000066"/>
                </a:solidFill>
              </a:rPr>
              <a:t>215 HBs Ab neg/HBc Ab </a:t>
            </a:r>
            <a:r>
              <a:rPr lang="en-US" dirty="0">
                <a:solidFill>
                  <a:srgbClr val="000066"/>
                </a:solidFill>
              </a:rPr>
              <a:t>neg</a:t>
            </a:r>
            <a:r>
              <a:rPr lang="en-US" noProof="0" dirty="0">
                <a:solidFill>
                  <a:srgbClr val="000066"/>
                </a:solidFill>
              </a:rPr>
              <a:t> + 75 HBs Ab neg/HBc Ab pos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167624-E1BC-1953-217D-047C361223D4}"/>
              </a:ext>
            </a:extLst>
          </p:cNvPr>
          <p:cNvSpPr txBox="1"/>
          <p:nvPr/>
        </p:nvSpPr>
        <p:spPr>
          <a:xfrm>
            <a:off x="1957424" y="4604811"/>
            <a:ext cx="9438673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noProof="0" dirty="0">
                <a:solidFill>
                  <a:srgbClr val="000066"/>
                </a:solidFill>
              </a:rPr>
              <a:t>ACUTE HBV infection, N = 8 (2.7%), median occurrence after 151 days</a:t>
            </a:r>
          </a:p>
          <a:p>
            <a:pPr algn="ctr"/>
            <a:r>
              <a:rPr lang="en-US" noProof="0" dirty="0">
                <a:solidFill>
                  <a:srgbClr val="000066"/>
                </a:solidFill>
              </a:rPr>
              <a:t>3 in HBc Ab positive, 5 in HBs Ab neg alone (2 non vaccinated, 3 previously « correctly »vaccinated)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338E38-3864-E88E-296C-B9EEAC6E7421}"/>
              </a:ext>
            </a:extLst>
          </p:cNvPr>
          <p:cNvSpPr txBox="1"/>
          <p:nvPr/>
        </p:nvSpPr>
        <p:spPr>
          <a:xfrm>
            <a:off x="1698249" y="5984852"/>
            <a:ext cx="2155332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No transaminase elevation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8C6C3C-9771-58B5-F382-12558F629F0A}"/>
              </a:ext>
            </a:extLst>
          </p:cNvPr>
          <p:cNvSpPr txBox="1"/>
          <p:nvPr/>
        </p:nvSpPr>
        <p:spPr>
          <a:xfrm>
            <a:off x="4015816" y="6000955"/>
            <a:ext cx="2464531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Transaminase elevation, N: 4/5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7FAEBD0-0734-0088-B18F-2E30503DF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275" y="6444771"/>
            <a:ext cx="2692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Seang</a:t>
            </a:r>
            <a:r>
              <a:rPr lang="en-GB" sz="14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S, EACS 2025, Abs. MeP12.3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2B2447-87DE-CFF2-4276-A9A15AC3E72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676760" y="2417929"/>
            <a:ext cx="2" cy="6503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4E32CBB-7FE0-E80A-AFA1-9300049A24B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6676761" y="4089847"/>
            <a:ext cx="1" cy="51496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0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DA1A6F69-9077-E11B-CF37-67E79245D867}"/>
              </a:ext>
            </a:extLst>
          </p:cNvPr>
          <p:cNvGrpSpPr/>
          <p:nvPr/>
        </p:nvGrpSpPr>
        <p:grpSpPr>
          <a:xfrm>
            <a:off x="2068939" y="80310"/>
            <a:ext cx="7738761" cy="6697380"/>
            <a:chOff x="1757344" y="-26720"/>
            <a:chExt cx="7738761" cy="6697380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7506968-3C81-5EB7-FDB6-857C2696C241}"/>
                </a:ext>
              </a:extLst>
            </p:cNvPr>
            <p:cNvSpPr>
              <a:spLocks/>
            </p:cNvSpPr>
            <p:nvPr/>
          </p:nvSpPr>
          <p:spPr bwMode="auto">
            <a:xfrm rot="16850906">
              <a:off x="4128758" y="291865"/>
              <a:ext cx="3005064" cy="2367893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2C6123E-49A7-4DBD-9F33-6B4BBB5864CF}"/>
                </a:ext>
              </a:extLst>
            </p:cNvPr>
            <p:cNvSpPr>
              <a:spLocks/>
            </p:cNvSpPr>
            <p:nvPr/>
          </p:nvSpPr>
          <p:spPr bwMode="auto">
            <a:xfrm rot="9718058">
              <a:off x="1963152" y="3117903"/>
              <a:ext cx="3111995" cy="182349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5F5055E-9C85-8E7A-A040-A8DC68BDCE38}"/>
                </a:ext>
              </a:extLst>
            </p:cNvPr>
            <p:cNvSpPr>
              <a:spLocks/>
            </p:cNvSpPr>
            <p:nvPr/>
          </p:nvSpPr>
          <p:spPr bwMode="auto">
            <a:xfrm rot="4135980">
              <a:off x="4986987" y="3981201"/>
              <a:ext cx="3074996" cy="205462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2FFA17F-FD61-9F45-00C7-7C888C5ED532}"/>
                </a:ext>
              </a:extLst>
            </p:cNvPr>
            <p:cNvGrpSpPr/>
            <p:nvPr/>
          </p:nvGrpSpPr>
          <p:grpSpPr>
            <a:xfrm>
              <a:off x="1757344" y="558378"/>
              <a:ext cx="7738761" cy="6112282"/>
              <a:chOff x="1703915" y="27320"/>
              <a:chExt cx="7738761" cy="6112282"/>
            </a:xfrm>
          </p:grpSpPr>
          <p:sp>
            <p:nvSpPr>
              <p:cNvPr id="2" name="Freeform 5">
                <a:extLst>
                  <a:ext uri="{FF2B5EF4-FFF2-40B4-BE49-F238E27FC236}">
                    <a16:creationId xmlns:a16="http://schemas.microsoft.com/office/drawing/2014/main" id="{26F91015-E976-358B-C47F-E692150D80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4194780">
                <a:off x="2671403" y="471452"/>
                <a:ext cx="3005064" cy="2116799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48FFE3F-CEE1-040D-6217-E4A37D23E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7841006">
                <a:off x="2519260" y="3559884"/>
                <a:ext cx="3059985" cy="1604827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DACFC581-218A-7EC1-59CD-C8371989F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5925070">
                <a:off x="3513420" y="3787439"/>
                <a:ext cx="2873715" cy="1830611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E43230E3-3639-73E1-696C-9458E2A7AA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2347956">
                <a:off x="1915776" y="1870347"/>
                <a:ext cx="3161733" cy="132300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38BCBB1-5AA6-48AF-7825-04CF009B280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52239">
                <a:off x="5315903" y="395916"/>
                <a:ext cx="3005064" cy="1882837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527EACDE-F6BB-E7E8-6B47-7E0DB2750AAA}"/>
                  </a:ext>
                </a:extLst>
              </p:cNvPr>
              <p:cNvSpPr>
                <a:spLocks/>
              </p:cNvSpPr>
              <p:nvPr/>
            </p:nvSpPr>
            <p:spPr bwMode="auto">
              <a:xfrm rot="259405">
                <a:off x="5449949" y="1879685"/>
                <a:ext cx="3992727" cy="1745397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08A55C-2041-00E6-0F0F-2BAB96A3CE77}"/>
                  </a:ext>
                </a:extLst>
              </p:cNvPr>
              <p:cNvSpPr/>
              <p:nvPr/>
            </p:nvSpPr>
            <p:spPr>
              <a:xfrm>
                <a:off x="1703915" y="3342147"/>
                <a:ext cx="2319779" cy="42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LEN SC + TAB/ZAB</a:t>
                </a: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C0A96D16-FD62-7415-2525-5D40AA85D436}"/>
                  </a:ext>
                </a:extLst>
              </p:cNvPr>
              <p:cNvSpPr>
                <a:spLocks/>
              </p:cNvSpPr>
              <p:nvPr/>
            </p:nvSpPr>
            <p:spPr bwMode="auto">
              <a:xfrm rot="1370830">
                <a:off x="5846190" y="3116478"/>
                <a:ext cx="3086256" cy="1607863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ED581272-2AF4-6718-1EBE-5D6AEBF783EA}"/>
                  </a:ext>
                </a:extLst>
              </p:cNvPr>
              <p:cNvSpPr/>
              <p:nvPr/>
            </p:nvSpPr>
            <p:spPr>
              <a:xfrm>
                <a:off x="4235921" y="1756712"/>
                <a:ext cx="2482484" cy="22827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0F2CD3-B2F0-233A-2E8C-148FFA08E0C9}"/>
                  </a:ext>
                </a:extLst>
              </p:cNvPr>
              <p:cNvSpPr/>
              <p:nvPr/>
            </p:nvSpPr>
            <p:spPr>
              <a:xfrm>
                <a:off x="4599507" y="2667918"/>
                <a:ext cx="1718226" cy="429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Antiretrovirals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27C09B-BE73-5544-6FD2-11ED4A401287}"/>
                  </a:ext>
                </a:extLst>
              </p:cNvPr>
              <p:cNvSpPr/>
              <p:nvPr/>
            </p:nvSpPr>
            <p:spPr>
              <a:xfrm>
                <a:off x="6780562" y="2189027"/>
                <a:ext cx="2439085" cy="1140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CAB + RPV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Real-world ; </a:t>
                </a:r>
                <a:r>
                  <a:rPr kumimoji="0" lang="fr-FR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Viremia</a:t>
                </a:r>
                <a:r>
                  <a:rPr lang="fr-FR" b="1" dirty="0">
                    <a:solidFill>
                      <a:srgbClr val="000066"/>
                    </a:solidFill>
                    <a:latin typeface="Calibri"/>
                  </a:rPr>
                  <a:t> ; </a:t>
                </a:r>
                <a:br>
                  <a:rPr lang="fr-FR" b="1" dirty="0">
                    <a:solidFill>
                      <a:srgbClr val="000066"/>
                    </a:solidFill>
                    <a:latin typeface="Calibri"/>
                  </a:rPr>
                </a:b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K103N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7C1646C-0FA2-0C1F-64ED-E8A0AD4CC8AD}"/>
                  </a:ext>
                </a:extLst>
              </p:cNvPr>
              <p:cNvSpPr/>
              <p:nvPr/>
            </p:nvSpPr>
            <p:spPr>
              <a:xfrm>
                <a:off x="6735619" y="2330028"/>
                <a:ext cx="1887813" cy="42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9F20F96-7DEA-A63B-7561-9B2BA6A6DC06}"/>
                  </a:ext>
                </a:extLst>
              </p:cNvPr>
              <p:cNvSpPr/>
              <p:nvPr/>
            </p:nvSpPr>
            <p:spPr>
              <a:xfrm>
                <a:off x="6402218" y="3626656"/>
                <a:ext cx="1887813" cy="42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2717F1E-2A7C-EFFD-A6FC-E4758588804D}"/>
                  </a:ext>
                </a:extLst>
              </p:cNvPr>
              <p:cNvSpPr/>
              <p:nvPr/>
            </p:nvSpPr>
            <p:spPr>
              <a:xfrm>
                <a:off x="2119620" y="2133145"/>
                <a:ext cx="1887813" cy="42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CAB + N6LS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845D9E-D791-8E6D-1BFA-888992C80347}"/>
                  </a:ext>
                </a:extLst>
              </p:cNvPr>
              <p:cNvSpPr/>
              <p:nvPr/>
            </p:nvSpPr>
            <p:spPr>
              <a:xfrm>
                <a:off x="4740525" y="4413965"/>
                <a:ext cx="1887813" cy="42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86E1F15-A2CF-2696-71E2-102FED627C47}"/>
                  </a:ext>
                </a:extLst>
              </p:cNvPr>
              <p:cNvSpPr txBox="1"/>
              <p:nvPr/>
            </p:nvSpPr>
            <p:spPr>
              <a:xfrm>
                <a:off x="6410279" y="3570629"/>
                <a:ext cx="2676099" cy="810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DTG/3TC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Historical</a:t>
                </a: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M184V/I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5734CA-E085-74A8-BCDE-6C100BE34E26}"/>
                  </a:ext>
                </a:extLst>
              </p:cNvPr>
              <p:cNvSpPr/>
              <p:nvPr/>
            </p:nvSpPr>
            <p:spPr>
              <a:xfrm>
                <a:off x="2462979" y="717762"/>
                <a:ext cx="2896906" cy="78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Pregnancy and ART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EACS guidelines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917163-62FF-9EED-69E1-AF941764DB0E}"/>
                </a:ext>
              </a:extLst>
            </p:cNvPr>
            <p:cNvSpPr/>
            <p:nvPr/>
          </p:nvSpPr>
          <p:spPr>
            <a:xfrm>
              <a:off x="2620473" y="5056773"/>
              <a:ext cx="1887813" cy="42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ISL + LEN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7F0B124-2C43-E849-4E01-F586AA75B1FD}"/>
                </a:ext>
              </a:extLst>
            </p:cNvPr>
            <p:cNvSpPr txBox="1"/>
            <p:nvPr/>
          </p:nvSpPr>
          <p:spPr>
            <a:xfrm>
              <a:off x="3876448" y="4894294"/>
              <a:ext cx="2428459" cy="149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Real world </a:t>
              </a:r>
              <a:b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studies</a:t>
              </a:r>
              <a:endPara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FOS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132C34D-2515-ACBD-2D68-092F810EFFF2}"/>
                </a:ext>
              </a:extLst>
            </p:cNvPr>
            <p:cNvSpPr txBox="1"/>
            <p:nvPr/>
          </p:nvSpPr>
          <p:spPr>
            <a:xfrm>
              <a:off x="4176998" y="174177"/>
              <a:ext cx="3063083" cy="1528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BIC/F/TAF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DTG/3TC ± TDF/ABC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</a:t>
              </a:r>
              <a:r>
                <a:rPr kumimoji="0" lang="fr-FR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viremia</a:t>
              </a: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;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 CD4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A0B86B9-7945-4E66-AE12-900DFE6355C1}"/>
                </a:ext>
              </a:extLst>
            </p:cNvPr>
            <p:cNvSpPr txBox="1"/>
            <p:nvPr/>
          </p:nvSpPr>
          <p:spPr>
            <a:xfrm>
              <a:off x="6063167" y="1241013"/>
              <a:ext cx="2428459" cy="999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BIC/F/TAF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 DTG + TDF/FTC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Historical</a:t>
              </a: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TFV-R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66DA0-5D6A-72AF-FD2C-6922E1C9F2BB}"/>
                </a:ext>
              </a:extLst>
            </p:cNvPr>
            <p:cNvSpPr/>
            <p:nvPr/>
          </p:nvSpPr>
          <p:spPr>
            <a:xfrm>
              <a:off x="5763815" y="5200795"/>
              <a:ext cx="2024276" cy="781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VF to INSTI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Nucleocapsid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6529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55BCC-EADF-9CC5-F86C-04EA8950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0319657" cy="1481068"/>
          </a:xfrm>
        </p:spPr>
        <p:txBody>
          <a:bodyPr/>
          <a:lstStyle/>
          <a:p>
            <a:r>
              <a:rPr lang="en-US" noProof="0" dirty="0"/>
              <a:t>Occult Hepatitis B infection after switch to  CAB + RPV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3C5B8-EE36-CDBB-9D4B-15363B9758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07140"/>
            <a:ext cx="11065329" cy="1671964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66 PWH HBc Ab pos/HBs Ag neg treated with TDF or TAF-based ART for &gt; 1 year then switching to CAB/RPV</a:t>
            </a:r>
          </a:p>
          <a:p>
            <a:r>
              <a:rPr lang="en-US" noProof="0" dirty="0"/>
              <a:t>Follow-up: 1 year (highly-sensitive quantification HBV-DNA and HBV-RNA)</a:t>
            </a:r>
          </a:p>
          <a:p>
            <a:r>
              <a:rPr lang="en-US" noProof="0" dirty="0"/>
              <a:t>Presence of occult hepatitis B infection at time of TDF/TAF discontinuation in 76%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C3817E4-3888-74D9-F6E1-97A2AD0E7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84709"/>
              </p:ext>
            </p:extLst>
          </p:nvPr>
        </p:nvGraphicFramePr>
        <p:xfrm>
          <a:off x="953459" y="3766757"/>
          <a:ext cx="10592844" cy="206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67629">
                  <a:extLst>
                    <a:ext uri="{9D8B030D-6E8A-4147-A177-3AD203B41FA5}">
                      <a16:colId xmlns:a16="http://schemas.microsoft.com/office/drawing/2014/main" val="1696738691"/>
                    </a:ext>
                  </a:extLst>
                </a:gridCol>
                <a:gridCol w="2718148">
                  <a:extLst>
                    <a:ext uri="{9D8B030D-6E8A-4147-A177-3AD203B41FA5}">
                      <a16:colId xmlns:a16="http://schemas.microsoft.com/office/drawing/2014/main" val="2073002891"/>
                    </a:ext>
                  </a:extLst>
                </a:gridCol>
                <a:gridCol w="1979112">
                  <a:extLst>
                    <a:ext uri="{9D8B030D-6E8A-4147-A177-3AD203B41FA5}">
                      <a16:colId xmlns:a16="http://schemas.microsoft.com/office/drawing/2014/main" val="1162669026"/>
                    </a:ext>
                  </a:extLst>
                </a:gridCol>
                <a:gridCol w="3427955">
                  <a:extLst>
                    <a:ext uri="{9D8B030D-6E8A-4147-A177-3AD203B41FA5}">
                      <a16:colId xmlns:a16="http://schemas.microsoft.com/office/drawing/2014/main" val="1353308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TDF/TAF withdrawal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W48 on CAB/RPV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1424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OCCULT HEP B INFECTION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Positive HBV-DNA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25.8%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Persistence of occult infection 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(HBV replication) in 42/50 (84%)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7697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fr-FR" dirty="0"/>
                        <a:t>OCCULT HEP B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Positive HBV-RNA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36.4%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9449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Positive HBV-DNA and -RNA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13.6%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8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noProof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Negative HBV-DNA and -RNA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24.2%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Presence of markers of HBV replication 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(occult infection in 11/16 (68.8%)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767368"/>
                  </a:ext>
                </a:extLst>
              </a:tr>
            </a:tbl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9B4C0EB3-5AEC-AF3D-1D48-E3839B20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609" y="6455281"/>
            <a:ext cx="2971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 err="1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Magnapera</a:t>
            </a:r>
            <a:r>
              <a:rPr lang="en-GB" sz="140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A, EACS 2025, Abs. PS05.2</a:t>
            </a:r>
          </a:p>
        </p:txBody>
      </p:sp>
    </p:spTree>
    <p:extLst>
      <p:ext uri="{BB962C8B-B14F-4D97-AF65-F5344CB8AC3E}">
        <p14:creationId xmlns:p14="http://schemas.microsoft.com/office/powerpoint/2010/main" val="1441674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08DC7-5329-27B8-F72E-B6D9AE09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HBV reactivation in PWH with HBs Ag negative/HBc Ab positive switch to non-TFV-based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E48D1-E5D4-543D-918A-0392F38E73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56710"/>
            <a:ext cx="4477789" cy="3352799"/>
          </a:xfrm>
        </p:spPr>
        <p:txBody>
          <a:bodyPr>
            <a:noAutofit/>
          </a:bodyPr>
          <a:lstStyle/>
          <a:p>
            <a:r>
              <a:rPr lang="en-US" sz="2000" noProof="0" dirty="0"/>
              <a:t>Observational study, Swiss Cohort</a:t>
            </a:r>
          </a:p>
          <a:p>
            <a:r>
              <a:rPr lang="en-US" sz="2000" noProof="0" dirty="0"/>
              <a:t>HBsAg-/</a:t>
            </a:r>
            <a:r>
              <a:rPr lang="en-US" sz="2000" noProof="0" dirty="0" err="1"/>
              <a:t>HBcAb</a:t>
            </a:r>
            <a:r>
              <a:rPr lang="en-US" sz="2000" noProof="0" dirty="0"/>
              <a:t>+ PWH on TFV-ART switching to non-HBV active ART or XTC-based ART</a:t>
            </a:r>
          </a:p>
          <a:p>
            <a:r>
              <a:rPr lang="en-US" sz="2000" noProof="0" dirty="0"/>
              <a:t>Assessment on stored samples</a:t>
            </a:r>
          </a:p>
          <a:p>
            <a:pPr lvl="1"/>
            <a:r>
              <a:rPr lang="en-US" sz="1800" noProof="0" dirty="0"/>
              <a:t>HBV DNA by </a:t>
            </a:r>
            <a:r>
              <a:rPr lang="en-US" sz="1800" noProof="0" dirty="0" err="1"/>
              <a:t>cobas@MPX</a:t>
            </a:r>
            <a:r>
              <a:rPr lang="en-US" sz="1800" noProof="0" dirty="0"/>
              <a:t> and </a:t>
            </a:r>
            <a:r>
              <a:rPr lang="en-US" sz="1800" noProof="0" dirty="0" err="1"/>
              <a:t>cobas@HBV</a:t>
            </a:r>
            <a:endParaRPr lang="en-US" sz="1800" noProof="0" dirty="0"/>
          </a:p>
          <a:p>
            <a:pPr lvl="1"/>
            <a:r>
              <a:rPr lang="en-US" sz="1800" noProof="0" dirty="0"/>
              <a:t>HBsAg (qual.)</a:t>
            </a:r>
          </a:p>
          <a:p>
            <a:r>
              <a:rPr lang="en-US" sz="2000" noProof="0" dirty="0"/>
              <a:t>Primary outcome : HBV DNA ≥ 1 year after stopping TFV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D485AE7-E6C3-7230-672E-5EF6F65A3E89}"/>
              </a:ext>
            </a:extLst>
          </p:cNvPr>
          <p:cNvSpPr txBox="1">
            <a:spLocks/>
          </p:cNvSpPr>
          <p:nvPr/>
        </p:nvSpPr>
        <p:spPr>
          <a:xfrm>
            <a:off x="609600" y="5774682"/>
            <a:ext cx="9973553" cy="892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noProof="0" dirty="0"/>
              <a:t>Conclusion: </a:t>
            </a:r>
            <a:r>
              <a:rPr lang="en-US" sz="2000" noProof="0" dirty="0"/>
              <a:t>only 3.9% individuals with reactivation of HBV but none with quantifiable HBV DNA. Limited clinical concerns (but only 20% of individuals with </a:t>
            </a:r>
            <a:r>
              <a:rPr lang="en-US" sz="2000" noProof="0" dirty="0" err="1"/>
              <a:t>Hbs</a:t>
            </a:r>
            <a:r>
              <a:rPr lang="en-US" sz="2000" noProof="0" dirty="0"/>
              <a:t> Ab &lt; 10 IU/mL)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444F6AF-D3FD-29D6-B81D-8E7C0D29EFD8}"/>
              </a:ext>
            </a:extLst>
          </p:cNvPr>
          <p:cNvGrpSpPr/>
          <p:nvPr/>
        </p:nvGrpSpPr>
        <p:grpSpPr>
          <a:xfrm>
            <a:off x="4618933" y="2010159"/>
            <a:ext cx="7392436" cy="3733212"/>
            <a:chOff x="4618933" y="2010159"/>
            <a:chExt cx="7392436" cy="3733212"/>
          </a:xfrm>
        </p:grpSpPr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5EA11243-7880-D4B9-4B43-74DAED87787B}"/>
                </a:ext>
              </a:extLst>
            </p:cNvPr>
            <p:cNvCxnSpPr>
              <a:cxnSpLocks/>
            </p:cNvCxnSpPr>
            <p:nvPr/>
          </p:nvCxnSpPr>
          <p:spPr>
            <a:xfrm>
              <a:off x="6801394" y="3614057"/>
              <a:ext cx="0" cy="1083916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7A0D9419-6B6F-B242-A9D0-F3C114FA3B56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>
              <a:off x="9446243" y="3614057"/>
              <a:ext cx="0" cy="108391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C78CD7D-C9CB-24BB-9CF2-E72C28192C37}"/>
                </a:ext>
              </a:extLst>
            </p:cNvPr>
            <p:cNvSpPr txBox="1"/>
            <p:nvPr/>
          </p:nvSpPr>
          <p:spPr>
            <a:xfrm>
              <a:off x="4618933" y="5404283"/>
              <a:ext cx="1618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ALT flare (≥ 80 IU/L)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29E6BF0-5065-CA55-9E91-9E830DDA8150}"/>
                </a:ext>
              </a:extLst>
            </p:cNvPr>
            <p:cNvSpPr txBox="1"/>
            <p:nvPr/>
          </p:nvSpPr>
          <p:spPr>
            <a:xfrm>
              <a:off x="6990545" y="5435594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12.4%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0F84C20-A159-E981-168F-963FE2F8B6CA}"/>
                </a:ext>
              </a:extLst>
            </p:cNvPr>
            <p:cNvSpPr txBox="1"/>
            <p:nvPr/>
          </p:nvSpPr>
          <p:spPr>
            <a:xfrm>
              <a:off x="10182679" y="543559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11.1%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EB4CFEB-49EA-D4A4-4485-D98054822915}"/>
                </a:ext>
              </a:extLst>
            </p:cNvPr>
            <p:cNvSpPr txBox="1"/>
            <p:nvPr/>
          </p:nvSpPr>
          <p:spPr>
            <a:xfrm>
              <a:off x="7910044" y="239406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178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09D54D-3186-515A-2B45-333305D080A9}"/>
                </a:ext>
              </a:extLst>
            </p:cNvPr>
            <p:cNvSpPr txBox="1"/>
            <p:nvPr/>
          </p:nvSpPr>
          <p:spPr>
            <a:xfrm>
              <a:off x="10028363" y="2281944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180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96B3FF14-7370-DFE7-9319-31936C669743}"/>
                </a:ext>
              </a:extLst>
            </p:cNvPr>
            <p:cNvSpPr/>
            <p:nvPr/>
          </p:nvSpPr>
          <p:spPr>
            <a:xfrm>
              <a:off x="6339845" y="2995749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 HBV+</a:t>
              </a:r>
              <a:br>
                <a:rPr lang="fr-FR" sz="1400" b="1" dirty="0">
                  <a:solidFill>
                    <a:srgbClr val="FF0000"/>
                  </a:solidFill>
                </a:rPr>
              </a:br>
              <a:r>
                <a:rPr lang="fr-FR" sz="1400" b="1" dirty="0">
                  <a:solidFill>
                    <a:srgbClr val="FF0000"/>
                  </a:solidFill>
                </a:rPr>
                <a:t>(1.1%)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08B3C587-4082-1CC8-2C1E-98BA6C4371CC}"/>
                </a:ext>
              </a:extLst>
            </p:cNvPr>
            <p:cNvSpPr/>
            <p:nvPr/>
          </p:nvSpPr>
          <p:spPr>
            <a:xfrm>
              <a:off x="7569546" y="2995749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176 HBV-</a:t>
              </a:r>
              <a:br>
                <a:rPr lang="fr-FR" sz="1400" dirty="0">
                  <a:solidFill>
                    <a:srgbClr val="000066"/>
                  </a:solidFill>
                </a:rPr>
              </a:br>
              <a:r>
                <a:rPr lang="fr-FR" sz="1400" dirty="0">
                  <a:solidFill>
                    <a:srgbClr val="000066"/>
                  </a:solidFill>
                </a:rPr>
                <a:t>(98.9%)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C3CD1BB-AE68-17D1-1AE3-A75BECDFA225}"/>
                </a:ext>
              </a:extLst>
            </p:cNvPr>
            <p:cNvSpPr/>
            <p:nvPr/>
          </p:nvSpPr>
          <p:spPr>
            <a:xfrm>
              <a:off x="8962917" y="2995749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10 HBV+</a:t>
              </a:r>
              <a:br>
                <a:rPr lang="fr-FR" sz="1400" b="1" dirty="0">
                  <a:solidFill>
                    <a:srgbClr val="FF0000"/>
                  </a:solidFill>
                </a:rPr>
              </a:br>
              <a:r>
                <a:rPr lang="fr-FR" sz="1400" b="1" dirty="0">
                  <a:solidFill>
                    <a:srgbClr val="FF0000"/>
                  </a:solidFill>
                </a:rPr>
                <a:t>(5.6%)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F99D28A-85B5-AF4A-4061-F4EAAF6978C3}"/>
                </a:ext>
              </a:extLst>
            </p:cNvPr>
            <p:cNvSpPr/>
            <p:nvPr/>
          </p:nvSpPr>
          <p:spPr>
            <a:xfrm>
              <a:off x="10003817" y="2995749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2 </a:t>
              </a:r>
              <a:r>
                <a:rPr lang="fr-FR" sz="1400" dirty="0" err="1">
                  <a:solidFill>
                    <a:srgbClr val="000066"/>
                  </a:solidFill>
                </a:rPr>
                <a:t>missing</a:t>
              </a:r>
              <a:br>
                <a:rPr lang="fr-FR" sz="1400" dirty="0">
                  <a:solidFill>
                    <a:srgbClr val="000066"/>
                  </a:solidFill>
                </a:rPr>
              </a:br>
              <a:r>
                <a:rPr lang="fr-FR" sz="1400" dirty="0">
                  <a:solidFill>
                    <a:srgbClr val="000066"/>
                  </a:solidFill>
                </a:rPr>
                <a:t>(1.1%)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A034BE5-1D05-C358-2C48-4D77750B3D78}"/>
                </a:ext>
              </a:extLst>
            </p:cNvPr>
            <p:cNvSpPr/>
            <p:nvPr/>
          </p:nvSpPr>
          <p:spPr>
            <a:xfrm>
              <a:off x="11044717" y="2995749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168 HBV-</a:t>
              </a:r>
              <a:br>
                <a:rPr lang="fr-FR" sz="1400" dirty="0">
                  <a:solidFill>
                    <a:srgbClr val="000066"/>
                  </a:solidFill>
                </a:rPr>
              </a:br>
              <a:r>
                <a:rPr lang="fr-FR" sz="1400" dirty="0">
                  <a:solidFill>
                    <a:srgbClr val="000066"/>
                  </a:solidFill>
                </a:rPr>
                <a:t>(93.3%)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FB20170A-DC20-09CB-EDD4-FCF87F8750A5}"/>
                </a:ext>
              </a:extLst>
            </p:cNvPr>
            <p:cNvSpPr/>
            <p:nvPr/>
          </p:nvSpPr>
          <p:spPr>
            <a:xfrm>
              <a:off x="8962917" y="4697973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All</a:t>
              </a:r>
              <a:br>
                <a:rPr lang="fr-FR" sz="1400" dirty="0">
                  <a:solidFill>
                    <a:srgbClr val="000066"/>
                  </a:solidFill>
                </a:rPr>
              </a:br>
              <a:r>
                <a:rPr lang="fr-FR" sz="1400" dirty="0" err="1">
                  <a:solidFill>
                    <a:srgbClr val="000066"/>
                  </a:solidFill>
                </a:rPr>
                <a:t>HBsAg</a:t>
              </a:r>
              <a:r>
                <a:rPr lang="fr-FR" sz="1400" dirty="0">
                  <a:solidFill>
                    <a:srgbClr val="000066"/>
                  </a:solidFill>
                </a:rPr>
                <a:t>-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698E9944-9D7B-D032-F6FA-FD47E5B896D6}"/>
                </a:ext>
              </a:extLst>
            </p:cNvPr>
            <p:cNvSpPr/>
            <p:nvPr/>
          </p:nvSpPr>
          <p:spPr>
            <a:xfrm>
              <a:off x="10003817" y="4697973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 </a:t>
              </a:r>
              <a:r>
                <a:rPr lang="fr-FR" sz="1400" dirty="0" err="1">
                  <a:solidFill>
                    <a:srgbClr val="000066"/>
                  </a:solidFill>
                </a:rPr>
                <a:t>HBsAg</a:t>
              </a:r>
              <a:r>
                <a:rPr lang="fr-FR" sz="1400" dirty="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4F934952-F597-45F8-3747-2627237944F4}"/>
                </a:ext>
              </a:extLst>
            </p:cNvPr>
            <p:cNvSpPr/>
            <p:nvPr/>
          </p:nvSpPr>
          <p:spPr>
            <a:xfrm>
              <a:off x="11044717" y="4697973"/>
              <a:ext cx="966652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 </a:t>
              </a:r>
              <a:r>
                <a:rPr lang="fr-FR" sz="1400" dirty="0" err="1">
                  <a:solidFill>
                    <a:srgbClr val="000066"/>
                  </a:solidFill>
                </a:rPr>
                <a:t>HBsAg</a:t>
              </a:r>
              <a:r>
                <a:rPr lang="fr-FR" sz="1400" dirty="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BF4D09B-AC18-8A72-6951-14663AE1722D}"/>
                </a:ext>
              </a:extLst>
            </p:cNvPr>
            <p:cNvSpPr/>
            <p:nvPr/>
          </p:nvSpPr>
          <p:spPr>
            <a:xfrm>
              <a:off x="6119932" y="3792749"/>
              <a:ext cx="1352028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2 not </a:t>
              </a:r>
              <a:r>
                <a:rPr lang="fr-FR" sz="1400" dirty="0" err="1">
                  <a:solidFill>
                    <a:srgbClr val="000066"/>
                  </a:solidFill>
                </a:rPr>
                <a:t>detected</a:t>
              </a:r>
              <a:endParaRPr lang="fr-FR" sz="1400" dirty="0">
                <a:solidFill>
                  <a:srgbClr val="000066"/>
                </a:solidFill>
              </a:endParaRP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DDD6416E-6430-3274-CE72-2E0D2EC2C79B}"/>
                </a:ext>
              </a:extLst>
            </p:cNvPr>
            <p:cNvSpPr/>
            <p:nvPr/>
          </p:nvSpPr>
          <p:spPr>
            <a:xfrm>
              <a:off x="8770229" y="3792749"/>
              <a:ext cx="1352028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9 not </a:t>
              </a:r>
              <a:r>
                <a:rPr lang="fr-FR" sz="1400" dirty="0" err="1">
                  <a:solidFill>
                    <a:srgbClr val="000066"/>
                  </a:solidFill>
                </a:rPr>
                <a:t>detected</a:t>
              </a:r>
              <a:br>
                <a:rPr lang="fr-FR" sz="1400" dirty="0">
                  <a:solidFill>
                    <a:srgbClr val="000066"/>
                  </a:solidFill>
                </a:rPr>
              </a:br>
              <a:r>
                <a:rPr lang="fr-FR" sz="1400" dirty="0">
                  <a:solidFill>
                    <a:srgbClr val="000066"/>
                  </a:solidFill>
                </a:rPr>
                <a:t>1 &lt;LLOQ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41FA5735-7F7D-AF15-566C-FE77871994D3}"/>
                </a:ext>
              </a:extLst>
            </p:cNvPr>
            <p:cNvSpPr/>
            <p:nvPr/>
          </p:nvSpPr>
          <p:spPr>
            <a:xfrm>
              <a:off x="5890841" y="4694422"/>
              <a:ext cx="2730649" cy="6183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All </a:t>
              </a:r>
              <a:r>
                <a:rPr lang="fr-FR" sz="1400" dirty="0" err="1">
                  <a:solidFill>
                    <a:srgbClr val="000066"/>
                  </a:solidFill>
                </a:rPr>
                <a:t>HBsAg</a:t>
              </a:r>
              <a:r>
                <a:rPr lang="fr-FR" sz="1400" dirty="0">
                  <a:solidFill>
                    <a:srgbClr val="000066"/>
                  </a:solidFill>
                </a:rPr>
                <a:t>-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55BD0544-5D3C-D135-7D37-4F8B85881A2F}"/>
                </a:ext>
              </a:extLst>
            </p:cNvPr>
            <p:cNvSpPr/>
            <p:nvPr/>
          </p:nvSpPr>
          <p:spPr>
            <a:xfrm>
              <a:off x="6119932" y="2331289"/>
              <a:ext cx="2730649" cy="42299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XTC-</a:t>
              </a:r>
              <a:r>
                <a:rPr lang="fr-FR" sz="1600" dirty="0" err="1"/>
                <a:t>based</a:t>
              </a:r>
              <a:r>
                <a:rPr lang="fr-FR" sz="1600" dirty="0"/>
                <a:t> ART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ED7CA37F-C625-7D26-4036-209A4EF811FA}"/>
                </a:ext>
              </a:extLst>
            </p:cNvPr>
            <p:cNvSpPr/>
            <p:nvPr/>
          </p:nvSpPr>
          <p:spPr>
            <a:xfrm>
              <a:off x="9133307" y="2331289"/>
              <a:ext cx="2730649" cy="42299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Non-HBV active ART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18AFA73-959C-9CB1-62C3-2DF0B9BF642B}"/>
                </a:ext>
              </a:extLst>
            </p:cNvPr>
            <p:cNvSpPr txBox="1"/>
            <p:nvPr/>
          </p:nvSpPr>
          <p:spPr>
            <a:xfrm>
              <a:off x="4965376" y="3094811"/>
              <a:ext cx="1135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Cobas ® MPX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(qual.)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ABD0130-B592-F078-BA0B-F411238ED425}"/>
                </a:ext>
              </a:extLst>
            </p:cNvPr>
            <p:cNvSpPr txBox="1"/>
            <p:nvPr/>
          </p:nvSpPr>
          <p:spPr>
            <a:xfrm>
              <a:off x="4965376" y="3816698"/>
              <a:ext cx="11090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Cobas ® HBV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(quant.)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C2B825A-619B-C3F4-BBEF-2AC51DDC63BC}"/>
                </a:ext>
              </a:extLst>
            </p:cNvPr>
            <p:cNvSpPr txBox="1"/>
            <p:nvPr/>
          </p:nvSpPr>
          <p:spPr>
            <a:xfrm>
              <a:off x="4965376" y="4667752"/>
              <a:ext cx="6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HBsAg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(qual.)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1856E7D1-FAA6-70FD-52A8-AAEB5B445151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6801394" y="2754281"/>
              <a:ext cx="0" cy="24146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ADF13D28-336A-2349-9911-FEE60754A84F}"/>
                </a:ext>
              </a:extLst>
            </p:cNvPr>
            <p:cNvCxnSpPr/>
            <p:nvPr/>
          </p:nvCxnSpPr>
          <p:spPr>
            <a:xfrm>
              <a:off x="8046720" y="2754281"/>
              <a:ext cx="0" cy="24146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C37587AF-BB94-6874-7C73-1DEFDB6EECDD}"/>
                </a:ext>
              </a:extLst>
            </p:cNvPr>
            <p:cNvCxnSpPr/>
            <p:nvPr/>
          </p:nvCxnSpPr>
          <p:spPr>
            <a:xfrm>
              <a:off x="9440091" y="2754281"/>
              <a:ext cx="0" cy="24146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2DEDC86E-247E-70C5-C389-B5DFE77FA87F}"/>
                </a:ext>
              </a:extLst>
            </p:cNvPr>
            <p:cNvCxnSpPr/>
            <p:nvPr/>
          </p:nvCxnSpPr>
          <p:spPr>
            <a:xfrm>
              <a:off x="10477209" y="2754281"/>
              <a:ext cx="0" cy="24146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94BE5F9D-4AD8-62CA-93F8-07687C2E0A8E}"/>
                </a:ext>
              </a:extLst>
            </p:cNvPr>
            <p:cNvCxnSpPr/>
            <p:nvPr/>
          </p:nvCxnSpPr>
          <p:spPr>
            <a:xfrm>
              <a:off x="11530946" y="2754281"/>
              <a:ext cx="0" cy="24146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30B542CC-6EF2-47E9-BEB5-DD77037498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87143" y="3614057"/>
              <a:ext cx="0" cy="108391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70E29FCD-AE31-3353-C4D5-5E68DE913EE5}"/>
                </a:ext>
              </a:extLst>
            </p:cNvPr>
            <p:cNvCxnSpPr>
              <a:cxnSpLocks/>
            </p:cNvCxnSpPr>
            <p:nvPr/>
          </p:nvCxnSpPr>
          <p:spPr>
            <a:xfrm>
              <a:off x="11530946" y="3614057"/>
              <a:ext cx="0" cy="108391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89592439-40E9-9006-1905-2C451C20C324}"/>
                </a:ext>
              </a:extLst>
            </p:cNvPr>
            <p:cNvCxnSpPr>
              <a:cxnSpLocks/>
            </p:cNvCxnSpPr>
            <p:nvPr/>
          </p:nvCxnSpPr>
          <p:spPr>
            <a:xfrm>
              <a:off x="8064935" y="3614057"/>
              <a:ext cx="0" cy="1083916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CC47863-8CC6-A6EE-A887-410FAFFFF0C2}"/>
                </a:ext>
              </a:extLst>
            </p:cNvPr>
            <p:cNvSpPr txBox="1"/>
            <p:nvPr/>
          </p:nvSpPr>
          <p:spPr>
            <a:xfrm>
              <a:off x="7113199" y="2023512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000066"/>
                  </a:solidFill>
                </a:rPr>
                <a:t>N = 178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A15E1E8-3F40-8966-3911-3A37AA5C6174}"/>
                </a:ext>
              </a:extLst>
            </p:cNvPr>
            <p:cNvSpPr txBox="1"/>
            <p:nvPr/>
          </p:nvSpPr>
          <p:spPr>
            <a:xfrm>
              <a:off x="10071712" y="2010159"/>
              <a:ext cx="747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000066"/>
                  </a:solidFill>
                </a:rPr>
                <a:t>N </a:t>
              </a:r>
              <a:r>
                <a:rPr lang="fr-FR" sz="1400" b="1">
                  <a:solidFill>
                    <a:srgbClr val="000066"/>
                  </a:solidFill>
                </a:rPr>
                <a:t>= 180</a:t>
              </a:r>
              <a:endParaRPr lang="fr-FR" sz="14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4DFD69FB-15F5-B344-F806-B9C92748E5D2}"/>
              </a:ext>
            </a:extLst>
          </p:cNvPr>
          <p:cNvSpPr txBox="1"/>
          <p:nvPr/>
        </p:nvSpPr>
        <p:spPr>
          <a:xfrm>
            <a:off x="9451095" y="6443408"/>
            <a:ext cx="2686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>
                <a:solidFill>
                  <a:srgbClr val="0070C0"/>
                </a:solidFill>
              </a:rPr>
              <a:t>Begré</a:t>
            </a:r>
            <a:r>
              <a:rPr lang="fr-FR" sz="1400" i="1" dirty="0">
                <a:solidFill>
                  <a:srgbClr val="0070C0"/>
                </a:solidFill>
              </a:rPr>
              <a:t> L, EACS 2025, Abs. PS15.6LB</a:t>
            </a:r>
          </a:p>
        </p:txBody>
      </p:sp>
    </p:spTree>
    <p:extLst>
      <p:ext uri="{BB962C8B-B14F-4D97-AF65-F5344CB8AC3E}">
        <p14:creationId xmlns:p14="http://schemas.microsoft.com/office/powerpoint/2010/main" val="1026004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861554A-2253-EFD3-FA05-627C4E8EF5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20872"/>
            <a:ext cx="10972800" cy="3063282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HBs Ag+</a:t>
            </a:r>
          </a:p>
          <a:p>
            <a:pPr lvl="1"/>
            <a:r>
              <a:rPr lang="en-US" noProof="0" dirty="0"/>
              <a:t>3TC/FTC as the only anti-HBV drug is not recommended</a:t>
            </a:r>
          </a:p>
          <a:p>
            <a:pPr lvl="1"/>
            <a:endParaRPr lang="en-US" noProof="0" dirty="0"/>
          </a:p>
          <a:p>
            <a:r>
              <a:rPr lang="en-US" noProof="0" dirty="0"/>
              <a:t>HBs Ag- ; anti-HBc Ab+ ; anti-HBs Ag Ab</a:t>
            </a:r>
            <a:r>
              <a:rPr lang="en-US" u="sng" noProof="0" dirty="0"/>
              <a:t>+</a:t>
            </a:r>
          </a:p>
          <a:p>
            <a:pPr lvl="1"/>
            <a:r>
              <a:rPr lang="en-US" noProof="0" dirty="0"/>
              <a:t>ART with 3TC/FTC as the only anti-HBV drug is considered safe, as HBV reactivation </a:t>
            </a:r>
            <a:br>
              <a:rPr lang="en-US" noProof="0" dirty="0"/>
            </a:br>
            <a:r>
              <a:rPr lang="en-US" noProof="0" dirty="0"/>
              <a:t>is extremely rare</a:t>
            </a:r>
          </a:p>
          <a:p>
            <a:pPr lvl="1"/>
            <a:r>
              <a:rPr lang="en-US" noProof="0" dirty="0"/>
              <a:t>ART without any HBV-active agent is possible, as HBV reactivation risk is low, </a:t>
            </a:r>
            <a:br>
              <a:rPr lang="en-US" noProof="0" dirty="0"/>
            </a:br>
            <a:r>
              <a:rPr lang="en-US" noProof="0" dirty="0"/>
              <a:t>but monitoring of AST/ALT, HBsAg, HBV-DNA is recommended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794A8E-1BD7-0233-B7A0-0BBB6D7AB65E}"/>
              </a:ext>
            </a:extLst>
          </p:cNvPr>
          <p:cNvSpPr txBox="1"/>
          <p:nvPr/>
        </p:nvSpPr>
        <p:spPr>
          <a:xfrm>
            <a:off x="3140781" y="1387479"/>
            <a:ext cx="60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noProof="0" dirty="0">
                <a:solidFill>
                  <a:srgbClr val="00B0F0"/>
                </a:solidFill>
              </a:rPr>
              <a:t>HIV-HBV co-infection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B3EC16AF-4197-4DBA-8605-824FFFB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70698" cy="1481068"/>
          </a:xfrm>
        </p:spPr>
        <p:txBody>
          <a:bodyPr>
            <a:normAutofit/>
          </a:bodyPr>
          <a:lstStyle/>
          <a:p>
            <a:r>
              <a:rPr lang="fr-FR" sz="3000" dirty="0"/>
              <a:t>EACS GUIDELINES – OCT 2025</a:t>
            </a:r>
          </a:p>
        </p:txBody>
      </p:sp>
    </p:spTree>
    <p:extLst>
      <p:ext uri="{BB962C8B-B14F-4D97-AF65-F5344CB8AC3E}">
        <p14:creationId xmlns:p14="http://schemas.microsoft.com/office/powerpoint/2010/main" val="1231546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6E2578-A496-2B64-C628-03B71298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495314" cy="1481068"/>
          </a:xfrm>
        </p:spPr>
        <p:txBody>
          <a:bodyPr>
            <a:normAutofit/>
          </a:bodyPr>
          <a:lstStyle/>
          <a:p>
            <a:r>
              <a:rPr lang="en-US" sz="3000" noProof="0" dirty="0" err="1"/>
              <a:t>DoxyPEP</a:t>
            </a:r>
            <a:r>
              <a:rPr lang="en-US" sz="3000" noProof="0" dirty="0"/>
              <a:t> and 4CMenB Vaccine in PWH at high risk for Bacterial STIs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B5FD1B-C9CD-7A50-F7FE-14C80CAB49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258" y="1774872"/>
            <a:ext cx="6215743" cy="3818165"/>
          </a:xfrm>
        </p:spPr>
        <p:txBody>
          <a:bodyPr/>
          <a:lstStyle/>
          <a:p>
            <a:r>
              <a:rPr lang="en-US" noProof="0" dirty="0"/>
              <a:t>Observational Study, Switzerland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2023-2024: proposal of </a:t>
            </a:r>
            <a:r>
              <a:rPr lang="en-US" noProof="0" dirty="0" err="1"/>
              <a:t>DoxyPEP</a:t>
            </a:r>
            <a:r>
              <a:rPr lang="en-US" noProof="0" dirty="0"/>
              <a:t> and/or 4CMenB In HIV+ MSM with condomless sex with occasional partners and/or ≥ 1 bacterial STI in the past 3 years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Incidence rates before and after initiation of the new strategy</a:t>
            </a:r>
          </a:p>
          <a:p>
            <a:endParaRPr lang="en-US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DD7E08-F639-14A0-5C8D-3088A7480A1B}"/>
              </a:ext>
            </a:extLst>
          </p:cNvPr>
          <p:cNvSpPr txBox="1"/>
          <p:nvPr/>
        </p:nvSpPr>
        <p:spPr>
          <a:xfrm>
            <a:off x="7500797" y="1502447"/>
            <a:ext cx="407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B0F0"/>
                </a:solidFill>
              </a:rPr>
              <a:t>STI incidence rate /100 patient-years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8B32989-8355-3F3E-F3B9-1A165D2B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252" y="6468498"/>
            <a:ext cx="3294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 err="1">
                <a:solidFill>
                  <a:srgbClr val="0070C0"/>
                </a:solidFill>
                <a:latin typeface="Calibri"/>
              </a:rPr>
              <a:t>Wimmersberger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 D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EACS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2025, Abs. PS15.2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B4F430A-1D64-EF8F-6DFC-A7777630B3AA}"/>
              </a:ext>
            </a:extLst>
          </p:cNvPr>
          <p:cNvGrpSpPr/>
          <p:nvPr/>
        </p:nvGrpSpPr>
        <p:grpSpPr>
          <a:xfrm>
            <a:off x="7088555" y="2083326"/>
            <a:ext cx="4588187" cy="4354581"/>
            <a:chOff x="7065817" y="2083326"/>
            <a:chExt cx="3579957" cy="43545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347C6FA-1BD7-BED0-2663-B20790F90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117" y="2190747"/>
              <a:ext cx="3237657" cy="3429548"/>
            </a:xfrm>
            <a:custGeom>
              <a:avLst/>
              <a:gdLst>
                <a:gd name="T0" fmla="*/ 0 w 15906"/>
                <a:gd name="T1" fmla="*/ 0 h 9271"/>
                <a:gd name="T2" fmla="*/ 0 w 15906"/>
                <a:gd name="T3" fmla="*/ 9271 h 9271"/>
                <a:gd name="T4" fmla="*/ 15906 w 15906"/>
                <a:gd name="T5" fmla="*/ 9271 h 9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06" h="9271">
                  <a:moveTo>
                    <a:pt x="0" y="0"/>
                  </a:moveTo>
                  <a:lnTo>
                    <a:pt x="0" y="9271"/>
                  </a:lnTo>
                  <a:lnTo>
                    <a:pt x="15906" y="92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9" name="Line 21">
              <a:extLst>
                <a:ext uri="{FF2B5EF4-FFF2-40B4-BE49-F238E27FC236}">
                  <a16:creationId xmlns:a16="http://schemas.microsoft.com/office/drawing/2014/main" id="{E68BD769-40C2-95A4-BEC2-DE53C562C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7074" y="4480456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02F70D85-A48C-30D3-F610-054B8D1ED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7074" y="5600114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13" name="Line 25">
              <a:extLst>
                <a:ext uri="{FF2B5EF4-FFF2-40B4-BE49-F238E27FC236}">
                  <a16:creationId xmlns:a16="http://schemas.microsoft.com/office/drawing/2014/main" id="{86C979CE-5FCC-3186-79BA-0C2C57341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7074" y="3364569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5F7DDAE-35F8-A354-F082-0B745397A5EA}"/>
                </a:ext>
              </a:extLst>
            </p:cNvPr>
            <p:cNvSpPr txBox="1"/>
            <p:nvPr/>
          </p:nvSpPr>
          <p:spPr>
            <a:xfrm>
              <a:off x="7137109" y="5430301"/>
              <a:ext cx="215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DF3C905-6305-9BB8-604A-B06DDA36D679}"/>
                </a:ext>
              </a:extLst>
            </p:cNvPr>
            <p:cNvSpPr txBox="1"/>
            <p:nvPr/>
          </p:nvSpPr>
          <p:spPr>
            <a:xfrm>
              <a:off x="7065817" y="4314117"/>
              <a:ext cx="286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E9A92D5-0930-04E1-4F9A-5D1F3F3A27AC}"/>
                </a:ext>
              </a:extLst>
            </p:cNvPr>
            <p:cNvSpPr txBox="1"/>
            <p:nvPr/>
          </p:nvSpPr>
          <p:spPr>
            <a:xfrm>
              <a:off x="7065817" y="3205022"/>
              <a:ext cx="286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42EB61-7DC4-EE39-8CE2-33EA661AAC6C}"/>
                </a:ext>
              </a:extLst>
            </p:cNvPr>
            <p:cNvSpPr/>
            <p:nvPr/>
          </p:nvSpPr>
          <p:spPr>
            <a:xfrm>
              <a:off x="7506887" y="2457450"/>
              <a:ext cx="332277" cy="31628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141998C9-8989-4EB1-E21B-287753A0B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7074" y="2238982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9402175-A687-DD4C-B36B-802148DDEE6C}"/>
                </a:ext>
              </a:extLst>
            </p:cNvPr>
            <p:cNvSpPr txBox="1"/>
            <p:nvPr/>
          </p:nvSpPr>
          <p:spPr>
            <a:xfrm>
              <a:off x="7065817" y="2083326"/>
              <a:ext cx="286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28543E3-8CF8-5F5E-A843-B331094ECCBD}"/>
                </a:ext>
              </a:extLst>
            </p:cNvPr>
            <p:cNvSpPr txBox="1"/>
            <p:nvPr/>
          </p:nvSpPr>
          <p:spPr>
            <a:xfrm>
              <a:off x="7545245" y="5613594"/>
              <a:ext cx="61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IRR 0.53</a:t>
              </a:r>
            </a:p>
          </p:txBody>
        </p:sp>
        <p:sp>
          <p:nvSpPr>
            <p:cNvPr id="60" name="Line 19">
              <a:extLst>
                <a:ext uri="{FF2B5EF4-FFF2-40B4-BE49-F238E27FC236}">
                  <a16:creationId xmlns:a16="http://schemas.microsoft.com/office/drawing/2014/main" id="{29BE2C82-742F-0EC0-878C-FCCDBB3E4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6353" y="5620295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5070482-F7F5-463F-A19E-1D1080DB4958}"/>
                </a:ext>
              </a:extLst>
            </p:cNvPr>
            <p:cNvSpPr/>
            <p:nvPr/>
          </p:nvSpPr>
          <p:spPr>
            <a:xfrm>
              <a:off x="7858403" y="3940176"/>
              <a:ext cx="332277" cy="16801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2" name="Line 19">
              <a:extLst>
                <a:ext uri="{FF2B5EF4-FFF2-40B4-BE49-F238E27FC236}">
                  <a16:creationId xmlns:a16="http://schemas.microsoft.com/office/drawing/2014/main" id="{E04CDECA-B850-3FD9-5EB9-EAE7887E1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1053" y="5620295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3" name="Line 19">
              <a:extLst>
                <a:ext uri="{FF2B5EF4-FFF2-40B4-BE49-F238E27FC236}">
                  <a16:creationId xmlns:a16="http://schemas.microsoft.com/office/drawing/2014/main" id="{B20C9976-BD0E-FE61-9E96-F9D589CC6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1628" y="5620295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0019428-61B1-03FA-C7E0-5E9364AC72D5}"/>
                </a:ext>
              </a:extLst>
            </p:cNvPr>
            <p:cNvSpPr/>
            <p:nvPr/>
          </p:nvSpPr>
          <p:spPr>
            <a:xfrm>
              <a:off x="8291807" y="4451350"/>
              <a:ext cx="332277" cy="11689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6385CAE-712B-4480-1CF9-B8A4FD95CCED}"/>
                </a:ext>
              </a:extLst>
            </p:cNvPr>
            <p:cNvSpPr/>
            <p:nvPr/>
          </p:nvSpPr>
          <p:spPr>
            <a:xfrm>
              <a:off x="8643323" y="4397374"/>
              <a:ext cx="332277" cy="12229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237142-0638-541D-7AA1-64E53039F59A}"/>
                </a:ext>
              </a:extLst>
            </p:cNvPr>
            <p:cNvSpPr/>
            <p:nvPr/>
          </p:nvSpPr>
          <p:spPr>
            <a:xfrm>
              <a:off x="9073794" y="4397374"/>
              <a:ext cx="332277" cy="12229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689AED4-7D0F-B243-6721-502EFD9F9CA8}"/>
                </a:ext>
              </a:extLst>
            </p:cNvPr>
            <p:cNvSpPr/>
            <p:nvPr/>
          </p:nvSpPr>
          <p:spPr>
            <a:xfrm>
              <a:off x="9425310" y="5378450"/>
              <a:ext cx="332277" cy="24184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A7F7996-0AEC-92FA-60CA-28FB6A950F16}"/>
                </a:ext>
              </a:extLst>
            </p:cNvPr>
            <p:cNvSpPr/>
            <p:nvPr/>
          </p:nvSpPr>
          <p:spPr>
            <a:xfrm>
              <a:off x="9864369" y="4810125"/>
              <a:ext cx="332277" cy="81017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9CA02E-17B3-5ED6-613D-9B4872B0E9BD}"/>
                </a:ext>
              </a:extLst>
            </p:cNvPr>
            <p:cNvSpPr/>
            <p:nvPr/>
          </p:nvSpPr>
          <p:spPr>
            <a:xfrm>
              <a:off x="10215885" y="5378450"/>
              <a:ext cx="332277" cy="24184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rgbClr val="000066"/>
                </a:solidFill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98722D7-2FB1-0C08-34AB-51A24EA2FFD2}"/>
                </a:ext>
              </a:extLst>
            </p:cNvPr>
            <p:cNvSpPr txBox="1"/>
            <p:nvPr/>
          </p:nvSpPr>
          <p:spPr>
            <a:xfrm>
              <a:off x="7584020" y="5859439"/>
              <a:ext cx="5343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 &lt;0.005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32EEA555-0AAD-A897-EB71-ADB5B649187C}"/>
                </a:ext>
              </a:extLst>
            </p:cNvPr>
            <p:cNvSpPr txBox="1"/>
            <p:nvPr/>
          </p:nvSpPr>
          <p:spPr>
            <a:xfrm>
              <a:off x="8316178" y="5613594"/>
              <a:ext cx="61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IRR 1.04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72A8AF0E-4D18-C4BD-D8BA-494E0790F52F}"/>
                </a:ext>
              </a:extLst>
            </p:cNvPr>
            <p:cNvSpPr txBox="1"/>
            <p:nvPr/>
          </p:nvSpPr>
          <p:spPr>
            <a:xfrm>
              <a:off x="8383094" y="5859439"/>
              <a:ext cx="4780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 </a:t>
              </a:r>
              <a:r>
                <a:rPr lang="en-US" sz="1100" u="sng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&gt;</a:t>
              </a:r>
              <a:r>
                <a:rPr lang="en-US" sz="11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0.05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1F94EF16-51C7-A054-7F44-4C99A0375A6E}"/>
                </a:ext>
              </a:extLst>
            </p:cNvPr>
            <p:cNvSpPr txBox="1"/>
            <p:nvPr/>
          </p:nvSpPr>
          <p:spPr>
            <a:xfrm>
              <a:off x="9149246" y="5613594"/>
              <a:ext cx="540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IRR 0.2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2F689A10-5F4A-A600-540D-6ACDFE5589C5}"/>
                </a:ext>
              </a:extLst>
            </p:cNvPr>
            <p:cNvSpPr txBox="1"/>
            <p:nvPr/>
          </p:nvSpPr>
          <p:spPr>
            <a:xfrm>
              <a:off x="9152375" y="5859439"/>
              <a:ext cx="5343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 &lt;0.005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7913F01C-055D-63EB-CDAE-B03048549009}"/>
                </a:ext>
              </a:extLst>
            </p:cNvPr>
            <p:cNvSpPr txBox="1"/>
            <p:nvPr/>
          </p:nvSpPr>
          <p:spPr>
            <a:xfrm>
              <a:off x="9936481" y="5613594"/>
              <a:ext cx="540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IRR 0.3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0BEF40EC-4621-05FD-93C8-82428DC7D5E1}"/>
                </a:ext>
              </a:extLst>
            </p:cNvPr>
            <p:cNvSpPr txBox="1"/>
            <p:nvPr/>
          </p:nvSpPr>
          <p:spPr>
            <a:xfrm>
              <a:off x="9967751" y="5859439"/>
              <a:ext cx="4780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 &lt;0.01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8D92716-05F7-2E27-6927-C2D6D6270A6D}"/>
                </a:ext>
              </a:extLst>
            </p:cNvPr>
            <p:cNvSpPr txBox="1"/>
            <p:nvPr/>
          </p:nvSpPr>
          <p:spPr>
            <a:xfrm>
              <a:off x="7447574" y="6130130"/>
              <a:ext cx="685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Total STIs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C48448BA-56D2-8139-F72B-C420405B0595}"/>
                </a:ext>
              </a:extLst>
            </p:cNvPr>
            <p:cNvSpPr txBox="1"/>
            <p:nvPr/>
          </p:nvSpPr>
          <p:spPr>
            <a:xfrm>
              <a:off x="8236132" y="6130130"/>
              <a:ext cx="771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Gonorrhea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89A37F5-978E-EB40-124D-41D4C26E30F9}"/>
                </a:ext>
              </a:extLst>
            </p:cNvPr>
            <p:cNvSpPr txBox="1"/>
            <p:nvPr/>
          </p:nvSpPr>
          <p:spPr>
            <a:xfrm>
              <a:off x="9043734" y="6130130"/>
              <a:ext cx="7516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Chlamydia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8C14499-48C9-4F0C-FC2D-869E1F48CC3E}"/>
                </a:ext>
              </a:extLst>
            </p:cNvPr>
            <p:cNvSpPr txBox="1"/>
            <p:nvPr/>
          </p:nvSpPr>
          <p:spPr>
            <a:xfrm>
              <a:off x="9913719" y="6130130"/>
              <a:ext cx="586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Syphilis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8EC7ADE-CF09-7A43-102D-F8F4C7338AD2}"/>
              </a:ext>
            </a:extLst>
          </p:cNvPr>
          <p:cNvSpPr/>
          <p:nvPr/>
        </p:nvSpPr>
        <p:spPr>
          <a:xfrm>
            <a:off x="9859510" y="2817062"/>
            <a:ext cx="180000" cy="18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66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5B2D0D-13AD-AD5A-E2DB-37E4AC0518A9}"/>
              </a:ext>
            </a:extLst>
          </p:cNvPr>
          <p:cNvSpPr/>
          <p:nvPr/>
        </p:nvSpPr>
        <p:spPr>
          <a:xfrm>
            <a:off x="9859510" y="2590857"/>
            <a:ext cx="180000" cy="180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66"/>
              </a:solidFill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6B778F7-B2A3-4872-5FED-A666DA0A7E2C}"/>
              </a:ext>
            </a:extLst>
          </p:cNvPr>
          <p:cNvSpPr txBox="1"/>
          <p:nvPr/>
        </p:nvSpPr>
        <p:spPr>
          <a:xfrm>
            <a:off x="10022113" y="2536218"/>
            <a:ext cx="16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noProof="0" dirty="0">
                <a:solidFill>
                  <a:srgbClr val="00006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Prior to  study</a:t>
            </a:r>
          </a:p>
          <a:p>
            <a:r>
              <a:rPr lang="en-US" sz="1400" b="1" noProof="0" dirty="0">
                <a:solidFill>
                  <a:srgbClr val="00006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Post study initiation</a:t>
            </a:r>
          </a:p>
        </p:txBody>
      </p:sp>
    </p:spTree>
    <p:extLst>
      <p:ext uri="{BB962C8B-B14F-4D97-AF65-F5344CB8AC3E}">
        <p14:creationId xmlns:p14="http://schemas.microsoft.com/office/powerpoint/2010/main" val="480092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>
            <a:extLst>
              <a:ext uri="{FF2B5EF4-FFF2-40B4-BE49-F238E27FC236}">
                <a16:creationId xmlns:a16="http://schemas.microsoft.com/office/drawing/2014/main" id="{F7ED8394-EBA1-752B-6522-EEA52E14DD68}"/>
              </a:ext>
            </a:extLst>
          </p:cNvPr>
          <p:cNvSpPr>
            <a:spLocks/>
          </p:cNvSpPr>
          <p:nvPr/>
        </p:nvSpPr>
        <p:spPr bwMode="auto">
          <a:xfrm rot="21301539">
            <a:off x="5860949" y="1607066"/>
            <a:ext cx="3382565" cy="248628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31BAFAA-FE53-AF00-6BC2-0B90FF13288D}"/>
              </a:ext>
            </a:extLst>
          </p:cNvPr>
          <p:cNvSpPr>
            <a:spLocks/>
          </p:cNvSpPr>
          <p:nvPr/>
        </p:nvSpPr>
        <p:spPr bwMode="auto">
          <a:xfrm rot="14578889">
            <a:off x="2362405" y="926416"/>
            <a:ext cx="3161733" cy="231590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303D051-8943-EA74-5CC6-4CDC9AF7CFD7}"/>
              </a:ext>
            </a:extLst>
          </p:cNvPr>
          <p:cNvGrpSpPr/>
          <p:nvPr/>
        </p:nvGrpSpPr>
        <p:grpSpPr>
          <a:xfrm>
            <a:off x="1920509" y="167299"/>
            <a:ext cx="6857610" cy="6622151"/>
            <a:chOff x="2448977" y="-305600"/>
            <a:chExt cx="6857610" cy="662215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8CF6CA-FA14-D3A7-3FF3-5573101D34A9}"/>
                </a:ext>
              </a:extLst>
            </p:cNvPr>
            <p:cNvSpPr>
              <a:spLocks/>
            </p:cNvSpPr>
            <p:nvPr/>
          </p:nvSpPr>
          <p:spPr bwMode="auto">
            <a:xfrm rot="7841006">
              <a:off x="3153147" y="3160067"/>
              <a:ext cx="3059985" cy="218935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AB110B-959C-A62D-ECA0-5402B01502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612175" y="3652106"/>
              <a:ext cx="2873715" cy="245517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6ABB93D-25F1-021A-63F1-8FC140B033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48977" y="1816951"/>
              <a:ext cx="3161733" cy="218435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CD223DE-51CE-EEFA-EF8A-6ACAA13E8B5A}"/>
                </a:ext>
              </a:extLst>
            </p:cNvPr>
            <p:cNvSpPr>
              <a:spLocks/>
            </p:cNvSpPr>
            <p:nvPr/>
          </p:nvSpPr>
          <p:spPr bwMode="auto">
            <a:xfrm rot="17788533">
              <a:off x="4629628" y="115648"/>
              <a:ext cx="3450945" cy="260844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06A5ED-612E-9224-9F0F-A35C459B9BB8}"/>
                </a:ext>
              </a:extLst>
            </p:cNvPr>
            <p:cNvSpPr/>
            <p:nvPr/>
          </p:nvSpPr>
          <p:spPr>
            <a:xfrm>
              <a:off x="5509266" y="312233"/>
              <a:ext cx="2002728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Arterial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Inflammation: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Cenicriviroc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?</a:t>
              </a: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2FCD2D7-D746-4F3C-CD7F-A5863A864094}"/>
                </a:ext>
              </a:extLst>
            </p:cNvPr>
            <p:cNvSpPr>
              <a:spLocks/>
            </p:cNvSpPr>
            <p:nvPr/>
          </p:nvSpPr>
          <p:spPr bwMode="auto">
            <a:xfrm rot="2499849">
              <a:off x="5924022" y="3001446"/>
              <a:ext cx="3382565" cy="220967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3DDE07E-BCA9-6B63-71AD-A8013228D1A0}"/>
                </a:ext>
              </a:extLst>
            </p:cNvPr>
            <p:cNvSpPr/>
            <p:nvPr/>
          </p:nvSpPr>
          <p:spPr>
            <a:xfrm>
              <a:off x="4764389" y="1595865"/>
              <a:ext cx="2482484" cy="22827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97C9B-EB95-1E9A-5982-EA7D26979F1F}"/>
                </a:ext>
              </a:extLst>
            </p:cNvPr>
            <p:cNvSpPr/>
            <p:nvPr/>
          </p:nvSpPr>
          <p:spPr>
            <a:xfrm>
              <a:off x="4923563" y="2507071"/>
              <a:ext cx="2335255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Comorbidities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0BFA71-1094-647B-F65C-421DA3E018D6}"/>
                </a:ext>
              </a:extLst>
            </p:cNvPr>
            <p:cNvSpPr/>
            <p:nvPr/>
          </p:nvSpPr>
          <p:spPr>
            <a:xfrm>
              <a:off x="3280752" y="4078903"/>
              <a:ext cx="1887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DOR/ISL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effect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F2B8C1-93D9-81AE-678E-131095ABFEB6}"/>
                </a:ext>
              </a:extLst>
            </p:cNvPr>
            <p:cNvSpPr/>
            <p:nvPr/>
          </p:nvSpPr>
          <p:spPr>
            <a:xfrm>
              <a:off x="7264087" y="2169181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818D3F4-CBC6-8FCE-66C5-42E2BDF80E88}"/>
              </a:ext>
            </a:extLst>
          </p:cNvPr>
          <p:cNvSpPr/>
          <p:nvPr/>
        </p:nvSpPr>
        <p:spPr>
          <a:xfrm>
            <a:off x="2714636" y="968199"/>
            <a:ext cx="18878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Obesity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EACS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guidelines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3699ED-6379-0E84-5100-77D5A0079640}"/>
              </a:ext>
            </a:extLst>
          </p:cNvPr>
          <p:cNvSpPr/>
          <p:nvPr/>
        </p:nvSpPr>
        <p:spPr>
          <a:xfrm>
            <a:off x="6977397" y="2007806"/>
            <a:ext cx="2173903" cy="150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PASO-DOBLE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BIC/F/TAF vs DTG/3TC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Weight/Metabolic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363FF7-90D7-F2D4-3545-AF72981231EF}"/>
              </a:ext>
            </a:extLst>
          </p:cNvPr>
          <p:cNvSpPr/>
          <p:nvPr/>
        </p:nvSpPr>
        <p:spPr>
          <a:xfrm>
            <a:off x="2127017" y="2868293"/>
            <a:ext cx="202617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Obesity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Switch to DOR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FA4680-99E7-7A63-F011-DBA7F81DCB97}"/>
              </a:ext>
            </a:extLst>
          </p:cNvPr>
          <p:cNvSpPr/>
          <p:nvPr/>
        </p:nvSpPr>
        <p:spPr>
          <a:xfrm>
            <a:off x="6509671" y="4320574"/>
            <a:ext cx="18878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DOR switch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Metabolic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10AA06-5167-70EB-BDFD-8DA33F355B85}"/>
              </a:ext>
            </a:extLst>
          </p:cNvPr>
          <p:cNvSpPr/>
          <p:nvPr/>
        </p:nvSpPr>
        <p:spPr>
          <a:xfrm>
            <a:off x="4431194" y="5197360"/>
            <a:ext cx="2026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DOR/3TC/TDF switch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 effect</a:t>
            </a:r>
          </a:p>
        </p:txBody>
      </p:sp>
    </p:spTree>
    <p:extLst>
      <p:ext uri="{BB962C8B-B14F-4D97-AF65-F5344CB8AC3E}">
        <p14:creationId xmlns:p14="http://schemas.microsoft.com/office/powerpoint/2010/main" val="9829152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11AD223-ED7D-20AB-CD7F-DD894CA0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Cenicriviroc</a:t>
            </a:r>
            <a:r>
              <a:rPr lang="en-US" noProof="0" dirty="0"/>
              <a:t>: effect on arterial inflammation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5FA4651-BE92-C69A-5C1B-2E73D766BD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619249"/>
            <a:ext cx="5487987" cy="4711882"/>
          </a:xfrm>
        </p:spPr>
        <p:txBody>
          <a:bodyPr>
            <a:normAutofit/>
          </a:bodyPr>
          <a:lstStyle/>
          <a:p>
            <a:r>
              <a:rPr lang="en-US" sz="1800" noProof="0" dirty="0"/>
              <a:t>Rationale: CCR2 and CCR5: important </a:t>
            </a:r>
            <a:r>
              <a:rPr lang="en-US" sz="1800" noProof="0" dirty="0">
                <a:effectLst/>
              </a:rPr>
              <a:t>chemokine receptors</a:t>
            </a:r>
            <a:r>
              <a:rPr lang="en-US" sz="1800" noProof="0" dirty="0"/>
              <a:t> </a:t>
            </a:r>
            <a:r>
              <a:rPr lang="en-US" sz="1800" noProof="0" dirty="0">
                <a:effectLst/>
              </a:rPr>
              <a:t>in the recruitment of monocytes/macrophages in the pathogenesis of atherosclerosis</a:t>
            </a:r>
          </a:p>
          <a:p>
            <a:endParaRPr lang="en-US" sz="1800" noProof="0" dirty="0"/>
          </a:p>
          <a:p>
            <a:r>
              <a:rPr lang="en-US" sz="1800" noProof="0" dirty="0"/>
              <a:t>110 HIV-1 infected adults, suppressed HIV RNA, </a:t>
            </a:r>
            <a:br>
              <a:rPr lang="en-US" sz="1800" noProof="0" dirty="0"/>
            </a:br>
            <a:r>
              <a:rPr lang="en-US" sz="1800" noProof="0" dirty="0"/>
              <a:t>on stable ART, ≥ 1 CVD risk factor</a:t>
            </a:r>
            <a:br>
              <a:rPr lang="en-US" sz="1800" noProof="0" dirty="0"/>
            </a:br>
            <a:endParaRPr lang="en-US" sz="1800" noProof="0" dirty="0"/>
          </a:p>
          <a:p>
            <a:r>
              <a:rPr lang="en-US" sz="1800" noProof="0" dirty="0"/>
              <a:t>Placebo-controlled, double-blind, 24-week, randomized (2:2) clinical trial: CVC vs placebo</a:t>
            </a:r>
          </a:p>
          <a:p>
            <a:endParaRPr lang="en-US" sz="1800" noProof="0" dirty="0"/>
          </a:p>
          <a:p>
            <a:r>
              <a:rPr lang="en-US" sz="1800" noProof="0" dirty="0"/>
              <a:t>Primary outcome: change in target-to background ratio (TBR) of the most diseases segment of the most inflamed index vessel (left or right carotid artery or aorta), by FDG-PET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6E49C2A-E8BB-23D9-9978-62C596D8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709" y="6444771"/>
            <a:ext cx="2230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 J, EACS 2025, Abs. PS03.3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2138FE-98BF-B714-D437-902407DC5CDD}"/>
              </a:ext>
            </a:extLst>
          </p:cNvPr>
          <p:cNvSpPr txBox="1"/>
          <p:nvPr/>
        </p:nvSpPr>
        <p:spPr>
          <a:xfrm>
            <a:off x="7831505" y="1533088"/>
            <a:ext cx="286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TBR and </a:t>
            </a:r>
            <a:r>
              <a:rPr lang="en-US" sz="2000" b="1" noProof="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000" b="1" noProof="0" dirty="0">
                <a:solidFill>
                  <a:srgbClr val="00B0F0"/>
                </a:solidFill>
              </a:rPr>
              <a:t> TBR (FDG-PET)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21186B2-3FC4-AC87-EF0F-189C2A08EFF5}"/>
              </a:ext>
            </a:extLst>
          </p:cNvPr>
          <p:cNvGrpSpPr/>
          <p:nvPr/>
        </p:nvGrpSpPr>
        <p:grpSpPr>
          <a:xfrm>
            <a:off x="6287461" y="2045971"/>
            <a:ext cx="5663230" cy="4137902"/>
            <a:chOff x="6287461" y="2045971"/>
            <a:chExt cx="5663230" cy="413790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983001D-2D83-845A-5AF2-19ED47399217}"/>
                </a:ext>
              </a:extLst>
            </p:cNvPr>
            <p:cNvSpPr txBox="1"/>
            <p:nvPr/>
          </p:nvSpPr>
          <p:spPr>
            <a:xfrm>
              <a:off x="9394969" y="4223614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chemeClr val="bg1">
                      <a:lumMod val="65000"/>
                    </a:schemeClr>
                  </a:solidFill>
                </a:rPr>
                <a:t>- 6%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98E8684-83F6-C700-1438-C546A3A2D5A1}"/>
                </a:ext>
              </a:extLst>
            </p:cNvPr>
            <p:cNvSpPr txBox="1"/>
            <p:nvPr/>
          </p:nvSpPr>
          <p:spPr>
            <a:xfrm>
              <a:off x="6675542" y="5845319"/>
              <a:ext cx="4893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noProof="0" dirty="0">
                  <a:solidFill>
                    <a:srgbClr val="000066"/>
                  </a:solidFill>
                  <a:effectLst/>
                  <a:latin typeface="+mj-lt"/>
                </a:rPr>
                <a:t>No treatment</a:t>
              </a:r>
              <a:r>
                <a:rPr lang="en-US" sz="1600" noProof="0" dirty="0">
                  <a:solidFill>
                    <a:srgbClr val="000066"/>
                  </a:solidFill>
                  <a:latin typeface="+mj-lt"/>
                </a:rPr>
                <a:t> </a:t>
              </a:r>
              <a:r>
                <a:rPr lang="en-US" sz="1600" noProof="0" dirty="0">
                  <a:solidFill>
                    <a:srgbClr val="000066"/>
                  </a:solidFill>
                  <a:effectLst/>
                  <a:latin typeface="+mj-lt"/>
                </a:rPr>
                <a:t>group differences in </a:t>
              </a:r>
              <a:r>
                <a:rPr lang="en-US" sz="1600" noProof="0" dirty="0" err="1">
                  <a:solidFill>
                    <a:srgbClr val="000066"/>
                  </a:solidFill>
                  <a:effectLst/>
                  <a:latin typeface="+mj-lt"/>
                </a:rPr>
                <a:t>hsCRP</a:t>
              </a:r>
              <a:r>
                <a:rPr lang="en-US" sz="1600" noProof="0" dirty="0">
                  <a:solidFill>
                    <a:srgbClr val="000066"/>
                  </a:solidFill>
                  <a:effectLst/>
                  <a:latin typeface="+mj-lt"/>
                </a:rPr>
                <a:t>, IL-6 or sCD14</a:t>
              </a:r>
            </a:p>
          </p:txBody>
        </p:sp>
        <p:grpSp>
          <p:nvGrpSpPr>
            <p:cNvPr id="3237" name="Groupe 3236">
              <a:extLst>
                <a:ext uri="{FF2B5EF4-FFF2-40B4-BE49-F238E27FC236}">
                  <a16:creationId xmlns:a16="http://schemas.microsoft.com/office/drawing/2014/main" id="{886ED560-7825-D4E4-4640-5E227548B399}"/>
                </a:ext>
              </a:extLst>
            </p:cNvPr>
            <p:cNvGrpSpPr/>
            <p:nvPr/>
          </p:nvGrpSpPr>
          <p:grpSpPr>
            <a:xfrm>
              <a:off x="6651625" y="2286666"/>
              <a:ext cx="4819650" cy="3163888"/>
              <a:chOff x="6651625" y="2527300"/>
              <a:chExt cx="4819650" cy="3163888"/>
            </a:xfrm>
          </p:grpSpPr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EE20284B-83F9-4DFA-2A3E-B84675C60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0525" y="2527300"/>
                <a:ext cx="4641850" cy="3060700"/>
              </a:xfrm>
              <a:custGeom>
                <a:avLst/>
                <a:gdLst>
                  <a:gd name="T0" fmla="*/ 14619 w 14619"/>
                  <a:gd name="T1" fmla="*/ 9642 h 9642"/>
                  <a:gd name="T2" fmla="*/ 0 w 14619"/>
                  <a:gd name="T3" fmla="*/ 9642 h 9642"/>
                  <a:gd name="T4" fmla="*/ 0 w 14619"/>
                  <a:gd name="T5" fmla="*/ 0 h 9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19" h="9642">
                    <a:moveTo>
                      <a:pt x="14619" y="9642"/>
                    </a:moveTo>
                    <a:lnTo>
                      <a:pt x="0" y="964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" name="Line 7">
                <a:extLst>
                  <a:ext uri="{FF2B5EF4-FFF2-40B4-BE49-F238E27FC236}">
                    <a16:creationId xmlns:a16="http://schemas.microsoft.com/office/drawing/2014/main" id="{3299CBCF-262D-4202-0324-54FD64437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0638" y="5588000"/>
                <a:ext cx="0" cy="1031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" name="Line 8">
                <a:extLst>
                  <a:ext uri="{FF2B5EF4-FFF2-40B4-BE49-F238E27FC236}">
                    <a16:creationId xmlns:a16="http://schemas.microsoft.com/office/drawing/2014/main" id="{21D0E971-2DCC-978C-6582-707D39F23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74350" y="5588000"/>
                <a:ext cx="0" cy="1031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" name="Line 9">
                <a:extLst>
                  <a:ext uri="{FF2B5EF4-FFF2-40B4-BE49-F238E27FC236}">
                    <a16:creationId xmlns:a16="http://schemas.microsoft.com/office/drawing/2014/main" id="{9D28F562-E828-03A2-6184-F945D3299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24938" y="5588000"/>
                <a:ext cx="0" cy="1031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" name="Line 10">
                <a:extLst>
                  <a:ext uri="{FF2B5EF4-FFF2-40B4-BE49-F238E27FC236}">
                    <a16:creationId xmlns:a16="http://schemas.microsoft.com/office/drawing/2014/main" id="{993A8474-3B15-BF6F-6ADA-41CDEB4C5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1625" y="4016375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" name="Line 11">
                <a:extLst>
                  <a:ext uri="{FF2B5EF4-FFF2-40B4-BE49-F238E27FC236}">
                    <a16:creationId xmlns:a16="http://schemas.microsoft.com/office/drawing/2014/main" id="{F204A6D0-4086-C8BB-1B3E-53E3BA0A5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1625" y="4719638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" name="Line 12">
                <a:extLst>
                  <a:ext uri="{FF2B5EF4-FFF2-40B4-BE49-F238E27FC236}">
                    <a16:creationId xmlns:a16="http://schemas.microsoft.com/office/drawing/2014/main" id="{2E359887-5AF9-460B-68FF-E20FAA529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1625" y="5424488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" name="Line 13">
                <a:extLst>
                  <a:ext uri="{FF2B5EF4-FFF2-40B4-BE49-F238E27FC236}">
                    <a16:creationId xmlns:a16="http://schemas.microsoft.com/office/drawing/2014/main" id="{7E605C83-992F-B53A-3702-39568AC86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1625" y="3311525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" name="Line 14">
                <a:extLst>
                  <a:ext uri="{FF2B5EF4-FFF2-40B4-BE49-F238E27FC236}">
                    <a16:creationId xmlns:a16="http://schemas.microsoft.com/office/drawing/2014/main" id="{B87A10BF-B52F-FEA3-7AED-314F62EC2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82375" y="2990850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" name="Line 15">
                <a:extLst>
                  <a:ext uri="{FF2B5EF4-FFF2-40B4-BE49-F238E27FC236}">
                    <a16:creationId xmlns:a16="http://schemas.microsoft.com/office/drawing/2014/main" id="{7FF9E59E-6598-9DFD-3328-82212194E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82375" y="3840163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" name="Line 16">
                <a:extLst>
                  <a:ext uri="{FF2B5EF4-FFF2-40B4-BE49-F238E27FC236}">
                    <a16:creationId xmlns:a16="http://schemas.microsoft.com/office/drawing/2014/main" id="{54C72790-F003-53F5-773D-40B27F9C6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82375" y="2990850"/>
                <a:ext cx="0" cy="8493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4" name="Line 17">
                <a:extLst>
                  <a:ext uri="{FF2B5EF4-FFF2-40B4-BE49-F238E27FC236}">
                    <a16:creationId xmlns:a16="http://schemas.microsoft.com/office/drawing/2014/main" id="{1A7A5679-C5B4-67A2-9FBB-8BA7BDB33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82375" y="4681538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" name="Line 18">
                <a:extLst>
                  <a:ext uri="{FF2B5EF4-FFF2-40B4-BE49-F238E27FC236}">
                    <a16:creationId xmlns:a16="http://schemas.microsoft.com/office/drawing/2014/main" id="{C291A8EC-A07A-DA66-2D89-E9ED6171A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82375" y="3840163"/>
                <a:ext cx="0" cy="841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" name="Line 19">
                <a:extLst>
                  <a:ext uri="{FF2B5EF4-FFF2-40B4-BE49-F238E27FC236}">
                    <a16:creationId xmlns:a16="http://schemas.microsoft.com/office/drawing/2014/main" id="{0552C51D-6F70-00A5-81FE-A22A7A073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82375" y="5534025"/>
                <a:ext cx="889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7" name="Line 20">
                <a:extLst>
                  <a:ext uri="{FF2B5EF4-FFF2-40B4-BE49-F238E27FC236}">
                    <a16:creationId xmlns:a16="http://schemas.microsoft.com/office/drawing/2014/main" id="{0FA131C1-0FB6-3886-E00C-EAC64B065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82375" y="5534025"/>
                <a:ext cx="0" cy="539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8" name="Line 21">
                <a:extLst>
                  <a:ext uri="{FF2B5EF4-FFF2-40B4-BE49-F238E27FC236}">
                    <a16:creationId xmlns:a16="http://schemas.microsoft.com/office/drawing/2014/main" id="{41973B6C-1A5C-9CBA-8FF3-C6A535595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82375" y="4681538"/>
                <a:ext cx="0" cy="852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9" name="Line 22">
                <a:extLst>
                  <a:ext uri="{FF2B5EF4-FFF2-40B4-BE49-F238E27FC236}">
                    <a16:creationId xmlns:a16="http://schemas.microsoft.com/office/drawing/2014/main" id="{3796FE03-37AC-8CE9-E17F-7B06AA33A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82375" y="2527300"/>
                <a:ext cx="0" cy="4635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0" name="Freeform 23">
                <a:extLst>
                  <a:ext uri="{FF2B5EF4-FFF2-40B4-BE49-F238E27FC236}">
                    <a16:creationId xmlns:a16="http://schemas.microsoft.com/office/drawing/2014/main" id="{A82D2F1F-80A5-A2FE-D676-2D1C84317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3802063"/>
                <a:ext cx="460375" cy="273050"/>
              </a:xfrm>
              <a:custGeom>
                <a:avLst/>
                <a:gdLst>
                  <a:gd name="T0" fmla="*/ 724 w 1449"/>
                  <a:gd name="T1" fmla="*/ 0 h 859"/>
                  <a:gd name="T2" fmla="*/ 0 w 1449"/>
                  <a:gd name="T3" fmla="*/ 0 h 859"/>
                  <a:gd name="T4" fmla="*/ 0 w 1449"/>
                  <a:gd name="T5" fmla="*/ 859 h 859"/>
                  <a:gd name="T6" fmla="*/ 1449 w 1449"/>
                  <a:gd name="T7" fmla="*/ 859 h 859"/>
                  <a:gd name="T8" fmla="*/ 1449 w 1449"/>
                  <a:gd name="T9" fmla="*/ 0 h 859"/>
                  <a:gd name="T10" fmla="*/ 724 w 1449"/>
                  <a:gd name="T11" fmla="*/ 0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9" h="859">
                    <a:moveTo>
                      <a:pt x="724" y="0"/>
                    </a:moveTo>
                    <a:lnTo>
                      <a:pt x="0" y="0"/>
                    </a:lnTo>
                    <a:lnTo>
                      <a:pt x="0" y="859"/>
                    </a:lnTo>
                    <a:lnTo>
                      <a:pt x="1449" y="859"/>
                    </a:lnTo>
                    <a:lnTo>
                      <a:pt x="1449" y="0"/>
                    </a:lnTo>
                    <a:lnTo>
                      <a:pt x="724" y="0"/>
                    </a:lnTo>
                    <a:close/>
                  </a:path>
                </a:pathLst>
              </a:custGeom>
              <a:solidFill>
                <a:srgbClr val="D8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1" name="Freeform 24">
                <a:extLst>
                  <a:ext uri="{FF2B5EF4-FFF2-40B4-BE49-F238E27FC236}">
                    <a16:creationId xmlns:a16="http://schemas.microsoft.com/office/drawing/2014/main" id="{6D18AB3E-A0B8-31C4-07C2-4C92449B2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4075113"/>
                <a:ext cx="460375" cy="374650"/>
              </a:xfrm>
              <a:custGeom>
                <a:avLst/>
                <a:gdLst>
                  <a:gd name="T0" fmla="*/ 0 w 1449"/>
                  <a:gd name="T1" fmla="*/ 0 h 1181"/>
                  <a:gd name="T2" fmla="*/ 0 w 1449"/>
                  <a:gd name="T3" fmla="*/ 1181 h 1181"/>
                  <a:gd name="T4" fmla="*/ 724 w 1449"/>
                  <a:gd name="T5" fmla="*/ 1181 h 1181"/>
                  <a:gd name="T6" fmla="*/ 1449 w 1449"/>
                  <a:gd name="T7" fmla="*/ 1181 h 1181"/>
                  <a:gd name="T8" fmla="*/ 1449 w 1449"/>
                  <a:gd name="T9" fmla="*/ 0 h 1181"/>
                  <a:gd name="T10" fmla="*/ 0 w 1449"/>
                  <a:gd name="T11" fmla="*/ 0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9" h="1181">
                    <a:moveTo>
                      <a:pt x="0" y="0"/>
                    </a:moveTo>
                    <a:lnTo>
                      <a:pt x="0" y="1181"/>
                    </a:lnTo>
                    <a:lnTo>
                      <a:pt x="724" y="1181"/>
                    </a:lnTo>
                    <a:lnTo>
                      <a:pt x="1449" y="1181"/>
                    </a:lnTo>
                    <a:lnTo>
                      <a:pt x="14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2" name="Freeform 25">
                <a:extLst>
                  <a:ext uri="{FF2B5EF4-FFF2-40B4-BE49-F238E27FC236}">
                    <a16:creationId xmlns:a16="http://schemas.microsoft.com/office/drawing/2014/main" id="{E10BB22F-B084-B1E4-6352-FBBF93C8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7850" y="3744913"/>
                <a:ext cx="457200" cy="333375"/>
              </a:xfrm>
              <a:custGeom>
                <a:avLst/>
                <a:gdLst>
                  <a:gd name="T0" fmla="*/ 720 w 1439"/>
                  <a:gd name="T1" fmla="*/ 0 h 1052"/>
                  <a:gd name="T2" fmla="*/ 0 w 1439"/>
                  <a:gd name="T3" fmla="*/ 0 h 1052"/>
                  <a:gd name="T4" fmla="*/ 0 w 1439"/>
                  <a:gd name="T5" fmla="*/ 1052 h 1052"/>
                  <a:gd name="T6" fmla="*/ 1439 w 1439"/>
                  <a:gd name="T7" fmla="*/ 1052 h 1052"/>
                  <a:gd name="T8" fmla="*/ 1439 w 1439"/>
                  <a:gd name="T9" fmla="*/ 0 h 1052"/>
                  <a:gd name="T10" fmla="*/ 720 w 1439"/>
                  <a:gd name="T11" fmla="*/ 0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9" h="1052">
                    <a:moveTo>
                      <a:pt x="720" y="0"/>
                    </a:moveTo>
                    <a:lnTo>
                      <a:pt x="0" y="0"/>
                    </a:lnTo>
                    <a:lnTo>
                      <a:pt x="0" y="1052"/>
                    </a:lnTo>
                    <a:lnTo>
                      <a:pt x="1439" y="1052"/>
                    </a:lnTo>
                    <a:lnTo>
                      <a:pt x="1439" y="0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3" name="Freeform 26">
                <a:extLst>
                  <a:ext uri="{FF2B5EF4-FFF2-40B4-BE49-F238E27FC236}">
                    <a16:creationId xmlns:a16="http://schemas.microsoft.com/office/drawing/2014/main" id="{E7F06DC4-042C-93EB-63E8-84A6EB9BD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7850" y="4078288"/>
                <a:ext cx="457200" cy="300038"/>
              </a:xfrm>
              <a:custGeom>
                <a:avLst/>
                <a:gdLst>
                  <a:gd name="T0" fmla="*/ 1439 w 1439"/>
                  <a:gd name="T1" fmla="*/ 945 h 945"/>
                  <a:gd name="T2" fmla="*/ 1439 w 1439"/>
                  <a:gd name="T3" fmla="*/ 0 h 945"/>
                  <a:gd name="T4" fmla="*/ 0 w 1439"/>
                  <a:gd name="T5" fmla="*/ 0 h 945"/>
                  <a:gd name="T6" fmla="*/ 0 w 1439"/>
                  <a:gd name="T7" fmla="*/ 945 h 945"/>
                  <a:gd name="T8" fmla="*/ 720 w 1439"/>
                  <a:gd name="T9" fmla="*/ 945 h 945"/>
                  <a:gd name="T10" fmla="*/ 1439 w 1439"/>
                  <a:gd name="T11" fmla="*/ 945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9" h="945">
                    <a:moveTo>
                      <a:pt x="1439" y="945"/>
                    </a:moveTo>
                    <a:lnTo>
                      <a:pt x="1439" y="0"/>
                    </a:lnTo>
                    <a:lnTo>
                      <a:pt x="0" y="0"/>
                    </a:lnTo>
                    <a:lnTo>
                      <a:pt x="0" y="945"/>
                    </a:lnTo>
                    <a:lnTo>
                      <a:pt x="720" y="945"/>
                    </a:lnTo>
                    <a:lnTo>
                      <a:pt x="1439" y="9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4" name="Freeform 27">
                <a:extLst>
                  <a:ext uri="{FF2B5EF4-FFF2-40B4-BE49-F238E27FC236}">
                    <a16:creationId xmlns:a16="http://schemas.microsoft.com/office/drawing/2014/main" id="{975AFDB1-3436-1D0B-AC4C-4313B194C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088" y="4633913"/>
                <a:ext cx="377825" cy="177800"/>
              </a:xfrm>
              <a:custGeom>
                <a:avLst/>
                <a:gdLst>
                  <a:gd name="T0" fmla="*/ 1192 w 1192"/>
                  <a:gd name="T1" fmla="*/ 558 h 558"/>
                  <a:gd name="T2" fmla="*/ 1192 w 1192"/>
                  <a:gd name="T3" fmla="*/ 0 h 558"/>
                  <a:gd name="T4" fmla="*/ 0 w 1192"/>
                  <a:gd name="T5" fmla="*/ 0 h 558"/>
                  <a:gd name="T6" fmla="*/ 0 w 1192"/>
                  <a:gd name="T7" fmla="*/ 558 h 558"/>
                  <a:gd name="T8" fmla="*/ 596 w 1192"/>
                  <a:gd name="T9" fmla="*/ 558 h 558"/>
                  <a:gd name="T10" fmla="*/ 1192 w 1192"/>
                  <a:gd name="T11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2" h="558">
                    <a:moveTo>
                      <a:pt x="1192" y="558"/>
                    </a:moveTo>
                    <a:lnTo>
                      <a:pt x="1192" y="0"/>
                    </a:lnTo>
                    <a:lnTo>
                      <a:pt x="0" y="0"/>
                    </a:lnTo>
                    <a:lnTo>
                      <a:pt x="0" y="558"/>
                    </a:lnTo>
                    <a:lnTo>
                      <a:pt x="596" y="558"/>
                    </a:lnTo>
                    <a:lnTo>
                      <a:pt x="1192" y="5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5" name="Freeform 28">
                <a:extLst>
                  <a:ext uri="{FF2B5EF4-FFF2-40B4-BE49-F238E27FC236}">
                    <a16:creationId xmlns:a16="http://schemas.microsoft.com/office/drawing/2014/main" id="{79BF9FD5-D978-A646-040E-E87D8E902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088" y="4256088"/>
                <a:ext cx="377825" cy="377825"/>
              </a:xfrm>
              <a:custGeom>
                <a:avLst/>
                <a:gdLst>
                  <a:gd name="T0" fmla="*/ 1192 w 1192"/>
                  <a:gd name="T1" fmla="*/ 1192 h 1192"/>
                  <a:gd name="T2" fmla="*/ 1192 w 1192"/>
                  <a:gd name="T3" fmla="*/ 0 h 1192"/>
                  <a:gd name="T4" fmla="*/ 596 w 1192"/>
                  <a:gd name="T5" fmla="*/ 0 h 1192"/>
                  <a:gd name="T6" fmla="*/ 0 w 1192"/>
                  <a:gd name="T7" fmla="*/ 0 h 1192"/>
                  <a:gd name="T8" fmla="*/ 0 w 1192"/>
                  <a:gd name="T9" fmla="*/ 1192 h 1192"/>
                  <a:gd name="T10" fmla="*/ 1192 w 1192"/>
                  <a:gd name="T11" fmla="*/ 1192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2" h="1192">
                    <a:moveTo>
                      <a:pt x="1192" y="1192"/>
                    </a:moveTo>
                    <a:lnTo>
                      <a:pt x="1192" y="0"/>
                    </a:lnTo>
                    <a:lnTo>
                      <a:pt x="596" y="0"/>
                    </a:lnTo>
                    <a:lnTo>
                      <a:pt x="0" y="0"/>
                    </a:lnTo>
                    <a:lnTo>
                      <a:pt x="0" y="1192"/>
                    </a:lnTo>
                    <a:lnTo>
                      <a:pt x="1192" y="119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6" name="Freeform 29">
                <a:extLst>
                  <a:ext uri="{FF2B5EF4-FFF2-40B4-BE49-F238E27FC236}">
                    <a16:creationId xmlns:a16="http://schemas.microsoft.com/office/drawing/2014/main" id="{939D26BD-4D31-5769-E6A4-324F0E8D4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438" y="4249738"/>
                <a:ext cx="374650" cy="395288"/>
              </a:xfrm>
              <a:custGeom>
                <a:avLst/>
                <a:gdLst>
                  <a:gd name="T0" fmla="*/ 590 w 1180"/>
                  <a:gd name="T1" fmla="*/ 0 h 1246"/>
                  <a:gd name="T2" fmla="*/ 0 w 1180"/>
                  <a:gd name="T3" fmla="*/ 0 h 1246"/>
                  <a:gd name="T4" fmla="*/ 0 w 1180"/>
                  <a:gd name="T5" fmla="*/ 1246 h 1246"/>
                  <a:gd name="T6" fmla="*/ 1180 w 1180"/>
                  <a:gd name="T7" fmla="*/ 1246 h 1246"/>
                  <a:gd name="T8" fmla="*/ 1180 w 1180"/>
                  <a:gd name="T9" fmla="*/ 0 h 1246"/>
                  <a:gd name="T10" fmla="*/ 590 w 1180"/>
                  <a:gd name="T11" fmla="*/ 0 h 1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0" h="1246">
                    <a:moveTo>
                      <a:pt x="590" y="0"/>
                    </a:moveTo>
                    <a:lnTo>
                      <a:pt x="0" y="0"/>
                    </a:lnTo>
                    <a:lnTo>
                      <a:pt x="0" y="1246"/>
                    </a:lnTo>
                    <a:lnTo>
                      <a:pt x="1180" y="1246"/>
                    </a:lnTo>
                    <a:lnTo>
                      <a:pt x="1180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D8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7" name="Freeform 30">
                <a:extLst>
                  <a:ext uri="{FF2B5EF4-FFF2-40B4-BE49-F238E27FC236}">
                    <a16:creationId xmlns:a16="http://schemas.microsoft.com/office/drawing/2014/main" id="{59915ABF-4201-9756-D8F8-A53B27F10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438" y="4645025"/>
                <a:ext cx="374650" cy="330200"/>
              </a:xfrm>
              <a:custGeom>
                <a:avLst/>
                <a:gdLst>
                  <a:gd name="T0" fmla="*/ 0 w 1180"/>
                  <a:gd name="T1" fmla="*/ 0 h 1042"/>
                  <a:gd name="T2" fmla="*/ 0 w 1180"/>
                  <a:gd name="T3" fmla="*/ 1042 h 1042"/>
                  <a:gd name="T4" fmla="*/ 590 w 1180"/>
                  <a:gd name="T5" fmla="*/ 1042 h 1042"/>
                  <a:gd name="T6" fmla="*/ 1180 w 1180"/>
                  <a:gd name="T7" fmla="*/ 1042 h 1042"/>
                  <a:gd name="T8" fmla="*/ 1180 w 1180"/>
                  <a:gd name="T9" fmla="*/ 0 h 1042"/>
                  <a:gd name="T10" fmla="*/ 0 w 1180"/>
                  <a:gd name="T11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0" h="1042">
                    <a:moveTo>
                      <a:pt x="0" y="0"/>
                    </a:moveTo>
                    <a:lnTo>
                      <a:pt x="0" y="1042"/>
                    </a:lnTo>
                    <a:lnTo>
                      <a:pt x="590" y="1042"/>
                    </a:lnTo>
                    <a:lnTo>
                      <a:pt x="1180" y="1042"/>
                    </a:lnTo>
                    <a:lnTo>
                      <a:pt x="11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8" name="Freeform 31">
                <a:extLst>
                  <a:ext uri="{FF2B5EF4-FFF2-40B4-BE49-F238E27FC236}">
                    <a16:creationId xmlns:a16="http://schemas.microsoft.com/office/drawing/2014/main" id="{0A2F11EC-4F5D-5251-B86E-4FFE32ACE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4140200"/>
                <a:ext cx="377825" cy="279400"/>
              </a:xfrm>
              <a:custGeom>
                <a:avLst/>
                <a:gdLst>
                  <a:gd name="T0" fmla="*/ 1192 w 1192"/>
                  <a:gd name="T1" fmla="*/ 880 h 880"/>
                  <a:gd name="T2" fmla="*/ 1192 w 1192"/>
                  <a:gd name="T3" fmla="*/ 0 h 880"/>
                  <a:gd name="T4" fmla="*/ 596 w 1192"/>
                  <a:gd name="T5" fmla="*/ 0 h 880"/>
                  <a:gd name="T6" fmla="*/ 0 w 1192"/>
                  <a:gd name="T7" fmla="*/ 0 h 880"/>
                  <a:gd name="T8" fmla="*/ 0 w 1192"/>
                  <a:gd name="T9" fmla="*/ 880 h 880"/>
                  <a:gd name="T10" fmla="*/ 1192 w 1192"/>
                  <a:gd name="T11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2" h="880">
                    <a:moveTo>
                      <a:pt x="1192" y="880"/>
                    </a:moveTo>
                    <a:lnTo>
                      <a:pt x="1192" y="0"/>
                    </a:lnTo>
                    <a:lnTo>
                      <a:pt x="596" y="0"/>
                    </a:lnTo>
                    <a:lnTo>
                      <a:pt x="0" y="0"/>
                    </a:lnTo>
                    <a:lnTo>
                      <a:pt x="0" y="880"/>
                    </a:lnTo>
                    <a:lnTo>
                      <a:pt x="1192" y="88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19" name="Freeform 32">
                <a:extLst>
                  <a:ext uri="{FF2B5EF4-FFF2-40B4-BE49-F238E27FC236}">
                    <a16:creationId xmlns:a16="http://schemas.microsoft.com/office/drawing/2014/main" id="{BABFD2D5-E5A8-F201-3C54-C6500B935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4419600"/>
                <a:ext cx="377825" cy="412750"/>
              </a:xfrm>
              <a:custGeom>
                <a:avLst/>
                <a:gdLst>
                  <a:gd name="T0" fmla="*/ 596 w 1192"/>
                  <a:gd name="T1" fmla="*/ 1300 h 1300"/>
                  <a:gd name="T2" fmla="*/ 1192 w 1192"/>
                  <a:gd name="T3" fmla="*/ 1300 h 1300"/>
                  <a:gd name="T4" fmla="*/ 1192 w 1192"/>
                  <a:gd name="T5" fmla="*/ 0 h 1300"/>
                  <a:gd name="T6" fmla="*/ 0 w 1192"/>
                  <a:gd name="T7" fmla="*/ 0 h 1300"/>
                  <a:gd name="T8" fmla="*/ 0 w 1192"/>
                  <a:gd name="T9" fmla="*/ 1300 h 1300"/>
                  <a:gd name="T10" fmla="*/ 596 w 1192"/>
                  <a:gd name="T11" fmla="*/ 130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2" h="1300">
                    <a:moveTo>
                      <a:pt x="596" y="1300"/>
                    </a:moveTo>
                    <a:lnTo>
                      <a:pt x="1192" y="1300"/>
                    </a:lnTo>
                    <a:lnTo>
                      <a:pt x="1192" y="0"/>
                    </a:lnTo>
                    <a:lnTo>
                      <a:pt x="0" y="0"/>
                    </a:lnTo>
                    <a:lnTo>
                      <a:pt x="0" y="1300"/>
                    </a:lnTo>
                    <a:lnTo>
                      <a:pt x="596" y="130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0" name="Freeform 33">
                <a:extLst>
                  <a:ext uri="{FF2B5EF4-FFF2-40B4-BE49-F238E27FC236}">
                    <a16:creationId xmlns:a16="http://schemas.microsoft.com/office/drawing/2014/main" id="{A32A5F34-A678-038B-DEDD-D208F75C6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3970338"/>
                <a:ext cx="374650" cy="387350"/>
              </a:xfrm>
              <a:custGeom>
                <a:avLst/>
                <a:gdLst>
                  <a:gd name="T0" fmla="*/ 1180 w 1180"/>
                  <a:gd name="T1" fmla="*/ 1224 h 1224"/>
                  <a:gd name="T2" fmla="*/ 1180 w 1180"/>
                  <a:gd name="T3" fmla="*/ 0 h 1224"/>
                  <a:gd name="T4" fmla="*/ 590 w 1180"/>
                  <a:gd name="T5" fmla="*/ 0 h 1224"/>
                  <a:gd name="T6" fmla="*/ 0 w 1180"/>
                  <a:gd name="T7" fmla="*/ 0 h 1224"/>
                  <a:gd name="T8" fmla="*/ 0 w 1180"/>
                  <a:gd name="T9" fmla="*/ 1224 h 1224"/>
                  <a:gd name="T10" fmla="*/ 1180 w 1180"/>
                  <a:gd name="T11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0" h="1224">
                    <a:moveTo>
                      <a:pt x="1180" y="1224"/>
                    </a:moveTo>
                    <a:lnTo>
                      <a:pt x="1180" y="0"/>
                    </a:lnTo>
                    <a:lnTo>
                      <a:pt x="590" y="0"/>
                    </a:lnTo>
                    <a:lnTo>
                      <a:pt x="0" y="0"/>
                    </a:lnTo>
                    <a:lnTo>
                      <a:pt x="0" y="1224"/>
                    </a:lnTo>
                    <a:lnTo>
                      <a:pt x="1180" y="1224"/>
                    </a:lnTo>
                    <a:close/>
                  </a:path>
                </a:pathLst>
              </a:custGeom>
              <a:solidFill>
                <a:srgbClr val="D8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1" name="Freeform 34">
                <a:extLst>
                  <a:ext uri="{FF2B5EF4-FFF2-40B4-BE49-F238E27FC236}">
                    <a16:creationId xmlns:a16="http://schemas.microsoft.com/office/drawing/2014/main" id="{873EB072-2AFA-5735-89F0-4C4D611E5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4357688"/>
                <a:ext cx="374650" cy="293688"/>
              </a:xfrm>
              <a:custGeom>
                <a:avLst/>
                <a:gdLst>
                  <a:gd name="T0" fmla="*/ 590 w 1180"/>
                  <a:gd name="T1" fmla="*/ 923 h 923"/>
                  <a:gd name="T2" fmla="*/ 1180 w 1180"/>
                  <a:gd name="T3" fmla="*/ 923 h 923"/>
                  <a:gd name="T4" fmla="*/ 1180 w 1180"/>
                  <a:gd name="T5" fmla="*/ 0 h 923"/>
                  <a:gd name="T6" fmla="*/ 0 w 1180"/>
                  <a:gd name="T7" fmla="*/ 0 h 923"/>
                  <a:gd name="T8" fmla="*/ 0 w 1180"/>
                  <a:gd name="T9" fmla="*/ 923 h 923"/>
                  <a:gd name="T10" fmla="*/ 590 w 1180"/>
                  <a:gd name="T11" fmla="*/ 92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0" h="923">
                    <a:moveTo>
                      <a:pt x="590" y="923"/>
                    </a:moveTo>
                    <a:lnTo>
                      <a:pt x="1180" y="923"/>
                    </a:lnTo>
                    <a:lnTo>
                      <a:pt x="1180" y="0"/>
                    </a:lnTo>
                    <a:lnTo>
                      <a:pt x="0" y="0"/>
                    </a:lnTo>
                    <a:lnTo>
                      <a:pt x="0" y="923"/>
                    </a:lnTo>
                    <a:lnTo>
                      <a:pt x="590" y="923"/>
                    </a:lnTo>
                    <a:close/>
                  </a:path>
                </a:pathLst>
              </a:custGeom>
              <a:solidFill>
                <a:srgbClr val="D8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2" name="Freeform 35">
                <a:extLst>
                  <a:ext uri="{FF2B5EF4-FFF2-40B4-BE49-F238E27FC236}">
                    <a16:creationId xmlns:a16="http://schemas.microsoft.com/office/drawing/2014/main" id="{547E6464-A59B-BEF3-8811-E1E2EFA7A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7850" y="3744913"/>
                <a:ext cx="228600" cy="633413"/>
              </a:xfrm>
              <a:custGeom>
                <a:avLst/>
                <a:gdLst>
                  <a:gd name="T0" fmla="*/ 720 w 720"/>
                  <a:gd name="T1" fmla="*/ 0 h 1997"/>
                  <a:gd name="T2" fmla="*/ 0 w 720"/>
                  <a:gd name="T3" fmla="*/ 0 h 1997"/>
                  <a:gd name="T4" fmla="*/ 0 w 720"/>
                  <a:gd name="T5" fmla="*/ 1052 h 1997"/>
                  <a:gd name="T6" fmla="*/ 0 w 720"/>
                  <a:gd name="T7" fmla="*/ 1997 h 1997"/>
                  <a:gd name="T8" fmla="*/ 720 w 720"/>
                  <a:gd name="T9" fmla="*/ 1997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1997">
                    <a:moveTo>
                      <a:pt x="720" y="0"/>
                    </a:moveTo>
                    <a:lnTo>
                      <a:pt x="0" y="0"/>
                    </a:lnTo>
                    <a:lnTo>
                      <a:pt x="0" y="1052"/>
                    </a:lnTo>
                    <a:lnTo>
                      <a:pt x="0" y="1997"/>
                    </a:lnTo>
                    <a:lnTo>
                      <a:pt x="720" y="199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3" name="Line 36">
                <a:extLst>
                  <a:ext uri="{FF2B5EF4-FFF2-40B4-BE49-F238E27FC236}">
                    <a16:creationId xmlns:a16="http://schemas.microsoft.com/office/drawing/2014/main" id="{C8EE7BE9-671E-9011-3500-338767B4C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6450" y="2981325"/>
                <a:ext cx="0" cy="7635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4" name="Freeform 37">
                <a:extLst>
                  <a:ext uri="{FF2B5EF4-FFF2-40B4-BE49-F238E27FC236}">
                    <a16:creationId xmlns:a16="http://schemas.microsoft.com/office/drawing/2014/main" id="{77A31644-F164-2C67-676C-8D7A8CE2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6450" y="3744913"/>
                <a:ext cx="228600" cy="633413"/>
              </a:xfrm>
              <a:custGeom>
                <a:avLst/>
                <a:gdLst>
                  <a:gd name="T0" fmla="*/ 0 w 719"/>
                  <a:gd name="T1" fmla="*/ 1997 h 1997"/>
                  <a:gd name="T2" fmla="*/ 719 w 719"/>
                  <a:gd name="T3" fmla="*/ 1997 h 1997"/>
                  <a:gd name="T4" fmla="*/ 719 w 719"/>
                  <a:gd name="T5" fmla="*/ 1052 h 1997"/>
                  <a:gd name="T6" fmla="*/ 719 w 719"/>
                  <a:gd name="T7" fmla="*/ 0 h 1997"/>
                  <a:gd name="T8" fmla="*/ 0 w 719"/>
                  <a:gd name="T9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1997">
                    <a:moveTo>
                      <a:pt x="0" y="1997"/>
                    </a:moveTo>
                    <a:lnTo>
                      <a:pt x="719" y="1997"/>
                    </a:lnTo>
                    <a:lnTo>
                      <a:pt x="719" y="1052"/>
                    </a:lnTo>
                    <a:lnTo>
                      <a:pt x="71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5" name="Freeform 38">
                <a:extLst>
                  <a:ext uri="{FF2B5EF4-FFF2-40B4-BE49-F238E27FC236}">
                    <a16:creationId xmlns:a16="http://schemas.microsoft.com/office/drawing/2014/main" id="{2CBA7A62-2C70-3EC2-D172-F7D9513E0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3802063"/>
                <a:ext cx="230188" cy="647700"/>
              </a:xfrm>
              <a:custGeom>
                <a:avLst/>
                <a:gdLst>
                  <a:gd name="T0" fmla="*/ 724 w 724"/>
                  <a:gd name="T1" fmla="*/ 0 h 2040"/>
                  <a:gd name="T2" fmla="*/ 0 w 724"/>
                  <a:gd name="T3" fmla="*/ 0 h 2040"/>
                  <a:gd name="T4" fmla="*/ 0 w 724"/>
                  <a:gd name="T5" fmla="*/ 859 h 2040"/>
                  <a:gd name="T6" fmla="*/ 0 w 724"/>
                  <a:gd name="T7" fmla="*/ 2040 h 2040"/>
                  <a:gd name="T8" fmla="*/ 724 w 724"/>
                  <a:gd name="T9" fmla="*/ 2040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2040">
                    <a:moveTo>
                      <a:pt x="724" y="0"/>
                    </a:moveTo>
                    <a:lnTo>
                      <a:pt x="0" y="0"/>
                    </a:lnTo>
                    <a:lnTo>
                      <a:pt x="0" y="859"/>
                    </a:lnTo>
                    <a:lnTo>
                      <a:pt x="0" y="2040"/>
                    </a:lnTo>
                    <a:lnTo>
                      <a:pt x="724" y="20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6" name="Line 39">
                <a:extLst>
                  <a:ext uri="{FF2B5EF4-FFF2-40B4-BE49-F238E27FC236}">
                    <a16:creationId xmlns:a16="http://schemas.microsoft.com/office/drawing/2014/main" id="{B4A04426-C2CF-3E4F-BD03-5BD0DE87E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5425" y="3219450"/>
                <a:ext cx="0" cy="582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27" name="Freeform 40">
                <a:extLst>
                  <a:ext uri="{FF2B5EF4-FFF2-40B4-BE49-F238E27FC236}">
                    <a16:creationId xmlns:a16="http://schemas.microsoft.com/office/drawing/2014/main" id="{79FC0025-3C80-37A2-DBB3-E75E95A98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000" y="4256088"/>
                <a:ext cx="188913" cy="555625"/>
              </a:xfrm>
              <a:custGeom>
                <a:avLst/>
                <a:gdLst>
                  <a:gd name="T0" fmla="*/ 0 w 596"/>
                  <a:gd name="T1" fmla="*/ 1750 h 1750"/>
                  <a:gd name="T2" fmla="*/ 596 w 596"/>
                  <a:gd name="T3" fmla="*/ 1750 h 1750"/>
                  <a:gd name="T4" fmla="*/ 596 w 596"/>
                  <a:gd name="T5" fmla="*/ 1192 h 1750"/>
                  <a:gd name="T6" fmla="*/ 596 w 596"/>
                  <a:gd name="T7" fmla="*/ 0 h 1750"/>
                  <a:gd name="T8" fmla="*/ 0 w 596"/>
                  <a:gd name="T9" fmla="*/ 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1750">
                    <a:moveTo>
                      <a:pt x="0" y="1750"/>
                    </a:moveTo>
                    <a:lnTo>
                      <a:pt x="596" y="1750"/>
                    </a:lnTo>
                    <a:lnTo>
                      <a:pt x="596" y="1192"/>
                    </a:lnTo>
                    <a:lnTo>
                      <a:pt x="59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72" name="Freeform 41">
                <a:extLst>
                  <a:ext uri="{FF2B5EF4-FFF2-40B4-BE49-F238E27FC236}">
                    <a16:creationId xmlns:a16="http://schemas.microsoft.com/office/drawing/2014/main" id="{44878CB1-C7A5-AFF0-27E5-FCDB6162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5425" y="3802063"/>
                <a:ext cx="230188" cy="647700"/>
              </a:xfrm>
              <a:custGeom>
                <a:avLst/>
                <a:gdLst>
                  <a:gd name="T0" fmla="*/ 0 w 725"/>
                  <a:gd name="T1" fmla="*/ 2040 h 2040"/>
                  <a:gd name="T2" fmla="*/ 725 w 725"/>
                  <a:gd name="T3" fmla="*/ 2040 h 2040"/>
                  <a:gd name="T4" fmla="*/ 725 w 725"/>
                  <a:gd name="T5" fmla="*/ 859 h 2040"/>
                  <a:gd name="T6" fmla="*/ 725 w 725"/>
                  <a:gd name="T7" fmla="*/ 0 h 2040"/>
                  <a:gd name="T8" fmla="*/ 0 w 725"/>
                  <a:gd name="T9" fmla="*/ 0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040">
                    <a:moveTo>
                      <a:pt x="0" y="2040"/>
                    </a:moveTo>
                    <a:lnTo>
                      <a:pt x="725" y="2040"/>
                    </a:lnTo>
                    <a:lnTo>
                      <a:pt x="725" y="859"/>
                    </a:lnTo>
                    <a:lnTo>
                      <a:pt x="72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73" name="Freeform 42">
                <a:extLst>
                  <a:ext uri="{FF2B5EF4-FFF2-40B4-BE49-F238E27FC236}">
                    <a16:creationId xmlns:a16="http://schemas.microsoft.com/office/drawing/2014/main" id="{32F10E63-116E-AA86-8A6D-E7822FC72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38" y="3970338"/>
                <a:ext cx="187325" cy="681038"/>
              </a:xfrm>
              <a:custGeom>
                <a:avLst/>
                <a:gdLst>
                  <a:gd name="T0" fmla="*/ 590 w 590"/>
                  <a:gd name="T1" fmla="*/ 0 h 2147"/>
                  <a:gd name="T2" fmla="*/ 0 w 590"/>
                  <a:gd name="T3" fmla="*/ 0 h 2147"/>
                  <a:gd name="T4" fmla="*/ 0 w 590"/>
                  <a:gd name="T5" fmla="*/ 1224 h 2147"/>
                  <a:gd name="T6" fmla="*/ 0 w 590"/>
                  <a:gd name="T7" fmla="*/ 2147 h 2147"/>
                  <a:gd name="T8" fmla="*/ 590 w 590"/>
                  <a:gd name="T9" fmla="*/ 2147 h 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2147">
                    <a:moveTo>
                      <a:pt x="590" y="0"/>
                    </a:moveTo>
                    <a:lnTo>
                      <a:pt x="0" y="0"/>
                    </a:lnTo>
                    <a:lnTo>
                      <a:pt x="0" y="1224"/>
                    </a:lnTo>
                    <a:lnTo>
                      <a:pt x="0" y="2147"/>
                    </a:lnTo>
                    <a:lnTo>
                      <a:pt x="590" y="21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74" name="Line 43">
                <a:extLst>
                  <a:ext uri="{FF2B5EF4-FFF2-40B4-BE49-F238E27FC236}">
                    <a16:creationId xmlns:a16="http://schemas.microsoft.com/office/drawing/2014/main" id="{713111FB-B499-52D0-2C8A-3DBD83894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4800" y="4832350"/>
                <a:ext cx="0" cy="538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75" name="Freeform 44">
                <a:extLst>
                  <a:ext uri="{FF2B5EF4-FFF2-40B4-BE49-F238E27FC236}">
                    <a16:creationId xmlns:a16="http://schemas.microsoft.com/office/drawing/2014/main" id="{AA98D00F-56E2-E999-584F-33CCFDBB2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800" y="4140200"/>
                <a:ext cx="188913" cy="692150"/>
              </a:xfrm>
              <a:custGeom>
                <a:avLst/>
                <a:gdLst>
                  <a:gd name="T0" fmla="*/ 0 w 596"/>
                  <a:gd name="T1" fmla="*/ 2180 h 2180"/>
                  <a:gd name="T2" fmla="*/ 596 w 596"/>
                  <a:gd name="T3" fmla="*/ 2180 h 2180"/>
                  <a:gd name="T4" fmla="*/ 596 w 596"/>
                  <a:gd name="T5" fmla="*/ 880 h 2180"/>
                  <a:gd name="T6" fmla="*/ 596 w 596"/>
                  <a:gd name="T7" fmla="*/ 0 h 2180"/>
                  <a:gd name="T8" fmla="*/ 0 w 596"/>
                  <a:gd name="T9" fmla="*/ 0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2180">
                    <a:moveTo>
                      <a:pt x="0" y="2180"/>
                    </a:moveTo>
                    <a:lnTo>
                      <a:pt x="596" y="2180"/>
                    </a:lnTo>
                    <a:lnTo>
                      <a:pt x="596" y="880"/>
                    </a:lnTo>
                    <a:lnTo>
                      <a:pt x="59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76" name="Freeform 45">
                <a:extLst>
                  <a:ext uri="{FF2B5EF4-FFF2-40B4-BE49-F238E27FC236}">
                    <a16:creationId xmlns:a16="http://schemas.microsoft.com/office/drawing/2014/main" id="{32E4DBE8-5B56-5E36-FB92-A5A0FB178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3970338"/>
                <a:ext cx="187325" cy="681038"/>
              </a:xfrm>
              <a:custGeom>
                <a:avLst/>
                <a:gdLst>
                  <a:gd name="T0" fmla="*/ 0 w 590"/>
                  <a:gd name="T1" fmla="*/ 2147 h 2147"/>
                  <a:gd name="T2" fmla="*/ 590 w 590"/>
                  <a:gd name="T3" fmla="*/ 2147 h 2147"/>
                  <a:gd name="T4" fmla="*/ 590 w 590"/>
                  <a:gd name="T5" fmla="*/ 1224 h 2147"/>
                  <a:gd name="T6" fmla="*/ 590 w 590"/>
                  <a:gd name="T7" fmla="*/ 0 h 2147"/>
                  <a:gd name="T8" fmla="*/ 0 w 590"/>
                  <a:gd name="T9" fmla="*/ 0 h 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2147">
                    <a:moveTo>
                      <a:pt x="0" y="2147"/>
                    </a:moveTo>
                    <a:lnTo>
                      <a:pt x="590" y="2147"/>
                    </a:lnTo>
                    <a:lnTo>
                      <a:pt x="590" y="1224"/>
                    </a:lnTo>
                    <a:lnTo>
                      <a:pt x="59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78" name="Freeform 46">
                <a:extLst>
                  <a:ext uri="{FF2B5EF4-FFF2-40B4-BE49-F238E27FC236}">
                    <a16:creationId xmlns:a16="http://schemas.microsoft.com/office/drawing/2014/main" id="{450FFCB8-153E-1E61-2F87-E8E879D6E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4140200"/>
                <a:ext cx="188913" cy="692150"/>
              </a:xfrm>
              <a:custGeom>
                <a:avLst/>
                <a:gdLst>
                  <a:gd name="T0" fmla="*/ 596 w 596"/>
                  <a:gd name="T1" fmla="*/ 0 h 2180"/>
                  <a:gd name="T2" fmla="*/ 0 w 596"/>
                  <a:gd name="T3" fmla="*/ 0 h 2180"/>
                  <a:gd name="T4" fmla="*/ 0 w 596"/>
                  <a:gd name="T5" fmla="*/ 880 h 2180"/>
                  <a:gd name="T6" fmla="*/ 0 w 596"/>
                  <a:gd name="T7" fmla="*/ 2180 h 2180"/>
                  <a:gd name="T8" fmla="*/ 596 w 596"/>
                  <a:gd name="T9" fmla="*/ 2180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2180">
                    <a:moveTo>
                      <a:pt x="596" y="0"/>
                    </a:moveTo>
                    <a:lnTo>
                      <a:pt x="0" y="0"/>
                    </a:lnTo>
                    <a:lnTo>
                      <a:pt x="0" y="880"/>
                    </a:lnTo>
                    <a:lnTo>
                      <a:pt x="0" y="2180"/>
                    </a:lnTo>
                    <a:lnTo>
                      <a:pt x="596" y="21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79" name="Line 47">
                <a:extLst>
                  <a:ext uri="{FF2B5EF4-FFF2-40B4-BE49-F238E27FC236}">
                    <a16:creationId xmlns:a16="http://schemas.microsoft.com/office/drawing/2014/main" id="{F5E79005-9603-B0FD-68F3-06023333E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21563" y="4651375"/>
                <a:ext cx="0" cy="511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0" name="Line 48">
                <a:extLst>
                  <a:ext uri="{FF2B5EF4-FFF2-40B4-BE49-F238E27FC236}">
                    <a16:creationId xmlns:a16="http://schemas.microsoft.com/office/drawing/2014/main" id="{420A2671-56AE-5721-49D2-0F3698797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7763" y="4975225"/>
                <a:ext cx="0" cy="5254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1" name="Freeform 49">
                <a:extLst>
                  <a:ext uri="{FF2B5EF4-FFF2-40B4-BE49-F238E27FC236}">
                    <a16:creationId xmlns:a16="http://schemas.microsoft.com/office/drawing/2014/main" id="{1851E2E8-4577-6C10-A644-21A676B8F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088" y="4256088"/>
                <a:ext cx="188913" cy="555625"/>
              </a:xfrm>
              <a:custGeom>
                <a:avLst/>
                <a:gdLst>
                  <a:gd name="T0" fmla="*/ 596 w 596"/>
                  <a:gd name="T1" fmla="*/ 0 h 1750"/>
                  <a:gd name="T2" fmla="*/ 0 w 596"/>
                  <a:gd name="T3" fmla="*/ 0 h 1750"/>
                  <a:gd name="T4" fmla="*/ 0 w 596"/>
                  <a:gd name="T5" fmla="*/ 1192 h 1750"/>
                  <a:gd name="T6" fmla="*/ 0 w 596"/>
                  <a:gd name="T7" fmla="*/ 1750 h 1750"/>
                  <a:gd name="T8" fmla="*/ 596 w 596"/>
                  <a:gd name="T9" fmla="*/ 175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1750">
                    <a:moveTo>
                      <a:pt x="596" y="0"/>
                    </a:moveTo>
                    <a:lnTo>
                      <a:pt x="0" y="0"/>
                    </a:lnTo>
                    <a:lnTo>
                      <a:pt x="0" y="1192"/>
                    </a:lnTo>
                    <a:lnTo>
                      <a:pt x="0" y="1750"/>
                    </a:lnTo>
                    <a:lnTo>
                      <a:pt x="596" y="175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2" name="Freeform 50">
                <a:extLst>
                  <a:ext uri="{FF2B5EF4-FFF2-40B4-BE49-F238E27FC236}">
                    <a16:creationId xmlns:a16="http://schemas.microsoft.com/office/drawing/2014/main" id="{34CCDB0B-52DE-EEE1-9E56-58BE488B2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438" y="4249738"/>
                <a:ext cx="187325" cy="725488"/>
              </a:xfrm>
              <a:custGeom>
                <a:avLst/>
                <a:gdLst>
                  <a:gd name="T0" fmla="*/ 590 w 590"/>
                  <a:gd name="T1" fmla="*/ 0 h 2288"/>
                  <a:gd name="T2" fmla="*/ 0 w 590"/>
                  <a:gd name="T3" fmla="*/ 0 h 2288"/>
                  <a:gd name="T4" fmla="*/ 0 w 590"/>
                  <a:gd name="T5" fmla="*/ 1246 h 2288"/>
                  <a:gd name="T6" fmla="*/ 0 w 590"/>
                  <a:gd name="T7" fmla="*/ 2288 h 2288"/>
                  <a:gd name="T8" fmla="*/ 590 w 590"/>
                  <a:gd name="T9" fmla="*/ 2288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2288">
                    <a:moveTo>
                      <a:pt x="590" y="0"/>
                    </a:moveTo>
                    <a:lnTo>
                      <a:pt x="0" y="0"/>
                    </a:lnTo>
                    <a:lnTo>
                      <a:pt x="0" y="1246"/>
                    </a:lnTo>
                    <a:lnTo>
                      <a:pt x="0" y="2288"/>
                    </a:lnTo>
                    <a:lnTo>
                      <a:pt x="590" y="22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3" name="Freeform 51">
                <a:extLst>
                  <a:ext uri="{FF2B5EF4-FFF2-40B4-BE49-F238E27FC236}">
                    <a16:creationId xmlns:a16="http://schemas.microsoft.com/office/drawing/2014/main" id="{3E2EBB31-257F-93A4-35C5-6DE48FA81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7763" y="4249738"/>
                <a:ext cx="187325" cy="725488"/>
              </a:xfrm>
              <a:custGeom>
                <a:avLst/>
                <a:gdLst>
                  <a:gd name="T0" fmla="*/ 0 w 590"/>
                  <a:gd name="T1" fmla="*/ 2288 h 2288"/>
                  <a:gd name="T2" fmla="*/ 590 w 590"/>
                  <a:gd name="T3" fmla="*/ 2288 h 2288"/>
                  <a:gd name="T4" fmla="*/ 590 w 590"/>
                  <a:gd name="T5" fmla="*/ 1246 h 2288"/>
                  <a:gd name="T6" fmla="*/ 590 w 590"/>
                  <a:gd name="T7" fmla="*/ 0 h 2288"/>
                  <a:gd name="T8" fmla="*/ 0 w 590"/>
                  <a:gd name="T9" fmla="*/ 0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2288">
                    <a:moveTo>
                      <a:pt x="0" y="2288"/>
                    </a:moveTo>
                    <a:lnTo>
                      <a:pt x="590" y="2288"/>
                    </a:lnTo>
                    <a:lnTo>
                      <a:pt x="590" y="1246"/>
                    </a:lnTo>
                    <a:lnTo>
                      <a:pt x="59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4" name="Line 52">
                <a:extLst>
                  <a:ext uri="{FF2B5EF4-FFF2-40B4-BE49-F238E27FC236}">
                    <a16:creationId xmlns:a16="http://schemas.microsoft.com/office/drawing/2014/main" id="{19A5E8FC-1CC6-666C-8B6F-DF35C4589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71000" y="4811713"/>
                <a:ext cx="0" cy="7302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5" name="Line 53">
                <a:extLst>
                  <a:ext uri="{FF2B5EF4-FFF2-40B4-BE49-F238E27FC236}">
                    <a16:creationId xmlns:a16="http://schemas.microsoft.com/office/drawing/2014/main" id="{15A04B3F-E0EA-CD8A-6013-5E8A29863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1000" y="3805238"/>
                <a:ext cx="0" cy="450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6" name="Line 54">
                <a:extLst>
                  <a:ext uri="{FF2B5EF4-FFF2-40B4-BE49-F238E27FC236}">
                    <a16:creationId xmlns:a16="http://schemas.microsoft.com/office/drawing/2014/main" id="{2F8E7976-3A8A-1B3D-AAAD-8720FD1BA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7763" y="3195638"/>
                <a:ext cx="0" cy="1054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7" name="Line 55">
                <a:extLst>
                  <a:ext uri="{FF2B5EF4-FFF2-40B4-BE49-F238E27FC236}">
                    <a16:creationId xmlns:a16="http://schemas.microsoft.com/office/drawing/2014/main" id="{26FA329A-1DE7-FF75-6BD1-A0716D771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257550"/>
                <a:ext cx="0" cy="8826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8" name="Line 56">
                <a:extLst>
                  <a:ext uri="{FF2B5EF4-FFF2-40B4-BE49-F238E27FC236}">
                    <a16:creationId xmlns:a16="http://schemas.microsoft.com/office/drawing/2014/main" id="{C12F9437-7125-9934-38BD-7E3E2CC99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1563" y="3011488"/>
                <a:ext cx="0" cy="958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89" name="Line 57">
                <a:extLst>
                  <a:ext uri="{FF2B5EF4-FFF2-40B4-BE49-F238E27FC236}">
                    <a16:creationId xmlns:a16="http://schemas.microsoft.com/office/drawing/2014/main" id="{4F1764DE-AC51-F57B-5B8A-9ECF5759F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85425" y="4449763"/>
                <a:ext cx="0" cy="8604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0" name="Line 58">
                <a:extLst>
                  <a:ext uri="{FF2B5EF4-FFF2-40B4-BE49-F238E27FC236}">
                    <a16:creationId xmlns:a16="http://schemas.microsoft.com/office/drawing/2014/main" id="{9A1DD7C5-3ADB-7534-5E0F-885156E29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66450" y="4378325"/>
                <a:ext cx="0" cy="9477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1" name="Line 59">
                <a:extLst>
                  <a:ext uri="{FF2B5EF4-FFF2-40B4-BE49-F238E27FC236}">
                    <a16:creationId xmlns:a16="http://schemas.microsoft.com/office/drawing/2014/main" id="{64DE0625-D69B-EFB6-EED0-20DA46AD8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80438" y="4645025"/>
                <a:ext cx="37465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2" name="Line 60">
                <a:extLst>
                  <a:ext uri="{FF2B5EF4-FFF2-40B4-BE49-F238E27FC236}">
                    <a16:creationId xmlns:a16="http://schemas.microsoft.com/office/drawing/2014/main" id="{88C9F406-7CFC-9C0F-FECE-42431D853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35888" y="4419600"/>
                <a:ext cx="377825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3" name="Line 61">
                <a:extLst>
                  <a:ext uri="{FF2B5EF4-FFF2-40B4-BE49-F238E27FC236}">
                    <a16:creationId xmlns:a16="http://schemas.microsoft.com/office/drawing/2014/main" id="{EE5761C0-F285-9CA1-6C32-FDA1B0D6A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55238" y="4075113"/>
                <a:ext cx="460375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4" name="Line 62">
                <a:extLst>
                  <a:ext uri="{FF2B5EF4-FFF2-40B4-BE49-F238E27FC236}">
                    <a16:creationId xmlns:a16="http://schemas.microsoft.com/office/drawing/2014/main" id="{79C576BB-4A38-17C8-F803-613C488D4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37850" y="4078288"/>
                <a:ext cx="45720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5" name="Line 63">
                <a:extLst>
                  <a:ext uri="{FF2B5EF4-FFF2-40B4-BE49-F238E27FC236}">
                    <a16:creationId xmlns:a16="http://schemas.microsoft.com/office/drawing/2014/main" id="{54166682-5704-6E2D-6CEE-637A72BB1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4238" y="4357688"/>
                <a:ext cx="37465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6" name="Line 64">
                <a:extLst>
                  <a:ext uri="{FF2B5EF4-FFF2-40B4-BE49-F238E27FC236}">
                    <a16:creationId xmlns:a16="http://schemas.microsoft.com/office/drawing/2014/main" id="{63E66E13-28EF-15A9-8A8B-70837655F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2088" y="4633913"/>
                <a:ext cx="377825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7" name="Freeform 65">
                <a:extLst>
                  <a:ext uri="{FF2B5EF4-FFF2-40B4-BE49-F238E27FC236}">
                    <a16:creationId xmlns:a16="http://schemas.microsoft.com/office/drawing/2014/main" id="{2781DEFC-8A67-49C2-AA77-779B6AAC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282416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3 h 146"/>
                  <a:gd name="T6" fmla="*/ 81 w 146"/>
                  <a:gd name="T7" fmla="*/ 143 h 146"/>
                  <a:gd name="T8" fmla="*/ 83 w 146"/>
                  <a:gd name="T9" fmla="*/ 143 h 146"/>
                  <a:gd name="T10" fmla="*/ 87 w 146"/>
                  <a:gd name="T11" fmla="*/ 143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8" name="Freeform 66">
                <a:extLst>
                  <a:ext uri="{FF2B5EF4-FFF2-40B4-BE49-F238E27FC236}">
                    <a16:creationId xmlns:a16="http://schemas.microsoft.com/office/drawing/2014/main" id="{523B7FB7-036E-D5BF-C65B-5B3CB59D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2868613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99" name="Freeform 67">
                <a:extLst>
                  <a:ext uri="{FF2B5EF4-FFF2-40B4-BE49-F238E27FC236}">
                    <a16:creationId xmlns:a16="http://schemas.microsoft.com/office/drawing/2014/main" id="{EEAFA7A7-1669-C463-6E1D-9C1E3581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2971800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0" name="Freeform 68">
                <a:extLst>
                  <a:ext uri="{FF2B5EF4-FFF2-40B4-BE49-F238E27FC236}">
                    <a16:creationId xmlns:a16="http://schemas.microsoft.com/office/drawing/2014/main" id="{78EF3FA0-ED0C-8AC1-F095-6BFC27AED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3389313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1" name="Freeform 69">
                <a:extLst>
                  <a:ext uri="{FF2B5EF4-FFF2-40B4-BE49-F238E27FC236}">
                    <a16:creationId xmlns:a16="http://schemas.microsoft.com/office/drawing/2014/main" id="{37C84BE6-8C70-E620-D6B2-98992FF2D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41312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2" name="Freeform 70">
                <a:extLst>
                  <a:ext uri="{FF2B5EF4-FFF2-40B4-BE49-F238E27FC236}">
                    <a16:creationId xmlns:a16="http://schemas.microsoft.com/office/drawing/2014/main" id="{77575464-0491-9A37-C01C-835070CA3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579813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3" name="Freeform 71">
                <a:extLst>
                  <a:ext uri="{FF2B5EF4-FFF2-40B4-BE49-F238E27FC236}">
                    <a16:creationId xmlns:a16="http://schemas.microsoft.com/office/drawing/2014/main" id="{ECA545EE-7497-C127-0BD5-0B1E11F7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69252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2 h 146"/>
                  <a:gd name="T58" fmla="*/ 143 w 146"/>
                  <a:gd name="T59" fmla="*/ 80 h 146"/>
                  <a:gd name="T60" fmla="*/ 143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4" name="Freeform 72">
                <a:extLst>
                  <a:ext uri="{FF2B5EF4-FFF2-40B4-BE49-F238E27FC236}">
                    <a16:creationId xmlns:a16="http://schemas.microsoft.com/office/drawing/2014/main" id="{7F87C569-4317-59BD-EC3A-787B7BD77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3757613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5" name="Freeform 73">
                <a:extLst>
                  <a:ext uri="{FF2B5EF4-FFF2-40B4-BE49-F238E27FC236}">
                    <a16:creationId xmlns:a16="http://schemas.microsoft.com/office/drawing/2014/main" id="{05D7AE0D-68B4-7DB6-D135-89C721567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3757613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6" name="Freeform 74">
                <a:extLst>
                  <a:ext uri="{FF2B5EF4-FFF2-40B4-BE49-F238E27FC236}">
                    <a16:creationId xmlns:a16="http://schemas.microsoft.com/office/drawing/2014/main" id="{FF176028-8EAF-C5BD-30CF-BA97E7033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379412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7" name="Freeform 75">
                <a:extLst>
                  <a:ext uri="{FF2B5EF4-FFF2-40B4-BE49-F238E27FC236}">
                    <a16:creationId xmlns:a16="http://schemas.microsoft.com/office/drawing/2014/main" id="{F56EE350-8F59-B4C5-49EC-6F3BB9CC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81635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8" name="Freeform 76">
                <a:extLst>
                  <a:ext uri="{FF2B5EF4-FFF2-40B4-BE49-F238E27FC236}">
                    <a16:creationId xmlns:a16="http://schemas.microsoft.com/office/drawing/2014/main" id="{40C8A95C-0290-D84C-F31D-0E1F62F4B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863975"/>
                <a:ext cx="46038" cy="47625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09" name="Freeform 77">
                <a:extLst>
                  <a:ext uri="{FF2B5EF4-FFF2-40B4-BE49-F238E27FC236}">
                    <a16:creationId xmlns:a16="http://schemas.microsoft.com/office/drawing/2014/main" id="{D620D8AE-D10E-5E9E-49B4-45B24A621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910013"/>
                <a:ext cx="46038" cy="47625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0" name="Freeform 78">
                <a:extLst>
                  <a:ext uri="{FF2B5EF4-FFF2-40B4-BE49-F238E27FC236}">
                    <a16:creationId xmlns:a16="http://schemas.microsoft.com/office/drawing/2014/main" id="{3ECA635B-CA8A-AACA-5A22-CE8B225AF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933825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1" name="Freeform 79">
                <a:extLst>
                  <a:ext uri="{FF2B5EF4-FFF2-40B4-BE49-F238E27FC236}">
                    <a16:creationId xmlns:a16="http://schemas.microsoft.com/office/drawing/2014/main" id="{A11BDAF3-66BD-F160-AF3C-7F78BC9D8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3978275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2" name="Freeform 80">
                <a:extLst>
                  <a:ext uri="{FF2B5EF4-FFF2-40B4-BE49-F238E27FC236}">
                    <a16:creationId xmlns:a16="http://schemas.microsoft.com/office/drawing/2014/main" id="{11F549BC-88B8-A7E7-CD44-65F5E82EE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019550"/>
                <a:ext cx="46038" cy="46038"/>
              </a:xfrm>
              <a:custGeom>
                <a:avLst/>
                <a:gdLst>
                  <a:gd name="T0" fmla="*/ 22 w 146"/>
                  <a:gd name="T1" fmla="*/ 125 h 147"/>
                  <a:gd name="T2" fmla="*/ 33 w 146"/>
                  <a:gd name="T3" fmla="*/ 134 h 147"/>
                  <a:gd name="T4" fmla="*/ 46 w 146"/>
                  <a:gd name="T5" fmla="*/ 141 h 147"/>
                  <a:gd name="T6" fmla="*/ 58 w 146"/>
                  <a:gd name="T7" fmla="*/ 144 h 147"/>
                  <a:gd name="T8" fmla="*/ 73 w 146"/>
                  <a:gd name="T9" fmla="*/ 147 h 147"/>
                  <a:gd name="T10" fmla="*/ 80 w 146"/>
                  <a:gd name="T11" fmla="*/ 145 h 147"/>
                  <a:gd name="T12" fmla="*/ 80 w 146"/>
                  <a:gd name="T13" fmla="*/ 144 h 147"/>
                  <a:gd name="T14" fmla="*/ 81 w 146"/>
                  <a:gd name="T15" fmla="*/ 144 h 147"/>
                  <a:gd name="T16" fmla="*/ 83 w 146"/>
                  <a:gd name="T17" fmla="*/ 144 h 147"/>
                  <a:gd name="T18" fmla="*/ 87 w 146"/>
                  <a:gd name="T19" fmla="*/ 144 h 147"/>
                  <a:gd name="T20" fmla="*/ 94 w 146"/>
                  <a:gd name="T21" fmla="*/ 142 h 147"/>
                  <a:gd name="T22" fmla="*/ 94 w 146"/>
                  <a:gd name="T23" fmla="*/ 141 h 147"/>
                  <a:gd name="T24" fmla="*/ 95 w 146"/>
                  <a:gd name="T25" fmla="*/ 141 h 147"/>
                  <a:gd name="T26" fmla="*/ 97 w 146"/>
                  <a:gd name="T27" fmla="*/ 141 h 147"/>
                  <a:gd name="T28" fmla="*/ 101 w 146"/>
                  <a:gd name="T29" fmla="*/ 141 h 147"/>
                  <a:gd name="T30" fmla="*/ 107 w 146"/>
                  <a:gd name="T31" fmla="*/ 137 h 147"/>
                  <a:gd name="T32" fmla="*/ 113 w 146"/>
                  <a:gd name="T33" fmla="*/ 134 h 147"/>
                  <a:gd name="T34" fmla="*/ 119 w 146"/>
                  <a:gd name="T35" fmla="*/ 129 h 147"/>
                  <a:gd name="T36" fmla="*/ 125 w 146"/>
                  <a:gd name="T37" fmla="*/ 125 h 147"/>
                  <a:gd name="T38" fmla="*/ 129 w 146"/>
                  <a:gd name="T39" fmla="*/ 119 h 147"/>
                  <a:gd name="T40" fmla="*/ 134 w 146"/>
                  <a:gd name="T41" fmla="*/ 113 h 147"/>
                  <a:gd name="T42" fmla="*/ 137 w 146"/>
                  <a:gd name="T43" fmla="*/ 107 h 147"/>
                  <a:gd name="T44" fmla="*/ 141 w 146"/>
                  <a:gd name="T45" fmla="*/ 101 h 147"/>
                  <a:gd name="T46" fmla="*/ 141 w 146"/>
                  <a:gd name="T47" fmla="*/ 97 h 147"/>
                  <a:gd name="T48" fmla="*/ 141 w 146"/>
                  <a:gd name="T49" fmla="*/ 95 h 147"/>
                  <a:gd name="T50" fmla="*/ 141 w 146"/>
                  <a:gd name="T51" fmla="*/ 94 h 147"/>
                  <a:gd name="T52" fmla="*/ 142 w 146"/>
                  <a:gd name="T53" fmla="*/ 94 h 147"/>
                  <a:gd name="T54" fmla="*/ 144 w 146"/>
                  <a:gd name="T55" fmla="*/ 87 h 147"/>
                  <a:gd name="T56" fmla="*/ 144 w 146"/>
                  <a:gd name="T57" fmla="*/ 83 h 147"/>
                  <a:gd name="T58" fmla="*/ 144 w 146"/>
                  <a:gd name="T59" fmla="*/ 81 h 147"/>
                  <a:gd name="T60" fmla="*/ 144 w 146"/>
                  <a:gd name="T61" fmla="*/ 80 h 147"/>
                  <a:gd name="T62" fmla="*/ 145 w 146"/>
                  <a:gd name="T63" fmla="*/ 80 h 147"/>
                  <a:gd name="T64" fmla="*/ 146 w 146"/>
                  <a:gd name="T65" fmla="*/ 73 h 147"/>
                  <a:gd name="T66" fmla="*/ 144 w 146"/>
                  <a:gd name="T67" fmla="*/ 58 h 147"/>
                  <a:gd name="T68" fmla="*/ 141 w 146"/>
                  <a:gd name="T69" fmla="*/ 46 h 147"/>
                  <a:gd name="T70" fmla="*/ 134 w 146"/>
                  <a:gd name="T71" fmla="*/ 33 h 147"/>
                  <a:gd name="T72" fmla="*/ 125 w 146"/>
                  <a:gd name="T73" fmla="*/ 22 h 147"/>
                  <a:gd name="T74" fmla="*/ 113 w 146"/>
                  <a:gd name="T75" fmla="*/ 12 h 147"/>
                  <a:gd name="T76" fmla="*/ 107 w 146"/>
                  <a:gd name="T77" fmla="*/ 8 h 147"/>
                  <a:gd name="T78" fmla="*/ 101 w 146"/>
                  <a:gd name="T79" fmla="*/ 6 h 147"/>
                  <a:gd name="T80" fmla="*/ 94 w 146"/>
                  <a:gd name="T81" fmla="*/ 3 h 147"/>
                  <a:gd name="T82" fmla="*/ 87 w 146"/>
                  <a:gd name="T83" fmla="*/ 2 h 147"/>
                  <a:gd name="T84" fmla="*/ 73 w 146"/>
                  <a:gd name="T85" fmla="*/ 0 h 147"/>
                  <a:gd name="T86" fmla="*/ 58 w 146"/>
                  <a:gd name="T87" fmla="*/ 2 h 147"/>
                  <a:gd name="T88" fmla="*/ 46 w 146"/>
                  <a:gd name="T89" fmla="*/ 6 h 147"/>
                  <a:gd name="T90" fmla="*/ 33 w 146"/>
                  <a:gd name="T91" fmla="*/ 12 h 147"/>
                  <a:gd name="T92" fmla="*/ 22 w 146"/>
                  <a:gd name="T93" fmla="*/ 22 h 147"/>
                  <a:gd name="T94" fmla="*/ 12 w 146"/>
                  <a:gd name="T95" fmla="*/ 33 h 147"/>
                  <a:gd name="T96" fmla="*/ 6 w 146"/>
                  <a:gd name="T97" fmla="*/ 46 h 147"/>
                  <a:gd name="T98" fmla="*/ 2 w 146"/>
                  <a:gd name="T99" fmla="*/ 58 h 147"/>
                  <a:gd name="T100" fmla="*/ 0 w 146"/>
                  <a:gd name="T101" fmla="*/ 73 h 147"/>
                  <a:gd name="T102" fmla="*/ 2 w 146"/>
                  <a:gd name="T103" fmla="*/ 87 h 147"/>
                  <a:gd name="T104" fmla="*/ 3 w 146"/>
                  <a:gd name="T105" fmla="*/ 94 h 147"/>
                  <a:gd name="T106" fmla="*/ 6 w 146"/>
                  <a:gd name="T107" fmla="*/ 101 h 147"/>
                  <a:gd name="T108" fmla="*/ 8 w 146"/>
                  <a:gd name="T109" fmla="*/ 107 h 147"/>
                  <a:gd name="T110" fmla="*/ 12 w 146"/>
                  <a:gd name="T111" fmla="*/ 113 h 147"/>
                  <a:gd name="T112" fmla="*/ 22 w 146"/>
                  <a:gd name="T113" fmla="*/ 12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7">
                    <a:moveTo>
                      <a:pt x="22" y="125"/>
                    </a:moveTo>
                    <a:lnTo>
                      <a:pt x="33" y="134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7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4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3" name="Freeform 81">
                <a:extLst>
                  <a:ext uri="{FF2B5EF4-FFF2-40B4-BE49-F238E27FC236}">
                    <a16:creationId xmlns:a16="http://schemas.microsoft.com/office/drawing/2014/main" id="{CBB674B5-7EE8-A5AC-61B2-0EBE5AE14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25" y="406717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4" name="Freeform 82">
                <a:extLst>
                  <a:ext uri="{FF2B5EF4-FFF2-40B4-BE49-F238E27FC236}">
                    <a16:creationId xmlns:a16="http://schemas.microsoft.com/office/drawing/2014/main" id="{0088A88C-4EED-E7FE-15A4-5B242444D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0" y="408940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5" name="Freeform 83">
                <a:extLst>
                  <a:ext uri="{FF2B5EF4-FFF2-40B4-BE49-F238E27FC236}">
                    <a16:creationId xmlns:a16="http://schemas.microsoft.com/office/drawing/2014/main" id="{1E711CEA-E938-1512-AA51-DA9AF2A9B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4065588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4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0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6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7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7 h 146"/>
                  <a:gd name="T100" fmla="*/ 0 w 146"/>
                  <a:gd name="T101" fmla="*/ 73 h 146"/>
                  <a:gd name="T102" fmla="*/ 2 w 146"/>
                  <a:gd name="T103" fmla="*/ 86 h 146"/>
                  <a:gd name="T104" fmla="*/ 3 w 146"/>
                  <a:gd name="T105" fmla="*/ 93 h 146"/>
                  <a:gd name="T106" fmla="*/ 6 w 146"/>
                  <a:gd name="T107" fmla="*/ 100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4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6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7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7"/>
                    </a:lnTo>
                    <a:lnTo>
                      <a:pt x="0" y="73"/>
                    </a:lnTo>
                    <a:lnTo>
                      <a:pt x="2" y="86"/>
                    </a:lnTo>
                    <a:lnTo>
                      <a:pt x="3" y="93"/>
                    </a:lnTo>
                    <a:lnTo>
                      <a:pt x="6" y="100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6" name="Freeform 84">
                <a:extLst>
                  <a:ext uri="{FF2B5EF4-FFF2-40B4-BE49-F238E27FC236}">
                    <a16:creationId xmlns:a16="http://schemas.microsoft.com/office/drawing/2014/main" id="{0C7F0360-85E0-DC29-218E-92C8C3764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5213" y="4087813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6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5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7" name="Freeform 85">
                <a:extLst>
                  <a:ext uri="{FF2B5EF4-FFF2-40B4-BE49-F238E27FC236}">
                    <a16:creationId xmlns:a16="http://schemas.microsoft.com/office/drawing/2014/main" id="{B155120B-E4C0-A8D8-0662-E68E01D88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14813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4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4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4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8" name="Freeform 86">
                <a:extLst>
                  <a:ext uri="{FF2B5EF4-FFF2-40B4-BE49-F238E27FC236}">
                    <a16:creationId xmlns:a16="http://schemas.microsoft.com/office/drawing/2014/main" id="{165C5D56-EA7C-E52F-B80D-B66D2FF2D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189413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19" name="Freeform 87">
                <a:extLst>
                  <a:ext uri="{FF2B5EF4-FFF2-40B4-BE49-F238E27FC236}">
                    <a16:creationId xmlns:a16="http://schemas.microsoft.com/office/drawing/2014/main" id="{129D3DA8-F535-3D4C-7619-4C3CFD633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233863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0" name="Freeform 88">
                <a:extLst>
                  <a:ext uri="{FF2B5EF4-FFF2-40B4-BE49-F238E27FC236}">
                    <a16:creationId xmlns:a16="http://schemas.microsoft.com/office/drawing/2014/main" id="{3D9662FF-7717-5041-87B2-3A69253AE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4184650"/>
                <a:ext cx="47625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6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1" name="Freeform 89">
                <a:extLst>
                  <a:ext uri="{FF2B5EF4-FFF2-40B4-BE49-F238E27FC236}">
                    <a16:creationId xmlns:a16="http://schemas.microsoft.com/office/drawing/2014/main" id="{DBA619C6-AE97-28F0-40D6-117D0363E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4189413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2" name="Freeform 90">
                <a:extLst>
                  <a:ext uri="{FF2B5EF4-FFF2-40B4-BE49-F238E27FC236}">
                    <a16:creationId xmlns:a16="http://schemas.microsoft.com/office/drawing/2014/main" id="{D5963C1F-01C7-C378-3B66-48B9FC4A4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4313238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3" name="Freeform 91">
                <a:extLst>
                  <a:ext uri="{FF2B5EF4-FFF2-40B4-BE49-F238E27FC236}">
                    <a16:creationId xmlns:a16="http://schemas.microsoft.com/office/drawing/2014/main" id="{98864C88-5514-1C4A-CA7A-1FBA2ABC5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4356100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6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4" name="Freeform 92">
                <a:extLst>
                  <a:ext uri="{FF2B5EF4-FFF2-40B4-BE49-F238E27FC236}">
                    <a16:creationId xmlns:a16="http://schemas.microsoft.com/office/drawing/2014/main" id="{13E0355A-BC57-C7C6-ACD2-27FF63C23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4402138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5" name="Freeform 93">
                <a:extLst>
                  <a:ext uri="{FF2B5EF4-FFF2-40B4-BE49-F238E27FC236}">
                    <a16:creationId xmlns:a16="http://schemas.microsoft.com/office/drawing/2014/main" id="{43AA0B81-39C7-59E3-F056-F5B61132D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4424363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6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6" name="Freeform 94">
                <a:extLst>
                  <a:ext uri="{FF2B5EF4-FFF2-40B4-BE49-F238E27FC236}">
                    <a16:creationId xmlns:a16="http://schemas.microsoft.com/office/drawing/2014/main" id="{CFEAF3B1-D494-9294-6AD1-B954B7567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4470400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7" name="Freeform 95">
                <a:extLst>
                  <a:ext uri="{FF2B5EF4-FFF2-40B4-BE49-F238E27FC236}">
                    <a16:creationId xmlns:a16="http://schemas.microsoft.com/office/drawing/2014/main" id="{65861894-2177-CD9A-3E0C-DDA2B26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4402138"/>
                <a:ext cx="47625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6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8" name="Freeform 96">
                <a:extLst>
                  <a:ext uri="{FF2B5EF4-FFF2-40B4-BE49-F238E27FC236}">
                    <a16:creationId xmlns:a16="http://schemas.microsoft.com/office/drawing/2014/main" id="{E2085237-8977-9745-B79D-02D788EA7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0" y="440213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6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29" name="Freeform 97">
                <a:extLst>
                  <a:ext uri="{FF2B5EF4-FFF2-40B4-BE49-F238E27FC236}">
                    <a16:creationId xmlns:a16="http://schemas.microsoft.com/office/drawing/2014/main" id="{64B1F5FA-7B67-7DEA-5A7A-F9669E1EC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451802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6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0" name="Freeform 98">
                <a:extLst>
                  <a:ext uri="{FF2B5EF4-FFF2-40B4-BE49-F238E27FC236}">
                    <a16:creationId xmlns:a16="http://schemas.microsoft.com/office/drawing/2014/main" id="{44D34D0F-A529-0ED3-3422-DC37AFEA3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557713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1" name="Freeform 99">
                <a:extLst>
                  <a:ext uri="{FF2B5EF4-FFF2-40B4-BE49-F238E27FC236}">
                    <a16:creationId xmlns:a16="http://schemas.microsoft.com/office/drawing/2014/main" id="{6047E2E9-992C-B4D7-8802-E1595E04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4413" y="4557713"/>
                <a:ext cx="46038" cy="47625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2" name="Freeform 100">
                <a:extLst>
                  <a:ext uri="{FF2B5EF4-FFF2-40B4-BE49-F238E27FC236}">
                    <a16:creationId xmlns:a16="http://schemas.microsoft.com/office/drawing/2014/main" id="{F4E75E52-37A2-EACF-CCE5-24DAB07C0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7275" y="4557713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3" name="Freeform 101">
                <a:extLst>
                  <a:ext uri="{FF2B5EF4-FFF2-40B4-BE49-F238E27FC236}">
                    <a16:creationId xmlns:a16="http://schemas.microsoft.com/office/drawing/2014/main" id="{A599B6DF-A63D-3983-11B4-B6EE04B13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4562475"/>
                <a:ext cx="46038" cy="47625"/>
              </a:xfrm>
              <a:custGeom>
                <a:avLst/>
                <a:gdLst>
                  <a:gd name="T0" fmla="*/ 21 w 145"/>
                  <a:gd name="T1" fmla="*/ 125 h 146"/>
                  <a:gd name="T2" fmla="*/ 32 w 145"/>
                  <a:gd name="T3" fmla="*/ 133 h 146"/>
                  <a:gd name="T4" fmla="*/ 45 w 145"/>
                  <a:gd name="T5" fmla="*/ 141 h 146"/>
                  <a:gd name="T6" fmla="*/ 57 w 145"/>
                  <a:gd name="T7" fmla="*/ 144 h 146"/>
                  <a:gd name="T8" fmla="*/ 73 w 145"/>
                  <a:gd name="T9" fmla="*/ 146 h 146"/>
                  <a:gd name="T10" fmla="*/ 79 w 145"/>
                  <a:gd name="T11" fmla="*/ 145 h 146"/>
                  <a:gd name="T12" fmla="*/ 79 w 145"/>
                  <a:gd name="T13" fmla="*/ 144 h 146"/>
                  <a:gd name="T14" fmla="*/ 80 w 145"/>
                  <a:gd name="T15" fmla="*/ 144 h 146"/>
                  <a:gd name="T16" fmla="*/ 82 w 145"/>
                  <a:gd name="T17" fmla="*/ 144 h 146"/>
                  <a:gd name="T18" fmla="*/ 86 w 145"/>
                  <a:gd name="T19" fmla="*/ 144 h 146"/>
                  <a:gd name="T20" fmla="*/ 93 w 145"/>
                  <a:gd name="T21" fmla="*/ 142 h 146"/>
                  <a:gd name="T22" fmla="*/ 93 w 145"/>
                  <a:gd name="T23" fmla="*/ 141 h 146"/>
                  <a:gd name="T24" fmla="*/ 94 w 145"/>
                  <a:gd name="T25" fmla="*/ 141 h 146"/>
                  <a:gd name="T26" fmla="*/ 96 w 145"/>
                  <a:gd name="T27" fmla="*/ 141 h 146"/>
                  <a:gd name="T28" fmla="*/ 100 w 145"/>
                  <a:gd name="T29" fmla="*/ 141 h 146"/>
                  <a:gd name="T30" fmla="*/ 106 w 145"/>
                  <a:gd name="T31" fmla="*/ 137 h 146"/>
                  <a:gd name="T32" fmla="*/ 112 w 145"/>
                  <a:gd name="T33" fmla="*/ 133 h 146"/>
                  <a:gd name="T34" fmla="*/ 118 w 145"/>
                  <a:gd name="T35" fmla="*/ 129 h 146"/>
                  <a:gd name="T36" fmla="*/ 124 w 145"/>
                  <a:gd name="T37" fmla="*/ 125 h 146"/>
                  <a:gd name="T38" fmla="*/ 128 w 145"/>
                  <a:gd name="T39" fmla="*/ 118 h 146"/>
                  <a:gd name="T40" fmla="*/ 133 w 145"/>
                  <a:gd name="T41" fmla="*/ 113 h 146"/>
                  <a:gd name="T42" fmla="*/ 136 w 145"/>
                  <a:gd name="T43" fmla="*/ 107 h 146"/>
                  <a:gd name="T44" fmla="*/ 140 w 145"/>
                  <a:gd name="T45" fmla="*/ 101 h 146"/>
                  <a:gd name="T46" fmla="*/ 140 w 145"/>
                  <a:gd name="T47" fmla="*/ 97 h 146"/>
                  <a:gd name="T48" fmla="*/ 140 w 145"/>
                  <a:gd name="T49" fmla="*/ 95 h 146"/>
                  <a:gd name="T50" fmla="*/ 140 w 145"/>
                  <a:gd name="T51" fmla="*/ 94 h 146"/>
                  <a:gd name="T52" fmla="*/ 141 w 145"/>
                  <a:gd name="T53" fmla="*/ 94 h 146"/>
                  <a:gd name="T54" fmla="*/ 143 w 145"/>
                  <a:gd name="T55" fmla="*/ 87 h 146"/>
                  <a:gd name="T56" fmla="*/ 143 w 145"/>
                  <a:gd name="T57" fmla="*/ 83 h 146"/>
                  <a:gd name="T58" fmla="*/ 143 w 145"/>
                  <a:gd name="T59" fmla="*/ 81 h 146"/>
                  <a:gd name="T60" fmla="*/ 143 w 145"/>
                  <a:gd name="T61" fmla="*/ 80 h 146"/>
                  <a:gd name="T62" fmla="*/ 144 w 145"/>
                  <a:gd name="T63" fmla="*/ 80 h 146"/>
                  <a:gd name="T64" fmla="*/ 145 w 145"/>
                  <a:gd name="T65" fmla="*/ 73 h 146"/>
                  <a:gd name="T66" fmla="*/ 143 w 145"/>
                  <a:gd name="T67" fmla="*/ 58 h 146"/>
                  <a:gd name="T68" fmla="*/ 140 w 145"/>
                  <a:gd name="T69" fmla="*/ 45 h 146"/>
                  <a:gd name="T70" fmla="*/ 133 w 145"/>
                  <a:gd name="T71" fmla="*/ 33 h 146"/>
                  <a:gd name="T72" fmla="*/ 124 w 145"/>
                  <a:gd name="T73" fmla="*/ 22 h 146"/>
                  <a:gd name="T74" fmla="*/ 112 w 145"/>
                  <a:gd name="T75" fmla="*/ 12 h 146"/>
                  <a:gd name="T76" fmla="*/ 106 w 145"/>
                  <a:gd name="T77" fmla="*/ 8 h 146"/>
                  <a:gd name="T78" fmla="*/ 100 w 145"/>
                  <a:gd name="T79" fmla="*/ 6 h 146"/>
                  <a:gd name="T80" fmla="*/ 93 w 145"/>
                  <a:gd name="T81" fmla="*/ 2 h 146"/>
                  <a:gd name="T82" fmla="*/ 86 w 145"/>
                  <a:gd name="T83" fmla="*/ 1 h 146"/>
                  <a:gd name="T84" fmla="*/ 73 w 145"/>
                  <a:gd name="T85" fmla="*/ 0 h 146"/>
                  <a:gd name="T86" fmla="*/ 57 w 145"/>
                  <a:gd name="T87" fmla="*/ 1 h 146"/>
                  <a:gd name="T88" fmla="*/ 45 w 145"/>
                  <a:gd name="T89" fmla="*/ 6 h 146"/>
                  <a:gd name="T90" fmla="*/ 32 w 145"/>
                  <a:gd name="T91" fmla="*/ 12 h 146"/>
                  <a:gd name="T92" fmla="*/ 21 w 145"/>
                  <a:gd name="T93" fmla="*/ 22 h 146"/>
                  <a:gd name="T94" fmla="*/ 11 w 145"/>
                  <a:gd name="T95" fmla="*/ 33 h 146"/>
                  <a:gd name="T96" fmla="*/ 5 w 145"/>
                  <a:gd name="T97" fmla="*/ 45 h 146"/>
                  <a:gd name="T98" fmla="*/ 1 w 145"/>
                  <a:gd name="T99" fmla="*/ 58 h 146"/>
                  <a:gd name="T100" fmla="*/ 0 w 145"/>
                  <a:gd name="T101" fmla="*/ 73 h 146"/>
                  <a:gd name="T102" fmla="*/ 1 w 145"/>
                  <a:gd name="T103" fmla="*/ 87 h 146"/>
                  <a:gd name="T104" fmla="*/ 2 w 145"/>
                  <a:gd name="T105" fmla="*/ 94 h 146"/>
                  <a:gd name="T106" fmla="*/ 5 w 145"/>
                  <a:gd name="T107" fmla="*/ 101 h 146"/>
                  <a:gd name="T108" fmla="*/ 7 w 145"/>
                  <a:gd name="T109" fmla="*/ 107 h 146"/>
                  <a:gd name="T110" fmla="*/ 11 w 145"/>
                  <a:gd name="T111" fmla="*/ 113 h 146"/>
                  <a:gd name="T112" fmla="*/ 21 w 145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5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5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4" name="Freeform 102">
                <a:extLst>
                  <a:ext uri="{FF2B5EF4-FFF2-40B4-BE49-F238E27FC236}">
                    <a16:creationId xmlns:a16="http://schemas.microsoft.com/office/drawing/2014/main" id="{A3712790-A41D-DE94-765E-0F1D63DC5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25" y="4562475"/>
                <a:ext cx="47625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5" name="Freeform 103">
                <a:extLst>
                  <a:ext uri="{FF2B5EF4-FFF2-40B4-BE49-F238E27FC236}">
                    <a16:creationId xmlns:a16="http://schemas.microsoft.com/office/drawing/2014/main" id="{677DB19A-6906-AB13-867B-825BA3B63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0" y="462915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6" name="Freeform 104">
                <a:extLst>
                  <a:ext uri="{FF2B5EF4-FFF2-40B4-BE49-F238E27FC236}">
                    <a16:creationId xmlns:a16="http://schemas.microsoft.com/office/drawing/2014/main" id="{ECEBE21D-506F-16FA-3871-DD2F0430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4738" y="462915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7" name="Freeform 105">
                <a:extLst>
                  <a:ext uri="{FF2B5EF4-FFF2-40B4-BE49-F238E27FC236}">
                    <a16:creationId xmlns:a16="http://schemas.microsoft.com/office/drawing/2014/main" id="{8F6593D2-0C45-F1AB-00AF-274B1D291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0" y="469900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8" name="Freeform 106">
                <a:extLst>
                  <a:ext uri="{FF2B5EF4-FFF2-40B4-BE49-F238E27FC236}">
                    <a16:creationId xmlns:a16="http://schemas.microsoft.com/office/drawing/2014/main" id="{AD7BF422-39EA-F51B-4E24-0A441C74E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5" y="4699000"/>
                <a:ext cx="46038" cy="47625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39" name="Freeform 107">
                <a:extLst>
                  <a:ext uri="{FF2B5EF4-FFF2-40B4-BE49-F238E27FC236}">
                    <a16:creationId xmlns:a16="http://schemas.microsoft.com/office/drawing/2014/main" id="{5FCC1462-982D-93C5-3733-EE3C16AE2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38" y="474662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0" name="Freeform 108">
                <a:extLst>
                  <a:ext uri="{FF2B5EF4-FFF2-40B4-BE49-F238E27FC236}">
                    <a16:creationId xmlns:a16="http://schemas.microsoft.com/office/drawing/2014/main" id="{ED6C5019-CCD6-BBBD-3E83-23496F35D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4768850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1" name="Freeform 109">
                <a:extLst>
                  <a:ext uri="{FF2B5EF4-FFF2-40B4-BE49-F238E27FC236}">
                    <a16:creationId xmlns:a16="http://schemas.microsoft.com/office/drawing/2014/main" id="{10CE7C5B-1CCA-7F11-05C2-14C462758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4813300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4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0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6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7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7 h 146"/>
                  <a:gd name="T100" fmla="*/ 0 w 146"/>
                  <a:gd name="T101" fmla="*/ 73 h 146"/>
                  <a:gd name="T102" fmla="*/ 1 w 146"/>
                  <a:gd name="T103" fmla="*/ 86 h 146"/>
                  <a:gd name="T104" fmla="*/ 2 w 146"/>
                  <a:gd name="T105" fmla="*/ 93 h 146"/>
                  <a:gd name="T106" fmla="*/ 6 w 146"/>
                  <a:gd name="T107" fmla="*/ 100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4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6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7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7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2" name="Freeform 110">
                <a:extLst>
                  <a:ext uri="{FF2B5EF4-FFF2-40B4-BE49-F238E27FC236}">
                    <a16:creationId xmlns:a16="http://schemas.microsoft.com/office/drawing/2014/main" id="{A114635F-4C4D-868E-1442-6BCD5914E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835525"/>
                <a:ext cx="47625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6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3" name="Freeform 111">
                <a:extLst>
                  <a:ext uri="{FF2B5EF4-FFF2-40B4-BE49-F238E27FC236}">
                    <a16:creationId xmlns:a16="http://schemas.microsoft.com/office/drawing/2014/main" id="{077D0666-15C0-7CED-DE80-209D2E03F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859338"/>
                <a:ext cx="47625" cy="47625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3 h 146"/>
                  <a:gd name="T14" fmla="*/ 80 w 146"/>
                  <a:gd name="T15" fmla="*/ 143 h 146"/>
                  <a:gd name="T16" fmla="*/ 82 w 146"/>
                  <a:gd name="T17" fmla="*/ 143 h 146"/>
                  <a:gd name="T18" fmla="*/ 87 w 146"/>
                  <a:gd name="T19" fmla="*/ 143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0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0 h 146"/>
                  <a:gd name="T108" fmla="*/ 7 w 146"/>
                  <a:gd name="T109" fmla="*/ 106 h 146"/>
                  <a:gd name="T110" fmla="*/ 11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2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0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0"/>
                    </a:lnTo>
                    <a:lnTo>
                      <a:pt x="7" y="106"/>
                    </a:lnTo>
                    <a:lnTo>
                      <a:pt x="11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4" name="Freeform 112">
                <a:extLst>
                  <a:ext uri="{FF2B5EF4-FFF2-40B4-BE49-F238E27FC236}">
                    <a16:creationId xmlns:a16="http://schemas.microsoft.com/office/drawing/2014/main" id="{0772FDE1-C348-2000-4CBE-2E9A1A02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902200"/>
                <a:ext cx="47625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5" name="Freeform 113">
                <a:extLst>
                  <a:ext uri="{FF2B5EF4-FFF2-40B4-BE49-F238E27FC236}">
                    <a16:creationId xmlns:a16="http://schemas.microsoft.com/office/drawing/2014/main" id="{279A4D6D-B846-594F-497D-2B7B3C08D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926013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7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0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2 h 146"/>
                  <a:gd name="T58" fmla="*/ 143 w 146"/>
                  <a:gd name="T59" fmla="*/ 80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0 w 146"/>
                  <a:gd name="T79" fmla="*/ 5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7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6" name="Freeform 114">
                <a:extLst>
                  <a:ext uri="{FF2B5EF4-FFF2-40B4-BE49-F238E27FC236}">
                    <a16:creationId xmlns:a16="http://schemas.microsoft.com/office/drawing/2014/main" id="{9131FAC2-5879-E9E2-0ADE-5CE914D55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983163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7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6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7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7" name="Freeform 115">
                <a:extLst>
                  <a:ext uri="{FF2B5EF4-FFF2-40B4-BE49-F238E27FC236}">
                    <a16:creationId xmlns:a16="http://schemas.microsoft.com/office/drawing/2014/main" id="{4E250BD8-B033-BE00-1EDA-A4BC5AB78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5049838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7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0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2 h 146"/>
                  <a:gd name="T58" fmla="*/ 143 w 146"/>
                  <a:gd name="T59" fmla="*/ 80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0 w 146"/>
                  <a:gd name="T79" fmla="*/ 5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7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8" name="Freeform 116">
                <a:extLst>
                  <a:ext uri="{FF2B5EF4-FFF2-40B4-BE49-F238E27FC236}">
                    <a16:creationId xmlns:a16="http://schemas.microsoft.com/office/drawing/2014/main" id="{10778566-BC49-0A02-A806-1A7848129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5073650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7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0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2 h 146"/>
                  <a:gd name="T58" fmla="*/ 143 w 146"/>
                  <a:gd name="T59" fmla="*/ 80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0 w 146"/>
                  <a:gd name="T79" fmla="*/ 5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7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49" name="Freeform 117">
                <a:extLst>
                  <a:ext uri="{FF2B5EF4-FFF2-40B4-BE49-F238E27FC236}">
                    <a16:creationId xmlns:a16="http://schemas.microsoft.com/office/drawing/2014/main" id="{8664B87A-77FB-4006-2DA5-544509F15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5130800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7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6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7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0" name="Freeform 118">
                <a:extLst>
                  <a:ext uri="{FF2B5EF4-FFF2-40B4-BE49-F238E27FC236}">
                    <a16:creationId xmlns:a16="http://schemas.microsoft.com/office/drawing/2014/main" id="{70A59FFF-2574-4D2C-029F-271F3D5D6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25" y="5484813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1" name="Freeform 119">
                <a:extLst>
                  <a:ext uri="{FF2B5EF4-FFF2-40B4-BE49-F238E27FC236}">
                    <a16:creationId xmlns:a16="http://schemas.microsoft.com/office/drawing/2014/main" id="{EEA2EA26-4AB8-AF35-87B2-682F48B0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25" y="5432425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2" name="Freeform 120">
                <a:extLst>
                  <a:ext uri="{FF2B5EF4-FFF2-40B4-BE49-F238E27FC236}">
                    <a16:creationId xmlns:a16="http://schemas.microsoft.com/office/drawing/2014/main" id="{639F117A-8542-E114-4024-AFF3DEB9D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25" y="5249863"/>
                <a:ext cx="46038" cy="47625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3" name="Freeform 121">
                <a:extLst>
                  <a:ext uri="{FF2B5EF4-FFF2-40B4-BE49-F238E27FC236}">
                    <a16:creationId xmlns:a16="http://schemas.microsoft.com/office/drawing/2014/main" id="{BFD5CE04-F2AC-E4C3-12A1-CDC63EEA0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25" y="5165725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4" name="Freeform 122">
                <a:extLst>
                  <a:ext uri="{FF2B5EF4-FFF2-40B4-BE49-F238E27FC236}">
                    <a16:creationId xmlns:a16="http://schemas.microsoft.com/office/drawing/2014/main" id="{D6A8964B-4ADE-933C-58FA-AF776C8BB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950" y="5141913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5" name="Freeform 123">
                <a:extLst>
                  <a:ext uri="{FF2B5EF4-FFF2-40B4-BE49-F238E27FC236}">
                    <a16:creationId xmlns:a16="http://schemas.microsoft.com/office/drawing/2014/main" id="{BBA52546-CC90-2E5D-2126-348FE33A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950" y="5119688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6" name="Freeform 124">
                <a:extLst>
                  <a:ext uri="{FF2B5EF4-FFF2-40B4-BE49-F238E27FC236}">
                    <a16:creationId xmlns:a16="http://schemas.microsoft.com/office/drawing/2014/main" id="{891B0030-BFA0-9F01-CF1F-6AEE81F16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950" y="509587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7" name="Freeform 125">
                <a:extLst>
                  <a:ext uri="{FF2B5EF4-FFF2-40B4-BE49-F238E27FC236}">
                    <a16:creationId xmlns:a16="http://schemas.microsoft.com/office/drawing/2014/main" id="{F3DDFB71-950F-0E1E-A115-C4803376B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950" y="5038725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6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8" name="Freeform 126">
                <a:extLst>
                  <a:ext uri="{FF2B5EF4-FFF2-40B4-BE49-F238E27FC236}">
                    <a16:creationId xmlns:a16="http://schemas.microsoft.com/office/drawing/2014/main" id="{63DFFDE2-2AB0-659E-DCF3-151F1E2E0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5016500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6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59" name="Freeform 127">
                <a:extLst>
                  <a:ext uri="{FF2B5EF4-FFF2-40B4-BE49-F238E27FC236}">
                    <a16:creationId xmlns:a16="http://schemas.microsoft.com/office/drawing/2014/main" id="{E74FF00C-0EBE-D411-210D-6F6756817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992688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0" name="Freeform 128">
                <a:extLst>
                  <a:ext uri="{FF2B5EF4-FFF2-40B4-BE49-F238E27FC236}">
                    <a16:creationId xmlns:a16="http://schemas.microsoft.com/office/drawing/2014/main" id="{E47209CD-C0CB-699D-7678-3284FA10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94982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1" name="Freeform 129">
                <a:extLst>
                  <a:ext uri="{FF2B5EF4-FFF2-40B4-BE49-F238E27FC236}">
                    <a16:creationId xmlns:a16="http://schemas.microsoft.com/office/drawing/2014/main" id="{8EF1B09F-22BD-36E3-834E-5A08CD2EF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897438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2" name="Freeform 130">
                <a:extLst>
                  <a:ext uri="{FF2B5EF4-FFF2-40B4-BE49-F238E27FC236}">
                    <a16:creationId xmlns:a16="http://schemas.microsoft.com/office/drawing/2014/main" id="{8E91AB50-0DD5-164B-DD7C-7691033CC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849813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3" name="Freeform 131">
                <a:extLst>
                  <a:ext uri="{FF2B5EF4-FFF2-40B4-BE49-F238E27FC236}">
                    <a16:creationId xmlns:a16="http://schemas.microsoft.com/office/drawing/2014/main" id="{3A740987-B356-9DFA-E2E9-FD6F5F352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7438" y="4813300"/>
                <a:ext cx="47625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79 w 146"/>
                  <a:gd name="T11" fmla="*/ 144 h 146"/>
                  <a:gd name="T12" fmla="*/ 79 w 146"/>
                  <a:gd name="T13" fmla="*/ 143 h 146"/>
                  <a:gd name="T14" fmla="*/ 80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1 w 146"/>
                  <a:gd name="T45" fmla="*/ 100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6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7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7 h 146"/>
                  <a:gd name="T100" fmla="*/ 0 w 146"/>
                  <a:gd name="T101" fmla="*/ 73 h 146"/>
                  <a:gd name="T102" fmla="*/ 1 w 146"/>
                  <a:gd name="T103" fmla="*/ 86 h 146"/>
                  <a:gd name="T104" fmla="*/ 2 w 146"/>
                  <a:gd name="T105" fmla="*/ 93 h 146"/>
                  <a:gd name="T106" fmla="*/ 5 w 146"/>
                  <a:gd name="T107" fmla="*/ 100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79" y="144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6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7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7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2" y="93"/>
                    </a:lnTo>
                    <a:lnTo>
                      <a:pt x="5" y="100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4" name="Freeform 132">
                <a:extLst>
                  <a:ext uri="{FF2B5EF4-FFF2-40B4-BE49-F238E27FC236}">
                    <a16:creationId xmlns:a16="http://schemas.microsoft.com/office/drawing/2014/main" id="{67AE5BCA-4DC1-F57A-6D99-C8C124432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225" y="4813300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4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0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6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7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7 h 146"/>
                  <a:gd name="T100" fmla="*/ 0 w 146"/>
                  <a:gd name="T101" fmla="*/ 73 h 146"/>
                  <a:gd name="T102" fmla="*/ 2 w 146"/>
                  <a:gd name="T103" fmla="*/ 86 h 146"/>
                  <a:gd name="T104" fmla="*/ 3 w 146"/>
                  <a:gd name="T105" fmla="*/ 93 h 146"/>
                  <a:gd name="T106" fmla="*/ 6 w 146"/>
                  <a:gd name="T107" fmla="*/ 100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4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6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7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7"/>
                    </a:lnTo>
                    <a:lnTo>
                      <a:pt x="0" y="73"/>
                    </a:lnTo>
                    <a:lnTo>
                      <a:pt x="2" y="86"/>
                    </a:lnTo>
                    <a:lnTo>
                      <a:pt x="3" y="93"/>
                    </a:lnTo>
                    <a:lnTo>
                      <a:pt x="6" y="100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5" name="Freeform 133">
                <a:extLst>
                  <a:ext uri="{FF2B5EF4-FFF2-40B4-BE49-F238E27FC236}">
                    <a16:creationId xmlns:a16="http://schemas.microsoft.com/office/drawing/2014/main" id="{5B933F52-73C0-786B-3A6E-2C1493BFA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805363"/>
                <a:ext cx="47625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6" name="Freeform 134">
                <a:extLst>
                  <a:ext uri="{FF2B5EF4-FFF2-40B4-BE49-F238E27FC236}">
                    <a16:creationId xmlns:a16="http://schemas.microsoft.com/office/drawing/2014/main" id="{9C9C7DF4-0C8B-92BA-DAD8-C63715E0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781550"/>
                <a:ext cx="46038" cy="47625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7" name="Freeform 135">
                <a:extLst>
                  <a:ext uri="{FF2B5EF4-FFF2-40B4-BE49-F238E27FC236}">
                    <a16:creationId xmlns:a16="http://schemas.microsoft.com/office/drawing/2014/main" id="{9A70EB0D-1CA4-E5EE-7865-07D7F10E5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950" y="475932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0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2 h 146"/>
                  <a:gd name="T58" fmla="*/ 143 w 146"/>
                  <a:gd name="T59" fmla="*/ 80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0 w 146"/>
                  <a:gd name="T79" fmla="*/ 5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8" name="Freeform 136">
                <a:extLst>
                  <a:ext uri="{FF2B5EF4-FFF2-40B4-BE49-F238E27FC236}">
                    <a16:creationId xmlns:a16="http://schemas.microsoft.com/office/drawing/2014/main" id="{AA7D6FB0-B4CB-69AD-89F4-0F2AAFAEE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0138" y="469900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69" name="Freeform 137">
                <a:extLst>
                  <a:ext uri="{FF2B5EF4-FFF2-40B4-BE49-F238E27FC236}">
                    <a16:creationId xmlns:a16="http://schemas.microsoft.com/office/drawing/2014/main" id="{E8260B4C-7E8C-7042-A2B1-F535E472D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7763" y="4699000"/>
                <a:ext cx="46038" cy="47625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0" name="Freeform 138">
                <a:extLst>
                  <a:ext uri="{FF2B5EF4-FFF2-40B4-BE49-F238E27FC236}">
                    <a16:creationId xmlns:a16="http://schemas.microsoft.com/office/drawing/2014/main" id="{75C9ED4C-210E-A8B8-B53A-6BB770980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25" y="462915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1" name="Freeform 139">
                <a:extLst>
                  <a:ext uri="{FF2B5EF4-FFF2-40B4-BE49-F238E27FC236}">
                    <a16:creationId xmlns:a16="http://schemas.microsoft.com/office/drawing/2014/main" id="{DC44B101-EB6F-FE31-AF0D-8338FE585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8713" y="460692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2 h 146"/>
                  <a:gd name="T58" fmla="*/ 143 w 146"/>
                  <a:gd name="T59" fmla="*/ 80 h 146"/>
                  <a:gd name="T60" fmla="*/ 143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2" name="Freeform 140">
                <a:extLst>
                  <a:ext uri="{FF2B5EF4-FFF2-40B4-BE49-F238E27FC236}">
                    <a16:creationId xmlns:a16="http://schemas.microsoft.com/office/drawing/2014/main" id="{7D232E68-EAE1-0ADA-8B45-E9A80FA10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1725" y="453707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3 h 146"/>
                  <a:gd name="T14" fmla="*/ 80 w 146"/>
                  <a:gd name="T15" fmla="*/ 143 h 146"/>
                  <a:gd name="T16" fmla="*/ 82 w 146"/>
                  <a:gd name="T17" fmla="*/ 143 h 146"/>
                  <a:gd name="T18" fmla="*/ 87 w 146"/>
                  <a:gd name="T19" fmla="*/ 143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0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0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2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0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0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3" name="Freeform 141">
                <a:extLst>
                  <a:ext uri="{FF2B5EF4-FFF2-40B4-BE49-F238E27FC236}">
                    <a16:creationId xmlns:a16="http://schemas.microsoft.com/office/drawing/2014/main" id="{DD8637E6-8B6D-D4F6-05C8-21838DD9D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00" y="4537075"/>
                <a:ext cx="47625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3 h 146"/>
                  <a:gd name="T14" fmla="*/ 80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1 w 146"/>
                  <a:gd name="T45" fmla="*/ 100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0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0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4" name="Freeform 142">
                <a:extLst>
                  <a:ext uri="{FF2B5EF4-FFF2-40B4-BE49-F238E27FC236}">
                    <a16:creationId xmlns:a16="http://schemas.microsoft.com/office/drawing/2014/main" id="{50CA8A90-6414-AC41-11F9-4D3C53C4C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0300" y="455612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3 h 146"/>
                  <a:gd name="T14" fmla="*/ 80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5" name="Freeform 143">
                <a:extLst>
                  <a:ext uri="{FF2B5EF4-FFF2-40B4-BE49-F238E27FC236}">
                    <a16:creationId xmlns:a16="http://schemas.microsoft.com/office/drawing/2014/main" id="{08A243A3-C959-1053-B6AC-90A295EAE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0300" y="4518025"/>
                <a:ext cx="46038" cy="46038"/>
              </a:xfrm>
              <a:custGeom>
                <a:avLst/>
                <a:gdLst>
                  <a:gd name="T0" fmla="*/ 21 w 146"/>
                  <a:gd name="T1" fmla="*/ 125 h 147"/>
                  <a:gd name="T2" fmla="*/ 32 w 146"/>
                  <a:gd name="T3" fmla="*/ 134 h 147"/>
                  <a:gd name="T4" fmla="*/ 45 w 146"/>
                  <a:gd name="T5" fmla="*/ 141 h 147"/>
                  <a:gd name="T6" fmla="*/ 58 w 146"/>
                  <a:gd name="T7" fmla="*/ 144 h 147"/>
                  <a:gd name="T8" fmla="*/ 73 w 146"/>
                  <a:gd name="T9" fmla="*/ 147 h 147"/>
                  <a:gd name="T10" fmla="*/ 79 w 146"/>
                  <a:gd name="T11" fmla="*/ 145 h 147"/>
                  <a:gd name="T12" fmla="*/ 79 w 146"/>
                  <a:gd name="T13" fmla="*/ 144 h 147"/>
                  <a:gd name="T14" fmla="*/ 80 w 146"/>
                  <a:gd name="T15" fmla="*/ 144 h 147"/>
                  <a:gd name="T16" fmla="*/ 83 w 146"/>
                  <a:gd name="T17" fmla="*/ 144 h 147"/>
                  <a:gd name="T18" fmla="*/ 87 w 146"/>
                  <a:gd name="T19" fmla="*/ 144 h 147"/>
                  <a:gd name="T20" fmla="*/ 93 w 146"/>
                  <a:gd name="T21" fmla="*/ 142 h 147"/>
                  <a:gd name="T22" fmla="*/ 93 w 146"/>
                  <a:gd name="T23" fmla="*/ 141 h 147"/>
                  <a:gd name="T24" fmla="*/ 94 w 146"/>
                  <a:gd name="T25" fmla="*/ 141 h 147"/>
                  <a:gd name="T26" fmla="*/ 97 w 146"/>
                  <a:gd name="T27" fmla="*/ 141 h 147"/>
                  <a:gd name="T28" fmla="*/ 101 w 146"/>
                  <a:gd name="T29" fmla="*/ 141 h 147"/>
                  <a:gd name="T30" fmla="*/ 106 w 146"/>
                  <a:gd name="T31" fmla="*/ 137 h 147"/>
                  <a:gd name="T32" fmla="*/ 113 w 146"/>
                  <a:gd name="T33" fmla="*/ 134 h 147"/>
                  <a:gd name="T34" fmla="*/ 118 w 146"/>
                  <a:gd name="T35" fmla="*/ 129 h 147"/>
                  <a:gd name="T36" fmla="*/ 124 w 146"/>
                  <a:gd name="T37" fmla="*/ 125 h 147"/>
                  <a:gd name="T38" fmla="*/ 129 w 146"/>
                  <a:gd name="T39" fmla="*/ 119 h 147"/>
                  <a:gd name="T40" fmla="*/ 133 w 146"/>
                  <a:gd name="T41" fmla="*/ 113 h 147"/>
                  <a:gd name="T42" fmla="*/ 136 w 146"/>
                  <a:gd name="T43" fmla="*/ 107 h 147"/>
                  <a:gd name="T44" fmla="*/ 141 w 146"/>
                  <a:gd name="T45" fmla="*/ 101 h 147"/>
                  <a:gd name="T46" fmla="*/ 141 w 146"/>
                  <a:gd name="T47" fmla="*/ 97 h 147"/>
                  <a:gd name="T48" fmla="*/ 141 w 146"/>
                  <a:gd name="T49" fmla="*/ 95 h 147"/>
                  <a:gd name="T50" fmla="*/ 141 w 146"/>
                  <a:gd name="T51" fmla="*/ 94 h 147"/>
                  <a:gd name="T52" fmla="*/ 142 w 146"/>
                  <a:gd name="T53" fmla="*/ 94 h 147"/>
                  <a:gd name="T54" fmla="*/ 144 w 146"/>
                  <a:gd name="T55" fmla="*/ 87 h 147"/>
                  <a:gd name="T56" fmla="*/ 144 w 146"/>
                  <a:gd name="T57" fmla="*/ 83 h 147"/>
                  <a:gd name="T58" fmla="*/ 144 w 146"/>
                  <a:gd name="T59" fmla="*/ 81 h 147"/>
                  <a:gd name="T60" fmla="*/ 144 w 146"/>
                  <a:gd name="T61" fmla="*/ 80 h 147"/>
                  <a:gd name="T62" fmla="*/ 145 w 146"/>
                  <a:gd name="T63" fmla="*/ 80 h 147"/>
                  <a:gd name="T64" fmla="*/ 146 w 146"/>
                  <a:gd name="T65" fmla="*/ 74 h 147"/>
                  <a:gd name="T66" fmla="*/ 144 w 146"/>
                  <a:gd name="T67" fmla="*/ 58 h 147"/>
                  <a:gd name="T68" fmla="*/ 141 w 146"/>
                  <a:gd name="T69" fmla="*/ 46 h 147"/>
                  <a:gd name="T70" fmla="*/ 133 w 146"/>
                  <a:gd name="T71" fmla="*/ 33 h 147"/>
                  <a:gd name="T72" fmla="*/ 124 w 146"/>
                  <a:gd name="T73" fmla="*/ 22 h 147"/>
                  <a:gd name="T74" fmla="*/ 113 w 146"/>
                  <a:gd name="T75" fmla="*/ 12 h 147"/>
                  <a:gd name="T76" fmla="*/ 106 w 146"/>
                  <a:gd name="T77" fmla="*/ 8 h 147"/>
                  <a:gd name="T78" fmla="*/ 101 w 146"/>
                  <a:gd name="T79" fmla="*/ 6 h 147"/>
                  <a:gd name="T80" fmla="*/ 93 w 146"/>
                  <a:gd name="T81" fmla="*/ 3 h 147"/>
                  <a:gd name="T82" fmla="*/ 87 w 146"/>
                  <a:gd name="T83" fmla="*/ 2 h 147"/>
                  <a:gd name="T84" fmla="*/ 73 w 146"/>
                  <a:gd name="T85" fmla="*/ 0 h 147"/>
                  <a:gd name="T86" fmla="*/ 58 w 146"/>
                  <a:gd name="T87" fmla="*/ 2 h 147"/>
                  <a:gd name="T88" fmla="*/ 45 w 146"/>
                  <a:gd name="T89" fmla="*/ 6 h 147"/>
                  <a:gd name="T90" fmla="*/ 32 w 146"/>
                  <a:gd name="T91" fmla="*/ 12 h 147"/>
                  <a:gd name="T92" fmla="*/ 21 w 146"/>
                  <a:gd name="T93" fmla="*/ 22 h 147"/>
                  <a:gd name="T94" fmla="*/ 12 w 146"/>
                  <a:gd name="T95" fmla="*/ 33 h 147"/>
                  <a:gd name="T96" fmla="*/ 5 w 146"/>
                  <a:gd name="T97" fmla="*/ 46 h 147"/>
                  <a:gd name="T98" fmla="*/ 1 w 146"/>
                  <a:gd name="T99" fmla="*/ 58 h 147"/>
                  <a:gd name="T100" fmla="*/ 0 w 146"/>
                  <a:gd name="T101" fmla="*/ 74 h 147"/>
                  <a:gd name="T102" fmla="*/ 1 w 146"/>
                  <a:gd name="T103" fmla="*/ 87 h 147"/>
                  <a:gd name="T104" fmla="*/ 2 w 146"/>
                  <a:gd name="T105" fmla="*/ 94 h 147"/>
                  <a:gd name="T106" fmla="*/ 5 w 146"/>
                  <a:gd name="T107" fmla="*/ 101 h 147"/>
                  <a:gd name="T108" fmla="*/ 7 w 146"/>
                  <a:gd name="T109" fmla="*/ 107 h 147"/>
                  <a:gd name="T110" fmla="*/ 12 w 146"/>
                  <a:gd name="T111" fmla="*/ 113 h 147"/>
                  <a:gd name="T112" fmla="*/ 21 w 146"/>
                  <a:gd name="T113" fmla="*/ 12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7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7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4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6" name="Freeform 144">
                <a:extLst>
                  <a:ext uri="{FF2B5EF4-FFF2-40B4-BE49-F238E27FC236}">
                    <a16:creationId xmlns:a16="http://schemas.microsoft.com/office/drawing/2014/main" id="{71A24C12-69DF-AEBE-176D-B78F45251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4495800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7" name="Freeform 145">
                <a:extLst>
                  <a:ext uri="{FF2B5EF4-FFF2-40B4-BE49-F238E27FC236}">
                    <a16:creationId xmlns:a16="http://schemas.microsoft.com/office/drawing/2014/main" id="{82283738-2D8D-4D2F-048A-F14F9D3B8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444658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8" name="Freeform 146">
                <a:extLst>
                  <a:ext uri="{FF2B5EF4-FFF2-40B4-BE49-F238E27FC236}">
                    <a16:creationId xmlns:a16="http://schemas.microsoft.com/office/drawing/2014/main" id="{C6B36C56-3218-DDBD-795F-743BEA73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422775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79" name="Freeform 147">
                <a:extLst>
                  <a:ext uri="{FF2B5EF4-FFF2-40B4-BE49-F238E27FC236}">
                    <a16:creationId xmlns:a16="http://schemas.microsoft.com/office/drawing/2014/main" id="{19ED0031-5B75-3634-A37A-93C3062E2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5130800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0" name="Freeform 148">
                <a:extLst>
                  <a:ext uri="{FF2B5EF4-FFF2-40B4-BE49-F238E27FC236}">
                    <a16:creationId xmlns:a16="http://schemas.microsoft.com/office/drawing/2014/main" id="{BA91C87E-A767-2DFE-FBC9-551118F07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5154613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1" name="Freeform 149">
                <a:extLst>
                  <a:ext uri="{FF2B5EF4-FFF2-40B4-BE49-F238E27FC236}">
                    <a16:creationId xmlns:a16="http://schemas.microsoft.com/office/drawing/2014/main" id="{E2BA408F-C873-199A-77E9-954943CFF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529272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2" name="Freeform 150">
                <a:extLst>
                  <a:ext uri="{FF2B5EF4-FFF2-40B4-BE49-F238E27FC236}">
                    <a16:creationId xmlns:a16="http://schemas.microsoft.com/office/drawing/2014/main" id="{D45712FE-014F-AD4C-2F78-456AD890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4857750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3" name="Freeform 151">
                <a:extLst>
                  <a:ext uri="{FF2B5EF4-FFF2-40B4-BE49-F238E27FC236}">
                    <a16:creationId xmlns:a16="http://schemas.microsoft.com/office/drawing/2014/main" id="{8F94C2A7-F55E-B42A-456A-A2F4954E3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4788" y="4833938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4" name="Freeform 152">
                <a:extLst>
                  <a:ext uri="{FF2B5EF4-FFF2-40B4-BE49-F238E27FC236}">
                    <a16:creationId xmlns:a16="http://schemas.microsoft.com/office/drawing/2014/main" id="{EED62075-FBAF-2591-CFE2-090AAB621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4788" y="471487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5" name="Freeform 153">
                <a:extLst>
                  <a:ext uri="{FF2B5EF4-FFF2-40B4-BE49-F238E27FC236}">
                    <a16:creationId xmlns:a16="http://schemas.microsoft.com/office/drawing/2014/main" id="{FEA8EACE-4434-5B2F-AF76-58F0D8EF9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4788" y="459422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6" name="Freeform 154">
                <a:extLst>
                  <a:ext uri="{FF2B5EF4-FFF2-40B4-BE49-F238E27FC236}">
                    <a16:creationId xmlns:a16="http://schemas.microsoft.com/office/drawing/2014/main" id="{9E5C10AA-3B3B-9BC3-D435-58301BE61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5738" y="4508500"/>
                <a:ext cx="46038" cy="47625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3 h 146"/>
                  <a:gd name="T14" fmla="*/ 80 w 146"/>
                  <a:gd name="T15" fmla="*/ 143 h 146"/>
                  <a:gd name="T16" fmla="*/ 82 w 146"/>
                  <a:gd name="T17" fmla="*/ 143 h 146"/>
                  <a:gd name="T18" fmla="*/ 87 w 146"/>
                  <a:gd name="T19" fmla="*/ 143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2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7" name="Freeform 155">
                <a:extLst>
                  <a:ext uri="{FF2B5EF4-FFF2-40B4-BE49-F238E27FC236}">
                    <a16:creationId xmlns:a16="http://schemas.microsoft.com/office/drawing/2014/main" id="{4026A157-50DA-8194-4A6A-C51ACDF44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0188" y="450850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8" name="Freeform 156">
                <a:extLst>
                  <a:ext uri="{FF2B5EF4-FFF2-40B4-BE49-F238E27FC236}">
                    <a16:creationId xmlns:a16="http://schemas.microsoft.com/office/drawing/2014/main" id="{E564452A-6093-1F02-9FD4-D011908E9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5738" y="4446588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89" name="Freeform 157">
                <a:extLst>
                  <a:ext uri="{FF2B5EF4-FFF2-40B4-BE49-F238E27FC236}">
                    <a16:creationId xmlns:a16="http://schemas.microsoft.com/office/drawing/2014/main" id="{6CEF1B60-A5BD-4F20-F008-C56A01AC2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0188" y="444658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0" name="Freeform 158">
                <a:extLst>
                  <a:ext uri="{FF2B5EF4-FFF2-40B4-BE49-F238E27FC236}">
                    <a16:creationId xmlns:a16="http://schemas.microsoft.com/office/drawing/2014/main" id="{CBB14254-66E1-975A-6D4C-9E3366E74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5263" y="4402138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6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6 h 146"/>
                  <a:gd name="T70" fmla="*/ 133 w 146"/>
                  <a:gd name="T71" fmla="*/ 33 h 146"/>
                  <a:gd name="T72" fmla="*/ 124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3 h 146"/>
                  <a:gd name="T96" fmla="*/ 5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7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1" name="Freeform 159">
                <a:extLst>
                  <a:ext uri="{FF2B5EF4-FFF2-40B4-BE49-F238E27FC236}">
                    <a16:creationId xmlns:a16="http://schemas.microsoft.com/office/drawing/2014/main" id="{32EEF0DE-8533-6070-B271-A5DC74033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9075" y="4403725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3 h 146"/>
                  <a:gd name="T14" fmla="*/ 80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2" name="Freeform 160">
                <a:extLst>
                  <a:ext uri="{FF2B5EF4-FFF2-40B4-BE49-F238E27FC236}">
                    <a16:creationId xmlns:a16="http://schemas.microsoft.com/office/drawing/2014/main" id="{BA950CA4-174D-AC6F-FF35-7F964E839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4788" y="4381500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3" name="Freeform 161">
                <a:extLst>
                  <a:ext uri="{FF2B5EF4-FFF2-40B4-BE49-F238E27FC236}">
                    <a16:creationId xmlns:a16="http://schemas.microsoft.com/office/drawing/2014/main" id="{F288E9C1-0F8F-6511-9900-4610E856F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4788" y="4318000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4" name="Freeform 162">
                <a:extLst>
                  <a:ext uri="{FF2B5EF4-FFF2-40B4-BE49-F238E27FC236}">
                    <a16:creationId xmlns:a16="http://schemas.microsoft.com/office/drawing/2014/main" id="{308F6F02-246E-E05B-68F0-275C115E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4788" y="4267200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5" name="Freeform 163">
                <a:extLst>
                  <a:ext uri="{FF2B5EF4-FFF2-40B4-BE49-F238E27FC236}">
                    <a16:creationId xmlns:a16="http://schemas.microsoft.com/office/drawing/2014/main" id="{D7BA5DA2-8255-0FC8-0021-C5988BE5A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1613" y="4243388"/>
                <a:ext cx="47625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6" name="Freeform 164">
                <a:extLst>
                  <a:ext uri="{FF2B5EF4-FFF2-40B4-BE49-F238E27FC236}">
                    <a16:creationId xmlns:a16="http://schemas.microsoft.com/office/drawing/2014/main" id="{2E2E1E8A-E58D-185F-FE21-1FA8095E4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3200" y="4219575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6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5 h 146"/>
                  <a:gd name="T80" fmla="*/ 93 w 146"/>
                  <a:gd name="T81" fmla="*/ 2 h 146"/>
                  <a:gd name="T82" fmla="*/ 86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6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6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7" name="Freeform 165">
                <a:extLst>
                  <a:ext uri="{FF2B5EF4-FFF2-40B4-BE49-F238E27FC236}">
                    <a16:creationId xmlns:a16="http://schemas.microsoft.com/office/drawing/2014/main" id="{6A39E75C-2A33-E560-EA48-6A3D9D2BE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2563" y="4113213"/>
                <a:ext cx="47625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8" name="Freeform 166">
                <a:extLst>
                  <a:ext uri="{FF2B5EF4-FFF2-40B4-BE49-F238E27FC236}">
                    <a16:creationId xmlns:a16="http://schemas.microsoft.com/office/drawing/2014/main" id="{45373246-E875-AEDD-0A2D-F4FF5F27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8600" y="4113213"/>
                <a:ext cx="47625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99" name="Freeform 167">
                <a:extLst>
                  <a:ext uri="{FF2B5EF4-FFF2-40B4-BE49-F238E27FC236}">
                    <a16:creationId xmlns:a16="http://schemas.microsoft.com/office/drawing/2014/main" id="{809E5808-C9A6-D288-06E7-9BB915784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4076700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0" name="Freeform 168">
                <a:extLst>
                  <a:ext uri="{FF2B5EF4-FFF2-40B4-BE49-F238E27FC236}">
                    <a16:creationId xmlns:a16="http://schemas.microsoft.com/office/drawing/2014/main" id="{D40AAF16-99B7-3042-4884-552C95009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405447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1" name="Freeform 169">
                <a:extLst>
                  <a:ext uri="{FF2B5EF4-FFF2-40B4-BE49-F238E27FC236}">
                    <a16:creationId xmlns:a16="http://schemas.microsoft.com/office/drawing/2014/main" id="{1AD8AC13-7626-73FF-6FE1-6E8DC71E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4030663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80 h 146"/>
                  <a:gd name="T62" fmla="*/ 144 w 146"/>
                  <a:gd name="T63" fmla="*/ 80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2" name="Freeform 170">
                <a:extLst>
                  <a:ext uri="{FF2B5EF4-FFF2-40B4-BE49-F238E27FC236}">
                    <a16:creationId xmlns:a16="http://schemas.microsoft.com/office/drawing/2014/main" id="{E06FB6D2-63E0-F21E-864F-9917109F6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4008438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3" name="Freeform 171">
                <a:extLst>
                  <a:ext uri="{FF2B5EF4-FFF2-40B4-BE49-F238E27FC236}">
                    <a16:creationId xmlns:a16="http://schemas.microsoft.com/office/drawing/2014/main" id="{F74A3B94-A673-3C28-9BF8-DB0C5DD3F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963" y="3984625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0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8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3 h 146"/>
                  <a:gd name="T58" fmla="*/ 143 w 146"/>
                  <a:gd name="T59" fmla="*/ 81 h 146"/>
                  <a:gd name="T60" fmla="*/ 143 w 146"/>
                  <a:gd name="T61" fmla="*/ 79 h 146"/>
                  <a:gd name="T62" fmla="*/ 144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0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0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0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4" name="Freeform 172">
                <a:extLst>
                  <a:ext uri="{FF2B5EF4-FFF2-40B4-BE49-F238E27FC236}">
                    <a16:creationId xmlns:a16="http://schemas.microsoft.com/office/drawing/2014/main" id="{19C399A5-84CA-3B1D-B947-08E56C7BB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3962400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5" name="Freeform 173">
                <a:extLst>
                  <a:ext uri="{FF2B5EF4-FFF2-40B4-BE49-F238E27FC236}">
                    <a16:creationId xmlns:a16="http://schemas.microsoft.com/office/drawing/2014/main" id="{911E0779-BBC2-E42B-50DF-0837F6D71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393858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6" name="Freeform 174">
                <a:extLst>
                  <a:ext uri="{FF2B5EF4-FFF2-40B4-BE49-F238E27FC236}">
                    <a16:creationId xmlns:a16="http://schemas.microsoft.com/office/drawing/2014/main" id="{532FB5C5-8C1A-F0C6-F7C8-CC4BFA08C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3890963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7" name="Freeform 175">
                <a:extLst>
                  <a:ext uri="{FF2B5EF4-FFF2-40B4-BE49-F238E27FC236}">
                    <a16:creationId xmlns:a16="http://schemas.microsoft.com/office/drawing/2014/main" id="{987EAAE9-27D6-1CD5-633F-96E704E1B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1925" y="3890963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6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4 h 146"/>
                  <a:gd name="T38" fmla="*/ 128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6 h 146"/>
                  <a:gd name="T48" fmla="*/ 140 w 146"/>
                  <a:gd name="T49" fmla="*/ 94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3 w 146"/>
                  <a:gd name="T55" fmla="*/ 87 h 146"/>
                  <a:gd name="T56" fmla="*/ 143 w 146"/>
                  <a:gd name="T57" fmla="*/ 82 h 146"/>
                  <a:gd name="T58" fmla="*/ 143 w 146"/>
                  <a:gd name="T59" fmla="*/ 80 h 146"/>
                  <a:gd name="T60" fmla="*/ 143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3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1 h 146"/>
                  <a:gd name="T74" fmla="*/ 112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1 h 146"/>
                  <a:gd name="T94" fmla="*/ 11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1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2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8" name="Freeform 176">
                <a:extLst>
                  <a:ext uri="{FF2B5EF4-FFF2-40B4-BE49-F238E27FC236}">
                    <a16:creationId xmlns:a16="http://schemas.microsoft.com/office/drawing/2014/main" id="{90FAF0ED-9B4B-3274-D20B-72EA6EBC6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0825" y="3911600"/>
                <a:ext cx="46038" cy="46038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3 h 146"/>
                  <a:gd name="T52" fmla="*/ 141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09" name="Freeform 177">
                <a:extLst>
                  <a:ext uri="{FF2B5EF4-FFF2-40B4-BE49-F238E27FC236}">
                    <a16:creationId xmlns:a16="http://schemas.microsoft.com/office/drawing/2014/main" id="{F755F28D-1B5C-6D65-2A71-59B114351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3844925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0" name="Freeform 178">
                <a:extLst>
                  <a:ext uri="{FF2B5EF4-FFF2-40B4-BE49-F238E27FC236}">
                    <a16:creationId xmlns:a16="http://schemas.microsoft.com/office/drawing/2014/main" id="{9B8A7FC8-FA8B-B86C-680E-A419DEB36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3200" y="3816350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1" name="Freeform 179">
                <a:extLst>
                  <a:ext uri="{FF2B5EF4-FFF2-40B4-BE49-F238E27FC236}">
                    <a16:creationId xmlns:a16="http://schemas.microsoft.com/office/drawing/2014/main" id="{B4210341-F371-9B28-F1D9-E6F75F3DB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2563" y="3770313"/>
                <a:ext cx="47625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2" name="Freeform 180">
                <a:extLst>
                  <a:ext uri="{FF2B5EF4-FFF2-40B4-BE49-F238E27FC236}">
                    <a16:creationId xmlns:a16="http://schemas.microsoft.com/office/drawing/2014/main" id="{3319AAA5-CD44-9B03-79E8-4C90E39BF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8600" y="3770313"/>
                <a:ext cx="47625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3" name="Freeform 181">
                <a:extLst>
                  <a:ext uri="{FF2B5EF4-FFF2-40B4-BE49-F238E27FC236}">
                    <a16:creationId xmlns:a16="http://schemas.microsoft.com/office/drawing/2014/main" id="{EC68D482-8D9C-A08F-F3EB-48BC1C8C5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1613" y="3724275"/>
                <a:ext cx="47625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4" name="Freeform 182">
                <a:extLst>
                  <a:ext uri="{FF2B5EF4-FFF2-40B4-BE49-F238E27FC236}">
                    <a16:creationId xmlns:a16="http://schemas.microsoft.com/office/drawing/2014/main" id="{1E765563-C3B0-8108-119B-F0A854561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1613" y="3643313"/>
                <a:ext cx="47625" cy="47625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5" name="Freeform 183">
                <a:extLst>
                  <a:ext uri="{FF2B5EF4-FFF2-40B4-BE49-F238E27FC236}">
                    <a16:creationId xmlns:a16="http://schemas.microsoft.com/office/drawing/2014/main" id="{7B8D1942-6B84-CEF5-0FF2-BF1376360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2563" y="3579813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6" name="Freeform 184">
                <a:extLst>
                  <a:ext uri="{FF2B5EF4-FFF2-40B4-BE49-F238E27FC236}">
                    <a16:creationId xmlns:a16="http://schemas.microsoft.com/office/drawing/2014/main" id="{98CFA408-5545-F072-5035-A94EFB461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5425" y="3579813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7" name="Freeform 185">
                <a:extLst>
                  <a:ext uri="{FF2B5EF4-FFF2-40B4-BE49-F238E27FC236}">
                    <a16:creationId xmlns:a16="http://schemas.microsoft.com/office/drawing/2014/main" id="{87F05377-C043-9121-24B4-9A505C5BB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3559175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8" name="Freeform 186">
                <a:extLst>
                  <a:ext uri="{FF2B5EF4-FFF2-40B4-BE49-F238E27FC236}">
                    <a16:creationId xmlns:a16="http://schemas.microsoft.com/office/drawing/2014/main" id="{A8A6E1D4-6A93-F78A-C1EF-7837F79F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2563" y="3357563"/>
                <a:ext cx="47625" cy="47625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19" name="Freeform 187">
                <a:extLst>
                  <a:ext uri="{FF2B5EF4-FFF2-40B4-BE49-F238E27FC236}">
                    <a16:creationId xmlns:a16="http://schemas.microsoft.com/office/drawing/2014/main" id="{0DF2D58F-8D07-9CDD-09A5-5053FEB84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8600" y="3357563"/>
                <a:ext cx="47625" cy="47625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0" name="Freeform 188">
                <a:extLst>
                  <a:ext uri="{FF2B5EF4-FFF2-40B4-BE49-F238E27FC236}">
                    <a16:creationId xmlns:a16="http://schemas.microsoft.com/office/drawing/2014/main" id="{F6CF432F-9EF5-5F13-75AF-64101033A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3513138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1" name="Freeform 189">
                <a:extLst>
                  <a:ext uri="{FF2B5EF4-FFF2-40B4-BE49-F238E27FC236}">
                    <a16:creationId xmlns:a16="http://schemas.microsoft.com/office/drawing/2014/main" id="{94A96281-7B12-53A7-A7FA-CAFADF252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319563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2" name="Freeform 190">
                <a:extLst>
                  <a:ext uri="{FF2B5EF4-FFF2-40B4-BE49-F238E27FC236}">
                    <a16:creationId xmlns:a16="http://schemas.microsoft.com/office/drawing/2014/main" id="{D6E2F8A5-B5BB-379C-0684-15686758D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4278313"/>
                <a:ext cx="46038" cy="46038"/>
              </a:xfrm>
              <a:custGeom>
                <a:avLst/>
                <a:gdLst>
                  <a:gd name="T0" fmla="*/ 21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1 h 146"/>
                  <a:gd name="T22" fmla="*/ 93 w 146"/>
                  <a:gd name="T23" fmla="*/ 140 h 146"/>
                  <a:gd name="T24" fmla="*/ 94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6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1 w 146"/>
                  <a:gd name="T93" fmla="*/ 21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5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1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3" name="Freeform 191">
                <a:extLst>
                  <a:ext uri="{FF2B5EF4-FFF2-40B4-BE49-F238E27FC236}">
                    <a16:creationId xmlns:a16="http://schemas.microsoft.com/office/drawing/2014/main" id="{70B4F1B9-6B8B-4A9F-CBD3-7DB8C35C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4256088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4" name="Freeform 192">
                <a:extLst>
                  <a:ext uri="{FF2B5EF4-FFF2-40B4-BE49-F238E27FC236}">
                    <a16:creationId xmlns:a16="http://schemas.microsoft.com/office/drawing/2014/main" id="{FD734A1C-C52C-543A-24A9-95AF59A63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0138" y="4219575"/>
                <a:ext cx="46038" cy="47625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5" name="Freeform 193">
                <a:extLst>
                  <a:ext uri="{FF2B5EF4-FFF2-40B4-BE49-F238E27FC236}">
                    <a16:creationId xmlns:a16="http://schemas.microsoft.com/office/drawing/2014/main" id="{D2B9427E-5883-766E-2411-47AE59D77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8238" y="4238625"/>
                <a:ext cx="46038" cy="47625"/>
              </a:xfrm>
              <a:custGeom>
                <a:avLst/>
                <a:gdLst>
                  <a:gd name="T0" fmla="*/ 21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79 w 146"/>
                  <a:gd name="T11" fmla="*/ 145 h 146"/>
                  <a:gd name="T12" fmla="*/ 79 w 146"/>
                  <a:gd name="T13" fmla="*/ 144 h 146"/>
                  <a:gd name="T14" fmla="*/ 80 w 146"/>
                  <a:gd name="T15" fmla="*/ 144 h 146"/>
                  <a:gd name="T16" fmla="*/ 82 w 146"/>
                  <a:gd name="T17" fmla="*/ 144 h 146"/>
                  <a:gd name="T18" fmla="*/ 87 w 146"/>
                  <a:gd name="T19" fmla="*/ 144 h 146"/>
                  <a:gd name="T20" fmla="*/ 93 w 146"/>
                  <a:gd name="T21" fmla="*/ 142 h 146"/>
                  <a:gd name="T22" fmla="*/ 93 w 146"/>
                  <a:gd name="T23" fmla="*/ 141 h 146"/>
                  <a:gd name="T24" fmla="*/ 94 w 146"/>
                  <a:gd name="T25" fmla="*/ 141 h 146"/>
                  <a:gd name="T26" fmla="*/ 96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2 w 146"/>
                  <a:gd name="T33" fmla="*/ 133 h 146"/>
                  <a:gd name="T34" fmla="*/ 118 w 146"/>
                  <a:gd name="T35" fmla="*/ 129 h 146"/>
                  <a:gd name="T36" fmla="*/ 124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6 w 146"/>
                  <a:gd name="T43" fmla="*/ 106 h 146"/>
                  <a:gd name="T44" fmla="*/ 140 w 146"/>
                  <a:gd name="T45" fmla="*/ 101 h 146"/>
                  <a:gd name="T46" fmla="*/ 140 w 146"/>
                  <a:gd name="T47" fmla="*/ 97 h 146"/>
                  <a:gd name="T48" fmla="*/ 140 w 146"/>
                  <a:gd name="T49" fmla="*/ 95 h 146"/>
                  <a:gd name="T50" fmla="*/ 140 w 146"/>
                  <a:gd name="T51" fmla="*/ 94 h 146"/>
                  <a:gd name="T52" fmla="*/ 141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0 w 146"/>
                  <a:gd name="T69" fmla="*/ 45 h 146"/>
                  <a:gd name="T70" fmla="*/ 133 w 146"/>
                  <a:gd name="T71" fmla="*/ 32 h 146"/>
                  <a:gd name="T72" fmla="*/ 124 w 146"/>
                  <a:gd name="T73" fmla="*/ 22 h 146"/>
                  <a:gd name="T74" fmla="*/ 112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3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1 w 146"/>
                  <a:gd name="T93" fmla="*/ 22 h 146"/>
                  <a:gd name="T94" fmla="*/ 12 w 146"/>
                  <a:gd name="T95" fmla="*/ 32 h 146"/>
                  <a:gd name="T96" fmla="*/ 5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5 w 146"/>
                  <a:gd name="T107" fmla="*/ 101 h 146"/>
                  <a:gd name="T108" fmla="*/ 7 w 146"/>
                  <a:gd name="T109" fmla="*/ 106 h 146"/>
                  <a:gd name="T110" fmla="*/ 12 w 146"/>
                  <a:gd name="T111" fmla="*/ 113 h 146"/>
                  <a:gd name="T112" fmla="*/ 21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1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6" name="Freeform 194">
                <a:extLst>
                  <a:ext uri="{FF2B5EF4-FFF2-40B4-BE49-F238E27FC236}">
                    <a16:creationId xmlns:a16="http://schemas.microsoft.com/office/drawing/2014/main" id="{90FD776E-894C-3140-A42E-A2D235573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417353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7" name="Freeform 195">
                <a:extLst>
                  <a:ext uri="{FF2B5EF4-FFF2-40B4-BE49-F238E27FC236}">
                    <a16:creationId xmlns:a16="http://schemas.microsoft.com/office/drawing/2014/main" id="{64C7E236-1322-B391-B676-FF3E07C50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994150"/>
                <a:ext cx="46038" cy="47625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8" name="Freeform 196">
                <a:extLst>
                  <a:ext uri="{FF2B5EF4-FFF2-40B4-BE49-F238E27FC236}">
                    <a16:creationId xmlns:a16="http://schemas.microsoft.com/office/drawing/2014/main" id="{6C58F722-5C47-CC03-BFBC-30C015B71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910013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29" name="Freeform 197">
                <a:extLst>
                  <a:ext uri="{FF2B5EF4-FFF2-40B4-BE49-F238E27FC236}">
                    <a16:creationId xmlns:a16="http://schemas.microsoft.com/office/drawing/2014/main" id="{CBBB5173-94CE-24E9-8BAA-9E1C9EA21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821113"/>
                <a:ext cx="46038" cy="46038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0 h 146"/>
                  <a:gd name="T6" fmla="*/ 58 w 146"/>
                  <a:gd name="T7" fmla="*/ 143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3 h 146"/>
                  <a:gd name="T14" fmla="*/ 81 w 146"/>
                  <a:gd name="T15" fmla="*/ 143 h 146"/>
                  <a:gd name="T16" fmla="*/ 83 w 146"/>
                  <a:gd name="T17" fmla="*/ 143 h 146"/>
                  <a:gd name="T18" fmla="*/ 87 w 146"/>
                  <a:gd name="T19" fmla="*/ 143 h 146"/>
                  <a:gd name="T20" fmla="*/ 94 w 146"/>
                  <a:gd name="T21" fmla="*/ 141 h 146"/>
                  <a:gd name="T22" fmla="*/ 94 w 146"/>
                  <a:gd name="T23" fmla="*/ 140 h 146"/>
                  <a:gd name="T24" fmla="*/ 95 w 146"/>
                  <a:gd name="T25" fmla="*/ 140 h 146"/>
                  <a:gd name="T26" fmla="*/ 97 w 146"/>
                  <a:gd name="T27" fmla="*/ 140 h 146"/>
                  <a:gd name="T28" fmla="*/ 101 w 146"/>
                  <a:gd name="T29" fmla="*/ 140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8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2 h 146"/>
                  <a:gd name="T42" fmla="*/ 137 w 146"/>
                  <a:gd name="T43" fmla="*/ 106 h 146"/>
                  <a:gd name="T44" fmla="*/ 141 w 146"/>
                  <a:gd name="T45" fmla="*/ 100 h 146"/>
                  <a:gd name="T46" fmla="*/ 141 w 146"/>
                  <a:gd name="T47" fmla="*/ 96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2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1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1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0 h 146"/>
                  <a:gd name="T108" fmla="*/ 8 w 146"/>
                  <a:gd name="T109" fmla="*/ 106 h 146"/>
                  <a:gd name="T110" fmla="*/ 12 w 146"/>
                  <a:gd name="T111" fmla="*/ 112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30" name="Freeform 198">
                <a:extLst>
                  <a:ext uri="{FF2B5EF4-FFF2-40B4-BE49-F238E27FC236}">
                    <a16:creationId xmlns:a16="http://schemas.microsoft.com/office/drawing/2014/main" id="{82DA8BF9-E27D-4E8E-398F-E07191633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692525"/>
                <a:ext cx="46038" cy="47625"/>
              </a:xfrm>
              <a:custGeom>
                <a:avLst/>
                <a:gdLst>
                  <a:gd name="T0" fmla="*/ 22 w 146"/>
                  <a:gd name="T1" fmla="*/ 124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31" name="Freeform 199">
                <a:extLst>
                  <a:ext uri="{FF2B5EF4-FFF2-40B4-BE49-F238E27FC236}">
                    <a16:creationId xmlns:a16="http://schemas.microsoft.com/office/drawing/2014/main" id="{706E70EB-D6E0-83FD-6EC8-47C507FED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608388"/>
                <a:ext cx="46038" cy="46038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4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7 h 146"/>
                  <a:gd name="T32" fmla="*/ 113 w 146"/>
                  <a:gd name="T33" fmla="*/ 134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9 h 146"/>
                  <a:gd name="T40" fmla="*/ 133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6 h 146"/>
                  <a:gd name="T70" fmla="*/ 133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6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6 h 146"/>
                  <a:gd name="T90" fmla="*/ 32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6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32" name="Freeform 200">
                <a:extLst>
                  <a:ext uri="{FF2B5EF4-FFF2-40B4-BE49-F238E27FC236}">
                    <a16:creationId xmlns:a16="http://schemas.microsoft.com/office/drawing/2014/main" id="{E7A99B07-F8A0-A103-3FB9-D5D53526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554413"/>
                <a:ext cx="46038" cy="47625"/>
              </a:xfrm>
              <a:custGeom>
                <a:avLst/>
                <a:gdLst>
                  <a:gd name="T0" fmla="*/ 22 w 146"/>
                  <a:gd name="T1" fmla="*/ 125 h 146"/>
                  <a:gd name="T2" fmla="*/ 32 w 146"/>
                  <a:gd name="T3" fmla="*/ 133 h 146"/>
                  <a:gd name="T4" fmla="*/ 45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6 w 146"/>
                  <a:gd name="T31" fmla="*/ 136 h 146"/>
                  <a:gd name="T32" fmla="*/ 113 w 146"/>
                  <a:gd name="T33" fmla="*/ 133 h 146"/>
                  <a:gd name="T34" fmla="*/ 118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3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3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6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5 w 146"/>
                  <a:gd name="T89" fmla="*/ 5 h 146"/>
                  <a:gd name="T90" fmla="*/ 32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1 w 146"/>
                  <a:gd name="T99" fmla="*/ 58 h 146"/>
                  <a:gd name="T100" fmla="*/ 0 w 146"/>
                  <a:gd name="T101" fmla="*/ 73 h 146"/>
                  <a:gd name="T102" fmla="*/ 1 w 146"/>
                  <a:gd name="T103" fmla="*/ 87 h 146"/>
                  <a:gd name="T104" fmla="*/ 2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33" name="Freeform 201">
                <a:extLst>
                  <a:ext uri="{FF2B5EF4-FFF2-40B4-BE49-F238E27FC236}">
                    <a16:creationId xmlns:a16="http://schemas.microsoft.com/office/drawing/2014/main" id="{0B9FB64C-7B24-37CB-09D3-E93D6D5C7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532188"/>
                <a:ext cx="47625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34" name="Freeform 202">
                <a:extLst>
                  <a:ext uri="{FF2B5EF4-FFF2-40B4-BE49-F238E27FC236}">
                    <a16:creationId xmlns:a16="http://schemas.microsoft.com/office/drawing/2014/main" id="{D1244174-FA4F-96FD-6E7D-D6A177B33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508375"/>
                <a:ext cx="47625" cy="46038"/>
              </a:xfrm>
              <a:custGeom>
                <a:avLst/>
                <a:gdLst>
                  <a:gd name="T0" fmla="*/ 22 w 146"/>
                  <a:gd name="T1" fmla="*/ 124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6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4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6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4 h 146"/>
                  <a:gd name="T50" fmla="*/ 141 w 146"/>
                  <a:gd name="T51" fmla="*/ 93 h 146"/>
                  <a:gd name="T52" fmla="*/ 142 w 146"/>
                  <a:gd name="T53" fmla="*/ 93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0 h 146"/>
                  <a:gd name="T60" fmla="*/ 144 w 146"/>
                  <a:gd name="T61" fmla="*/ 79 h 146"/>
                  <a:gd name="T62" fmla="*/ 145 w 146"/>
                  <a:gd name="T63" fmla="*/ 79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2 h 146"/>
                  <a:gd name="T72" fmla="*/ 125 w 146"/>
                  <a:gd name="T73" fmla="*/ 21 h 146"/>
                  <a:gd name="T74" fmla="*/ 113 w 146"/>
                  <a:gd name="T75" fmla="*/ 12 h 146"/>
                  <a:gd name="T76" fmla="*/ 107 w 146"/>
                  <a:gd name="T77" fmla="*/ 7 h 146"/>
                  <a:gd name="T78" fmla="*/ 101 w 146"/>
                  <a:gd name="T79" fmla="*/ 5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5 h 146"/>
                  <a:gd name="T90" fmla="*/ 33 w 146"/>
                  <a:gd name="T91" fmla="*/ 12 h 146"/>
                  <a:gd name="T92" fmla="*/ 22 w 146"/>
                  <a:gd name="T93" fmla="*/ 21 h 146"/>
                  <a:gd name="T94" fmla="*/ 12 w 146"/>
                  <a:gd name="T95" fmla="*/ 32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3 h 146"/>
                  <a:gd name="T106" fmla="*/ 6 w 146"/>
                  <a:gd name="T107" fmla="*/ 101 h 146"/>
                  <a:gd name="T108" fmla="*/ 8 w 146"/>
                  <a:gd name="T109" fmla="*/ 106 h 146"/>
                  <a:gd name="T110" fmla="*/ 12 w 146"/>
                  <a:gd name="T111" fmla="*/ 113 h 146"/>
                  <a:gd name="T112" fmla="*/ 22 w 146"/>
                  <a:gd name="T113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4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35" name="Freeform 203">
                <a:extLst>
                  <a:ext uri="{FF2B5EF4-FFF2-40B4-BE49-F238E27FC236}">
                    <a16:creationId xmlns:a16="http://schemas.microsoft.com/office/drawing/2014/main" id="{9109E2BB-D8A6-E8B6-7ECB-AC321FB1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209925"/>
                <a:ext cx="47625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3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3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8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2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36" name="Freeform 204">
                <a:extLst>
                  <a:ext uri="{FF2B5EF4-FFF2-40B4-BE49-F238E27FC236}">
                    <a16:creationId xmlns:a16="http://schemas.microsoft.com/office/drawing/2014/main" id="{4DA5D1C5-6BA7-C091-7DF1-1A8DE7055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168650"/>
                <a:ext cx="47625" cy="47625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4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4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9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6 h 146"/>
                  <a:gd name="T70" fmla="*/ 134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2 h 146"/>
                  <a:gd name="T84" fmla="*/ 73 w 146"/>
                  <a:gd name="T85" fmla="*/ 0 h 146"/>
                  <a:gd name="T86" fmla="*/ 58 w 146"/>
                  <a:gd name="T87" fmla="*/ 2 h 146"/>
                  <a:gd name="T88" fmla="*/ 46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6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4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4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Freeform 206">
                <a:extLst>
                  <a:ext uri="{FF2B5EF4-FFF2-40B4-BE49-F238E27FC236}">
                    <a16:creationId xmlns:a16="http://schemas.microsoft.com/office/drawing/2014/main" id="{EB2CB970-8301-A0B5-2F02-78C05E27B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3117850"/>
                <a:ext cx="47625" cy="46038"/>
              </a:xfrm>
              <a:custGeom>
                <a:avLst/>
                <a:gdLst>
                  <a:gd name="T0" fmla="*/ 22 w 146"/>
                  <a:gd name="T1" fmla="*/ 125 h 146"/>
                  <a:gd name="T2" fmla="*/ 33 w 146"/>
                  <a:gd name="T3" fmla="*/ 134 h 146"/>
                  <a:gd name="T4" fmla="*/ 46 w 146"/>
                  <a:gd name="T5" fmla="*/ 141 h 146"/>
                  <a:gd name="T6" fmla="*/ 58 w 146"/>
                  <a:gd name="T7" fmla="*/ 144 h 146"/>
                  <a:gd name="T8" fmla="*/ 73 w 146"/>
                  <a:gd name="T9" fmla="*/ 146 h 146"/>
                  <a:gd name="T10" fmla="*/ 80 w 146"/>
                  <a:gd name="T11" fmla="*/ 145 h 146"/>
                  <a:gd name="T12" fmla="*/ 80 w 146"/>
                  <a:gd name="T13" fmla="*/ 144 h 146"/>
                  <a:gd name="T14" fmla="*/ 81 w 146"/>
                  <a:gd name="T15" fmla="*/ 144 h 146"/>
                  <a:gd name="T16" fmla="*/ 83 w 146"/>
                  <a:gd name="T17" fmla="*/ 144 h 146"/>
                  <a:gd name="T18" fmla="*/ 87 w 146"/>
                  <a:gd name="T19" fmla="*/ 144 h 146"/>
                  <a:gd name="T20" fmla="*/ 94 w 146"/>
                  <a:gd name="T21" fmla="*/ 142 h 146"/>
                  <a:gd name="T22" fmla="*/ 94 w 146"/>
                  <a:gd name="T23" fmla="*/ 141 h 146"/>
                  <a:gd name="T24" fmla="*/ 95 w 146"/>
                  <a:gd name="T25" fmla="*/ 141 h 146"/>
                  <a:gd name="T26" fmla="*/ 97 w 146"/>
                  <a:gd name="T27" fmla="*/ 141 h 146"/>
                  <a:gd name="T28" fmla="*/ 101 w 146"/>
                  <a:gd name="T29" fmla="*/ 141 h 146"/>
                  <a:gd name="T30" fmla="*/ 107 w 146"/>
                  <a:gd name="T31" fmla="*/ 137 h 146"/>
                  <a:gd name="T32" fmla="*/ 113 w 146"/>
                  <a:gd name="T33" fmla="*/ 134 h 146"/>
                  <a:gd name="T34" fmla="*/ 119 w 146"/>
                  <a:gd name="T35" fmla="*/ 129 h 146"/>
                  <a:gd name="T36" fmla="*/ 125 w 146"/>
                  <a:gd name="T37" fmla="*/ 125 h 146"/>
                  <a:gd name="T38" fmla="*/ 129 w 146"/>
                  <a:gd name="T39" fmla="*/ 119 h 146"/>
                  <a:gd name="T40" fmla="*/ 134 w 146"/>
                  <a:gd name="T41" fmla="*/ 113 h 146"/>
                  <a:gd name="T42" fmla="*/ 137 w 146"/>
                  <a:gd name="T43" fmla="*/ 107 h 146"/>
                  <a:gd name="T44" fmla="*/ 141 w 146"/>
                  <a:gd name="T45" fmla="*/ 101 h 146"/>
                  <a:gd name="T46" fmla="*/ 141 w 146"/>
                  <a:gd name="T47" fmla="*/ 97 h 146"/>
                  <a:gd name="T48" fmla="*/ 141 w 146"/>
                  <a:gd name="T49" fmla="*/ 95 h 146"/>
                  <a:gd name="T50" fmla="*/ 141 w 146"/>
                  <a:gd name="T51" fmla="*/ 94 h 146"/>
                  <a:gd name="T52" fmla="*/ 142 w 146"/>
                  <a:gd name="T53" fmla="*/ 94 h 146"/>
                  <a:gd name="T54" fmla="*/ 144 w 146"/>
                  <a:gd name="T55" fmla="*/ 87 h 146"/>
                  <a:gd name="T56" fmla="*/ 144 w 146"/>
                  <a:gd name="T57" fmla="*/ 83 h 146"/>
                  <a:gd name="T58" fmla="*/ 144 w 146"/>
                  <a:gd name="T59" fmla="*/ 81 h 146"/>
                  <a:gd name="T60" fmla="*/ 144 w 146"/>
                  <a:gd name="T61" fmla="*/ 80 h 146"/>
                  <a:gd name="T62" fmla="*/ 145 w 146"/>
                  <a:gd name="T63" fmla="*/ 80 h 146"/>
                  <a:gd name="T64" fmla="*/ 146 w 146"/>
                  <a:gd name="T65" fmla="*/ 73 h 146"/>
                  <a:gd name="T66" fmla="*/ 144 w 146"/>
                  <a:gd name="T67" fmla="*/ 58 h 146"/>
                  <a:gd name="T68" fmla="*/ 141 w 146"/>
                  <a:gd name="T69" fmla="*/ 45 h 146"/>
                  <a:gd name="T70" fmla="*/ 134 w 146"/>
                  <a:gd name="T71" fmla="*/ 33 h 146"/>
                  <a:gd name="T72" fmla="*/ 125 w 146"/>
                  <a:gd name="T73" fmla="*/ 22 h 146"/>
                  <a:gd name="T74" fmla="*/ 113 w 146"/>
                  <a:gd name="T75" fmla="*/ 12 h 146"/>
                  <a:gd name="T76" fmla="*/ 107 w 146"/>
                  <a:gd name="T77" fmla="*/ 8 h 146"/>
                  <a:gd name="T78" fmla="*/ 101 w 146"/>
                  <a:gd name="T79" fmla="*/ 6 h 146"/>
                  <a:gd name="T80" fmla="*/ 94 w 146"/>
                  <a:gd name="T81" fmla="*/ 3 h 146"/>
                  <a:gd name="T82" fmla="*/ 87 w 146"/>
                  <a:gd name="T83" fmla="*/ 1 h 146"/>
                  <a:gd name="T84" fmla="*/ 73 w 146"/>
                  <a:gd name="T85" fmla="*/ 0 h 146"/>
                  <a:gd name="T86" fmla="*/ 58 w 146"/>
                  <a:gd name="T87" fmla="*/ 1 h 146"/>
                  <a:gd name="T88" fmla="*/ 46 w 146"/>
                  <a:gd name="T89" fmla="*/ 6 h 146"/>
                  <a:gd name="T90" fmla="*/ 33 w 146"/>
                  <a:gd name="T91" fmla="*/ 12 h 146"/>
                  <a:gd name="T92" fmla="*/ 22 w 146"/>
                  <a:gd name="T93" fmla="*/ 22 h 146"/>
                  <a:gd name="T94" fmla="*/ 12 w 146"/>
                  <a:gd name="T95" fmla="*/ 33 h 146"/>
                  <a:gd name="T96" fmla="*/ 6 w 146"/>
                  <a:gd name="T97" fmla="*/ 45 h 146"/>
                  <a:gd name="T98" fmla="*/ 2 w 146"/>
                  <a:gd name="T99" fmla="*/ 58 h 146"/>
                  <a:gd name="T100" fmla="*/ 0 w 146"/>
                  <a:gd name="T101" fmla="*/ 73 h 146"/>
                  <a:gd name="T102" fmla="*/ 2 w 146"/>
                  <a:gd name="T103" fmla="*/ 87 h 146"/>
                  <a:gd name="T104" fmla="*/ 3 w 146"/>
                  <a:gd name="T105" fmla="*/ 94 h 146"/>
                  <a:gd name="T106" fmla="*/ 6 w 146"/>
                  <a:gd name="T107" fmla="*/ 101 h 146"/>
                  <a:gd name="T108" fmla="*/ 8 w 146"/>
                  <a:gd name="T109" fmla="*/ 107 h 146"/>
                  <a:gd name="T110" fmla="*/ 12 w 146"/>
                  <a:gd name="T111" fmla="*/ 113 h 146"/>
                  <a:gd name="T112" fmla="*/ 22 w 146"/>
                  <a:gd name="T113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22" y="125"/>
                    </a:moveTo>
                    <a:lnTo>
                      <a:pt x="33" y="134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close/>
                  </a:path>
                </a:pathLst>
              </a:custGeom>
              <a:solidFill>
                <a:srgbClr val="66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5" name="Freeform 207">
                <a:extLst>
                  <a:ext uri="{FF2B5EF4-FFF2-40B4-BE49-F238E27FC236}">
                    <a16:creationId xmlns:a16="http://schemas.microsoft.com/office/drawing/2014/main" id="{32F062EF-0FEA-7A54-BE67-AEFF26817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32289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7 w 146"/>
                  <a:gd name="T23" fmla="*/ 137 h 146"/>
                  <a:gd name="T24" fmla="*/ 113 w 146"/>
                  <a:gd name="T25" fmla="*/ 134 h 146"/>
                  <a:gd name="T26" fmla="*/ 119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9 h 146"/>
                  <a:gd name="T32" fmla="*/ 134 w 146"/>
                  <a:gd name="T33" fmla="*/ 113 h 146"/>
                  <a:gd name="T34" fmla="*/ 137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6 h 146"/>
                  <a:gd name="T62" fmla="*/ 134 w 146"/>
                  <a:gd name="T63" fmla="*/ 33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7 w 146"/>
                  <a:gd name="T69" fmla="*/ 8 h 146"/>
                  <a:gd name="T70" fmla="*/ 101 w 146"/>
                  <a:gd name="T71" fmla="*/ 6 h 146"/>
                  <a:gd name="T72" fmla="*/ 94 w 146"/>
                  <a:gd name="T73" fmla="*/ 3 h 146"/>
                  <a:gd name="T74" fmla="*/ 87 w 146"/>
                  <a:gd name="T75" fmla="*/ 2 h 146"/>
                  <a:gd name="T76" fmla="*/ 73 w 146"/>
                  <a:gd name="T77" fmla="*/ 0 h 146"/>
                  <a:gd name="T78" fmla="*/ 58 w 146"/>
                  <a:gd name="T79" fmla="*/ 2 h 146"/>
                  <a:gd name="T80" fmla="*/ 46 w 146"/>
                  <a:gd name="T81" fmla="*/ 6 h 146"/>
                  <a:gd name="T82" fmla="*/ 33 w 146"/>
                  <a:gd name="T83" fmla="*/ 12 h 146"/>
                  <a:gd name="T84" fmla="*/ 22 w 146"/>
                  <a:gd name="T85" fmla="*/ 22 h 146"/>
                  <a:gd name="T86" fmla="*/ 12 w 146"/>
                  <a:gd name="T87" fmla="*/ 33 h 146"/>
                  <a:gd name="T88" fmla="*/ 6 w 146"/>
                  <a:gd name="T89" fmla="*/ 46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4 h 146"/>
                  <a:gd name="T98" fmla="*/ 6 w 146"/>
                  <a:gd name="T99" fmla="*/ 101 h 146"/>
                  <a:gd name="T100" fmla="*/ 8 w 146"/>
                  <a:gd name="T101" fmla="*/ 107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3 w 146"/>
                  <a:gd name="T107" fmla="*/ 134 h 146"/>
                  <a:gd name="T108" fmla="*/ 46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4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4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3" y="134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6" name="Freeform 208">
                <a:extLst>
                  <a:ext uri="{FF2B5EF4-FFF2-40B4-BE49-F238E27FC236}">
                    <a16:creationId xmlns:a16="http://schemas.microsoft.com/office/drawing/2014/main" id="{C93F2CAA-49C3-6AA7-19B2-15917EE96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34702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4 h 146"/>
                  <a:gd name="T4" fmla="*/ 80 w 146"/>
                  <a:gd name="T5" fmla="*/ 143 h 146"/>
                  <a:gd name="T6" fmla="*/ 81 w 146"/>
                  <a:gd name="T7" fmla="*/ 143 h 146"/>
                  <a:gd name="T8" fmla="*/ 83 w 146"/>
                  <a:gd name="T9" fmla="*/ 143 h 146"/>
                  <a:gd name="T10" fmla="*/ 87 w 146"/>
                  <a:gd name="T11" fmla="*/ 143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0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6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7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7 h 146"/>
                  <a:gd name="T92" fmla="*/ 0 w 146"/>
                  <a:gd name="T93" fmla="*/ 73 h 146"/>
                  <a:gd name="T94" fmla="*/ 2 w 146"/>
                  <a:gd name="T95" fmla="*/ 86 h 146"/>
                  <a:gd name="T96" fmla="*/ 3 w 146"/>
                  <a:gd name="T97" fmla="*/ 93 h 146"/>
                  <a:gd name="T98" fmla="*/ 6 w 146"/>
                  <a:gd name="T99" fmla="*/ 100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4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6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7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7"/>
                    </a:lnTo>
                    <a:lnTo>
                      <a:pt x="0" y="73"/>
                    </a:lnTo>
                    <a:lnTo>
                      <a:pt x="2" y="86"/>
                    </a:lnTo>
                    <a:lnTo>
                      <a:pt x="3" y="93"/>
                    </a:lnTo>
                    <a:lnTo>
                      <a:pt x="6" y="100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7" name="Freeform 209">
                <a:extLst>
                  <a:ext uri="{FF2B5EF4-FFF2-40B4-BE49-F238E27FC236}">
                    <a16:creationId xmlns:a16="http://schemas.microsoft.com/office/drawing/2014/main" id="{E1A395FE-7C0A-8058-55E5-CE6A7ADC5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365125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8" name="Freeform 210">
                <a:extLst>
                  <a:ext uri="{FF2B5EF4-FFF2-40B4-BE49-F238E27FC236}">
                    <a16:creationId xmlns:a16="http://schemas.microsoft.com/office/drawing/2014/main" id="{445A7B21-8EAE-968B-6E39-14BC618E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38639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3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9" name="Freeform 211">
                <a:extLst>
                  <a:ext uri="{FF2B5EF4-FFF2-40B4-BE49-F238E27FC236}">
                    <a16:creationId xmlns:a16="http://schemas.microsoft.com/office/drawing/2014/main" id="{84FB8825-8808-86C3-6B23-A7FB6145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40481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212">
                <a:extLst>
                  <a:ext uri="{FF2B5EF4-FFF2-40B4-BE49-F238E27FC236}">
                    <a16:creationId xmlns:a16="http://schemas.microsoft.com/office/drawing/2014/main" id="{9DC969AB-1111-D154-2A1B-9F05C4CF4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409416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Freeform 213">
                <a:extLst>
                  <a:ext uri="{FF2B5EF4-FFF2-40B4-BE49-F238E27FC236}">
                    <a16:creationId xmlns:a16="http://schemas.microsoft.com/office/drawing/2014/main" id="{E340A15A-A343-0043-B23F-58F890B5C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4116388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Freeform 214">
                <a:extLst>
                  <a:ext uri="{FF2B5EF4-FFF2-40B4-BE49-F238E27FC236}">
                    <a16:creationId xmlns:a16="http://schemas.microsoft.com/office/drawing/2014/main" id="{8C5127E6-5E8C-B6A3-5760-F74A6CCDA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414496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3 h 146"/>
                  <a:gd name="T6" fmla="*/ 81 w 146"/>
                  <a:gd name="T7" fmla="*/ 143 h 146"/>
                  <a:gd name="T8" fmla="*/ 83 w 146"/>
                  <a:gd name="T9" fmla="*/ 143 h 146"/>
                  <a:gd name="T10" fmla="*/ 87 w 146"/>
                  <a:gd name="T11" fmla="*/ 143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0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0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0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0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3" name="Freeform 215">
                <a:extLst>
                  <a:ext uri="{FF2B5EF4-FFF2-40B4-BE49-F238E27FC236}">
                    <a16:creationId xmlns:a16="http://schemas.microsoft.com/office/drawing/2014/main" id="{E516293A-89F2-EC8C-D9B9-36FA7A79D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4167188"/>
                <a:ext cx="47625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3 h 146"/>
                  <a:gd name="T6" fmla="*/ 80 w 146"/>
                  <a:gd name="T7" fmla="*/ 143 h 146"/>
                  <a:gd name="T8" fmla="*/ 82 w 146"/>
                  <a:gd name="T9" fmla="*/ 143 h 146"/>
                  <a:gd name="T10" fmla="*/ 87 w 146"/>
                  <a:gd name="T11" fmla="*/ 143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6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8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1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2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4" name="Freeform 216">
                <a:extLst>
                  <a:ext uri="{FF2B5EF4-FFF2-40B4-BE49-F238E27FC236}">
                    <a16:creationId xmlns:a16="http://schemas.microsoft.com/office/drawing/2014/main" id="{74992200-0D82-C9CB-B4AF-C1D65D8C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4237038"/>
                <a:ext cx="47625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6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5" name="Freeform 217">
                <a:extLst>
                  <a:ext uri="{FF2B5EF4-FFF2-40B4-BE49-F238E27FC236}">
                    <a16:creationId xmlns:a16="http://schemas.microsoft.com/office/drawing/2014/main" id="{14606C59-06B6-322C-892B-70F5EA6D2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4294188"/>
                <a:ext cx="47625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6" name="Freeform 218">
                <a:extLst>
                  <a:ext uri="{FF2B5EF4-FFF2-40B4-BE49-F238E27FC236}">
                    <a16:creationId xmlns:a16="http://schemas.microsoft.com/office/drawing/2014/main" id="{32A369C9-B589-8B29-AB59-8F3D53372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4316413"/>
                <a:ext cx="47625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7" name="Freeform 219">
                <a:extLst>
                  <a:ext uri="{FF2B5EF4-FFF2-40B4-BE49-F238E27FC236}">
                    <a16:creationId xmlns:a16="http://schemas.microsoft.com/office/drawing/2014/main" id="{B9E57590-BAA8-B411-A5D7-388FC822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25" y="438150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6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8" name="Freeform 220">
                <a:extLst>
                  <a:ext uri="{FF2B5EF4-FFF2-40B4-BE49-F238E27FC236}">
                    <a16:creationId xmlns:a16="http://schemas.microsoft.com/office/drawing/2014/main" id="{EF7C5D09-453D-0535-5159-F393D1256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441325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3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9" name="Freeform 221">
                <a:extLst>
                  <a:ext uri="{FF2B5EF4-FFF2-40B4-BE49-F238E27FC236}">
                    <a16:creationId xmlns:a16="http://schemas.microsoft.com/office/drawing/2014/main" id="{68AA1BFA-B286-78A8-1BB7-A092CD1DD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988" y="43910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Freeform 222">
                <a:extLst>
                  <a:ext uri="{FF2B5EF4-FFF2-40B4-BE49-F238E27FC236}">
                    <a16:creationId xmlns:a16="http://schemas.microsoft.com/office/drawing/2014/main" id="{654314AB-3778-3AB4-7C87-D746E92AA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2263" y="43910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Freeform 223">
                <a:extLst>
                  <a:ext uri="{FF2B5EF4-FFF2-40B4-BE49-F238E27FC236}">
                    <a16:creationId xmlns:a16="http://schemas.microsoft.com/office/drawing/2014/main" id="{ADA5AD9A-3B58-B746-1773-D01FA69B4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44926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4 w 146"/>
                  <a:gd name="T33" fmla="*/ 113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7 w 146"/>
                  <a:gd name="T69" fmla="*/ 8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2 h 146"/>
                  <a:gd name="T84" fmla="*/ 22 w 146"/>
                  <a:gd name="T85" fmla="*/ 22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4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3 w 146"/>
                  <a:gd name="T107" fmla="*/ 133 h 146"/>
                  <a:gd name="T108" fmla="*/ 46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Freeform 224">
                <a:extLst>
                  <a:ext uri="{FF2B5EF4-FFF2-40B4-BE49-F238E27FC236}">
                    <a16:creationId xmlns:a16="http://schemas.microsoft.com/office/drawing/2014/main" id="{2097ED32-87EE-B8E0-46ED-9A1068D5C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575" y="45164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4 w 146"/>
                  <a:gd name="T33" fmla="*/ 113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7 w 146"/>
                  <a:gd name="T69" fmla="*/ 8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2 h 146"/>
                  <a:gd name="T84" fmla="*/ 22 w 146"/>
                  <a:gd name="T85" fmla="*/ 22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4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3 w 146"/>
                  <a:gd name="T107" fmla="*/ 133 h 146"/>
                  <a:gd name="T108" fmla="*/ 46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Freeform 225">
                <a:extLst>
                  <a:ext uri="{FF2B5EF4-FFF2-40B4-BE49-F238E27FC236}">
                    <a16:creationId xmlns:a16="http://schemas.microsoft.com/office/drawing/2014/main" id="{0CE5A71B-4A62-C2AD-8775-E4AA41D22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453866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4" name="Freeform 226">
                <a:extLst>
                  <a:ext uri="{FF2B5EF4-FFF2-40B4-BE49-F238E27FC236}">
                    <a16:creationId xmlns:a16="http://schemas.microsoft.com/office/drawing/2014/main" id="{B031F3D3-1C17-F5F5-60AE-D443FF454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459898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5" name="Freeform 227">
                <a:extLst>
                  <a:ext uri="{FF2B5EF4-FFF2-40B4-BE49-F238E27FC236}">
                    <a16:creationId xmlns:a16="http://schemas.microsoft.com/office/drawing/2014/main" id="{0B95C488-4FD9-AC04-A9A4-386E04655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46942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6" name="Freeform 228">
                <a:extLst>
                  <a:ext uri="{FF2B5EF4-FFF2-40B4-BE49-F238E27FC236}">
                    <a16:creationId xmlns:a16="http://schemas.microsoft.com/office/drawing/2014/main" id="{FEC9DE3B-303B-E64F-6C35-876B4F094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47831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7" name="Freeform 229">
                <a:extLst>
                  <a:ext uri="{FF2B5EF4-FFF2-40B4-BE49-F238E27FC236}">
                    <a16:creationId xmlns:a16="http://schemas.microsoft.com/office/drawing/2014/main" id="{55922669-FA25-DFD9-A294-D386E59C3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482600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8" name="Freeform 230">
                <a:extLst>
                  <a:ext uri="{FF2B5EF4-FFF2-40B4-BE49-F238E27FC236}">
                    <a16:creationId xmlns:a16="http://schemas.microsoft.com/office/drawing/2014/main" id="{87BA3421-905D-E47E-1CA8-7A3034670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4887913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9" name="Freeform 231">
                <a:extLst>
                  <a:ext uri="{FF2B5EF4-FFF2-40B4-BE49-F238E27FC236}">
                    <a16:creationId xmlns:a16="http://schemas.microsoft.com/office/drawing/2014/main" id="{17EC4104-DB98-D16F-8E17-11F025F6A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49117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6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0" name="Freeform 232">
                <a:extLst>
                  <a:ext uri="{FF2B5EF4-FFF2-40B4-BE49-F238E27FC236}">
                    <a16:creationId xmlns:a16="http://schemas.microsoft.com/office/drawing/2014/main" id="{FB369C03-4450-E890-47C2-C4056466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496411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5 h 146"/>
                  <a:gd name="T42" fmla="*/ 140 w 146"/>
                  <a:gd name="T43" fmla="*/ 94 h 146"/>
                  <a:gd name="T44" fmla="*/ 141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2 h 146"/>
                  <a:gd name="T66" fmla="*/ 112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7 w 146"/>
                  <a:gd name="T101" fmla="*/ 107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1" name="Freeform 233">
                <a:extLst>
                  <a:ext uri="{FF2B5EF4-FFF2-40B4-BE49-F238E27FC236}">
                    <a16:creationId xmlns:a16="http://schemas.microsoft.com/office/drawing/2014/main" id="{291F336D-5E35-069E-1D78-F8AED1E41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49879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7 w 146"/>
                  <a:gd name="T101" fmla="*/ 107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2" name="Freeform 234">
                <a:extLst>
                  <a:ext uri="{FF2B5EF4-FFF2-40B4-BE49-F238E27FC236}">
                    <a16:creationId xmlns:a16="http://schemas.microsoft.com/office/drawing/2014/main" id="{7DE5AFCD-826D-47ED-1F0E-CB9084242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50831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" name="Freeform 235">
                <a:extLst>
                  <a:ext uri="{FF2B5EF4-FFF2-40B4-BE49-F238E27FC236}">
                    <a16:creationId xmlns:a16="http://schemas.microsoft.com/office/drawing/2014/main" id="{A6361E3A-9846-8975-0956-366598C13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51466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3 h 146"/>
                  <a:gd name="T6" fmla="*/ 80 w 146"/>
                  <a:gd name="T7" fmla="*/ 143 h 146"/>
                  <a:gd name="T8" fmla="*/ 83 w 146"/>
                  <a:gd name="T9" fmla="*/ 143 h 146"/>
                  <a:gd name="T10" fmla="*/ 87 w 146"/>
                  <a:gd name="T11" fmla="*/ 143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8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1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" name="Freeform 236">
                <a:extLst>
                  <a:ext uri="{FF2B5EF4-FFF2-40B4-BE49-F238E27FC236}">
                    <a16:creationId xmlns:a16="http://schemas.microsoft.com/office/drawing/2014/main" id="{7FE48FB0-33A3-5CF8-270D-E5BE79009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53435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4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9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3 h 146"/>
                  <a:gd name="T64" fmla="*/ 124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3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3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7 w 146"/>
                  <a:gd name="T101" fmla="*/ 107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4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" name="Freeform 237">
                <a:extLst>
                  <a:ext uri="{FF2B5EF4-FFF2-40B4-BE49-F238E27FC236}">
                    <a16:creationId xmlns:a16="http://schemas.microsoft.com/office/drawing/2014/main" id="{AC2A1D54-0D5E-9D7D-93D5-5CBEED833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553085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" name="Freeform 238">
                <a:extLst>
                  <a:ext uri="{FF2B5EF4-FFF2-40B4-BE49-F238E27FC236}">
                    <a16:creationId xmlns:a16="http://schemas.microsoft.com/office/drawing/2014/main" id="{0A3D90EF-AA13-FC3F-2102-C47643176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551815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" name="Freeform 239">
                <a:extLst>
                  <a:ext uri="{FF2B5EF4-FFF2-40B4-BE49-F238E27FC236}">
                    <a16:creationId xmlns:a16="http://schemas.microsoft.com/office/drawing/2014/main" id="{71E0F97A-1714-C499-067B-EEBE31F48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545941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2 w 146"/>
                  <a:gd name="T25" fmla="*/ 134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9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5 h 146"/>
                  <a:gd name="T42" fmla="*/ 140 w 146"/>
                  <a:gd name="T43" fmla="*/ 94 h 146"/>
                  <a:gd name="T44" fmla="*/ 141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6 h 146"/>
                  <a:gd name="T62" fmla="*/ 133 w 146"/>
                  <a:gd name="T63" fmla="*/ 33 h 146"/>
                  <a:gd name="T64" fmla="*/ 124 w 146"/>
                  <a:gd name="T65" fmla="*/ 22 h 146"/>
                  <a:gd name="T66" fmla="*/ 112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3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3 h 146"/>
                  <a:gd name="T88" fmla="*/ 5 w 146"/>
                  <a:gd name="T89" fmla="*/ 46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7 w 146"/>
                  <a:gd name="T101" fmla="*/ 107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4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2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4"/>
                    </a:lnTo>
                    <a:lnTo>
                      <a:pt x="141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6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2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" name="Freeform 240">
                <a:extLst>
                  <a:ext uri="{FF2B5EF4-FFF2-40B4-BE49-F238E27FC236}">
                    <a16:creationId xmlns:a16="http://schemas.microsoft.com/office/drawing/2014/main" id="{BD197885-97D5-80C3-4C32-A4399239B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52990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6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" name="Freeform 241">
                <a:extLst>
                  <a:ext uri="{FF2B5EF4-FFF2-40B4-BE49-F238E27FC236}">
                    <a16:creationId xmlns:a16="http://schemas.microsoft.com/office/drawing/2014/main" id="{ADF0EAF6-DE89-8639-F3FF-3E291AD5F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50879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" name="Freeform 242">
                <a:extLst>
                  <a:ext uri="{FF2B5EF4-FFF2-40B4-BE49-F238E27FC236}">
                    <a16:creationId xmlns:a16="http://schemas.microsoft.com/office/drawing/2014/main" id="{4C9B8DA5-3773-8925-F68F-911BB004A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4933950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6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" name="Freeform 243">
                <a:extLst>
                  <a:ext uri="{FF2B5EF4-FFF2-40B4-BE49-F238E27FC236}">
                    <a16:creationId xmlns:a16="http://schemas.microsoft.com/office/drawing/2014/main" id="{2A298DD7-5245-F3A8-B8BE-50D82230D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478790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" name="Freeform 244">
                <a:extLst>
                  <a:ext uri="{FF2B5EF4-FFF2-40B4-BE49-F238E27FC236}">
                    <a16:creationId xmlns:a16="http://schemas.microsoft.com/office/drawing/2014/main" id="{A6AFE37F-71DB-7E80-5235-61AD867B1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47450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6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" name="Freeform 245">
                <a:extLst>
                  <a:ext uri="{FF2B5EF4-FFF2-40B4-BE49-F238E27FC236}">
                    <a16:creationId xmlns:a16="http://schemas.microsoft.com/office/drawing/2014/main" id="{4CC5D917-6029-1BA6-B310-B8C58E228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550" y="4699000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2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2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8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6 h 146"/>
                  <a:gd name="T40" fmla="*/ 140 w 146"/>
                  <a:gd name="T41" fmla="*/ 94 h 146"/>
                  <a:gd name="T42" fmla="*/ 140 w 146"/>
                  <a:gd name="T43" fmla="*/ 93 h 146"/>
                  <a:gd name="T44" fmla="*/ 141 w 146"/>
                  <a:gd name="T45" fmla="*/ 93 h 146"/>
                  <a:gd name="T46" fmla="*/ 143 w 146"/>
                  <a:gd name="T47" fmla="*/ 87 h 146"/>
                  <a:gd name="T48" fmla="*/ 143 w 146"/>
                  <a:gd name="T49" fmla="*/ 83 h 146"/>
                  <a:gd name="T50" fmla="*/ 143 w 146"/>
                  <a:gd name="T51" fmla="*/ 80 h 146"/>
                  <a:gd name="T52" fmla="*/ 143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3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2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1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1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2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3" y="80"/>
                    </a:lnTo>
                    <a:lnTo>
                      <a:pt x="143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3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2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" name="Freeform 246">
                <a:extLst>
                  <a:ext uri="{FF2B5EF4-FFF2-40B4-BE49-F238E27FC236}">
                    <a16:creationId xmlns:a16="http://schemas.microsoft.com/office/drawing/2014/main" id="{6D6D9DC6-0097-8544-3CE6-6450B3DC4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000" y="4699000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" name="Freeform 247">
                <a:extLst>
                  <a:ext uri="{FF2B5EF4-FFF2-40B4-BE49-F238E27FC236}">
                    <a16:creationId xmlns:a16="http://schemas.microsoft.com/office/drawing/2014/main" id="{429967A2-1BB2-E722-9CD0-CB7AEE6EF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61010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4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3 h 146"/>
                  <a:gd name="T64" fmla="*/ 124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3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7 w 146"/>
                  <a:gd name="T101" fmla="*/ 107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4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" name="Freeform 248">
                <a:extLst>
                  <a:ext uri="{FF2B5EF4-FFF2-40B4-BE49-F238E27FC236}">
                    <a16:creationId xmlns:a16="http://schemas.microsoft.com/office/drawing/2014/main" id="{BD5887BB-305D-35BE-C7C7-B14A345FC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4783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" name="Freeform 249">
                <a:extLst>
                  <a:ext uri="{FF2B5EF4-FFF2-40B4-BE49-F238E27FC236}">
                    <a16:creationId xmlns:a16="http://schemas.microsoft.com/office/drawing/2014/main" id="{61251996-B4C6-5A69-1D06-9233C8111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454525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" name="Freeform 250">
                <a:extLst>
                  <a:ext uri="{FF2B5EF4-FFF2-40B4-BE49-F238E27FC236}">
                    <a16:creationId xmlns:a16="http://schemas.microsoft.com/office/drawing/2014/main" id="{BFB9C64D-3FD7-0076-11EC-B21DA72EC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39578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" name="Freeform 251">
                <a:extLst>
                  <a:ext uri="{FF2B5EF4-FFF2-40B4-BE49-F238E27FC236}">
                    <a16:creationId xmlns:a16="http://schemas.microsoft.com/office/drawing/2014/main" id="{3F8D6399-CC3E-D44B-CE68-847250A83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2878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" name="Freeform 252">
                <a:extLst>
                  <a:ext uri="{FF2B5EF4-FFF2-40B4-BE49-F238E27FC236}">
                    <a16:creationId xmlns:a16="http://schemas.microsoft.com/office/drawing/2014/main" id="{7C9ACA7D-9DCE-88B9-91E7-EFC799873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264025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8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1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" name="Freeform 253">
                <a:extLst>
                  <a:ext uri="{FF2B5EF4-FFF2-40B4-BE49-F238E27FC236}">
                    <a16:creationId xmlns:a16="http://schemas.microsoft.com/office/drawing/2014/main" id="{5D19A0FE-9758-C7A6-DE3D-53FF593F4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23386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" name="Freeform 254">
                <a:extLst>
                  <a:ext uri="{FF2B5EF4-FFF2-40B4-BE49-F238E27FC236}">
                    <a16:creationId xmlns:a16="http://schemas.microsoft.com/office/drawing/2014/main" id="{7DC0106C-CDE9-F338-2237-8AE11B6D1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10845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1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" name="Freeform 255">
                <a:extLst>
                  <a:ext uri="{FF2B5EF4-FFF2-40B4-BE49-F238E27FC236}">
                    <a16:creationId xmlns:a16="http://schemas.microsoft.com/office/drawing/2014/main" id="{2EDB1A45-2582-409B-B9A7-D60C3808D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06400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" name="Freeform 256">
                <a:extLst>
                  <a:ext uri="{FF2B5EF4-FFF2-40B4-BE49-F238E27FC236}">
                    <a16:creationId xmlns:a16="http://schemas.microsoft.com/office/drawing/2014/main" id="{F7F72FB2-2A68-8A90-108F-53FC84C02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384016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4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2 h 146"/>
                  <a:gd name="T104" fmla="*/ 21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4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2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" name="Freeform 257">
                <a:extLst>
                  <a:ext uri="{FF2B5EF4-FFF2-40B4-BE49-F238E27FC236}">
                    <a16:creationId xmlns:a16="http://schemas.microsoft.com/office/drawing/2014/main" id="{62ABD963-78BA-C777-9403-51334D25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4963" y="3781425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2 w 146"/>
                  <a:gd name="T85" fmla="*/ 22 h 146"/>
                  <a:gd name="T86" fmla="*/ 12 w 146"/>
                  <a:gd name="T87" fmla="*/ 32 h 146"/>
                  <a:gd name="T88" fmla="*/ 6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" name="Freeform 258">
                <a:extLst>
                  <a:ext uri="{FF2B5EF4-FFF2-40B4-BE49-F238E27FC236}">
                    <a16:creationId xmlns:a16="http://schemas.microsoft.com/office/drawing/2014/main" id="{CE685F1F-BADA-5BE5-C401-AD9E636BA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8" y="3781425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7 w 146"/>
                  <a:gd name="T23" fmla="*/ 137 h 146"/>
                  <a:gd name="T24" fmla="*/ 113 w 146"/>
                  <a:gd name="T25" fmla="*/ 133 h 146"/>
                  <a:gd name="T26" fmla="*/ 119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4 w 146"/>
                  <a:gd name="T33" fmla="*/ 113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7 w 146"/>
                  <a:gd name="T69" fmla="*/ 8 h 146"/>
                  <a:gd name="T70" fmla="*/ 101 w 146"/>
                  <a:gd name="T71" fmla="*/ 6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6 h 146"/>
                  <a:gd name="T82" fmla="*/ 33 w 146"/>
                  <a:gd name="T83" fmla="*/ 12 h 146"/>
                  <a:gd name="T84" fmla="*/ 22 w 146"/>
                  <a:gd name="T85" fmla="*/ 22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4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3 w 146"/>
                  <a:gd name="T107" fmla="*/ 133 h 146"/>
                  <a:gd name="T108" fmla="*/ 46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9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4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6"/>
                    </a:lnTo>
                    <a:lnTo>
                      <a:pt x="33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4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3" y="133"/>
                    </a:lnTo>
                    <a:lnTo>
                      <a:pt x="46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" name="Freeform 259">
                <a:extLst>
                  <a:ext uri="{FF2B5EF4-FFF2-40B4-BE49-F238E27FC236}">
                    <a16:creationId xmlns:a16="http://schemas.microsoft.com/office/drawing/2014/main" id="{B21FA255-B9BF-0CB9-77FD-7E6C34F7E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3357563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4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3 h 146"/>
                  <a:gd name="T64" fmla="*/ 124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3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3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7 w 146"/>
                  <a:gd name="T101" fmla="*/ 107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4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7" y="107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" name="Freeform 260">
                <a:extLst>
                  <a:ext uri="{FF2B5EF4-FFF2-40B4-BE49-F238E27FC236}">
                    <a16:creationId xmlns:a16="http://schemas.microsoft.com/office/drawing/2014/main" id="{F52B82F8-BB96-B879-3395-ACBCE3F2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29495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" name="Freeform 261">
                <a:extLst>
                  <a:ext uri="{FF2B5EF4-FFF2-40B4-BE49-F238E27FC236}">
                    <a16:creationId xmlns:a16="http://schemas.microsoft.com/office/drawing/2014/main" id="{9DE66B0D-1AFF-EF6E-D36A-D9F356BBC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2971800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" name="Freeform 262">
                <a:extLst>
                  <a:ext uri="{FF2B5EF4-FFF2-40B4-BE49-F238E27FC236}">
                    <a16:creationId xmlns:a16="http://schemas.microsoft.com/office/drawing/2014/main" id="{231B9467-6A03-0C56-844E-A57DAAD49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33369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" name="Freeform 263">
                <a:extLst>
                  <a:ext uri="{FF2B5EF4-FFF2-40B4-BE49-F238E27FC236}">
                    <a16:creationId xmlns:a16="http://schemas.microsoft.com/office/drawing/2014/main" id="{80FC128D-EB13-69A1-2E39-A85EC409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34258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" name="Freeform 264">
                <a:extLst>
                  <a:ext uri="{FF2B5EF4-FFF2-40B4-BE49-F238E27FC236}">
                    <a16:creationId xmlns:a16="http://schemas.microsoft.com/office/drawing/2014/main" id="{9920825B-4616-C193-2840-7DA9BA79C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36798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" name="Freeform 265">
                <a:extLst>
                  <a:ext uri="{FF2B5EF4-FFF2-40B4-BE49-F238E27FC236}">
                    <a16:creationId xmlns:a16="http://schemas.microsoft.com/office/drawing/2014/main" id="{57DFF9CF-D728-36C6-5C8A-F7B43B0DB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3588" y="37242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3 h 146"/>
                  <a:gd name="T6" fmla="*/ 81 w 146"/>
                  <a:gd name="T7" fmla="*/ 143 h 146"/>
                  <a:gd name="T8" fmla="*/ 83 w 146"/>
                  <a:gd name="T9" fmla="*/ 143 h 146"/>
                  <a:gd name="T10" fmla="*/ 87 w 146"/>
                  <a:gd name="T11" fmla="*/ 143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" name="Freeform 266">
                <a:extLst>
                  <a:ext uri="{FF2B5EF4-FFF2-40B4-BE49-F238E27FC236}">
                    <a16:creationId xmlns:a16="http://schemas.microsoft.com/office/drawing/2014/main" id="{C1E0E837-011A-A4DF-22E3-6F905E383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6450" y="37242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3 h 146"/>
                  <a:gd name="T6" fmla="*/ 81 w 146"/>
                  <a:gd name="T7" fmla="*/ 143 h 146"/>
                  <a:gd name="T8" fmla="*/ 83 w 146"/>
                  <a:gd name="T9" fmla="*/ 143 h 146"/>
                  <a:gd name="T10" fmla="*/ 87 w 146"/>
                  <a:gd name="T11" fmla="*/ 143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9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4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4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6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2 w 146"/>
                  <a:gd name="T91" fmla="*/ 58 h 146"/>
                  <a:gd name="T92" fmla="*/ 0 w 146"/>
                  <a:gd name="T93" fmla="*/ 73 h 146"/>
                  <a:gd name="T94" fmla="*/ 2 w 146"/>
                  <a:gd name="T95" fmla="*/ 87 h 146"/>
                  <a:gd name="T96" fmla="*/ 3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6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9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4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4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2" y="58"/>
                    </a:lnTo>
                    <a:lnTo>
                      <a:pt x="0" y="73"/>
                    </a:lnTo>
                    <a:lnTo>
                      <a:pt x="2" y="87"/>
                    </a:lnTo>
                    <a:lnTo>
                      <a:pt x="3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6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" name="Freeform 267">
                <a:extLst>
                  <a:ext uri="{FF2B5EF4-FFF2-40B4-BE49-F238E27FC236}">
                    <a16:creationId xmlns:a16="http://schemas.microsoft.com/office/drawing/2014/main" id="{65B9254D-9ECA-CDC7-34D0-DE610C299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39020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" name="Freeform 268">
                <a:extLst>
                  <a:ext uri="{FF2B5EF4-FFF2-40B4-BE49-F238E27FC236}">
                    <a16:creationId xmlns:a16="http://schemas.microsoft.com/office/drawing/2014/main" id="{15451155-6877-7A0D-CF94-8167B4EF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392430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" name="Freeform 269">
                <a:extLst>
                  <a:ext uri="{FF2B5EF4-FFF2-40B4-BE49-F238E27FC236}">
                    <a16:creationId xmlns:a16="http://schemas.microsoft.com/office/drawing/2014/main" id="{13EAE9C1-BB1F-D0E0-8040-2753AEA5A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39719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3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2 w 146"/>
                  <a:gd name="T85" fmla="*/ 22 h 146"/>
                  <a:gd name="T86" fmla="*/ 12 w 146"/>
                  <a:gd name="T87" fmla="*/ 33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8 w 146"/>
                  <a:gd name="T101" fmla="*/ 107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" name="Freeform 270">
                <a:extLst>
                  <a:ext uri="{FF2B5EF4-FFF2-40B4-BE49-F238E27FC236}">
                    <a16:creationId xmlns:a16="http://schemas.microsoft.com/office/drawing/2014/main" id="{7E6DF805-A020-CC9B-6804-A2D9E3114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01478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3 h 146"/>
                  <a:gd name="T6" fmla="*/ 81 w 146"/>
                  <a:gd name="T7" fmla="*/ 143 h 146"/>
                  <a:gd name="T8" fmla="*/ 83 w 146"/>
                  <a:gd name="T9" fmla="*/ 143 h 146"/>
                  <a:gd name="T10" fmla="*/ 87 w 146"/>
                  <a:gd name="T11" fmla="*/ 143 h 146"/>
                  <a:gd name="T12" fmla="*/ 93 w 146"/>
                  <a:gd name="T13" fmla="*/ 141 h 146"/>
                  <a:gd name="T14" fmla="*/ 93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3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3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3" y="141"/>
                    </a:lnTo>
                    <a:lnTo>
                      <a:pt x="93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3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" name="Freeform 271">
                <a:extLst>
                  <a:ext uri="{FF2B5EF4-FFF2-40B4-BE49-F238E27FC236}">
                    <a16:creationId xmlns:a16="http://schemas.microsoft.com/office/drawing/2014/main" id="{D1770EF4-F751-01B1-9432-A703B490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3588" y="4060825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" name="Freeform 272">
                <a:extLst>
                  <a:ext uri="{FF2B5EF4-FFF2-40B4-BE49-F238E27FC236}">
                    <a16:creationId xmlns:a16="http://schemas.microsoft.com/office/drawing/2014/main" id="{3056AFA5-24FE-FC0D-CAC0-62F3FD597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4388" y="4060825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1 h 146"/>
                  <a:gd name="T14" fmla="*/ 94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7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8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2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1 h 146"/>
                  <a:gd name="T68" fmla="*/ 107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3 w 146"/>
                  <a:gd name="T83" fmla="*/ 11 h 146"/>
                  <a:gd name="T84" fmla="*/ 22 w 146"/>
                  <a:gd name="T85" fmla="*/ 21 h 146"/>
                  <a:gd name="T86" fmla="*/ 12 w 146"/>
                  <a:gd name="T87" fmla="*/ 32 h 146"/>
                  <a:gd name="T88" fmla="*/ 6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2 h 146"/>
                  <a:gd name="T104" fmla="*/ 22 w 146"/>
                  <a:gd name="T105" fmla="*/ 124 h 146"/>
                  <a:gd name="T106" fmla="*/ 33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1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7" y="136"/>
                    </a:lnTo>
                    <a:lnTo>
                      <a:pt x="113" y="133"/>
                    </a:lnTo>
                    <a:lnTo>
                      <a:pt x="118" y="128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2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1"/>
                    </a:lnTo>
                    <a:lnTo>
                      <a:pt x="107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3" y="11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2"/>
                    </a:lnTo>
                    <a:lnTo>
                      <a:pt x="22" y="124"/>
                    </a:lnTo>
                    <a:lnTo>
                      <a:pt x="33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" name="Freeform 273">
                <a:extLst>
                  <a:ext uri="{FF2B5EF4-FFF2-40B4-BE49-F238E27FC236}">
                    <a16:creationId xmlns:a16="http://schemas.microsoft.com/office/drawing/2014/main" id="{04C9D073-B733-B1A1-E7F8-0B7CCB590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186238"/>
                <a:ext cx="46038" cy="47625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0 h 146"/>
                  <a:gd name="T16" fmla="*/ 95 w 146"/>
                  <a:gd name="T17" fmla="*/ 140 h 146"/>
                  <a:gd name="T18" fmla="*/ 97 w 146"/>
                  <a:gd name="T19" fmla="*/ 140 h 146"/>
                  <a:gd name="T20" fmla="*/ 101 w 146"/>
                  <a:gd name="T21" fmla="*/ 140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6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2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0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0"/>
                    </a:lnTo>
                    <a:lnTo>
                      <a:pt x="95" y="140"/>
                    </a:lnTo>
                    <a:lnTo>
                      <a:pt x="97" y="140"/>
                    </a:lnTo>
                    <a:lnTo>
                      <a:pt x="101" y="140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6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0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" name="Freeform 274">
                <a:extLst>
                  <a:ext uri="{FF2B5EF4-FFF2-40B4-BE49-F238E27FC236}">
                    <a16:creationId xmlns:a16="http://schemas.microsoft.com/office/drawing/2014/main" id="{AA37A653-F0BC-3EA7-F93F-2F3FA69F2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249738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4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9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6 h 146"/>
                  <a:gd name="T62" fmla="*/ 133 w 146"/>
                  <a:gd name="T63" fmla="*/ 33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3 w 146"/>
                  <a:gd name="T73" fmla="*/ 3 h 146"/>
                  <a:gd name="T74" fmla="*/ 87 w 146"/>
                  <a:gd name="T75" fmla="*/ 2 h 146"/>
                  <a:gd name="T76" fmla="*/ 73 w 146"/>
                  <a:gd name="T77" fmla="*/ 0 h 146"/>
                  <a:gd name="T78" fmla="*/ 58 w 146"/>
                  <a:gd name="T79" fmla="*/ 2 h 146"/>
                  <a:gd name="T80" fmla="*/ 45 w 146"/>
                  <a:gd name="T81" fmla="*/ 6 h 146"/>
                  <a:gd name="T82" fmla="*/ 32 w 146"/>
                  <a:gd name="T83" fmla="*/ 12 h 146"/>
                  <a:gd name="T84" fmla="*/ 22 w 146"/>
                  <a:gd name="T85" fmla="*/ 22 h 146"/>
                  <a:gd name="T86" fmla="*/ 12 w 146"/>
                  <a:gd name="T87" fmla="*/ 33 h 146"/>
                  <a:gd name="T88" fmla="*/ 5 w 146"/>
                  <a:gd name="T89" fmla="*/ 46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8 w 146"/>
                  <a:gd name="T101" fmla="*/ 107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4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3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5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" name="Freeform 275">
                <a:extLst>
                  <a:ext uri="{FF2B5EF4-FFF2-40B4-BE49-F238E27FC236}">
                    <a16:creationId xmlns:a16="http://schemas.microsoft.com/office/drawing/2014/main" id="{A783DB70-7A9D-1DD5-4A48-9DD4A6FD7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273550"/>
                <a:ext cx="47625" cy="46038"/>
              </a:xfrm>
              <a:custGeom>
                <a:avLst/>
                <a:gdLst>
                  <a:gd name="T0" fmla="*/ 73 w 146"/>
                  <a:gd name="T1" fmla="*/ 147 h 147"/>
                  <a:gd name="T2" fmla="*/ 80 w 146"/>
                  <a:gd name="T3" fmla="*/ 145 h 147"/>
                  <a:gd name="T4" fmla="*/ 80 w 146"/>
                  <a:gd name="T5" fmla="*/ 144 h 147"/>
                  <a:gd name="T6" fmla="*/ 81 w 146"/>
                  <a:gd name="T7" fmla="*/ 144 h 147"/>
                  <a:gd name="T8" fmla="*/ 83 w 146"/>
                  <a:gd name="T9" fmla="*/ 144 h 147"/>
                  <a:gd name="T10" fmla="*/ 87 w 146"/>
                  <a:gd name="T11" fmla="*/ 144 h 147"/>
                  <a:gd name="T12" fmla="*/ 94 w 146"/>
                  <a:gd name="T13" fmla="*/ 142 h 147"/>
                  <a:gd name="T14" fmla="*/ 94 w 146"/>
                  <a:gd name="T15" fmla="*/ 141 h 147"/>
                  <a:gd name="T16" fmla="*/ 95 w 146"/>
                  <a:gd name="T17" fmla="*/ 141 h 147"/>
                  <a:gd name="T18" fmla="*/ 97 w 146"/>
                  <a:gd name="T19" fmla="*/ 141 h 147"/>
                  <a:gd name="T20" fmla="*/ 101 w 146"/>
                  <a:gd name="T21" fmla="*/ 141 h 147"/>
                  <a:gd name="T22" fmla="*/ 107 w 146"/>
                  <a:gd name="T23" fmla="*/ 137 h 147"/>
                  <a:gd name="T24" fmla="*/ 113 w 146"/>
                  <a:gd name="T25" fmla="*/ 134 h 147"/>
                  <a:gd name="T26" fmla="*/ 118 w 146"/>
                  <a:gd name="T27" fmla="*/ 129 h 147"/>
                  <a:gd name="T28" fmla="*/ 125 w 146"/>
                  <a:gd name="T29" fmla="*/ 125 h 147"/>
                  <a:gd name="T30" fmla="*/ 129 w 146"/>
                  <a:gd name="T31" fmla="*/ 119 h 147"/>
                  <a:gd name="T32" fmla="*/ 133 w 146"/>
                  <a:gd name="T33" fmla="*/ 113 h 147"/>
                  <a:gd name="T34" fmla="*/ 137 w 146"/>
                  <a:gd name="T35" fmla="*/ 107 h 147"/>
                  <a:gd name="T36" fmla="*/ 141 w 146"/>
                  <a:gd name="T37" fmla="*/ 101 h 147"/>
                  <a:gd name="T38" fmla="*/ 141 w 146"/>
                  <a:gd name="T39" fmla="*/ 97 h 147"/>
                  <a:gd name="T40" fmla="*/ 141 w 146"/>
                  <a:gd name="T41" fmla="*/ 95 h 147"/>
                  <a:gd name="T42" fmla="*/ 141 w 146"/>
                  <a:gd name="T43" fmla="*/ 94 h 147"/>
                  <a:gd name="T44" fmla="*/ 142 w 146"/>
                  <a:gd name="T45" fmla="*/ 94 h 147"/>
                  <a:gd name="T46" fmla="*/ 144 w 146"/>
                  <a:gd name="T47" fmla="*/ 87 h 147"/>
                  <a:gd name="T48" fmla="*/ 144 w 146"/>
                  <a:gd name="T49" fmla="*/ 83 h 147"/>
                  <a:gd name="T50" fmla="*/ 144 w 146"/>
                  <a:gd name="T51" fmla="*/ 81 h 147"/>
                  <a:gd name="T52" fmla="*/ 144 w 146"/>
                  <a:gd name="T53" fmla="*/ 80 h 147"/>
                  <a:gd name="T54" fmla="*/ 145 w 146"/>
                  <a:gd name="T55" fmla="*/ 80 h 147"/>
                  <a:gd name="T56" fmla="*/ 146 w 146"/>
                  <a:gd name="T57" fmla="*/ 73 h 147"/>
                  <a:gd name="T58" fmla="*/ 144 w 146"/>
                  <a:gd name="T59" fmla="*/ 58 h 147"/>
                  <a:gd name="T60" fmla="*/ 141 w 146"/>
                  <a:gd name="T61" fmla="*/ 46 h 147"/>
                  <a:gd name="T62" fmla="*/ 133 w 146"/>
                  <a:gd name="T63" fmla="*/ 33 h 147"/>
                  <a:gd name="T64" fmla="*/ 125 w 146"/>
                  <a:gd name="T65" fmla="*/ 22 h 147"/>
                  <a:gd name="T66" fmla="*/ 113 w 146"/>
                  <a:gd name="T67" fmla="*/ 12 h 147"/>
                  <a:gd name="T68" fmla="*/ 107 w 146"/>
                  <a:gd name="T69" fmla="*/ 8 h 147"/>
                  <a:gd name="T70" fmla="*/ 101 w 146"/>
                  <a:gd name="T71" fmla="*/ 6 h 147"/>
                  <a:gd name="T72" fmla="*/ 94 w 146"/>
                  <a:gd name="T73" fmla="*/ 3 h 147"/>
                  <a:gd name="T74" fmla="*/ 87 w 146"/>
                  <a:gd name="T75" fmla="*/ 2 h 147"/>
                  <a:gd name="T76" fmla="*/ 73 w 146"/>
                  <a:gd name="T77" fmla="*/ 0 h 147"/>
                  <a:gd name="T78" fmla="*/ 58 w 146"/>
                  <a:gd name="T79" fmla="*/ 2 h 147"/>
                  <a:gd name="T80" fmla="*/ 45 w 146"/>
                  <a:gd name="T81" fmla="*/ 6 h 147"/>
                  <a:gd name="T82" fmla="*/ 32 w 146"/>
                  <a:gd name="T83" fmla="*/ 12 h 147"/>
                  <a:gd name="T84" fmla="*/ 22 w 146"/>
                  <a:gd name="T85" fmla="*/ 22 h 147"/>
                  <a:gd name="T86" fmla="*/ 12 w 146"/>
                  <a:gd name="T87" fmla="*/ 33 h 147"/>
                  <a:gd name="T88" fmla="*/ 6 w 146"/>
                  <a:gd name="T89" fmla="*/ 46 h 147"/>
                  <a:gd name="T90" fmla="*/ 1 w 146"/>
                  <a:gd name="T91" fmla="*/ 58 h 147"/>
                  <a:gd name="T92" fmla="*/ 0 w 146"/>
                  <a:gd name="T93" fmla="*/ 73 h 147"/>
                  <a:gd name="T94" fmla="*/ 1 w 146"/>
                  <a:gd name="T95" fmla="*/ 87 h 147"/>
                  <a:gd name="T96" fmla="*/ 2 w 146"/>
                  <a:gd name="T97" fmla="*/ 94 h 147"/>
                  <a:gd name="T98" fmla="*/ 6 w 146"/>
                  <a:gd name="T99" fmla="*/ 101 h 147"/>
                  <a:gd name="T100" fmla="*/ 8 w 146"/>
                  <a:gd name="T101" fmla="*/ 107 h 147"/>
                  <a:gd name="T102" fmla="*/ 12 w 146"/>
                  <a:gd name="T103" fmla="*/ 113 h 147"/>
                  <a:gd name="T104" fmla="*/ 22 w 146"/>
                  <a:gd name="T105" fmla="*/ 125 h 147"/>
                  <a:gd name="T106" fmla="*/ 32 w 146"/>
                  <a:gd name="T107" fmla="*/ 134 h 147"/>
                  <a:gd name="T108" fmla="*/ 45 w 146"/>
                  <a:gd name="T109" fmla="*/ 141 h 147"/>
                  <a:gd name="T110" fmla="*/ 58 w 146"/>
                  <a:gd name="T111" fmla="*/ 144 h 147"/>
                  <a:gd name="T112" fmla="*/ 73 w 146"/>
                  <a:gd name="T1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7">
                    <a:moveTo>
                      <a:pt x="73" y="147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9"/>
                    </a:lnTo>
                    <a:lnTo>
                      <a:pt x="133" y="113"/>
                    </a:lnTo>
                    <a:lnTo>
                      <a:pt x="137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6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8" y="2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" name="Freeform 276">
                <a:extLst>
                  <a:ext uri="{FF2B5EF4-FFF2-40B4-BE49-F238E27FC236}">
                    <a16:creationId xmlns:a16="http://schemas.microsoft.com/office/drawing/2014/main" id="{103E0EC6-F471-78B4-B0A7-31889472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335463"/>
                <a:ext cx="47625" cy="47625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7 w 146"/>
                  <a:gd name="T23" fmla="*/ 137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7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7 w 146"/>
                  <a:gd name="T69" fmla="*/ 8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2 h 146"/>
                  <a:gd name="T86" fmla="*/ 12 w 146"/>
                  <a:gd name="T87" fmla="*/ 32 h 146"/>
                  <a:gd name="T88" fmla="*/ 6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6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7" y="137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7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7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6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6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" name="Freeform 277">
                <a:extLst>
                  <a:ext uri="{FF2B5EF4-FFF2-40B4-BE49-F238E27FC236}">
                    <a16:creationId xmlns:a16="http://schemas.microsoft.com/office/drawing/2014/main" id="{690D9846-3959-8741-57CB-2E0692221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8988" y="43592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79 w 146"/>
                  <a:gd name="T3" fmla="*/ 145 h 146"/>
                  <a:gd name="T4" fmla="*/ 79 w 146"/>
                  <a:gd name="T5" fmla="*/ 144 h 146"/>
                  <a:gd name="T6" fmla="*/ 80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3 w 146"/>
                  <a:gd name="T13" fmla="*/ 142 h 146"/>
                  <a:gd name="T14" fmla="*/ 93 w 146"/>
                  <a:gd name="T15" fmla="*/ 141 h 146"/>
                  <a:gd name="T16" fmla="*/ 94 w 146"/>
                  <a:gd name="T17" fmla="*/ 141 h 146"/>
                  <a:gd name="T18" fmla="*/ 96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4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0 w 146"/>
                  <a:gd name="T37" fmla="*/ 101 h 146"/>
                  <a:gd name="T38" fmla="*/ 140 w 146"/>
                  <a:gd name="T39" fmla="*/ 97 h 146"/>
                  <a:gd name="T40" fmla="*/ 140 w 146"/>
                  <a:gd name="T41" fmla="*/ 95 h 146"/>
                  <a:gd name="T42" fmla="*/ 140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0 w 146"/>
                  <a:gd name="T61" fmla="*/ 45 h 146"/>
                  <a:gd name="T62" fmla="*/ 133 w 146"/>
                  <a:gd name="T63" fmla="*/ 32 h 146"/>
                  <a:gd name="T64" fmla="*/ 124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3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1 w 146"/>
                  <a:gd name="T85" fmla="*/ 22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7 w 146"/>
                  <a:gd name="T101" fmla="*/ 106 h 146"/>
                  <a:gd name="T102" fmla="*/ 12 w 146"/>
                  <a:gd name="T103" fmla="*/ 113 h 146"/>
                  <a:gd name="T104" fmla="*/ 21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79" y="145"/>
                    </a:lnTo>
                    <a:lnTo>
                      <a:pt x="79" y="144"/>
                    </a:lnTo>
                    <a:lnTo>
                      <a:pt x="80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4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0" y="101"/>
                    </a:lnTo>
                    <a:lnTo>
                      <a:pt x="140" y="97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0" y="45"/>
                    </a:lnTo>
                    <a:lnTo>
                      <a:pt x="133" y="32"/>
                    </a:lnTo>
                    <a:lnTo>
                      <a:pt x="124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3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1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7" y="106"/>
                    </a:lnTo>
                    <a:lnTo>
                      <a:pt x="12" y="113"/>
                    </a:lnTo>
                    <a:lnTo>
                      <a:pt x="21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" name="Freeform 278">
                <a:extLst>
                  <a:ext uri="{FF2B5EF4-FFF2-40B4-BE49-F238E27FC236}">
                    <a16:creationId xmlns:a16="http://schemas.microsoft.com/office/drawing/2014/main" id="{891CE834-2EF0-79BC-4DCF-60B2779E5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45611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2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" name="Freeform 279">
                <a:extLst>
                  <a:ext uri="{FF2B5EF4-FFF2-40B4-BE49-F238E27FC236}">
                    <a16:creationId xmlns:a16="http://schemas.microsoft.com/office/drawing/2014/main" id="{E0FBFD18-4431-3E54-69B4-44D1CCD9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49897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7 h 146"/>
                  <a:gd name="T24" fmla="*/ 113 w 146"/>
                  <a:gd name="T25" fmla="*/ 134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7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5 h 146"/>
                  <a:gd name="T42" fmla="*/ 141 w 146"/>
                  <a:gd name="T43" fmla="*/ 94 h 146"/>
                  <a:gd name="T44" fmla="*/ 142 w 146"/>
                  <a:gd name="T45" fmla="*/ 94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1 h 146"/>
                  <a:gd name="T52" fmla="*/ 144 w 146"/>
                  <a:gd name="T53" fmla="*/ 80 h 146"/>
                  <a:gd name="T54" fmla="*/ 145 w 146"/>
                  <a:gd name="T55" fmla="*/ 80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3 h 146"/>
                  <a:gd name="T64" fmla="*/ 125 w 146"/>
                  <a:gd name="T65" fmla="*/ 22 h 146"/>
                  <a:gd name="T66" fmla="*/ 113 w 146"/>
                  <a:gd name="T67" fmla="*/ 12 h 146"/>
                  <a:gd name="T68" fmla="*/ 106 w 146"/>
                  <a:gd name="T69" fmla="*/ 8 h 146"/>
                  <a:gd name="T70" fmla="*/ 101 w 146"/>
                  <a:gd name="T71" fmla="*/ 6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6 h 146"/>
                  <a:gd name="T82" fmla="*/ 32 w 146"/>
                  <a:gd name="T83" fmla="*/ 12 h 146"/>
                  <a:gd name="T84" fmla="*/ 22 w 146"/>
                  <a:gd name="T85" fmla="*/ 22 h 146"/>
                  <a:gd name="T86" fmla="*/ 12 w 146"/>
                  <a:gd name="T87" fmla="*/ 33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4 h 146"/>
                  <a:gd name="T98" fmla="*/ 5 w 146"/>
                  <a:gd name="T99" fmla="*/ 101 h 146"/>
                  <a:gd name="T100" fmla="*/ 8 w 146"/>
                  <a:gd name="T101" fmla="*/ 107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4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7"/>
                    </a:lnTo>
                    <a:lnTo>
                      <a:pt x="113" y="134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7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2" y="94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3"/>
                    </a:lnTo>
                    <a:lnTo>
                      <a:pt x="125" y="22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101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2" y="33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4"/>
                    </a:lnTo>
                    <a:lnTo>
                      <a:pt x="5" y="101"/>
                    </a:lnTo>
                    <a:lnTo>
                      <a:pt x="8" y="107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4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" name="Freeform 280">
                <a:extLst>
                  <a:ext uri="{FF2B5EF4-FFF2-40B4-BE49-F238E27FC236}">
                    <a16:creationId xmlns:a16="http://schemas.microsoft.com/office/drawing/2014/main" id="{E1565C1F-83A9-AF8A-DF14-D00379BFA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4543425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5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5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5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5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" name="Freeform 281">
                <a:extLst>
                  <a:ext uri="{FF2B5EF4-FFF2-40B4-BE49-F238E27FC236}">
                    <a16:creationId xmlns:a16="http://schemas.microsoft.com/office/drawing/2014/main" id="{85ED92B2-623C-52D5-FF67-C145A9D7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5175250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" name="Freeform 282">
                <a:extLst>
                  <a:ext uri="{FF2B5EF4-FFF2-40B4-BE49-F238E27FC236}">
                    <a16:creationId xmlns:a16="http://schemas.microsoft.com/office/drawing/2014/main" id="{F29BB457-EE39-FD34-5EE6-769F67012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5813" y="5300663"/>
                <a:ext cx="46038" cy="46038"/>
              </a:xfrm>
              <a:custGeom>
                <a:avLst/>
                <a:gdLst>
                  <a:gd name="T0" fmla="*/ 73 w 146"/>
                  <a:gd name="T1" fmla="*/ 146 h 146"/>
                  <a:gd name="T2" fmla="*/ 80 w 146"/>
                  <a:gd name="T3" fmla="*/ 145 h 146"/>
                  <a:gd name="T4" fmla="*/ 80 w 146"/>
                  <a:gd name="T5" fmla="*/ 144 h 146"/>
                  <a:gd name="T6" fmla="*/ 81 w 146"/>
                  <a:gd name="T7" fmla="*/ 144 h 146"/>
                  <a:gd name="T8" fmla="*/ 83 w 146"/>
                  <a:gd name="T9" fmla="*/ 144 h 146"/>
                  <a:gd name="T10" fmla="*/ 87 w 146"/>
                  <a:gd name="T11" fmla="*/ 144 h 146"/>
                  <a:gd name="T12" fmla="*/ 94 w 146"/>
                  <a:gd name="T13" fmla="*/ 142 h 146"/>
                  <a:gd name="T14" fmla="*/ 94 w 146"/>
                  <a:gd name="T15" fmla="*/ 141 h 146"/>
                  <a:gd name="T16" fmla="*/ 95 w 146"/>
                  <a:gd name="T17" fmla="*/ 141 h 146"/>
                  <a:gd name="T18" fmla="*/ 97 w 146"/>
                  <a:gd name="T19" fmla="*/ 141 h 146"/>
                  <a:gd name="T20" fmla="*/ 101 w 146"/>
                  <a:gd name="T21" fmla="*/ 141 h 146"/>
                  <a:gd name="T22" fmla="*/ 106 w 146"/>
                  <a:gd name="T23" fmla="*/ 136 h 146"/>
                  <a:gd name="T24" fmla="*/ 113 w 146"/>
                  <a:gd name="T25" fmla="*/ 133 h 146"/>
                  <a:gd name="T26" fmla="*/ 118 w 146"/>
                  <a:gd name="T27" fmla="*/ 129 h 146"/>
                  <a:gd name="T28" fmla="*/ 125 w 146"/>
                  <a:gd name="T29" fmla="*/ 124 h 146"/>
                  <a:gd name="T30" fmla="*/ 129 w 146"/>
                  <a:gd name="T31" fmla="*/ 118 h 146"/>
                  <a:gd name="T32" fmla="*/ 133 w 146"/>
                  <a:gd name="T33" fmla="*/ 113 h 146"/>
                  <a:gd name="T34" fmla="*/ 136 w 146"/>
                  <a:gd name="T35" fmla="*/ 106 h 146"/>
                  <a:gd name="T36" fmla="*/ 141 w 146"/>
                  <a:gd name="T37" fmla="*/ 101 h 146"/>
                  <a:gd name="T38" fmla="*/ 141 w 146"/>
                  <a:gd name="T39" fmla="*/ 97 h 146"/>
                  <a:gd name="T40" fmla="*/ 141 w 146"/>
                  <a:gd name="T41" fmla="*/ 94 h 146"/>
                  <a:gd name="T42" fmla="*/ 141 w 146"/>
                  <a:gd name="T43" fmla="*/ 93 h 146"/>
                  <a:gd name="T44" fmla="*/ 142 w 146"/>
                  <a:gd name="T45" fmla="*/ 93 h 146"/>
                  <a:gd name="T46" fmla="*/ 144 w 146"/>
                  <a:gd name="T47" fmla="*/ 87 h 146"/>
                  <a:gd name="T48" fmla="*/ 144 w 146"/>
                  <a:gd name="T49" fmla="*/ 83 h 146"/>
                  <a:gd name="T50" fmla="*/ 144 w 146"/>
                  <a:gd name="T51" fmla="*/ 80 h 146"/>
                  <a:gd name="T52" fmla="*/ 144 w 146"/>
                  <a:gd name="T53" fmla="*/ 79 h 146"/>
                  <a:gd name="T54" fmla="*/ 145 w 146"/>
                  <a:gd name="T55" fmla="*/ 79 h 146"/>
                  <a:gd name="T56" fmla="*/ 146 w 146"/>
                  <a:gd name="T57" fmla="*/ 73 h 146"/>
                  <a:gd name="T58" fmla="*/ 144 w 146"/>
                  <a:gd name="T59" fmla="*/ 58 h 146"/>
                  <a:gd name="T60" fmla="*/ 141 w 146"/>
                  <a:gd name="T61" fmla="*/ 45 h 146"/>
                  <a:gd name="T62" fmla="*/ 133 w 146"/>
                  <a:gd name="T63" fmla="*/ 32 h 146"/>
                  <a:gd name="T64" fmla="*/ 125 w 146"/>
                  <a:gd name="T65" fmla="*/ 21 h 146"/>
                  <a:gd name="T66" fmla="*/ 113 w 146"/>
                  <a:gd name="T67" fmla="*/ 12 h 146"/>
                  <a:gd name="T68" fmla="*/ 106 w 146"/>
                  <a:gd name="T69" fmla="*/ 7 h 146"/>
                  <a:gd name="T70" fmla="*/ 101 w 146"/>
                  <a:gd name="T71" fmla="*/ 5 h 146"/>
                  <a:gd name="T72" fmla="*/ 94 w 146"/>
                  <a:gd name="T73" fmla="*/ 2 h 146"/>
                  <a:gd name="T74" fmla="*/ 87 w 146"/>
                  <a:gd name="T75" fmla="*/ 1 h 146"/>
                  <a:gd name="T76" fmla="*/ 73 w 146"/>
                  <a:gd name="T77" fmla="*/ 0 h 146"/>
                  <a:gd name="T78" fmla="*/ 58 w 146"/>
                  <a:gd name="T79" fmla="*/ 1 h 146"/>
                  <a:gd name="T80" fmla="*/ 45 w 146"/>
                  <a:gd name="T81" fmla="*/ 5 h 146"/>
                  <a:gd name="T82" fmla="*/ 32 w 146"/>
                  <a:gd name="T83" fmla="*/ 12 h 146"/>
                  <a:gd name="T84" fmla="*/ 22 w 146"/>
                  <a:gd name="T85" fmla="*/ 21 h 146"/>
                  <a:gd name="T86" fmla="*/ 12 w 146"/>
                  <a:gd name="T87" fmla="*/ 32 h 146"/>
                  <a:gd name="T88" fmla="*/ 5 w 146"/>
                  <a:gd name="T89" fmla="*/ 45 h 146"/>
                  <a:gd name="T90" fmla="*/ 1 w 146"/>
                  <a:gd name="T91" fmla="*/ 58 h 146"/>
                  <a:gd name="T92" fmla="*/ 0 w 146"/>
                  <a:gd name="T93" fmla="*/ 73 h 146"/>
                  <a:gd name="T94" fmla="*/ 1 w 146"/>
                  <a:gd name="T95" fmla="*/ 87 h 146"/>
                  <a:gd name="T96" fmla="*/ 2 w 146"/>
                  <a:gd name="T97" fmla="*/ 93 h 146"/>
                  <a:gd name="T98" fmla="*/ 5 w 146"/>
                  <a:gd name="T99" fmla="*/ 101 h 146"/>
                  <a:gd name="T100" fmla="*/ 8 w 146"/>
                  <a:gd name="T101" fmla="*/ 106 h 146"/>
                  <a:gd name="T102" fmla="*/ 12 w 146"/>
                  <a:gd name="T103" fmla="*/ 113 h 146"/>
                  <a:gd name="T104" fmla="*/ 22 w 146"/>
                  <a:gd name="T105" fmla="*/ 124 h 146"/>
                  <a:gd name="T106" fmla="*/ 32 w 146"/>
                  <a:gd name="T107" fmla="*/ 133 h 146"/>
                  <a:gd name="T108" fmla="*/ 45 w 146"/>
                  <a:gd name="T109" fmla="*/ 141 h 146"/>
                  <a:gd name="T110" fmla="*/ 58 w 146"/>
                  <a:gd name="T111" fmla="*/ 144 h 146"/>
                  <a:gd name="T112" fmla="*/ 73 w 146"/>
                  <a:gd name="T1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146">
                    <a:moveTo>
                      <a:pt x="73" y="146"/>
                    </a:moveTo>
                    <a:lnTo>
                      <a:pt x="80" y="145"/>
                    </a:lnTo>
                    <a:lnTo>
                      <a:pt x="80" y="144"/>
                    </a:lnTo>
                    <a:lnTo>
                      <a:pt x="81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13" y="133"/>
                    </a:lnTo>
                    <a:lnTo>
                      <a:pt x="118" y="129"/>
                    </a:lnTo>
                    <a:lnTo>
                      <a:pt x="125" y="124"/>
                    </a:lnTo>
                    <a:lnTo>
                      <a:pt x="129" y="118"/>
                    </a:lnTo>
                    <a:lnTo>
                      <a:pt x="133" y="113"/>
                    </a:lnTo>
                    <a:lnTo>
                      <a:pt x="136" y="106"/>
                    </a:lnTo>
                    <a:lnTo>
                      <a:pt x="141" y="101"/>
                    </a:lnTo>
                    <a:lnTo>
                      <a:pt x="141" y="97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4" y="87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3"/>
                    </a:lnTo>
                    <a:lnTo>
                      <a:pt x="144" y="58"/>
                    </a:lnTo>
                    <a:lnTo>
                      <a:pt x="141" y="45"/>
                    </a:lnTo>
                    <a:lnTo>
                      <a:pt x="133" y="32"/>
                    </a:lnTo>
                    <a:lnTo>
                      <a:pt x="125" y="21"/>
                    </a:lnTo>
                    <a:lnTo>
                      <a:pt x="113" y="12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3" y="0"/>
                    </a:lnTo>
                    <a:lnTo>
                      <a:pt x="58" y="1"/>
                    </a:lnTo>
                    <a:lnTo>
                      <a:pt x="45" y="5"/>
                    </a:lnTo>
                    <a:lnTo>
                      <a:pt x="32" y="12"/>
                    </a:lnTo>
                    <a:lnTo>
                      <a:pt x="22" y="21"/>
                    </a:lnTo>
                    <a:lnTo>
                      <a:pt x="12" y="32"/>
                    </a:lnTo>
                    <a:lnTo>
                      <a:pt x="5" y="45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5" y="101"/>
                    </a:lnTo>
                    <a:lnTo>
                      <a:pt x="8" y="106"/>
                    </a:lnTo>
                    <a:lnTo>
                      <a:pt x="12" y="113"/>
                    </a:lnTo>
                    <a:lnTo>
                      <a:pt x="22" y="124"/>
                    </a:lnTo>
                    <a:lnTo>
                      <a:pt x="32" y="133"/>
                    </a:lnTo>
                    <a:lnTo>
                      <a:pt x="45" y="141"/>
                    </a:lnTo>
                    <a:lnTo>
                      <a:pt x="58" y="144"/>
                    </a:lnTo>
                    <a:lnTo>
                      <a:pt x="73" y="1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" name="Line 283">
                <a:extLst>
                  <a:ext uri="{FF2B5EF4-FFF2-40B4-BE49-F238E27FC236}">
                    <a16:creationId xmlns:a16="http://schemas.microsoft.com/office/drawing/2014/main" id="{1D64BF5E-7333-1B3B-66D7-44F511157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15513" y="2678113"/>
                <a:ext cx="0" cy="29098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" name="Line 284">
                <a:extLst>
                  <a:ext uri="{FF2B5EF4-FFF2-40B4-BE49-F238E27FC236}">
                    <a16:creationId xmlns:a16="http://schemas.microsoft.com/office/drawing/2014/main" id="{780ABECE-CFD1-4CFD-7D8E-96D0747EA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47275" y="3840163"/>
                <a:ext cx="13731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3238" name="ZoneTexte 3237">
              <a:extLst>
                <a:ext uri="{FF2B5EF4-FFF2-40B4-BE49-F238E27FC236}">
                  <a16:creationId xmlns:a16="http://schemas.microsoft.com/office/drawing/2014/main" id="{B09C563E-E298-11CE-8A8F-C2F57519E523}"/>
                </a:ext>
              </a:extLst>
            </p:cNvPr>
            <p:cNvSpPr txBox="1"/>
            <p:nvPr/>
          </p:nvSpPr>
          <p:spPr>
            <a:xfrm>
              <a:off x="7238865" y="540500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Baseline</a:t>
              </a:r>
            </a:p>
          </p:txBody>
        </p:sp>
        <p:sp>
          <p:nvSpPr>
            <p:cNvPr id="3239" name="ZoneTexte 3238">
              <a:extLst>
                <a:ext uri="{FF2B5EF4-FFF2-40B4-BE49-F238E27FC236}">
                  <a16:creationId xmlns:a16="http://schemas.microsoft.com/office/drawing/2014/main" id="{DC49B4C6-2B11-D9F4-2F7E-2C33EBD8DD9F}"/>
                </a:ext>
              </a:extLst>
            </p:cNvPr>
            <p:cNvSpPr txBox="1"/>
            <p:nvPr/>
          </p:nvSpPr>
          <p:spPr>
            <a:xfrm>
              <a:off x="8610295" y="5405001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Week 24</a:t>
              </a:r>
            </a:p>
          </p:txBody>
        </p:sp>
        <p:sp>
          <p:nvSpPr>
            <p:cNvPr id="3240" name="ZoneTexte 3239">
              <a:extLst>
                <a:ext uri="{FF2B5EF4-FFF2-40B4-BE49-F238E27FC236}">
                  <a16:creationId xmlns:a16="http://schemas.microsoft.com/office/drawing/2014/main" id="{7AA6531A-B9C8-DEC7-8081-E8FC5031D0CC}"/>
                </a:ext>
              </a:extLst>
            </p:cNvPr>
            <p:cNvSpPr txBox="1"/>
            <p:nvPr/>
          </p:nvSpPr>
          <p:spPr>
            <a:xfrm>
              <a:off x="10307637" y="5405001"/>
              <a:ext cx="729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Change</a:t>
              </a:r>
            </a:p>
          </p:txBody>
        </p:sp>
        <p:sp>
          <p:nvSpPr>
            <p:cNvPr id="3241" name="ZoneTexte 3240">
              <a:extLst>
                <a:ext uri="{FF2B5EF4-FFF2-40B4-BE49-F238E27FC236}">
                  <a16:creationId xmlns:a16="http://schemas.microsoft.com/office/drawing/2014/main" id="{7ECDD19D-ACB6-25D3-9B58-152F6596A5E1}"/>
                </a:ext>
              </a:extLst>
            </p:cNvPr>
            <p:cNvSpPr txBox="1"/>
            <p:nvPr/>
          </p:nvSpPr>
          <p:spPr>
            <a:xfrm>
              <a:off x="6287461" y="503247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1.5</a:t>
              </a:r>
            </a:p>
          </p:txBody>
        </p:sp>
        <p:sp>
          <p:nvSpPr>
            <p:cNvPr id="3242" name="ZoneTexte 3241">
              <a:extLst>
                <a:ext uri="{FF2B5EF4-FFF2-40B4-BE49-F238E27FC236}">
                  <a16:creationId xmlns:a16="http://schemas.microsoft.com/office/drawing/2014/main" id="{3153E3D1-35EB-1A73-8606-3CC017E36A9E}"/>
                </a:ext>
              </a:extLst>
            </p:cNvPr>
            <p:cNvSpPr txBox="1"/>
            <p:nvPr/>
          </p:nvSpPr>
          <p:spPr>
            <a:xfrm>
              <a:off x="6287461" y="431050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2.0</a:t>
              </a:r>
            </a:p>
          </p:txBody>
        </p:sp>
        <p:sp>
          <p:nvSpPr>
            <p:cNvPr id="3243" name="ZoneTexte 3242">
              <a:extLst>
                <a:ext uri="{FF2B5EF4-FFF2-40B4-BE49-F238E27FC236}">
                  <a16:creationId xmlns:a16="http://schemas.microsoft.com/office/drawing/2014/main" id="{A941611E-EEFD-011C-6354-F8DC34BAAF4B}"/>
                </a:ext>
              </a:extLst>
            </p:cNvPr>
            <p:cNvSpPr txBox="1"/>
            <p:nvPr/>
          </p:nvSpPr>
          <p:spPr>
            <a:xfrm>
              <a:off x="6287461" y="362502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2.5</a:t>
              </a:r>
            </a:p>
          </p:txBody>
        </p:sp>
        <p:sp>
          <p:nvSpPr>
            <p:cNvPr id="3244" name="ZoneTexte 3243">
              <a:extLst>
                <a:ext uri="{FF2B5EF4-FFF2-40B4-BE49-F238E27FC236}">
                  <a16:creationId xmlns:a16="http://schemas.microsoft.com/office/drawing/2014/main" id="{01E8FDCF-6D45-BE7C-347F-95F0762F78B3}"/>
                </a:ext>
              </a:extLst>
            </p:cNvPr>
            <p:cNvSpPr txBox="1"/>
            <p:nvPr/>
          </p:nvSpPr>
          <p:spPr>
            <a:xfrm>
              <a:off x="6287461" y="291700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3.0</a:t>
              </a:r>
            </a:p>
          </p:txBody>
        </p:sp>
        <p:sp>
          <p:nvSpPr>
            <p:cNvPr id="3247" name="Rectangle 3246">
              <a:extLst>
                <a:ext uri="{FF2B5EF4-FFF2-40B4-BE49-F238E27FC236}">
                  <a16:creationId xmlns:a16="http://schemas.microsoft.com/office/drawing/2014/main" id="{BB6C54FD-CC60-838D-CA84-15CF16BCF571}"/>
                </a:ext>
              </a:extLst>
            </p:cNvPr>
            <p:cNvSpPr/>
            <p:nvPr/>
          </p:nvSpPr>
          <p:spPr>
            <a:xfrm>
              <a:off x="7217495" y="2277843"/>
              <a:ext cx="135261" cy="135261"/>
            </a:xfrm>
            <a:prstGeom prst="rect">
              <a:avLst/>
            </a:prstGeom>
            <a:solidFill>
              <a:srgbClr val="6F3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600" spc="30" noProof="0" dirty="0"/>
            </a:p>
          </p:txBody>
        </p:sp>
        <p:sp>
          <p:nvSpPr>
            <p:cNvPr id="3248" name="Rectangle 3247">
              <a:extLst>
                <a:ext uri="{FF2B5EF4-FFF2-40B4-BE49-F238E27FC236}">
                  <a16:creationId xmlns:a16="http://schemas.microsoft.com/office/drawing/2014/main" id="{73FF89E3-11B0-5E79-0F7A-B89FA7D148F9}"/>
                </a:ext>
              </a:extLst>
            </p:cNvPr>
            <p:cNvSpPr/>
            <p:nvPr/>
          </p:nvSpPr>
          <p:spPr>
            <a:xfrm>
              <a:off x="8685214" y="2268677"/>
              <a:ext cx="135261" cy="135261"/>
            </a:xfrm>
            <a:prstGeom prst="rect">
              <a:avLst/>
            </a:prstGeom>
            <a:solidFill>
              <a:srgbClr val="66666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600" spc="30" noProof="0" dirty="0"/>
            </a:p>
          </p:txBody>
        </p:sp>
        <p:sp>
          <p:nvSpPr>
            <p:cNvPr id="3249" name="TextBox 6">
              <a:extLst>
                <a:ext uri="{FF2B5EF4-FFF2-40B4-BE49-F238E27FC236}">
                  <a16:creationId xmlns:a16="http://schemas.microsoft.com/office/drawing/2014/main" id="{CD122A0B-42B4-7137-8000-1CE448B5A6AB}"/>
                </a:ext>
              </a:extLst>
            </p:cNvPr>
            <p:cNvSpPr txBox="1"/>
            <p:nvPr/>
          </p:nvSpPr>
          <p:spPr>
            <a:xfrm>
              <a:off x="7453313" y="2235757"/>
              <a:ext cx="64066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1400" b="1" kern="600" spc="30" noProof="0" dirty="0">
                  <a:solidFill>
                    <a:srgbClr val="000066"/>
                  </a:solidFill>
                </a:rPr>
                <a:t>CVC</a:t>
              </a:r>
            </a:p>
          </p:txBody>
        </p:sp>
        <p:sp>
          <p:nvSpPr>
            <p:cNvPr id="3250" name="TextBox 9">
              <a:extLst>
                <a:ext uri="{FF2B5EF4-FFF2-40B4-BE49-F238E27FC236}">
                  <a16:creationId xmlns:a16="http://schemas.microsoft.com/office/drawing/2014/main" id="{43C436AE-B343-7F5D-31D9-4FE40CAA8D66}"/>
                </a:ext>
              </a:extLst>
            </p:cNvPr>
            <p:cNvSpPr txBox="1"/>
            <p:nvPr/>
          </p:nvSpPr>
          <p:spPr>
            <a:xfrm>
              <a:off x="8921030" y="2235296"/>
              <a:ext cx="77303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1400" b="1" kern="600" spc="30" noProof="0" dirty="0">
                  <a:solidFill>
                    <a:srgbClr val="000066"/>
                  </a:solidFill>
                </a:rPr>
                <a:t>Placebo</a:t>
              </a:r>
            </a:p>
          </p:txBody>
        </p:sp>
        <p:sp>
          <p:nvSpPr>
            <p:cNvPr id="3251" name="TextBox 9">
              <a:extLst>
                <a:ext uri="{FF2B5EF4-FFF2-40B4-BE49-F238E27FC236}">
                  <a16:creationId xmlns:a16="http://schemas.microsoft.com/office/drawing/2014/main" id="{63089A4D-AAE3-B346-C4AD-1D5E1B1A8EBB}"/>
                </a:ext>
              </a:extLst>
            </p:cNvPr>
            <p:cNvSpPr txBox="1"/>
            <p:nvPr/>
          </p:nvSpPr>
          <p:spPr>
            <a:xfrm>
              <a:off x="6325749" y="2045971"/>
              <a:ext cx="77303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400" b="1" kern="600" spc="30" noProof="0" dirty="0">
                  <a:solidFill>
                    <a:srgbClr val="000066"/>
                  </a:solidFill>
                </a:rPr>
                <a:t>TBR</a:t>
              </a:r>
            </a:p>
          </p:txBody>
        </p:sp>
        <p:sp>
          <p:nvSpPr>
            <p:cNvPr id="3252" name="TextBox 9">
              <a:extLst>
                <a:ext uri="{FF2B5EF4-FFF2-40B4-BE49-F238E27FC236}">
                  <a16:creationId xmlns:a16="http://schemas.microsoft.com/office/drawing/2014/main" id="{531B2C12-1EEB-25B5-8764-0C3DE05142C6}"/>
                </a:ext>
              </a:extLst>
            </p:cNvPr>
            <p:cNvSpPr txBox="1"/>
            <p:nvPr/>
          </p:nvSpPr>
          <p:spPr>
            <a:xfrm>
              <a:off x="11004198" y="2045971"/>
              <a:ext cx="77303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400" b="1" kern="600" spc="3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sz="1400" b="1" kern="600" spc="30" noProof="0" dirty="0">
                  <a:solidFill>
                    <a:srgbClr val="000066"/>
                  </a:solidFill>
                </a:rPr>
                <a:t>TBR</a:t>
              </a:r>
            </a:p>
          </p:txBody>
        </p:sp>
        <p:sp>
          <p:nvSpPr>
            <p:cNvPr id="3253" name="ZoneTexte 3252">
              <a:extLst>
                <a:ext uri="{FF2B5EF4-FFF2-40B4-BE49-F238E27FC236}">
                  <a16:creationId xmlns:a16="http://schemas.microsoft.com/office/drawing/2014/main" id="{55E47B55-564D-C991-6F58-AEF61D735A80}"/>
                </a:ext>
              </a:extLst>
            </p:cNvPr>
            <p:cNvSpPr txBox="1"/>
            <p:nvPr/>
          </p:nvSpPr>
          <p:spPr>
            <a:xfrm>
              <a:off x="11483897" y="5139735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>
                  <a:solidFill>
                    <a:srgbClr val="000066"/>
                  </a:solidFill>
                </a:rPr>
                <a:t>-1.0</a:t>
              </a:r>
            </a:p>
          </p:txBody>
        </p:sp>
        <p:sp>
          <p:nvSpPr>
            <p:cNvPr id="3254" name="ZoneTexte 3253">
              <a:extLst>
                <a:ext uri="{FF2B5EF4-FFF2-40B4-BE49-F238E27FC236}">
                  <a16:creationId xmlns:a16="http://schemas.microsoft.com/office/drawing/2014/main" id="{8ABF92E5-C6BE-6C66-E1DA-C92D6F5CD815}"/>
                </a:ext>
              </a:extLst>
            </p:cNvPr>
            <p:cNvSpPr txBox="1"/>
            <p:nvPr/>
          </p:nvSpPr>
          <p:spPr>
            <a:xfrm>
              <a:off x="11483897" y="4297530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>
                  <a:solidFill>
                    <a:srgbClr val="000066"/>
                  </a:solidFill>
                </a:rPr>
                <a:t>-0.5</a:t>
              </a:r>
            </a:p>
          </p:txBody>
        </p:sp>
        <p:sp>
          <p:nvSpPr>
            <p:cNvPr id="3255" name="ZoneTexte 3254">
              <a:extLst>
                <a:ext uri="{FF2B5EF4-FFF2-40B4-BE49-F238E27FC236}">
                  <a16:creationId xmlns:a16="http://schemas.microsoft.com/office/drawing/2014/main" id="{1BC14845-C219-96EF-553D-3980D6C1120F}"/>
                </a:ext>
              </a:extLst>
            </p:cNvPr>
            <p:cNvSpPr txBox="1"/>
            <p:nvPr/>
          </p:nvSpPr>
          <p:spPr>
            <a:xfrm>
              <a:off x="11483897" y="345532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>
                  <a:solidFill>
                    <a:srgbClr val="000066"/>
                  </a:solidFill>
                </a:rPr>
                <a:t>0.0</a:t>
              </a:r>
            </a:p>
          </p:txBody>
        </p:sp>
        <p:sp>
          <p:nvSpPr>
            <p:cNvPr id="3256" name="ZoneTexte 3255">
              <a:extLst>
                <a:ext uri="{FF2B5EF4-FFF2-40B4-BE49-F238E27FC236}">
                  <a16:creationId xmlns:a16="http://schemas.microsoft.com/office/drawing/2014/main" id="{73E81BC4-4974-0B54-99AF-F1165BB4CC44}"/>
                </a:ext>
              </a:extLst>
            </p:cNvPr>
            <p:cNvSpPr txBox="1"/>
            <p:nvPr/>
          </p:nvSpPr>
          <p:spPr>
            <a:xfrm>
              <a:off x="11483897" y="261312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76E0216D-9204-1647-5929-B9F80460CB16}"/>
                </a:ext>
              </a:extLst>
            </p:cNvPr>
            <p:cNvSpPr txBox="1"/>
            <p:nvPr/>
          </p:nvSpPr>
          <p:spPr>
            <a:xfrm>
              <a:off x="8078788" y="4236883"/>
              <a:ext cx="5426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6633FF"/>
                  </a:solidFill>
                </a:rPr>
                <a:t>- 8%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485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F7E2B-3650-1E70-FEC5-6C4CEDD4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582400" cy="1481068"/>
          </a:xfrm>
        </p:spPr>
        <p:txBody>
          <a:bodyPr>
            <a:normAutofit/>
          </a:bodyPr>
          <a:lstStyle/>
          <a:p>
            <a:r>
              <a:rPr lang="en-US" noProof="0" dirty="0"/>
              <a:t>Switch to DTG/3TC vs BIC/FTC/TAF in virologically suppressed PWH: PASO-DOBLE trial (1)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F022AD-5DFE-96C6-B69E-974E423BC9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76935"/>
            <a:ext cx="7684172" cy="13590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Randomized </a:t>
            </a:r>
            <a:r>
              <a:rPr lang="en-US" sz="2000" noProof="0" dirty="0" err="1"/>
              <a:t>multicentre</a:t>
            </a:r>
            <a:r>
              <a:rPr lang="en-US" sz="2000" noProof="0" dirty="0"/>
              <a:t>, open-label trial, Spain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PWH with HIV-1 RNA &lt; 50 c/mL ≥ 24 weeks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Current ART with &gt; 1 pill/day, cobicistat, EFV or TDF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No prior VF or resistance, no Hep B co-infection, no prior DTG or BIC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B7E86F22-8353-DC3F-25CD-11A153014763}"/>
              </a:ext>
            </a:extLst>
          </p:cNvPr>
          <p:cNvSpPr txBox="1">
            <a:spLocks/>
          </p:cNvSpPr>
          <p:nvPr/>
        </p:nvSpPr>
        <p:spPr>
          <a:xfrm>
            <a:off x="7205414" y="3147880"/>
            <a:ext cx="4334272" cy="2732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noProof="0" dirty="0">
                <a:solidFill>
                  <a:srgbClr val="000066"/>
                </a:solidFill>
              </a:rPr>
              <a:t>Baseline characteristics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Median time with VL &lt; 50 c/mL: 4 years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Median CD4: 700/mm</a:t>
            </a:r>
            <a:r>
              <a:rPr lang="en-US" sz="1800" baseline="30000" noProof="0" dirty="0">
                <a:solidFill>
                  <a:srgbClr val="000066"/>
                </a:solidFill>
              </a:rPr>
              <a:t>3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Median BMI: 25 kg/m</a:t>
            </a:r>
            <a:r>
              <a:rPr lang="en-US" sz="1800" baseline="30000" noProof="0" dirty="0">
                <a:solidFill>
                  <a:srgbClr val="000066"/>
                </a:solidFill>
              </a:rPr>
              <a:t>2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NRTI in prior regimen: TAF 28%, ABC 20%, TDF 35%, no NRTI 17%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Core drug in prior regimen: NNRTI only 50%, INSTI only 17%, PI only 32%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63A8A4A-D226-08D0-328C-0516D080212C}"/>
              </a:ext>
            </a:extLst>
          </p:cNvPr>
          <p:cNvGrpSpPr/>
          <p:nvPr/>
        </p:nvGrpSpPr>
        <p:grpSpPr>
          <a:xfrm>
            <a:off x="445000" y="3529982"/>
            <a:ext cx="6245659" cy="1677009"/>
            <a:chOff x="247791" y="3795862"/>
            <a:chExt cx="6245659" cy="1677009"/>
          </a:xfrm>
        </p:grpSpPr>
        <p:sp>
          <p:nvSpPr>
            <p:cNvPr id="65" name="Flèche : pentagone 1033">
              <a:extLst>
                <a:ext uri="{FF2B5EF4-FFF2-40B4-BE49-F238E27FC236}">
                  <a16:creationId xmlns:a16="http://schemas.microsoft.com/office/drawing/2014/main" id="{85804D99-536D-A420-8F35-51716246D8DE}"/>
                </a:ext>
              </a:extLst>
            </p:cNvPr>
            <p:cNvSpPr/>
            <p:nvPr/>
          </p:nvSpPr>
          <p:spPr>
            <a:xfrm>
              <a:off x="445000" y="4150236"/>
              <a:ext cx="1838073" cy="712791"/>
            </a:xfrm>
            <a:prstGeom prst="homePlat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Stratified by BL TAF use and sex</a:t>
              </a: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E99151B6-BBC5-27B3-20D9-A10C40A02137}"/>
                </a:ext>
              </a:extLst>
            </p:cNvPr>
            <p:cNvGrpSpPr/>
            <p:nvPr/>
          </p:nvGrpSpPr>
          <p:grpSpPr>
            <a:xfrm>
              <a:off x="2207839" y="4069223"/>
              <a:ext cx="4285611" cy="1403648"/>
              <a:chOff x="1359343" y="3395682"/>
              <a:chExt cx="3052362" cy="1018544"/>
            </a:xfrm>
          </p:grpSpPr>
          <p:sp>
            <p:nvSpPr>
              <p:cNvPr id="67" name="Flèche : pentagone 2">
                <a:extLst>
                  <a:ext uri="{FF2B5EF4-FFF2-40B4-BE49-F238E27FC236}">
                    <a16:creationId xmlns:a16="http://schemas.microsoft.com/office/drawing/2014/main" id="{8B2030B2-AD04-0B83-7A78-9E6700E08E73}"/>
                  </a:ext>
                </a:extLst>
              </p:cNvPr>
              <p:cNvSpPr/>
              <p:nvPr/>
            </p:nvSpPr>
            <p:spPr>
              <a:xfrm>
                <a:off x="1478813" y="3395682"/>
                <a:ext cx="2736304" cy="288032"/>
              </a:xfrm>
              <a:prstGeom prst="homePlat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DTG/3TC (N = 277)</a:t>
                </a:r>
              </a:p>
            </p:txBody>
          </p:sp>
          <p:sp>
            <p:nvSpPr>
              <p:cNvPr id="68" name="Flèche : pentagone 1023">
                <a:extLst>
                  <a:ext uri="{FF2B5EF4-FFF2-40B4-BE49-F238E27FC236}">
                    <a16:creationId xmlns:a16="http://schemas.microsoft.com/office/drawing/2014/main" id="{5D4FE76F-2C0A-7718-57D1-D882D4B75F2D}"/>
                  </a:ext>
                </a:extLst>
              </p:cNvPr>
              <p:cNvSpPr/>
              <p:nvPr/>
            </p:nvSpPr>
            <p:spPr>
              <a:xfrm>
                <a:off x="1478813" y="3713084"/>
                <a:ext cx="2736304" cy="288032"/>
              </a:xfrm>
              <a:prstGeom prst="homePlate">
                <a:avLst/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BIC/FTC/TAF (N = 276)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7C88EAEB-29C0-9706-8BBE-1302762DCBE3}"/>
                  </a:ext>
                </a:extLst>
              </p:cNvPr>
              <p:cNvCxnSpPr/>
              <p:nvPr/>
            </p:nvCxnSpPr>
            <p:spPr>
              <a:xfrm>
                <a:off x="1478813" y="4069477"/>
                <a:ext cx="27363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39098094-BA69-EE63-BD41-A384B80960D9}"/>
                  </a:ext>
                </a:extLst>
              </p:cNvPr>
              <p:cNvCxnSpPr/>
              <p:nvPr/>
            </p:nvCxnSpPr>
            <p:spPr>
              <a:xfrm>
                <a:off x="1478813" y="4069477"/>
                <a:ext cx="0" cy="1182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E3EABD38-0A7B-F136-3498-E983B808A618}"/>
                  </a:ext>
                </a:extLst>
              </p:cNvPr>
              <p:cNvCxnSpPr/>
              <p:nvPr/>
            </p:nvCxnSpPr>
            <p:spPr>
              <a:xfrm>
                <a:off x="1736286" y="4069477"/>
                <a:ext cx="0" cy="1182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32B1DE99-4DA7-947A-017B-238E61AB1D2B}"/>
                  </a:ext>
                </a:extLst>
              </p:cNvPr>
              <p:cNvCxnSpPr/>
              <p:nvPr/>
            </p:nvCxnSpPr>
            <p:spPr>
              <a:xfrm>
                <a:off x="2177388" y="4069477"/>
                <a:ext cx="0" cy="1182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6FA2B5F5-256A-60CC-353D-D52945DFE33D}"/>
                  </a:ext>
                </a:extLst>
              </p:cNvPr>
              <p:cNvCxnSpPr/>
              <p:nvPr/>
            </p:nvCxnSpPr>
            <p:spPr>
              <a:xfrm>
                <a:off x="2859037" y="4069477"/>
                <a:ext cx="0" cy="1182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>
                <a:extLst>
                  <a:ext uri="{FF2B5EF4-FFF2-40B4-BE49-F238E27FC236}">
                    <a16:creationId xmlns:a16="http://schemas.microsoft.com/office/drawing/2014/main" id="{F0BE8D9B-8D9D-6EE1-33A4-2A14D697B9B9}"/>
                  </a:ext>
                </a:extLst>
              </p:cNvPr>
              <p:cNvCxnSpPr/>
              <p:nvPr/>
            </p:nvCxnSpPr>
            <p:spPr>
              <a:xfrm>
                <a:off x="4227189" y="4069477"/>
                <a:ext cx="0" cy="1182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D3E247C-3FC7-A5AF-FAA6-D4B5AF65522C}"/>
                  </a:ext>
                </a:extLst>
              </p:cNvPr>
              <p:cNvSpPr txBox="1"/>
              <p:nvPr/>
            </p:nvSpPr>
            <p:spPr>
              <a:xfrm>
                <a:off x="1359343" y="4190891"/>
                <a:ext cx="254831" cy="223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66"/>
                    </a:solidFill>
                  </a:rPr>
                  <a:t>BL</a:t>
                </a: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FA703691-0CCC-FE66-E231-DA8C2EB1EF5C}"/>
                  </a:ext>
                </a:extLst>
              </p:cNvPr>
              <p:cNvSpPr txBox="1"/>
              <p:nvPr/>
            </p:nvSpPr>
            <p:spPr>
              <a:xfrm>
                <a:off x="1580119" y="4190891"/>
                <a:ext cx="310775" cy="223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66"/>
                    </a:solidFill>
                  </a:rPr>
                  <a:t>W6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52954B98-A25E-3A99-951D-9175E3CAA121}"/>
                  </a:ext>
                </a:extLst>
              </p:cNvPr>
              <p:cNvSpPr txBox="1"/>
              <p:nvPr/>
            </p:nvSpPr>
            <p:spPr>
              <a:xfrm>
                <a:off x="1985224" y="4190891"/>
                <a:ext cx="372611" cy="223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66"/>
                    </a:solidFill>
                  </a:rPr>
                  <a:t>SW4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9E26F6D3-6543-311F-E779-5D9CFB692C8E}"/>
                  </a:ext>
                </a:extLst>
              </p:cNvPr>
              <p:cNvSpPr txBox="1"/>
              <p:nvPr/>
            </p:nvSpPr>
            <p:spPr>
              <a:xfrm>
                <a:off x="2670298" y="4190891"/>
                <a:ext cx="375853" cy="223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66"/>
                    </a:solidFill>
                  </a:rPr>
                  <a:t>W48</a:t>
                </a: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40A75B34-978A-FE14-9E59-F1274C92B1F7}"/>
                  </a:ext>
                </a:extLst>
              </p:cNvPr>
              <p:cNvSpPr txBox="1"/>
              <p:nvPr/>
            </p:nvSpPr>
            <p:spPr>
              <a:xfrm>
                <a:off x="4035852" y="4190891"/>
                <a:ext cx="375853" cy="223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66"/>
                    </a:solidFill>
                  </a:rPr>
                  <a:t>W96</a:t>
                </a:r>
              </a:p>
            </p:txBody>
          </p: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69F093A-E76D-8390-C4B8-8C4DE395CAD5}"/>
                </a:ext>
              </a:extLst>
            </p:cNvPr>
            <p:cNvSpPr txBox="1"/>
            <p:nvPr/>
          </p:nvSpPr>
          <p:spPr>
            <a:xfrm>
              <a:off x="247791" y="3795862"/>
              <a:ext cx="1942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noProof="0" dirty="0" err="1">
                  <a:solidFill>
                    <a:srgbClr val="000066"/>
                  </a:solidFill>
                </a:rPr>
                <a:t>Randomised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1:1</a:t>
              </a:r>
            </a:p>
          </p:txBody>
        </p: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AA8C2065-E13A-BA4B-3B94-453DB7B0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566" y="6444771"/>
            <a:ext cx="2849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Martinez E, EACS 2025, Abs. R03.8LB</a:t>
            </a:r>
          </a:p>
        </p:txBody>
      </p:sp>
    </p:spTree>
    <p:extLst>
      <p:ext uri="{BB962C8B-B14F-4D97-AF65-F5344CB8AC3E}">
        <p14:creationId xmlns:p14="http://schemas.microsoft.com/office/powerpoint/2010/main" val="1785134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19C8FE45-5A7E-65F8-06D9-2CECF15D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566" y="6444771"/>
            <a:ext cx="2849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Martinez E, EACS 2025, Abs. R03.8LB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D85F60C-ADC9-CD49-9E0E-ECADA31E0CA1}"/>
              </a:ext>
            </a:extLst>
          </p:cNvPr>
          <p:cNvSpPr txBox="1"/>
          <p:nvPr/>
        </p:nvSpPr>
        <p:spPr>
          <a:xfrm>
            <a:off x="2043723" y="1252472"/>
            <a:ext cx="386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Snapshot outcomes at week 96 (ITT-E population)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63967E78-6098-0730-4676-6E5C8F2195F0}"/>
              </a:ext>
            </a:extLst>
          </p:cNvPr>
          <p:cNvSpPr txBox="1"/>
          <p:nvPr/>
        </p:nvSpPr>
        <p:spPr>
          <a:xfrm>
            <a:off x="8426001" y="1593328"/>
            <a:ext cx="23412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HIV-1 RNA &gt; 50 c/ml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62D0B83-8232-A035-3D92-33955FA90DBD}"/>
              </a:ext>
            </a:extLst>
          </p:cNvPr>
          <p:cNvGrpSpPr/>
          <p:nvPr/>
        </p:nvGrpSpPr>
        <p:grpSpPr>
          <a:xfrm>
            <a:off x="7773265" y="2006209"/>
            <a:ext cx="4285127" cy="1370186"/>
            <a:chOff x="7773265" y="2006209"/>
            <a:chExt cx="4285127" cy="1370186"/>
          </a:xfrm>
        </p:grpSpPr>
        <p:sp>
          <p:nvSpPr>
            <p:cNvPr id="71" name="Line 19">
              <a:extLst>
                <a:ext uri="{FF2B5EF4-FFF2-40B4-BE49-F238E27FC236}">
                  <a16:creationId xmlns:a16="http://schemas.microsoft.com/office/drawing/2014/main" id="{12EDB477-9A2D-FF5C-204C-69908F6D7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862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19">
              <a:extLst>
                <a:ext uri="{FF2B5EF4-FFF2-40B4-BE49-F238E27FC236}">
                  <a16:creationId xmlns:a16="http://schemas.microsoft.com/office/drawing/2014/main" id="{D81205B8-A930-F6D7-896E-F95D5EC03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3500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19">
              <a:extLst>
                <a:ext uri="{FF2B5EF4-FFF2-40B4-BE49-F238E27FC236}">
                  <a16:creationId xmlns:a16="http://schemas.microsoft.com/office/drawing/2014/main" id="{87D8D412-6CAD-310E-0B37-9FC7FD84C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232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>
              <a:extLst>
                <a:ext uri="{FF2B5EF4-FFF2-40B4-BE49-F238E27FC236}">
                  <a16:creationId xmlns:a16="http://schemas.microsoft.com/office/drawing/2014/main" id="{A3FEDD19-6453-188E-5110-2DF99AC9B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870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19">
              <a:extLst>
                <a:ext uri="{FF2B5EF4-FFF2-40B4-BE49-F238E27FC236}">
                  <a16:creationId xmlns:a16="http://schemas.microsoft.com/office/drawing/2014/main" id="{928E6DE3-3496-B600-716D-BAE16CE2A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237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DFDC8A74-82FF-687E-08D8-2A08478F0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2875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19">
              <a:extLst>
                <a:ext uri="{FF2B5EF4-FFF2-40B4-BE49-F238E27FC236}">
                  <a16:creationId xmlns:a16="http://schemas.microsoft.com/office/drawing/2014/main" id="{4F9C83B8-EE96-50C3-4E87-CC5EDD90B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607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19">
              <a:extLst>
                <a:ext uri="{FF2B5EF4-FFF2-40B4-BE49-F238E27FC236}">
                  <a16:creationId xmlns:a16="http://schemas.microsoft.com/office/drawing/2014/main" id="{2F66F66F-B964-D2C5-2C9B-D0537373A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245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19">
              <a:extLst>
                <a:ext uri="{FF2B5EF4-FFF2-40B4-BE49-F238E27FC236}">
                  <a16:creationId xmlns:a16="http://schemas.microsoft.com/office/drawing/2014/main" id="{5AF24B77-F40F-18A2-4D4E-B9D795EC5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5178" y="2281824"/>
              <a:ext cx="0" cy="7736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19">
              <a:extLst>
                <a:ext uri="{FF2B5EF4-FFF2-40B4-BE49-F238E27FC236}">
                  <a16:creationId xmlns:a16="http://schemas.microsoft.com/office/drawing/2014/main" id="{83539253-D8B8-D3AE-A67B-C3A926F21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155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19">
              <a:extLst>
                <a:ext uri="{FF2B5EF4-FFF2-40B4-BE49-F238E27FC236}">
                  <a16:creationId xmlns:a16="http://schemas.microsoft.com/office/drawing/2014/main" id="{A3A6D3EC-5375-03E7-D3F6-05EDF25F8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2887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19">
              <a:extLst>
                <a:ext uri="{FF2B5EF4-FFF2-40B4-BE49-F238E27FC236}">
                  <a16:creationId xmlns:a16="http://schemas.microsoft.com/office/drawing/2014/main" id="{949C5954-BCA9-F424-5927-18B111535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525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19">
              <a:extLst>
                <a:ext uri="{FF2B5EF4-FFF2-40B4-BE49-F238E27FC236}">
                  <a16:creationId xmlns:a16="http://schemas.microsoft.com/office/drawing/2014/main" id="{EB745F61-4D9C-3224-3904-D9E7C8C4C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2892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3A2A8655-77F1-4735-CF77-5C50834A7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530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19">
              <a:extLst>
                <a:ext uri="{FF2B5EF4-FFF2-40B4-BE49-F238E27FC236}">
                  <a16:creationId xmlns:a16="http://schemas.microsoft.com/office/drawing/2014/main" id="{E58646A3-6221-E086-A163-5E63988F1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2262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19">
              <a:extLst>
                <a:ext uri="{FF2B5EF4-FFF2-40B4-BE49-F238E27FC236}">
                  <a16:creationId xmlns:a16="http://schemas.microsoft.com/office/drawing/2014/main" id="{02838715-AC01-D26C-754F-1DE9FD0FA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9003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6465C813-0F80-727E-BC8B-7C278B02D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41728" y="299830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19">
              <a:extLst>
                <a:ext uri="{FF2B5EF4-FFF2-40B4-BE49-F238E27FC236}">
                  <a16:creationId xmlns:a16="http://schemas.microsoft.com/office/drawing/2014/main" id="{0BF1BBB6-29E7-DF59-D701-630192F11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8628" y="2998305"/>
              <a:ext cx="3213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ACDBE1A2-B279-8C10-FD52-A1B8E10D9BCB}"/>
                </a:ext>
              </a:extLst>
            </p:cNvPr>
            <p:cNvSpPr txBox="1"/>
            <p:nvPr/>
          </p:nvSpPr>
          <p:spPr>
            <a:xfrm>
              <a:off x="9575130" y="2006210"/>
              <a:ext cx="1107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66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BIC/FTC/TAF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4CB88A72-CBAE-391F-3E46-DE7180012DD6}"/>
                </a:ext>
              </a:extLst>
            </p:cNvPr>
            <p:cNvSpPr txBox="1"/>
            <p:nvPr/>
          </p:nvSpPr>
          <p:spPr>
            <a:xfrm>
              <a:off x="8491998" y="2006209"/>
              <a:ext cx="840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66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DTG/3TC</a:t>
              </a:r>
            </a:p>
          </p:txBody>
        </p:sp>
        <p:sp>
          <p:nvSpPr>
            <p:cNvPr id="92" name="Line 19">
              <a:extLst>
                <a:ext uri="{FF2B5EF4-FFF2-40B4-BE49-F238E27FC236}">
                  <a16:creationId xmlns:a16="http://schemas.microsoft.com/office/drawing/2014/main" id="{C2B438FB-A72F-7778-3BFE-1EF352EA7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25753" y="2281824"/>
              <a:ext cx="0" cy="7736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33BC7E4C-6498-8492-391D-D4EF9FF1FDC7}"/>
                </a:ext>
              </a:extLst>
            </p:cNvPr>
            <p:cNvSpPr txBox="1"/>
            <p:nvPr/>
          </p:nvSpPr>
          <p:spPr>
            <a:xfrm>
              <a:off x="7773265" y="309939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-8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6670C78D-38D0-8E2F-DBAC-0CF6E7792971}"/>
                </a:ext>
              </a:extLst>
            </p:cNvPr>
            <p:cNvSpPr txBox="1"/>
            <p:nvPr/>
          </p:nvSpPr>
          <p:spPr>
            <a:xfrm>
              <a:off x="8163873" y="309939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-6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0A4731B9-827E-4478-0B95-C820696A1807}"/>
                </a:ext>
              </a:extLst>
            </p:cNvPr>
            <p:cNvSpPr txBox="1"/>
            <p:nvPr/>
          </p:nvSpPr>
          <p:spPr>
            <a:xfrm>
              <a:off x="8567528" y="309939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-4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1BABDB01-C8F0-02F1-AE16-665E42FA3BAC}"/>
                </a:ext>
              </a:extLst>
            </p:cNvPr>
            <p:cNvSpPr txBox="1"/>
            <p:nvPr/>
          </p:nvSpPr>
          <p:spPr>
            <a:xfrm>
              <a:off x="8961228" y="309939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-2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45206FA0-2862-0850-0789-3EAD8D561C58}"/>
                </a:ext>
              </a:extLst>
            </p:cNvPr>
            <p:cNvSpPr txBox="1"/>
            <p:nvPr/>
          </p:nvSpPr>
          <p:spPr>
            <a:xfrm>
              <a:off x="9375079" y="3099396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5332F15A-D14F-AB48-8FDE-3717CB5069EA}"/>
                </a:ext>
              </a:extLst>
            </p:cNvPr>
            <p:cNvSpPr txBox="1"/>
            <p:nvPr/>
          </p:nvSpPr>
          <p:spPr>
            <a:xfrm>
              <a:off x="9778734" y="3099396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A66F6A16-85BE-B8B1-B0F4-A8D7271E4203}"/>
                </a:ext>
              </a:extLst>
            </p:cNvPr>
            <p:cNvSpPr txBox="1"/>
            <p:nvPr/>
          </p:nvSpPr>
          <p:spPr>
            <a:xfrm>
              <a:off x="10216996" y="3099396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E3D40B5A-D184-581F-7DCB-4385DD657CA0}"/>
                </a:ext>
              </a:extLst>
            </p:cNvPr>
            <p:cNvSpPr txBox="1"/>
            <p:nvPr/>
          </p:nvSpPr>
          <p:spPr>
            <a:xfrm>
              <a:off x="10607604" y="3099396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08E2D09B-EE7C-9923-4D6E-E1649D9D8DB2}"/>
                </a:ext>
              </a:extLst>
            </p:cNvPr>
            <p:cNvSpPr txBox="1"/>
            <p:nvPr/>
          </p:nvSpPr>
          <p:spPr>
            <a:xfrm>
              <a:off x="11011259" y="3099396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D33757CE-3C42-0583-55D3-1E4836024B12}"/>
                </a:ext>
              </a:extLst>
            </p:cNvPr>
            <p:cNvSpPr txBox="1"/>
            <p:nvPr/>
          </p:nvSpPr>
          <p:spPr>
            <a:xfrm>
              <a:off x="10277583" y="2744084"/>
              <a:ext cx="1780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4% non-inferiority margin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C5423F3-D863-04C8-DC74-4E786B55F973}"/>
                </a:ext>
              </a:extLst>
            </p:cNvPr>
            <p:cNvSpPr txBox="1"/>
            <p:nvPr/>
          </p:nvSpPr>
          <p:spPr>
            <a:xfrm>
              <a:off x="9513368" y="258349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0.7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2E2F8542-E896-67C4-02FE-49394FABF41F}"/>
                </a:ext>
              </a:extLst>
            </p:cNvPr>
            <p:cNvSpPr txBox="1"/>
            <p:nvPr/>
          </p:nvSpPr>
          <p:spPr>
            <a:xfrm>
              <a:off x="9146810" y="2291208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-0.7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AF3EAA3E-5FFE-5E10-63F0-4100F9B1B760}"/>
                </a:ext>
              </a:extLst>
            </p:cNvPr>
            <p:cNvSpPr txBox="1"/>
            <p:nvPr/>
          </p:nvSpPr>
          <p:spPr>
            <a:xfrm>
              <a:off x="8864105" y="2545429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-2.1</a:t>
              </a:r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6B5B395D-A8F1-F0DC-604A-0508F266702C}"/>
                </a:ext>
              </a:extLst>
            </p:cNvPr>
            <p:cNvCxnSpPr/>
            <p:nvPr/>
          </p:nvCxnSpPr>
          <p:spPr>
            <a:xfrm>
              <a:off x="9116078" y="2583498"/>
              <a:ext cx="56160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A880379D-1D8F-5AAD-9E1E-4ED89B5C5B94}"/>
                </a:ext>
              </a:extLst>
            </p:cNvPr>
            <p:cNvSpPr/>
            <p:nvPr/>
          </p:nvSpPr>
          <p:spPr>
            <a:xfrm>
              <a:off x="9320773" y="2523952"/>
              <a:ext cx="107278" cy="107278"/>
            </a:xfrm>
            <a:prstGeom prst="ellipse">
              <a:avLst/>
            </a:prstGeom>
            <a:solidFill>
              <a:srgbClr val="4E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9" name="ZoneTexte 128">
            <a:extLst>
              <a:ext uri="{FF2B5EF4-FFF2-40B4-BE49-F238E27FC236}">
                <a16:creationId xmlns:a16="http://schemas.microsoft.com/office/drawing/2014/main" id="{8CFD4181-B44B-0B68-3137-AE1C1122E379}"/>
              </a:ext>
            </a:extLst>
          </p:cNvPr>
          <p:cNvSpPr txBox="1"/>
          <p:nvPr/>
        </p:nvSpPr>
        <p:spPr>
          <a:xfrm>
            <a:off x="8496320" y="3591722"/>
            <a:ext cx="23412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HIV-1 RNA &lt; 50 c/ml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09464EF-DB66-C53A-C1B6-32302085648A}"/>
              </a:ext>
            </a:extLst>
          </p:cNvPr>
          <p:cNvGrpSpPr/>
          <p:nvPr/>
        </p:nvGrpSpPr>
        <p:grpSpPr>
          <a:xfrm>
            <a:off x="7630244" y="4192237"/>
            <a:ext cx="3739244" cy="1972315"/>
            <a:chOff x="7630244" y="4192237"/>
            <a:chExt cx="3739244" cy="1972315"/>
          </a:xfrm>
        </p:grpSpPr>
        <p:sp>
          <p:nvSpPr>
            <p:cNvPr id="110" name="Line 19">
              <a:extLst>
                <a:ext uri="{FF2B5EF4-FFF2-40B4-BE49-F238E27FC236}">
                  <a16:creationId xmlns:a16="http://schemas.microsoft.com/office/drawing/2014/main" id="{EC115500-8685-1A0E-C36A-4A1012AEF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1235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19">
              <a:extLst>
                <a:ext uri="{FF2B5EF4-FFF2-40B4-BE49-F238E27FC236}">
                  <a16:creationId xmlns:a16="http://schemas.microsoft.com/office/drawing/2014/main" id="{5DB3409D-92CA-1141-61C7-FF3E6CEB4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3956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19">
              <a:extLst>
                <a:ext uri="{FF2B5EF4-FFF2-40B4-BE49-F238E27FC236}">
                  <a16:creationId xmlns:a16="http://schemas.microsoft.com/office/drawing/2014/main" id="{25251F0A-32FD-0271-6BFE-864E13A57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96060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Line 19">
              <a:extLst>
                <a:ext uri="{FF2B5EF4-FFF2-40B4-BE49-F238E27FC236}">
                  <a16:creationId xmlns:a16="http://schemas.microsoft.com/office/drawing/2014/main" id="{0E3543C5-FE8F-4054-2E54-F0389BF53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7035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Line 19">
              <a:extLst>
                <a:ext uri="{FF2B5EF4-FFF2-40B4-BE49-F238E27FC236}">
                  <a16:creationId xmlns:a16="http://schemas.microsoft.com/office/drawing/2014/main" id="{8439FD3A-B6D8-99E3-52BE-BD7FF8D1E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54835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19">
              <a:extLst>
                <a:ext uri="{FF2B5EF4-FFF2-40B4-BE49-F238E27FC236}">
                  <a16:creationId xmlns:a16="http://schemas.microsoft.com/office/drawing/2014/main" id="{D649DD08-7C38-9C3B-F0DC-BA22EFA4B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2635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19">
              <a:extLst>
                <a:ext uri="{FF2B5EF4-FFF2-40B4-BE49-F238E27FC236}">
                  <a16:creationId xmlns:a16="http://schemas.microsoft.com/office/drawing/2014/main" id="{BD68D51F-8341-0D4F-946A-E42A00AE1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6785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19">
              <a:extLst>
                <a:ext uri="{FF2B5EF4-FFF2-40B4-BE49-F238E27FC236}">
                  <a16:creationId xmlns:a16="http://schemas.microsoft.com/office/drawing/2014/main" id="{6D60E248-FB8F-1C96-D4FB-45A32971A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91410" y="4583970"/>
              <a:ext cx="0" cy="7736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19">
              <a:extLst>
                <a:ext uri="{FF2B5EF4-FFF2-40B4-BE49-F238E27FC236}">
                  <a16:creationId xmlns:a16="http://schemas.microsoft.com/office/drawing/2014/main" id="{95CC268E-50E7-2A81-D1E7-D47648A6F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1498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Line 19">
              <a:extLst>
                <a:ext uri="{FF2B5EF4-FFF2-40B4-BE49-F238E27FC236}">
                  <a16:creationId xmlns:a16="http://schemas.microsoft.com/office/drawing/2014/main" id="{593F6275-C5AA-B31B-542B-8CBE4C3CA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5194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19">
              <a:extLst>
                <a:ext uri="{FF2B5EF4-FFF2-40B4-BE49-F238E27FC236}">
                  <a16:creationId xmlns:a16="http://schemas.microsoft.com/office/drawing/2014/main" id="{21B5521E-A9A2-D68A-9FC9-62D8388F9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18911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Line 19">
              <a:extLst>
                <a:ext uri="{FF2B5EF4-FFF2-40B4-BE49-F238E27FC236}">
                  <a16:creationId xmlns:a16="http://schemas.microsoft.com/office/drawing/2014/main" id="{E3F5FEF9-5C63-AEBF-B4A7-9C39513327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1699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Line 19">
              <a:extLst>
                <a:ext uri="{FF2B5EF4-FFF2-40B4-BE49-F238E27FC236}">
                  <a16:creationId xmlns:a16="http://schemas.microsoft.com/office/drawing/2014/main" id="{BF285ED8-A8D5-9A2D-7A5C-B2C1A03A3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9044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Line 19">
              <a:extLst>
                <a:ext uri="{FF2B5EF4-FFF2-40B4-BE49-F238E27FC236}">
                  <a16:creationId xmlns:a16="http://schemas.microsoft.com/office/drawing/2014/main" id="{1567382F-26CA-BB99-1174-440757F1B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66369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19">
              <a:extLst>
                <a:ext uri="{FF2B5EF4-FFF2-40B4-BE49-F238E27FC236}">
                  <a16:creationId xmlns:a16="http://schemas.microsoft.com/office/drawing/2014/main" id="{FD055477-3721-4686-0561-BCAAB250F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7342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Line 19">
              <a:extLst>
                <a:ext uri="{FF2B5EF4-FFF2-40B4-BE49-F238E27FC236}">
                  <a16:creationId xmlns:a16="http://schemas.microsoft.com/office/drawing/2014/main" id="{8CE64FBD-EAFE-1289-4795-7B950CEDF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12894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19">
              <a:extLst>
                <a:ext uri="{FF2B5EF4-FFF2-40B4-BE49-F238E27FC236}">
                  <a16:creationId xmlns:a16="http://schemas.microsoft.com/office/drawing/2014/main" id="{A7C5F868-4604-B9A9-C5CC-1765FB280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9235" y="5303582"/>
              <a:ext cx="3427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A91ECC8D-8792-865B-C5E6-358C9D9F0350}"/>
                </a:ext>
              </a:extLst>
            </p:cNvPr>
            <p:cNvSpPr txBox="1"/>
            <p:nvPr/>
          </p:nvSpPr>
          <p:spPr>
            <a:xfrm>
              <a:off x="8424855" y="4192238"/>
              <a:ext cx="1107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66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BIC/FTC/TAF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D7169EDB-EA98-CA34-B732-431566ADC8BC}"/>
                </a:ext>
              </a:extLst>
            </p:cNvPr>
            <p:cNvSpPr txBox="1"/>
            <p:nvPr/>
          </p:nvSpPr>
          <p:spPr>
            <a:xfrm>
              <a:off x="9692247" y="4192237"/>
              <a:ext cx="840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66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DTG/3TC</a:t>
              </a:r>
            </a:p>
          </p:txBody>
        </p:sp>
        <p:sp>
          <p:nvSpPr>
            <p:cNvPr id="130" name="Line 19">
              <a:extLst>
                <a:ext uri="{FF2B5EF4-FFF2-40B4-BE49-F238E27FC236}">
                  <a16:creationId xmlns:a16="http://schemas.microsoft.com/office/drawing/2014/main" id="{A593BFF0-DB38-66AB-7339-E9043380F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1235" y="4583970"/>
              <a:ext cx="0" cy="7736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9A233C30-88F7-668B-73FC-7DB7BDE8195D}"/>
                </a:ext>
              </a:extLst>
            </p:cNvPr>
            <p:cNvSpPr txBox="1"/>
            <p:nvPr/>
          </p:nvSpPr>
          <p:spPr>
            <a:xfrm>
              <a:off x="7818614" y="5405372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-8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FD01B71B-66CD-3815-3682-6830D3E36C0A}"/>
                </a:ext>
              </a:extLst>
            </p:cNvPr>
            <p:cNvSpPr txBox="1"/>
            <p:nvPr/>
          </p:nvSpPr>
          <p:spPr>
            <a:xfrm>
              <a:off x="8166155" y="5401542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-6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3FBCFEB7-AC0D-B302-3C82-D2A8093E44D5}"/>
                </a:ext>
              </a:extLst>
            </p:cNvPr>
            <p:cNvSpPr txBox="1"/>
            <p:nvPr/>
          </p:nvSpPr>
          <p:spPr>
            <a:xfrm>
              <a:off x="8525360" y="5401542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-4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A7D9AE7E-9CE6-A74C-DD8C-60BF6DDBCB49}"/>
                </a:ext>
              </a:extLst>
            </p:cNvPr>
            <p:cNvSpPr txBox="1"/>
            <p:nvPr/>
          </p:nvSpPr>
          <p:spPr>
            <a:xfrm>
              <a:off x="8877785" y="5398367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-2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03FACEC9-48E0-FBD3-7E09-97EBF099CBA2}"/>
                </a:ext>
              </a:extLst>
            </p:cNvPr>
            <p:cNvSpPr txBox="1"/>
            <p:nvPr/>
          </p:nvSpPr>
          <p:spPr>
            <a:xfrm>
              <a:off x="9253085" y="540154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7A5943C3-DDA6-28D7-6814-41E783A49263}"/>
                </a:ext>
              </a:extLst>
            </p:cNvPr>
            <p:cNvSpPr txBox="1"/>
            <p:nvPr/>
          </p:nvSpPr>
          <p:spPr>
            <a:xfrm>
              <a:off x="9616821" y="540154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E89E6095-135E-D4AA-2378-3C51C5DA256E}"/>
                </a:ext>
              </a:extLst>
            </p:cNvPr>
            <p:cNvSpPr txBox="1"/>
            <p:nvPr/>
          </p:nvSpPr>
          <p:spPr>
            <a:xfrm>
              <a:off x="9979654" y="540154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0EC8E635-3528-52C5-AFFF-6BADC74B7343}"/>
                </a:ext>
              </a:extLst>
            </p:cNvPr>
            <p:cNvSpPr txBox="1"/>
            <p:nvPr/>
          </p:nvSpPr>
          <p:spPr>
            <a:xfrm>
              <a:off x="10326366" y="540154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88B4F7E8-2216-C83C-2C85-1E688DBAF021}"/>
                </a:ext>
              </a:extLst>
            </p:cNvPr>
            <p:cNvSpPr txBox="1"/>
            <p:nvPr/>
          </p:nvSpPr>
          <p:spPr>
            <a:xfrm>
              <a:off x="10677923" y="540154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4362A7D8-ED69-A19A-E001-CDE2AF72C856}"/>
                </a:ext>
              </a:extLst>
            </p:cNvPr>
            <p:cNvSpPr txBox="1"/>
            <p:nvPr/>
          </p:nvSpPr>
          <p:spPr>
            <a:xfrm>
              <a:off x="10989256" y="483464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9.8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611EC54B-3937-E37C-4620-4EB1B9963CB6}"/>
                </a:ext>
              </a:extLst>
            </p:cNvPr>
            <p:cNvSpPr txBox="1"/>
            <p:nvPr/>
          </p:nvSpPr>
          <p:spPr>
            <a:xfrm>
              <a:off x="9986554" y="454610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4.4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DEE3E224-A08A-DF0C-EF42-85F8CD754171}"/>
                </a:ext>
              </a:extLst>
            </p:cNvPr>
            <p:cNvSpPr txBox="1"/>
            <p:nvPr/>
          </p:nvSpPr>
          <p:spPr>
            <a:xfrm>
              <a:off x="8964372" y="4828011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-1.0</a:t>
              </a:r>
            </a:p>
          </p:txBody>
        </p: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FB6D3E7-F5AC-0EFE-A749-4A2E9979C26C}"/>
                </a:ext>
              </a:extLst>
            </p:cNvPr>
            <p:cNvCxnSpPr>
              <a:cxnSpLocks/>
            </p:cNvCxnSpPr>
            <p:nvPr/>
          </p:nvCxnSpPr>
          <p:spPr>
            <a:xfrm>
              <a:off x="9217565" y="4849361"/>
              <a:ext cx="191837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31FD1DF5-CDB6-B085-1DAB-AB6789F6DEBC}"/>
                </a:ext>
              </a:extLst>
            </p:cNvPr>
            <p:cNvSpPr/>
            <p:nvPr/>
          </p:nvSpPr>
          <p:spPr>
            <a:xfrm>
              <a:off x="10112266" y="4791018"/>
              <a:ext cx="107278" cy="107278"/>
            </a:xfrm>
            <a:prstGeom prst="ellipse">
              <a:avLst/>
            </a:prstGeom>
            <a:solidFill>
              <a:srgbClr val="4E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Line 19">
              <a:extLst>
                <a:ext uri="{FF2B5EF4-FFF2-40B4-BE49-F238E27FC236}">
                  <a16:creationId xmlns:a16="http://schemas.microsoft.com/office/drawing/2014/main" id="{2CA79EBE-9190-6734-C24C-BED043B49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05171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Line 19">
              <a:extLst>
                <a:ext uri="{FF2B5EF4-FFF2-40B4-BE49-F238E27FC236}">
                  <a16:creationId xmlns:a16="http://schemas.microsoft.com/office/drawing/2014/main" id="{48C4BC14-93D1-3EC3-D159-544B89ED1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81318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9C3064B5-BBE9-61A0-3031-D749BD2273B6}"/>
                </a:ext>
              </a:extLst>
            </p:cNvPr>
            <p:cNvSpPr txBox="1"/>
            <p:nvPr/>
          </p:nvSpPr>
          <p:spPr>
            <a:xfrm>
              <a:off x="11012393" y="540154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51" name="Line 19">
              <a:extLst>
                <a:ext uri="{FF2B5EF4-FFF2-40B4-BE49-F238E27FC236}">
                  <a16:creationId xmlns:a16="http://schemas.microsoft.com/office/drawing/2014/main" id="{13423F82-F48E-E958-1B15-647230CCC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8459" y="530045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16E48934-CC1F-C584-E064-EC26BD273599}"/>
                </a:ext>
              </a:extLst>
            </p:cNvPr>
            <p:cNvSpPr txBox="1"/>
            <p:nvPr/>
          </p:nvSpPr>
          <p:spPr>
            <a:xfrm>
              <a:off x="7630244" y="5022752"/>
              <a:ext cx="1827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-8% non-inferiority margin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8ED23E53-7166-666E-2435-73F867829614}"/>
                </a:ext>
              </a:extLst>
            </p:cNvPr>
            <p:cNvSpPr txBox="1"/>
            <p:nvPr/>
          </p:nvSpPr>
          <p:spPr>
            <a:xfrm>
              <a:off x="8153283" y="5702887"/>
              <a:ext cx="3200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Difference in proportion of participants, %</a:t>
              </a:r>
              <a:br>
                <a:rPr lang="en-US" sz="12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(95% CI)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C1770F0-C12B-4E3C-577F-F6E890290B19}"/>
              </a:ext>
            </a:extLst>
          </p:cNvPr>
          <p:cNvGrpSpPr/>
          <p:nvPr/>
        </p:nvGrpSpPr>
        <p:grpSpPr>
          <a:xfrm>
            <a:off x="398370" y="1974682"/>
            <a:ext cx="6616241" cy="3625173"/>
            <a:chOff x="641315" y="1974682"/>
            <a:chExt cx="6616241" cy="362517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2F515D7-13A1-802B-26F8-0B546F267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555" y="1974682"/>
              <a:ext cx="5908001" cy="3216641"/>
            </a:xfrm>
            <a:custGeom>
              <a:avLst/>
              <a:gdLst>
                <a:gd name="T0" fmla="*/ 0 w 15906"/>
                <a:gd name="T1" fmla="*/ 0 h 9271"/>
                <a:gd name="T2" fmla="*/ 0 w 15906"/>
                <a:gd name="T3" fmla="*/ 9271 h 9271"/>
                <a:gd name="T4" fmla="*/ 15906 w 15906"/>
                <a:gd name="T5" fmla="*/ 9271 h 9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06" h="9271">
                  <a:moveTo>
                    <a:pt x="0" y="0"/>
                  </a:moveTo>
                  <a:lnTo>
                    <a:pt x="0" y="9271"/>
                  </a:lnTo>
                  <a:lnTo>
                    <a:pt x="15906" y="92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5BA3809C-DCC7-B8D6-9B30-B5329646B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467" y="51913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BB77B0F6-61F5-9648-7ACB-74B0DC03B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513" y="3324219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121006ED-036F-BD0D-F90E-497C630A3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513" y="3915704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43" name="Line 23">
              <a:extLst>
                <a:ext uri="{FF2B5EF4-FFF2-40B4-BE49-F238E27FC236}">
                  <a16:creationId xmlns:a16="http://schemas.microsoft.com/office/drawing/2014/main" id="{52AF7378-4ACA-664D-FDA9-B1BD44258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513" y="4531735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44" name="Line 24">
              <a:extLst>
                <a:ext uri="{FF2B5EF4-FFF2-40B4-BE49-F238E27FC236}">
                  <a16:creationId xmlns:a16="http://schemas.microsoft.com/office/drawing/2014/main" id="{0281EA7E-854C-696D-0062-415A0DC30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513" y="5081649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45" name="Line 25">
              <a:extLst>
                <a:ext uri="{FF2B5EF4-FFF2-40B4-BE49-F238E27FC236}">
                  <a16:creationId xmlns:a16="http://schemas.microsoft.com/office/drawing/2014/main" id="{BF2F4BC0-F9D9-8B12-FCF5-9A185399B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513" y="2714324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832EB1-EF56-9970-D37B-073CB49BFDD6}"/>
                </a:ext>
              </a:extLst>
            </p:cNvPr>
            <p:cNvSpPr txBox="1"/>
            <p:nvPr/>
          </p:nvSpPr>
          <p:spPr>
            <a:xfrm>
              <a:off x="1337678" y="5292078"/>
              <a:ext cx="1702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HIV-1 RNA </a:t>
              </a:r>
              <a:r>
                <a:rPr lang="fr-FR" sz="1400" b="1" u="sng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&gt;</a:t>
              </a:r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50 c/ml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2F73A9F-77E9-5FE2-ED06-3311D1F2BB61}"/>
                </a:ext>
              </a:extLst>
            </p:cNvPr>
            <p:cNvSpPr txBox="1"/>
            <p:nvPr/>
          </p:nvSpPr>
          <p:spPr>
            <a:xfrm>
              <a:off x="1017891" y="495311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AD273A3-2B9D-9280-B3C7-E6BFDB19D64E}"/>
                </a:ext>
              </a:extLst>
            </p:cNvPr>
            <p:cNvSpPr txBox="1"/>
            <p:nvPr/>
          </p:nvSpPr>
          <p:spPr>
            <a:xfrm>
              <a:off x="926520" y="440973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876C441-5D51-7463-0097-38998A6D3B53}"/>
                </a:ext>
              </a:extLst>
            </p:cNvPr>
            <p:cNvSpPr txBox="1"/>
            <p:nvPr/>
          </p:nvSpPr>
          <p:spPr>
            <a:xfrm>
              <a:off x="926520" y="379884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D0F373E-60BD-3743-2DF7-C37B2AF37C53}"/>
                </a:ext>
              </a:extLst>
            </p:cNvPr>
            <p:cNvSpPr txBox="1"/>
            <p:nvPr/>
          </p:nvSpPr>
          <p:spPr>
            <a:xfrm>
              <a:off x="926520" y="316955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E217D5F-AA16-94D8-15A6-812BF661EC40}"/>
                </a:ext>
              </a:extLst>
            </p:cNvPr>
            <p:cNvSpPr txBox="1"/>
            <p:nvPr/>
          </p:nvSpPr>
          <p:spPr>
            <a:xfrm>
              <a:off x="926520" y="255866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D3F854-D9EF-86AC-6646-FC1B3C594EC1}"/>
                </a:ext>
              </a:extLst>
            </p:cNvPr>
            <p:cNvSpPr txBox="1"/>
            <p:nvPr/>
          </p:nvSpPr>
          <p:spPr>
            <a:xfrm>
              <a:off x="3042209" y="5292078"/>
              <a:ext cx="1702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HIV-1 RNA &lt; 50 c/ml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0A67787-C67E-CC02-2C6C-DD1D09AEEE65}"/>
                </a:ext>
              </a:extLst>
            </p:cNvPr>
            <p:cNvSpPr txBox="1"/>
            <p:nvPr/>
          </p:nvSpPr>
          <p:spPr>
            <a:xfrm>
              <a:off x="4874201" y="5292078"/>
              <a:ext cx="1445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No virologic data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1B2004-3D12-4357-5874-729982CB466D}"/>
                </a:ext>
              </a:extLst>
            </p:cNvPr>
            <p:cNvSpPr/>
            <p:nvPr/>
          </p:nvSpPr>
          <p:spPr>
            <a:xfrm>
              <a:off x="3144562" y="2495772"/>
              <a:ext cx="703490" cy="26955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C0D89E-CC02-66B7-DE59-5BDC7193EA57}"/>
                </a:ext>
              </a:extLst>
            </p:cNvPr>
            <p:cNvSpPr/>
            <p:nvPr/>
          </p:nvSpPr>
          <p:spPr>
            <a:xfrm>
              <a:off x="3847385" y="2655329"/>
              <a:ext cx="703490" cy="2535994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0033CD7-E6FF-4D83-1EDB-50A28452473E}"/>
                </a:ext>
              </a:extLst>
            </p:cNvPr>
            <p:cNvSpPr/>
            <p:nvPr/>
          </p:nvSpPr>
          <p:spPr>
            <a:xfrm>
              <a:off x="4850699" y="4903770"/>
              <a:ext cx="703490" cy="28755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5F8539-B757-71D6-B6D0-E4BCDC5D9096}"/>
                </a:ext>
              </a:extLst>
            </p:cNvPr>
            <p:cNvSpPr/>
            <p:nvPr/>
          </p:nvSpPr>
          <p:spPr>
            <a:xfrm>
              <a:off x="5554189" y="4795663"/>
              <a:ext cx="703490" cy="39566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B5A06E2-4947-2E20-2BE4-E6556163DB73}"/>
                </a:ext>
              </a:extLst>
            </p:cNvPr>
            <p:cNvSpPr txBox="1"/>
            <p:nvPr/>
          </p:nvSpPr>
          <p:spPr>
            <a:xfrm>
              <a:off x="3244475" y="218799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90.3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000DDC7-84BB-FFF7-AA1B-801676E40962}"/>
                </a:ext>
              </a:extLst>
            </p:cNvPr>
            <p:cNvSpPr txBox="1"/>
            <p:nvPr/>
          </p:nvSpPr>
          <p:spPr>
            <a:xfrm>
              <a:off x="3946028" y="2361024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85.9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2A77092-0FE3-BED2-4A25-A217AB0D6759}"/>
                </a:ext>
              </a:extLst>
            </p:cNvPr>
            <p:cNvSpPr txBox="1"/>
            <p:nvPr/>
          </p:nvSpPr>
          <p:spPr>
            <a:xfrm>
              <a:off x="4948693" y="4583104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9.4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AC5553D-AB20-F731-98FF-16E5ACA30D5C}"/>
                </a:ext>
              </a:extLst>
            </p:cNvPr>
            <p:cNvSpPr txBox="1"/>
            <p:nvPr/>
          </p:nvSpPr>
          <p:spPr>
            <a:xfrm>
              <a:off x="5643059" y="4487886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13.0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6E55EF-95BA-B021-A3F1-EBCBEC815853}"/>
                </a:ext>
              </a:extLst>
            </p:cNvPr>
            <p:cNvSpPr txBox="1"/>
            <p:nvPr/>
          </p:nvSpPr>
          <p:spPr>
            <a:xfrm>
              <a:off x="1585833" y="4839604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6B502EA-281D-CAD7-B86C-57E61FC506FE}"/>
                </a:ext>
              </a:extLst>
            </p:cNvPr>
            <p:cNvSpPr txBox="1"/>
            <p:nvPr/>
          </p:nvSpPr>
          <p:spPr>
            <a:xfrm>
              <a:off x="2381629" y="4839604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1.1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423B9A4F-0B70-19A3-AFDE-ED827D4AE3C0}"/>
                </a:ext>
              </a:extLst>
            </p:cNvPr>
            <p:cNvCxnSpPr/>
            <p:nvPr/>
          </p:nvCxnSpPr>
          <p:spPr>
            <a:xfrm>
              <a:off x="1476282" y="5178911"/>
              <a:ext cx="702823" cy="0"/>
            </a:xfrm>
            <a:prstGeom prst="line">
              <a:avLst/>
            </a:prstGeom>
            <a:ln>
              <a:solidFill>
                <a:srgbClr val="FF66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2279BD04-9D61-9ECD-7C60-F8A78E82143F}"/>
                </a:ext>
              </a:extLst>
            </p:cNvPr>
            <p:cNvCxnSpPr/>
            <p:nvPr/>
          </p:nvCxnSpPr>
          <p:spPr>
            <a:xfrm>
              <a:off x="2179105" y="5162826"/>
              <a:ext cx="702823" cy="0"/>
            </a:xfrm>
            <a:prstGeom prst="line">
              <a:avLst/>
            </a:prstGeom>
            <a:ln w="57150">
              <a:solidFill>
                <a:srgbClr val="006699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Line 19">
              <a:extLst>
                <a:ext uri="{FF2B5EF4-FFF2-40B4-BE49-F238E27FC236}">
                  <a16:creationId xmlns:a16="http://schemas.microsoft.com/office/drawing/2014/main" id="{6D6CCD95-213E-F612-EF0C-2875CA219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0939" y="51913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606E24A3-9395-AEC2-9A62-944AC0846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0180" y="51913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66" name="Line 25">
              <a:extLst>
                <a:ext uri="{FF2B5EF4-FFF2-40B4-BE49-F238E27FC236}">
                  <a16:creationId xmlns:a16="http://schemas.microsoft.com/office/drawing/2014/main" id="{C70C82A9-ABB9-583F-5280-5F475DF9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513" y="2131317"/>
              <a:ext cx="1010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4AB2BA06-BF86-0D92-6902-76624DF4C450}"/>
                </a:ext>
              </a:extLst>
            </p:cNvPr>
            <p:cNvSpPr txBox="1"/>
            <p:nvPr/>
          </p:nvSpPr>
          <p:spPr>
            <a:xfrm>
              <a:off x="835148" y="197566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DE23B13C-9BB0-6EDA-832D-0BCF5E691764}"/>
                </a:ext>
              </a:extLst>
            </p:cNvPr>
            <p:cNvSpPr txBox="1"/>
            <p:nvPr/>
          </p:nvSpPr>
          <p:spPr>
            <a:xfrm rot="16200000">
              <a:off x="117967" y="3439108"/>
              <a:ext cx="1354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Participants (%)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95AE4C70-DC39-2C38-EDC9-8246DB593419}"/>
                </a:ext>
              </a:extLst>
            </p:cNvPr>
            <p:cNvSpPr txBox="1"/>
            <p:nvPr/>
          </p:nvSpPr>
          <p:spPr>
            <a:xfrm>
              <a:off x="4880567" y="2533634"/>
              <a:ext cx="1822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DTG/3TC (N =277)</a:t>
              </a:r>
            </a:p>
            <a:p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BIC/FTC/</a:t>
              </a:r>
              <a:r>
                <a:rPr lang="fr-FR" sz="1400" b="1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TAF (N </a:t>
              </a:r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= 276)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080817-C027-8B93-A148-799873C9E9A3}"/>
                </a:ext>
              </a:extLst>
            </p:cNvPr>
            <p:cNvSpPr/>
            <p:nvPr/>
          </p:nvSpPr>
          <p:spPr>
            <a:xfrm>
              <a:off x="4771579" y="2613149"/>
              <a:ext cx="144000" cy="144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45368F-85A7-E900-A3DA-D3E143E0BC61}"/>
                </a:ext>
              </a:extLst>
            </p:cNvPr>
            <p:cNvSpPr/>
            <p:nvPr/>
          </p:nvSpPr>
          <p:spPr>
            <a:xfrm>
              <a:off x="4771579" y="2834174"/>
              <a:ext cx="144000" cy="144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02B26C0-127D-6A63-8CA3-EF814267864F}"/>
              </a:ext>
            </a:extLst>
          </p:cNvPr>
          <p:cNvSpPr txBox="1"/>
          <p:nvPr/>
        </p:nvSpPr>
        <p:spPr>
          <a:xfrm>
            <a:off x="1106610" y="5692600"/>
            <a:ext cx="439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Confirmed virologic failure: DTG/3TC = 0, BIC/FTC/TAF = 3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No emergence of resistance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02305B70-6F82-249B-F06E-C5DACB4C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070771" cy="1481068"/>
          </a:xfrm>
        </p:spPr>
        <p:txBody>
          <a:bodyPr>
            <a:normAutofit/>
          </a:bodyPr>
          <a:lstStyle/>
          <a:p>
            <a:r>
              <a:rPr lang="en-US" dirty="0"/>
              <a:t>Switch to DTG/3TC vs BIC/FTC/TAF in virologically suppressed PWH: PASO-DOBLE trial (2)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0664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55A1B965-5F78-1334-9C30-566834FC5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566" y="6444771"/>
            <a:ext cx="2849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Martinez E, EACS 2025, Abs. R03.8LB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FE4109-BF63-8E67-C4A5-E82A8028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386455" cy="1481068"/>
          </a:xfrm>
        </p:spPr>
        <p:txBody>
          <a:bodyPr>
            <a:normAutofit/>
          </a:bodyPr>
          <a:lstStyle/>
          <a:p>
            <a:r>
              <a:rPr lang="en-US" dirty="0"/>
              <a:t>Switch to DTG/3TC vs BIC/FTC/TAF in virologically suppressed PWH: PASO-DOBLE trial (3)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2BC21EB-7898-5688-353D-84E46F8463BC}"/>
              </a:ext>
            </a:extLst>
          </p:cNvPr>
          <p:cNvGrpSpPr/>
          <p:nvPr/>
        </p:nvGrpSpPr>
        <p:grpSpPr>
          <a:xfrm>
            <a:off x="1047055" y="2098762"/>
            <a:ext cx="10183141" cy="4346009"/>
            <a:chOff x="2076335" y="2212371"/>
            <a:chExt cx="10183141" cy="4346009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D9FD64C-3600-A5EE-6515-E7A4040A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0" y="2455863"/>
              <a:ext cx="6629400" cy="3340100"/>
            </a:xfrm>
            <a:custGeom>
              <a:avLst/>
              <a:gdLst>
                <a:gd name="T0" fmla="*/ 16703 w 16703"/>
                <a:gd name="T1" fmla="*/ 8415 h 8415"/>
                <a:gd name="T2" fmla="*/ 0 w 16703"/>
                <a:gd name="T3" fmla="*/ 8415 h 8415"/>
                <a:gd name="T4" fmla="*/ 0 w 16703"/>
                <a:gd name="T5" fmla="*/ 0 h 8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03" h="8415">
                  <a:moveTo>
                    <a:pt x="16703" y="8415"/>
                  </a:moveTo>
                  <a:lnTo>
                    <a:pt x="0" y="841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3F3AA69F-8077-C2F7-1BFE-461ED8F6F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5488" y="5795963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16BD6B75-DC20-8ECD-FB63-FD82C0E7A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875" y="5795963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29BA0AD7-4C68-032F-55D7-A7A75DDB1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5795963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9EB1628D-F721-1CBF-0494-6386F764A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8313" y="5795963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3C29038C-1C80-0D51-D5AF-A955DE697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9850" y="5795963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CFDD475F-10D7-932C-492C-5F30C46F5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0813" y="5795963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B785CC4F-6278-FE24-280E-DEB052284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38" y="4116388"/>
              <a:ext cx="10001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2813F4E8-D388-B234-F87D-7B7D22750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38" y="4956175"/>
              <a:ext cx="10001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FA9395D9-0FA1-1FC5-5153-73F0641AF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38" y="5795963"/>
              <a:ext cx="10001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CD6E02B0-26A9-9462-2353-E408B658F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38" y="3276600"/>
              <a:ext cx="10001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DFB7D04B-E83F-7658-5F58-916919ED6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4750" y="4956175"/>
              <a:ext cx="65706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5AF08BF-63BA-D138-D10B-8902271BD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4557713"/>
              <a:ext cx="0" cy="892175"/>
            </a:xfrm>
            <a:custGeom>
              <a:avLst/>
              <a:gdLst>
                <a:gd name="T0" fmla="*/ 2250 h 2250"/>
                <a:gd name="T1" fmla="*/ 1127 h 2250"/>
                <a:gd name="T2" fmla="*/ 0 h 22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50">
                  <a:moveTo>
                    <a:pt x="0" y="2250"/>
                  </a:moveTo>
                  <a:lnTo>
                    <a:pt x="0" y="112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E9423C4-724B-A566-B7D5-935A6B44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4173538"/>
              <a:ext cx="0" cy="914400"/>
            </a:xfrm>
            <a:custGeom>
              <a:avLst/>
              <a:gdLst>
                <a:gd name="T0" fmla="*/ 2303 h 2303"/>
                <a:gd name="T1" fmla="*/ 1147 h 2303"/>
                <a:gd name="T2" fmla="*/ 0 h 230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03">
                  <a:moveTo>
                    <a:pt x="0" y="2303"/>
                  </a:moveTo>
                  <a:lnTo>
                    <a:pt x="0" y="114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0B011B-1BC2-012F-CD3E-FF3A1753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4327525"/>
              <a:ext cx="0" cy="871537"/>
            </a:xfrm>
            <a:custGeom>
              <a:avLst/>
              <a:gdLst>
                <a:gd name="T0" fmla="*/ 2198 h 2198"/>
                <a:gd name="T1" fmla="*/ 1150 h 2198"/>
                <a:gd name="T2" fmla="*/ 0 h 219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98">
                  <a:moveTo>
                    <a:pt x="0" y="2198"/>
                  </a:moveTo>
                  <a:lnTo>
                    <a:pt x="0" y="115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FF445CA-2DB6-58F2-3849-3A623017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5" y="3921125"/>
              <a:ext cx="0" cy="915987"/>
            </a:xfrm>
            <a:custGeom>
              <a:avLst/>
              <a:gdLst>
                <a:gd name="T0" fmla="*/ 2308 h 2308"/>
                <a:gd name="T1" fmla="*/ 1155 h 2308"/>
                <a:gd name="T2" fmla="*/ 0 h 23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08">
                  <a:moveTo>
                    <a:pt x="0" y="2308"/>
                  </a:moveTo>
                  <a:lnTo>
                    <a:pt x="0" y="1155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D741CC6F-4CC9-11DA-E1A3-5C6D2FDAD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51925" y="3770313"/>
              <a:ext cx="0" cy="930275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06996D0-2FB3-CF79-8157-00F7E97E8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250" y="5003800"/>
              <a:ext cx="1588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A4B49032-A502-3F9F-7141-AAB0501D5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7988" y="4783138"/>
              <a:ext cx="1588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C8C6A1D5-4D8D-09CE-CF47-5124EE069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1838" y="4378325"/>
              <a:ext cx="1588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11B1143D-C002-86AF-9E8C-2FAE83EE6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2038" y="4629150"/>
              <a:ext cx="4763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213E5368-00FD-0365-D269-0420E71AF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5003800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3A14F1BF-D881-F3FA-3F9D-67E7F64C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5003800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75661557-3F0A-B43E-8D89-89247321D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5003800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856B024C-B012-9396-049B-1C3B6D544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4783138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6B5D71EF-86FE-B68D-B60C-6FEE7E5FF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4783138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C7D0F8D9-BFCA-2200-5DDB-A94F2A11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781550"/>
              <a:ext cx="1588" cy="3175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CE348DB4-47AF-8B9D-1B83-0187DF31B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0" y="4378325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75A034CE-28CD-79AB-7ECA-115D76F1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4378325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32320418-D0A6-B7D8-2A41-72ED1C5C4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4378325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E8D01CF4-9666-7E49-0A9F-F5BA781E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4629150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2A6F686E-FFCB-B585-1A89-44FAB8071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4629150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49211F98-E206-5917-6426-B4B0D2403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3" y="4627563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01E38D4-C551-F2C4-D760-ED073E63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3" y="4627563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2AEA5B73-68C7-4335-639A-3458E1EC8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163" y="4227513"/>
              <a:ext cx="1588" cy="1587"/>
            </a:xfrm>
            <a:prstGeom prst="rect">
              <a:avLst/>
            </a:pr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6A6E6A3C-A8E2-D955-9A71-8E7D6FD22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73638"/>
              <a:ext cx="61913" cy="61912"/>
            </a:xfrm>
            <a:custGeom>
              <a:avLst/>
              <a:gdLst>
                <a:gd name="T0" fmla="*/ 133 w 156"/>
                <a:gd name="T1" fmla="*/ 134 h 157"/>
                <a:gd name="T2" fmla="*/ 143 w 156"/>
                <a:gd name="T3" fmla="*/ 121 h 157"/>
                <a:gd name="T4" fmla="*/ 144 w 156"/>
                <a:gd name="T5" fmla="*/ 117 h 157"/>
                <a:gd name="T6" fmla="*/ 146 w 156"/>
                <a:gd name="T7" fmla="*/ 114 h 157"/>
                <a:gd name="T8" fmla="*/ 150 w 156"/>
                <a:gd name="T9" fmla="*/ 108 h 157"/>
                <a:gd name="T10" fmla="*/ 154 w 156"/>
                <a:gd name="T11" fmla="*/ 93 h 157"/>
                <a:gd name="T12" fmla="*/ 156 w 156"/>
                <a:gd name="T13" fmla="*/ 79 h 157"/>
                <a:gd name="T14" fmla="*/ 154 w 156"/>
                <a:gd name="T15" fmla="*/ 62 h 157"/>
                <a:gd name="T16" fmla="*/ 150 w 156"/>
                <a:gd name="T17" fmla="*/ 48 h 157"/>
                <a:gd name="T18" fmla="*/ 143 w 156"/>
                <a:gd name="T19" fmla="*/ 35 h 157"/>
                <a:gd name="T20" fmla="*/ 133 w 156"/>
                <a:gd name="T21" fmla="*/ 23 h 157"/>
                <a:gd name="T22" fmla="*/ 121 w 156"/>
                <a:gd name="T23" fmla="*/ 13 h 157"/>
                <a:gd name="T24" fmla="*/ 107 w 156"/>
                <a:gd name="T25" fmla="*/ 6 h 157"/>
                <a:gd name="T26" fmla="*/ 92 w 156"/>
                <a:gd name="T27" fmla="*/ 1 h 157"/>
                <a:gd name="T28" fmla="*/ 78 w 156"/>
                <a:gd name="T29" fmla="*/ 0 h 157"/>
                <a:gd name="T30" fmla="*/ 61 w 156"/>
                <a:gd name="T31" fmla="*/ 1 h 157"/>
                <a:gd name="T32" fmla="*/ 48 w 156"/>
                <a:gd name="T33" fmla="*/ 6 h 157"/>
                <a:gd name="T34" fmla="*/ 34 w 156"/>
                <a:gd name="T35" fmla="*/ 13 h 157"/>
                <a:gd name="T36" fmla="*/ 23 w 156"/>
                <a:gd name="T37" fmla="*/ 23 h 157"/>
                <a:gd name="T38" fmla="*/ 12 w 156"/>
                <a:gd name="T39" fmla="*/ 35 h 157"/>
                <a:gd name="T40" fmla="*/ 5 w 156"/>
                <a:gd name="T41" fmla="*/ 48 h 157"/>
                <a:gd name="T42" fmla="*/ 1 w 156"/>
                <a:gd name="T43" fmla="*/ 62 h 157"/>
                <a:gd name="T44" fmla="*/ 0 w 156"/>
                <a:gd name="T45" fmla="*/ 79 h 157"/>
                <a:gd name="T46" fmla="*/ 1 w 156"/>
                <a:gd name="T47" fmla="*/ 93 h 157"/>
                <a:gd name="T48" fmla="*/ 5 w 156"/>
                <a:gd name="T49" fmla="*/ 108 h 157"/>
                <a:gd name="T50" fmla="*/ 12 w 156"/>
                <a:gd name="T51" fmla="*/ 121 h 157"/>
                <a:gd name="T52" fmla="*/ 23 w 156"/>
                <a:gd name="T53" fmla="*/ 134 h 157"/>
                <a:gd name="T54" fmla="*/ 34 w 156"/>
                <a:gd name="T55" fmla="*/ 143 h 157"/>
                <a:gd name="T56" fmla="*/ 48 w 156"/>
                <a:gd name="T57" fmla="*/ 151 h 157"/>
                <a:gd name="T58" fmla="*/ 61 w 156"/>
                <a:gd name="T59" fmla="*/ 155 h 157"/>
                <a:gd name="T60" fmla="*/ 78 w 156"/>
                <a:gd name="T61" fmla="*/ 157 h 157"/>
                <a:gd name="T62" fmla="*/ 92 w 156"/>
                <a:gd name="T63" fmla="*/ 155 h 157"/>
                <a:gd name="T64" fmla="*/ 107 w 156"/>
                <a:gd name="T65" fmla="*/ 151 h 157"/>
                <a:gd name="T66" fmla="*/ 113 w 156"/>
                <a:gd name="T67" fmla="*/ 147 h 157"/>
                <a:gd name="T68" fmla="*/ 116 w 156"/>
                <a:gd name="T69" fmla="*/ 144 h 157"/>
                <a:gd name="T70" fmla="*/ 121 w 156"/>
                <a:gd name="T71" fmla="*/ 143 h 157"/>
                <a:gd name="T72" fmla="*/ 133 w 156"/>
                <a:gd name="T73" fmla="*/ 13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7">
                  <a:moveTo>
                    <a:pt x="133" y="134"/>
                  </a:move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4" y="93"/>
                  </a:lnTo>
                  <a:lnTo>
                    <a:pt x="156" y="79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43" y="35"/>
                  </a:lnTo>
                  <a:lnTo>
                    <a:pt x="133" y="23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5"/>
                  </a:lnTo>
                  <a:lnTo>
                    <a:pt x="5" y="48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3"/>
                  </a:lnTo>
                  <a:lnTo>
                    <a:pt x="5" y="108"/>
                  </a:lnTo>
                  <a:lnTo>
                    <a:pt x="12" y="121"/>
                  </a:lnTo>
                  <a:lnTo>
                    <a:pt x="23" y="134"/>
                  </a:lnTo>
                  <a:lnTo>
                    <a:pt x="34" y="143"/>
                  </a:lnTo>
                  <a:lnTo>
                    <a:pt x="48" y="151"/>
                  </a:lnTo>
                  <a:lnTo>
                    <a:pt x="61" y="155"/>
                  </a:lnTo>
                  <a:lnTo>
                    <a:pt x="78" y="157"/>
                  </a:lnTo>
                  <a:lnTo>
                    <a:pt x="92" y="155"/>
                  </a:lnTo>
                  <a:lnTo>
                    <a:pt x="107" y="151"/>
                  </a:lnTo>
                  <a:lnTo>
                    <a:pt x="113" y="147"/>
                  </a:lnTo>
                  <a:lnTo>
                    <a:pt x="116" y="144"/>
                  </a:lnTo>
                  <a:lnTo>
                    <a:pt x="121" y="143"/>
                  </a:lnTo>
                  <a:lnTo>
                    <a:pt x="133" y="1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5390433-E6E2-D55E-9F18-06F67F06E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4924425"/>
              <a:ext cx="61913" cy="61912"/>
            </a:xfrm>
            <a:custGeom>
              <a:avLst/>
              <a:gdLst>
                <a:gd name="T0" fmla="*/ 133 w 156"/>
                <a:gd name="T1" fmla="*/ 134 h 157"/>
                <a:gd name="T2" fmla="*/ 143 w 156"/>
                <a:gd name="T3" fmla="*/ 121 h 157"/>
                <a:gd name="T4" fmla="*/ 144 w 156"/>
                <a:gd name="T5" fmla="*/ 117 h 157"/>
                <a:gd name="T6" fmla="*/ 146 w 156"/>
                <a:gd name="T7" fmla="*/ 114 h 157"/>
                <a:gd name="T8" fmla="*/ 150 w 156"/>
                <a:gd name="T9" fmla="*/ 108 h 157"/>
                <a:gd name="T10" fmla="*/ 154 w 156"/>
                <a:gd name="T11" fmla="*/ 93 h 157"/>
                <a:gd name="T12" fmla="*/ 156 w 156"/>
                <a:gd name="T13" fmla="*/ 78 h 157"/>
                <a:gd name="T14" fmla="*/ 154 w 156"/>
                <a:gd name="T15" fmla="*/ 62 h 157"/>
                <a:gd name="T16" fmla="*/ 150 w 156"/>
                <a:gd name="T17" fmla="*/ 48 h 157"/>
                <a:gd name="T18" fmla="*/ 143 w 156"/>
                <a:gd name="T19" fmla="*/ 35 h 157"/>
                <a:gd name="T20" fmla="*/ 133 w 156"/>
                <a:gd name="T21" fmla="*/ 23 h 157"/>
                <a:gd name="T22" fmla="*/ 121 w 156"/>
                <a:gd name="T23" fmla="*/ 13 h 157"/>
                <a:gd name="T24" fmla="*/ 107 w 156"/>
                <a:gd name="T25" fmla="*/ 5 h 157"/>
                <a:gd name="T26" fmla="*/ 93 w 156"/>
                <a:gd name="T27" fmla="*/ 1 h 157"/>
                <a:gd name="T28" fmla="*/ 78 w 156"/>
                <a:gd name="T29" fmla="*/ 0 h 157"/>
                <a:gd name="T30" fmla="*/ 61 w 156"/>
                <a:gd name="T31" fmla="*/ 1 h 157"/>
                <a:gd name="T32" fmla="*/ 48 w 156"/>
                <a:gd name="T33" fmla="*/ 5 h 157"/>
                <a:gd name="T34" fmla="*/ 34 w 156"/>
                <a:gd name="T35" fmla="*/ 13 h 157"/>
                <a:gd name="T36" fmla="*/ 23 w 156"/>
                <a:gd name="T37" fmla="*/ 23 h 157"/>
                <a:gd name="T38" fmla="*/ 12 w 156"/>
                <a:gd name="T39" fmla="*/ 35 h 157"/>
                <a:gd name="T40" fmla="*/ 5 w 156"/>
                <a:gd name="T41" fmla="*/ 48 h 157"/>
                <a:gd name="T42" fmla="*/ 1 w 156"/>
                <a:gd name="T43" fmla="*/ 62 h 157"/>
                <a:gd name="T44" fmla="*/ 0 w 156"/>
                <a:gd name="T45" fmla="*/ 78 h 157"/>
                <a:gd name="T46" fmla="*/ 1 w 156"/>
                <a:gd name="T47" fmla="*/ 93 h 157"/>
                <a:gd name="T48" fmla="*/ 5 w 156"/>
                <a:gd name="T49" fmla="*/ 108 h 157"/>
                <a:gd name="T50" fmla="*/ 12 w 156"/>
                <a:gd name="T51" fmla="*/ 121 h 157"/>
                <a:gd name="T52" fmla="*/ 23 w 156"/>
                <a:gd name="T53" fmla="*/ 134 h 157"/>
                <a:gd name="T54" fmla="*/ 34 w 156"/>
                <a:gd name="T55" fmla="*/ 143 h 157"/>
                <a:gd name="T56" fmla="*/ 48 w 156"/>
                <a:gd name="T57" fmla="*/ 151 h 157"/>
                <a:gd name="T58" fmla="*/ 61 w 156"/>
                <a:gd name="T59" fmla="*/ 155 h 157"/>
                <a:gd name="T60" fmla="*/ 78 w 156"/>
                <a:gd name="T61" fmla="*/ 157 h 157"/>
                <a:gd name="T62" fmla="*/ 93 w 156"/>
                <a:gd name="T63" fmla="*/ 155 h 157"/>
                <a:gd name="T64" fmla="*/ 107 w 156"/>
                <a:gd name="T65" fmla="*/ 151 h 157"/>
                <a:gd name="T66" fmla="*/ 114 w 156"/>
                <a:gd name="T67" fmla="*/ 146 h 157"/>
                <a:gd name="T68" fmla="*/ 117 w 156"/>
                <a:gd name="T69" fmla="*/ 144 h 157"/>
                <a:gd name="T70" fmla="*/ 121 w 156"/>
                <a:gd name="T71" fmla="*/ 143 h 157"/>
                <a:gd name="T72" fmla="*/ 133 w 156"/>
                <a:gd name="T73" fmla="*/ 13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7">
                  <a:moveTo>
                    <a:pt x="133" y="134"/>
                  </a:move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4" y="93"/>
                  </a:lnTo>
                  <a:lnTo>
                    <a:pt x="156" y="78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43" y="35"/>
                  </a:lnTo>
                  <a:lnTo>
                    <a:pt x="133" y="23"/>
                  </a:lnTo>
                  <a:lnTo>
                    <a:pt x="121" y="13"/>
                  </a:lnTo>
                  <a:lnTo>
                    <a:pt x="107" y="5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5"/>
                  </a:lnTo>
                  <a:lnTo>
                    <a:pt x="5" y="48"/>
                  </a:lnTo>
                  <a:lnTo>
                    <a:pt x="1" y="62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5" y="108"/>
                  </a:lnTo>
                  <a:lnTo>
                    <a:pt x="12" y="121"/>
                  </a:lnTo>
                  <a:lnTo>
                    <a:pt x="23" y="134"/>
                  </a:lnTo>
                  <a:lnTo>
                    <a:pt x="34" y="143"/>
                  </a:lnTo>
                  <a:lnTo>
                    <a:pt x="48" y="151"/>
                  </a:lnTo>
                  <a:lnTo>
                    <a:pt x="61" y="155"/>
                  </a:lnTo>
                  <a:lnTo>
                    <a:pt x="78" y="157"/>
                  </a:lnTo>
                  <a:lnTo>
                    <a:pt x="93" y="155"/>
                  </a:lnTo>
                  <a:lnTo>
                    <a:pt x="107" y="151"/>
                  </a:lnTo>
                  <a:lnTo>
                    <a:pt x="114" y="146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3" y="134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1A309C8-53C9-C440-90A9-FF06F3B3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4752975"/>
              <a:ext cx="63500" cy="61912"/>
            </a:xfrm>
            <a:custGeom>
              <a:avLst/>
              <a:gdLst>
                <a:gd name="T0" fmla="*/ 133 w 156"/>
                <a:gd name="T1" fmla="*/ 133 h 156"/>
                <a:gd name="T2" fmla="*/ 143 w 156"/>
                <a:gd name="T3" fmla="*/ 121 h 156"/>
                <a:gd name="T4" fmla="*/ 144 w 156"/>
                <a:gd name="T5" fmla="*/ 117 h 156"/>
                <a:gd name="T6" fmla="*/ 146 w 156"/>
                <a:gd name="T7" fmla="*/ 114 h 156"/>
                <a:gd name="T8" fmla="*/ 150 w 156"/>
                <a:gd name="T9" fmla="*/ 107 h 156"/>
                <a:gd name="T10" fmla="*/ 154 w 156"/>
                <a:gd name="T11" fmla="*/ 93 h 156"/>
                <a:gd name="T12" fmla="*/ 156 w 156"/>
                <a:gd name="T13" fmla="*/ 78 h 156"/>
                <a:gd name="T14" fmla="*/ 154 w 156"/>
                <a:gd name="T15" fmla="*/ 61 h 156"/>
                <a:gd name="T16" fmla="*/ 150 w 156"/>
                <a:gd name="T17" fmla="*/ 48 h 156"/>
                <a:gd name="T18" fmla="*/ 143 w 156"/>
                <a:gd name="T19" fmla="*/ 34 h 156"/>
                <a:gd name="T20" fmla="*/ 133 w 156"/>
                <a:gd name="T21" fmla="*/ 23 h 156"/>
                <a:gd name="T22" fmla="*/ 121 w 156"/>
                <a:gd name="T23" fmla="*/ 12 h 156"/>
                <a:gd name="T24" fmla="*/ 107 w 156"/>
                <a:gd name="T25" fmla="*/ 5 h 156"/>
                <a:gd name="T26" fmla="*/ 93 w 156"/>
                <a:gd name="T27" fmla="*/ 1 h 156"/>
                <a:gd name="T28" fmla="*/ 78 w 156"/>
                <a:gd name="T29" fmla="*/ 0 h 156"/>
                <a:gd name="T30" fmla="*/ 61 w 156"/>
                <a:gd name="T31" fmla="*/ 1 h 156"/>
                <a:gd name="T32" fmla="*/ 48 w 156"/>
                <a:gd name="T33" fmla="*/ 5 h 156"/>
                <a:gd name="T34" fmla="*/ 34 w 156"/>
                <a:gd name="T35" fmla="*/ 12 h 156"/>
                <a:gd name="T36" fmla="*/ 23 w 156"/>
                <a:gd name="T37" fmla="*/ 23 h 156"/>
                <a:gd name="T38" fmla="*/ 12 w 156"/>
                <a:gd name="T39" fmla="*/ 34 h 156"/>
                <a:gd name="T40" fmla="*/ 5 w 156"/>
                <a:gd name="T41" fmla="*/ 48 h 156"/>
                <a:gd name="T42" fmla="*/ 1 w 156"/>
                <a:gd name="T43" fmla="*/ 61 h 156"/>
                <a:gd name="T44" fmla="*/ 0 w 156"/>
                <a:gd name="T45" fmla="*/ 78 h 156"/>
                <a:gd name="T46" fmla="*/ 1 w 156"/>
                <a:gd name="T47" fmla="*/ 93 h 156"/>
                <a:gd name="T48" fmla="*/ 5 w 156"/>
                <a:gd name="T49" fmla="*/ 107 h 156"/>
                <a:gd name="T50" fmla="*/ 12 w 156"/>
                <a:gd name="T51" fmla="*/ 121 h 156"/>
                <a:gd name="T52" fmla="*/ 23 w 156"/>
                <a:gd name="T53" fmla="*/ 133 h 156"/>
                <a:gd name="T54" fmla="*/ 34 w 156"/>
                <a:gd name="T55" fmla="*/ 143 h 156"/>
                <a:gd name="T56" fmla="*/ 48 w 156"/>
                <a:gd name="T57" fmla="*/ 150 h 156"/>
                <a:gd name="T58" fmla="*/ 61 w 156"/>
                <a:gd name="T59" fmla="*/ 154 h 156"/>
                <a:gd name="T60" fmla="*/ 78 w 156"/>
                <a:gd name="T61" fmla="*/ 156 h 156"/>
                <a:gd name="T62" fmla="*/ 93 w 156"/>
                <a:gd name="T63" fmla="*/ 154 h 156"/>
                <a:gd name="T64" fmla="*/ 107 w 156"/>
                <a:gd name="T65" fmla="*/ 150 h 156"/>
                <a:gd name="T66" fmla="*/ 113 w 156"/>
                <a:gd name="T67" fmla="*/ 146 h 156"/>
                <a:gd name="T68" fmla="*/ 116 w 156"/>
                <a:gd name="T69" fmla="*/ 144 h 156"/>
                <a:gd name="T70" fmla="*/ 121 w 156"/>
                <a:gd name="T71" fmla="*/ 143 h 156"/>
                <a:gd name="T72" fmla="*/ 133 w 156"/>
                <a:gd name="T73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6">
                  <a:moveTo>
                    <a:pt x="133" y="133"/>
                  </a:move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7"/>
                  </a:lnTo>
                  <a:lnTo>
                    <a:pt x="154" y="93"/>
                  </a:lnTo>
                  <a:lnTo>
                    <a:pt x="156" y="78"/>
                  </a:lnTo>
                  <a:lnTo>
                    <a:pt x="154" y="61"/>
                  </a:lnTo>
                  <a:lnTo>
                    <a:pt x="150" y="48"/>
                  </a:lnTo>
                  <a:lnTo>
                    <a:pt x="143" y="34"/>
                  </a:lnTo>
                  <a:lnTo>
                    <a:pt x="133" y="23"/>
                  </a:lnTo>
                  <a:lnTo>
                    <a:pt x="121" y="12"/>
                  </a:lnTo>
                  <a:lnTo>
                    <a:pt x="107" y="5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5" y="107"/>
                  </a:lnTo>
                  <a:lnTo>
                    <a:pt x="12" y="121"/>
                  </a:lnTo>
                  <a:lnTo>
                    <a:pt x="23" y="133"/>
                  </a:lnTo>
                  <a:lnTo>
                    <a:pt x="34" y="143"/>
                  </a:lnTo>
                  <a:lnTo>
                    <a:pt x="48" y="150"/>
                  </a:lnTo>
                  <a:lnTo>
                    <a:pt x="61" y="154"/>
                  </a:lnTo>
                  <a:lnTo>
                    <a:pt x="78" y="156"/>
                  </a:lnTo>
                  <a:lnTo>
                    <a:pt x="93" y="154"/>
                  </a:lnTo>
                  <a:lnTo>
                    <a:pt x="107" y="150"/>
                  </a:lnTo>
                  <a:lnTo>
                    <a:pt x="113" y="146"/>
                  </a:lnTo>
                  <a:lnTo>
                    <a:pt x="116" y="144"/>
                  </a:lnTo>
                  <a:lnTo>
                    <a:pt x="121" y="143"/>
                  </a:lnTo>
                  <a:lnTo>
                    <a:pt x="133" y="13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190C4D52-64C4-719E-2B05-818ECB6D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4348163"/>
              <a:ext cx="61913" cy="61912"/>
            </a:xfrm>
            <a:custGeom>
              <a:avLst/>
              <a:gdLst>
                <a:gd name="T0" fmla="*/ 134 w 157"/>
                <a:gd name="T1" fmla="*/ 133 h 156"/>
                <a:gd name="T2" fmla="*/ 143 w 157"/>
                <a:gd name="T3" fmla="*/ 121 h 156"/>
                <a:gd name="T4" fmla="*/ 144 w 157"/>
                <a:gd name="T5" fmla="*/ 117 h 156"/>
                <a:gd name="T6" fmla="*/ 146 w 157"/>
                <a:gd name="T7" fmla="*/ 114 h 156"/>
                <a:gd name="T8" fmla="*/ 150 w 157"/>
                <a:gd name="T9" fmla="*/ 107 h 156"/>
                <a:gd name="T10" fmla="*/ 155 w 157"/>
                <a:gd name="T11" fmla="*/ 93 h 156"/>
                <a:gd name="T12" fmla="*/ 157 w 157"/>
                <a:gd name="T13" fmla="*/ 78 h 156"/>
                <a:gd name="T14" fmla="*/ 155 w 157"/>
                <a:gd name="T15" fmla="*/ 61 h 156"/>
                <a:gd name="T16" fmla="*/ 150 w 157"/>
                <a:gd name="T17" fmla="*/ 48 h 156"/>
                <a:gd name="T18" fmla="*/ 143 w 157"/>
                <a:gd name="T19" fmla="*/ 34 h 156"/>
                <a:gd name="T20" fmla="*/ 134 w 157"/>
                <a:gd name="T21" fmla="*/ 23 h 156"/>
                <a:gd name="T22" fmla="*/ 121 w 157"/>
                <a:gd name="T23" fmla="*/ 12 h 156"/>
                <a:gd name="T24" fmla="*/ 108 w 157"/>
                <a:gd name="T25" fmla="*/ 5 h 156"/>
                <a:gd name="T26" fmla="*/ 93 w 157"/>
                <a:gd name="T27" fmla="*/ 1 h 156"/>
                <a:gd name="T28" fmla="*/ 78 w 157"/>
                <a:gd name="T29" fmla="*/ 0 h 156"/>
                <a:gd name="T30" fmla="*/ 62 w 157"/>
                <a:gd name="T31" fmla="*/ 1 h 156"/>
                <a:gd name="T32" fmla="*/ 48 w 157"/>
                <a:gd name="T33" fmla="*/ 5 h 156"/>
                <a:gd name="T34" fmla="*/ 35 w 157"/>
                <a:gd name="T35" fmla="*/ 12 h 156"/>
                <a:gd name="T36" fmla="*/ 23 w 157"/>
                <a:gd name="T37" fmla="*/ 23 h 156"/>
                <a:gd name="T38" fmla="*/ 13 w 157"/>
                <a:gd name="T39" fmla="*/ 34 h 156"/>
                <a:gd name="T40" fmla="*/ 5 w 157"/>
                <a:gd name="T41" fmla="*/ 48 h 156"/>
                <a:gd name="T42" fmla="*/ 1 w 157"/>
                <a:gd name="T43" fmla="*/ 61 h 156"/>
                <a:gd name="T44" fmla="*/ 0 w 157"/>
                <a:gd name="T45" fmla="*/ 78 h 156"/>
                <a:gd name="T46" fmla="*/ 1 w 157"/>
                <a:gd name="T47" fmla="*/ 93 h 156"/>
                <a:gd name="T48" fmla="*/ 5 w 157"/>
                <a:gd name="T49" fmla="*/ 107 h 156"/>
                <a:gd name="T50" fmla="*/ 13 w 157"/>
                <a:gd name="T51" fmla="*/ 121 h 156"/>
                <a:gd name="T52" fmla="*/ 23 w 157"/>
                <a:gd name="T53" fmla="*/ 133 h 156"/>
                <a:gd name="T54" fmla="*/ 35 w 157"/>
                <a:gd name="T55" fmla="*/ 143 h 156"/>
                <a:gd name="T56" fmla="*/ 48 w 157"/>
                <a:gd name="T57" fmla="*/ 150 h 156"/>
                <a:gd name="T58" fmla="*/ 62 w 157"/>
                <a:gd name="T59" fmla="*/ 154 h 156"/>
                <a:gd name="T60" fmla="*/ 78 w 157"/>
                <a:gd name="T61" fmla="*/ 156 h 156"/>
                <a:gd name="T62" fmla="*/ 93 w 157"/>
                <a:gd name="T63" fmla="*/ 154 h 156"/>
                <a:gd name="T64" fmla="*/ 108 w 157"/>
                <a:gd name="T65" fmla="*/ 150 h 156"/>
                <a:gd name="T66" fmla="*/ 114 w 157"/>
                <a:gd name="T67" fmla="*/ 146 h 156"/>
                <a:gd name="T68" fmla="*/ 117 w 157"/>
                <a:gd name="T69" fmla="*/ 144 h 156"/>
                <a:gd name="T70" fmla="*/ 121 w 157"/>
                <a:gd name="T71" fmla="*/ 143 h 156"/>
                <a:gd name="T72" fmla="*/ 134 w 157"/>
                <a:gd name="T73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156">
                  <a:moveTo>
                    <a:pt x="134" y="133"/>
                  </a:move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7"/>
                  </a:lnTo>
                  <a:lnTo>
                    <a:pt x="155" y="93"/>
                  </a:lnTo>
                  <a:lnTo>
                    <a:pt x="157" y="78"/>
                  </a:lnTo>
                  <a:lnTo>
                    <a:pt x="155" y="61"/>
                  </a:lnTo>
                  <a:lnTo>
                    <a:pt x="150" y="48"/>
                  </a:lnTo>
                  <a:lnTo>
                    <a:pt x="143" y="34"/>
                  </a:lnTo>
                  <a:lnTo>
                    <a:pt x="134" y="23"/>
                  </a:lnTo>
                  <a:lnTo>
                    <a:pt x="121" y="12"/>
                  </a:lnTo>
                  <a:lnTo>
                    <a:pt x="108" y="5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2" y="1"/>
                  </a:lnTo>
                  <a:lnTo>
                    <a:pt x="48" y="5"/>
                  </a:lnTo>
                  <a:lnTo>
                    <a:pt x="35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5" y="107"/>
                  </a:lnTo>
                  <a:lnTo>
                    <a:pt x="13" y="121"/>
                  </a:lnTo>
                  <a:lnTo>
                    <a:pt x="23" y="133"/>
                  </a:lnTo>
                  <a:lnTo>
                    <a:pt x="35" y="143"/>
                  </a:lnTo>
                  <a:lnTo>
                    <a:pt x="48" y="150"/>
                  </a:lnTo>
                  <a:lnTo>
                    <a:pt x="62" y="154"/>
                  </a:lnTo>
                  <a:lnTo>
                    <a:pt x="78" y="156"/>
                  </a:lnTo>
                  <a:lnTo>
                    <a:pt x="93" y="154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4" y="13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38393C23-ABBE-2AE6-619D-777B3D3E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5" y="4598988"/>
              <a:ext cx="61913" cy="61912"/>
            </a:xfrm>
            <a:custGeom>
              <a:avLst/>
              <a:gdLst>
                <a:gd name="T0" fmla="*/ 134 w 157"/>
                <a:gd name="T1" fmla="*/ 134 h 157"/>
                <a:gd name="T2" fmla="*/ 143 w 157"/>
                <a:gd name="T3" fmla="*/ 122 h 157"/>
                <a:gd name="T4" fmla="*/ 144 w 157"/>
                <a:gd name="T5" fmla="*/ 117 h 157"/>
                <a:gd name="T6" fmla="*/ 146 w 157"/>
                <a:gd name="T7" fmla="*/ 114 h 157"/>
                <a:gd name="T8" fmla="*/ 150 w 157"/>
                <a:gd name="T9" fmla="*/ 108 h 157"/>
                <a:gd name="T10" fmla="*/ 155 w 157"/>
                <a:gd name="T11" fmla="*/ 93 h 157"/>
                <a:gd name="T12" fmla="*/ 157 w 157"/>
                <a:gd name="T13" fmla="*/ 79 h 157"/>
                <a:gd name="T14" fmla="*/ 155 w 157"/>
                <a:gd name="T15" fmla="*/ 62 h 157"/>
                <a:gd name="T16" fmla="*/ 150 w 157"/>
                <a:gd name="T17" fmla="*/ 48 h 157"/>
                <a:gd name="T18" fmla="*/ 143 w 157"/>
                <a:gd name="T19" fmla="*/ 35 h 157"/>
                <a:gd name="T20" fmla="*/ 134 w 157"/>
                <a:gd name="T21" fmla="*/ 23 h 157"/>
                <a:gd name="T22" fmla="*/ 121 w 157"/>
                <a:gd name="T23" fmla="*/ 13 h 157"/>
                <a:gd name="T24" fmla="*/ 108 w 157"/>
                <a:gd name="T25" fmla="*/ 6 h 157"/>
                <a:gd name="T26" fmla="*/ 93 w 157"/>
                <a:gd name="T27" fmla="*/ 1 h 157"/>
                <a:gd name="T28" fmla="*/ 78 w 157"/>
                <a:gd name="T29" fmla="*/ 0 h 157"/>
                <a:gd name="T30" fmla="*/ 62 w 157"/>
                <a:gd name="T31" fmla="*/ 1 h 157"/>
                <a:gd name="T32" fmla="*/ 48 w 157"/>
                <a:gd name="T33" fmla="*/ 6 h 157"/>
                <a:gd name="T34" fmla="*/ 35 w 157"/>
                <a:gd name="T35" fmla="*/ 13 h 157"/>
                <a:gd name="T36" fmla="*/ 23 w 157"/>
                <a:gd name="T37" fmla="*/ 23 h 157"/>
                <a:gd name="T38" fmla="*/ 13 w 157"/>
                <a:gd name="T39" fmla="*/ 35 h 157"/>
                <a:gd name="T40" fmla="*/ 5 w 157"/>
                <a:gd name="T41" fmla="*/ 48 h 157"/>
                <a:gd name="T42" fmla="*/ 1 w 157"/>
                <a:gd name="T43" fmla="*/ 62 h 157"/>
                <a:gd name="T44" fmla="*/ 0 w 157"/>
                <a:gd name="T45" fmla="*/ 79 h 157"/>
                <a:gd name="T46" fmla="*/ 1 w 157"/>
                <a:gd name="T47" fmla="*/ 93 h 157"/>
                <a:gd name="T48" fmla="*/ 5 w 157"/>
                <a:gd name="T49" fmla="*/ 108 h 157"/>
                <a:gd name="T50" fmla="*/ 13 w 157"/>
                <a:gd name="T51" fmla="*/ 122 h 157"/>
                <a:gd name="T52" fmla="*/ 23 w 157"/>
                <a:gd name="T53" fmla="*/ 134 h 157"/>
                <a:gd name="T54" fmla="*/ 35 w 157"/>
                <a:gd name="T55" fmla="*/ 143 h 157"/>
                <a:gd name="T56" fmla="*/ 48 w 157"/>
                <a:gd name="T57" fmla="*/ 151 h 157"/>
                <a:gd name="T58" fmla="*/ 62 w 157"/>
                <a:gd name="T59" fmla="*/ 155 h 157"/>
                <a:gd name="T60" fmla="*/ 78 w 157"/>
                <a:gd name="T61" fmla="*/ 157 h 157"/>
                <a:gd name="T62" fmla="*/ 93 w 157"/>
                <a:gd name="T63" fmla="*/ 155 h 157"/>
                <a:gd name="T64" fmla="*/ 108 w 157"/>
                <a:gd name="T65" fmla="*/ 151 h 157"/>
                <a:gd name="T66" fmla="*/ 114 w 157"/>
                <a:gd name="T67" fmla="*/ 147 h 157"/>
                <a:gd name="T68" fmla="*/ 117 w 157"/>
                <a:gd name="T69" fmla="*/ 144 h 157"/>
                <a:gd name="T70" fmla="*/ 121 w 157"/>
                <a:gd name="T71" fmla="*/ 143 h 157"/>
                <a:gd name="T72" fmla="*/ 134 w 157"/>
                <a:gd name="T73" fmla="*/ 13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157">
                  <a:moveTo>
                    <a:pt x="134" y="134"/>
                  </a:moveTo>
                  <a:lnTo>
                    <a:pt x="143" y="122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5" y="93"/>
                  </a:lnTo>
                  <a:lnTo>
                    <a:pt x="157" y="79"/>
                  </a:lnTo>
                  <a:lnTo>
                    <a:pt x="155" y="62"/>
                  </a:lnTo>
                  <a:lnTo>
                    <a:pt x="150" y="48"/>
                  </a:lnTo>
                  <a:lnTo>
                    <a:pt x="143" y="35"/>
                  </a:lnTo>
                  <a:lnTo>
                    <a:pt x="134" y="23"/>
                  </a:lnTo>
                  <a:lnTo>
                    <a:pt x="121" y="13"/>
                  </a:lnTo>
                  <a:lnTo>
                    <a:pt x="108" y="6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2" y="1"/>
                  </a:lnTo>
                  <a:lnTo>
                    <a:pt x="48" y="6"/>
                  </a:lnTo>
                  <a:lnTo>
                    <a:pt x="35" y="13"/>
                  </a:lnTo>
                  <a:lnTo>
                    <a:pt x="23" y="23"/>
                  </a:lnTo>
                  <a:lnTo>
                    <a:pt x="13" y="35"/>
                  </a:lnTo>
                  <a:lnTo>
                    <a:pt x="5" y="48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3"/>
                  </a:lnTo>
                  <a:lnTo>
                    <a:pt x="5" y="108"/>
                  </a:lnTo>
                  <a:lnTo>
                    <a:pt x="13" y="122"/>
                  </a:lnTo>
                  <a:lnTo>
                    <a:pt x="23" y="134"/>
                  </a:lnTo>
                  <a:lnTo>
                    <a:pt x="35" y="143"/>
                  </a:lnTo>
                  <a:lnTo>
                    <a:pt x="48" y="151"/>
                  </a:lnTo>
                  <a:lnTo>
                    <a:pt x="62" y="155"/>
                  </a:lnTo>
                  <a:lnTo>
                    <a:pt x="78" y="157"/>
                  </a:lnTo>
                  <a:lnTo>
                    <a:pt x="93" y="155"/>
                  </a:lnTo>
                  <a:lnTo>
                    <a:pt x="108" y="151"/>
                  </a:lnTo>
                  <a:lnTo>
                    <a:pt x="114" y="147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4" y="1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0E40050B-AE82-73E8-47A2-A74587BED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413" y="4197350"/>
              <a:ext cx="63500" cy="61912"/>
            </a:xfrm>
            <a:custGeom>
              <a:avLst/>
              <a:gdLst>
                <a:gd name="T0" fmla="*/ 133 w 156"/>
                <a:gd name="T1" fmla="*/ 133 h 156"/>
                <a:gd name="T2" fmla="*/ 143 w 156"/>
                <a:gd name="T3" fmla="*/ 121 h 156"/>
                <a:gd name="T4" fmla="*/ 144 w 156"/>
                <a:gd name="T5" fmla="*/ 116 h 156"/>
                <a:gd name="T6" fmla="*/ 146 w 156"/>
                <a:gd name="T7" fmla="*/ 113 h 156"/>
                <a:gd name="T8" fmla="*/ 150 w 156"/>
                <a:gd name="T9" fmla="*/ 107 h 156"/>
                <a:gd name="T10" fmla="*/ 154 w 156"/>
                <a:gd name="T11" fmla="*/ 92 h 156"/>
                <a:gd name="T12" fmla="*/ 156 w 156"/>
                <a:gd name="T13" fmla="*/ 78 h 156"/>
                <a:gd name="T14" fmla="*/ 154 w 156"/>
                <a:gd name="T15" fmla="*/ 61 h 156"/>
                <a:gd name="T16" fmla="*/ 150 w 156"/>
                <a:gd name="T17" fmla="*/ 48 h 156"/>
                <a:gd name="T18" fmla="*/ 143 w 156"/>
                <a:gd name="T19" fmla="*/ 34 h 156"/>
                <a:gd name="T20" fmla="*/ 133 w 156"/>
                <a:gd name="T21" fmla="*/ 23 h 156"/>
                <a:gd name="T22" fmla="*/ 121 w 156"/>
                <a:gd name="T23" fmla="*/ 12 h 156"/>
                <a:gd name="T24" fmla="*/ 107 w 156"/>
                <a:gd name="T25" fmla="*/ 5 h 156"/>
                <a:gd name="T26" fmla="*/ 93 w 156"/>
                <a:gd name="T27" fmla="*/ 1 h 156"/>
                <a:gd name="T28" fmla="*/ 78 w 156"/>
                <a:gd name="T29" fmla="*/ 0 h 156"/>
                <a:gd name="T30" fmla="*/ 61 w 156"/>
                <a:gd name="T31" fmla="*/ 1 h 156"/>
                <a:gd name="T32" fmla="*/ 48 w 156"/>
                <a:gd name="T33" fmla="*/ 5 h 156"/>
                <a:gd name="T34" fmla="*/ 34 w 156"/>
                <a:gd name="T35" fmla="*/ 12 h 156"/>
                <a:gd name="T36" fmla="*/ 23 w 156"/>
                <a:gd name="T37" fmla="*/ 23 h 156"/>
                <a:gd name="T38" fmla="*/ 12 w 156"/>
                <a:gd name="T39" fmla="*/ 34 h 156"/>
                <a:gd name="T40" fmla="*/ 5 w 156"/>
                <a:gd name="T41" fmla="*/ 48 h 156"/>
                <a:gd name="T42" fmla="*/ 1 w 156"/>
                <a:gd name="T43" fmla="*/ 61 h 156"/>
                <a:gd name="T44" fmla="*/ 0 w 156"/>
                <a:gd name="T45" fmla="*/ 78 h 156"/>
                <a:gd name="T46" fmla="*/ 1 w 156"/>
                <a:gd name="T47" fmla="*/ 92 h 156"/>
                <a:gd name="T48" fmla="*/ 5 w 156"/>
                <a:gd name="T49" fmla="*/ 107 h 156"/>
                <a:gd name="T50" fmla="*/ 12 w 156"/>
                <a:gd name="T51" fmla="*/ 121 h 156"/>
                <a:gd name="T52" fmla="*/ 23 w 156"/>
                <a:gd name="T53" fmla="*/ 133 h 156"/>
                <a:gd name="T54" fmla="*/ 34 w 156"/>
                <a:gd name="T55" fmla="*/ 143 h 156"/>
                <a:gd name="T56" fmla="*/ 48 w 156"/>
                <a:gd name="T57" fmla="*/ 150 h 156"/>
                <a:gd name="T58" fmla="*/ 61 w 156"/>
                <a:gd name="T59" fmla="*/ 154 h 156"/>
                <a:gd name="T60" fmla="*/ 78 w 156"/>
                <a:gd name="T61" fmla="*/ 156 h 156"/>
                <a:gd name="T62" fmla="*/ 93 w 156"/>
                <a:gd name="T63" fmla="*/ 154 h 156"/>
                <a:gd name="T64" fmla="*/ 107 w 156"/>
                <a:gd name="T65" fmla="*/ 150 h 156"/>
                <a:gd name="T66" fmla="*/ 114 w 156"/>
                <a:gd name="T67" fmla="*/ 146 h 156"/>
                <a:gd name="T68" fmla="*/ 117 w 156"/>
                <a:gd name="T69" fmla="*/ 144 h 156"/>
                <a:gd name="T70" fmla="*/ 121 w 156"/>
                <a:gd name="T71" fmla="*/ 143 h 156"/>
                <a:gd name="T72" fmla="*/ 133 w 156"/>
                <a:gd name="T73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6">
                  <a:moveTo>
                    <a:pt x="133" y="133"/>
                  </a:moveTo>
                  <a:lnTo>
                    <a:pt x="143" y="121"/>
                  </a:lnTo>
                  <a:lnTo>
                    <a:pt x="144" y="116"/>
                  </a:lnTo>
                  <a:lnTo>
                    <a:pt x="146" y="113"/>
                  </a:lnTo>
                  <a:lnTo>
                    <a:pt x="150" y="107"/>
                  </a:lnTo>
                  <a:lnTo>
                    <a:pt x="154" y="92"/>
                  </a:lnTo>
                  <a:lnTo>
                    <a:pt x="156" y="78"/>
                  </a:lnTo>
                  <a:lnTo>
                    <a:pt x="154" y="61"/>
                  </a:lnTo>
                  <a:lnTo>
                    <a:pt x="150" y="48"/>
                  </a:lnTo>
                  <a:lnTo>
                    <a:pt x="143" y="34"/>
                  </a:lnTo>
                  <a:lnTo>
                    <a:pt x="133" y="23"/>
                  </a:lnTo>
                  <a:lnTo>
                    <a:pt x="121" y="12"/>
                  </a:lnTo>
                  <a:lnTo>
                    <a:pt x="107" y="5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5" y="107"/>
                  </a:lnTo>
                  <a:lnTo>
                    <a:pt x="12" y="121"/>
                  </a:lnTo>
                  <a:lnTo>
                    <a:pt x="23" y="133"/>
                  </a:lnTo>
                  <a:lnTo>
                    <a:pt x="34" y="143"/>
                  </a:lnTo>
                  <a:lnTo>
                    <a:pt x="48" y="150"/>
                  </a:lnTo>
                  <a:lnTo>
                    <a:pt x="61" y="154"/>
                  </a:lnTo>
                  <a:lnTo>
                    <a:pt x="78" y="156"/>
                  </a:lnTo>
                  <a:lnTo>
                    <a:pt x="93" y="154"/>
                  </a:lnTo>
                  <a:lnTo>
                    <a:pt x="107" y="150"/>
                  </a:lnTo>
                  <a:lnTo>
                    <a:pt x="114" y="146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3" y="13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97975AFA-5CE9-270B-870F-A546F053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4252913"/>
              <a:ext cx="0" cy="909637"/>
            </a:xfrm>
            <a:custGeom>
              <a:avLst/>
              <a:gdLst>
                <a:gd name="T0" fmla="*/ 2292 h 2292"/>
                <a:gd name="T1" fmla="*/ 1141 h 2292"/>
                <a:gd name="T2" fmla="*/ 0 h 229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92">
                  <a:moveTo>
                    <a:pt x="0" y="2292"/>
                  </a:moveTo>
                  <a:lnTo>
                    <a:pt x="0" y="1141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1E7D0962-9CDD-A71F-CA01-4F6DF8D1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027363"/>
              <a:ext cx="0" cy="925512"/>
            </a:xfrm>
            <a:custGeom>
              <a:avLst/>
              <a:gdLst>
                <a:gd name="T0" fmla="*/ 2328 h 2328"/>
                <a:gd name="T1" fmla="*/ 1128 h 2328"/>
                <a:gd name="T2" fmla="*/ 0 h 23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28">
                  <a:moveTo>
                    <a:pt x="0" y="2328"/>
                  </a:moveTo>
                  <a:lnTo>
                    <a:pt x="0" y="1128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17CBE09E-F4F0-FC8C-A4FA-90269FF6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2968625"/>
              <a:ext cx="0" cy="911225"/>
            </a:xfrm>
            <a:custGeom>
              <a:avLst/>
              <a:gdLst>
                <a:gd name="T0" fmla="*/ 2297 h 2297"/>
                <a:gd name="T1" fmla="*/ 1149 h 2297"/>
                <a:gd name="T2" fmla="*/ 0 h 22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97">
                  <a:moveTo>
                    <a:pt x="0" y="2297"/>
                  </a:moveTo>
                  <a:lnTo>
                    <a:pt x="0" y="114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643478DD-8ED1-672E-C024-253DE9027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488" y="3567113"/>
              <a:ext cx="0" cy="901700"/>
            </a:xfrm>
            <a:custGeom>
              <a:avLst/>
              <a:gdLst>
                <a:gd name="T0" fmla="*/ 2271 h 2271"/>
                <a:gd name="T1" fmla="*/ 1113 h 2271"/>
                <a:gd name="T2" fmla="*/ 0 h 22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71">
                  <a:moveTo>
                    <a:pt x="0" y="2271"/>
                  </a:moveTo>
                  <a:lnTo>
                    <a:pt x="0" y="1113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E0C75199-E4A7-FBB7-D16F-336FB2DF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838" y="2460625"/>
              <a:ext cx="0" cy="960437"/>
            </a:xfrm>
            <a:custGeom>
              <a:avLst/>
              <a:gdLst>
                <a:gd name="T0" fmla="*/ 2423 h 2423"/>
                <a:gd name="T1" fmla="*/ 1209 h 2423"/>
                <a:gd name="T2" fmla="*/ 0 h 24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23">
                  <a:moveTo>
                    <a:pt x="0" y="2423"/>
                  </a:moveTo>
                  <a:lnTo>
                    <a:pt x="0" y="120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F5E19BF8-53E0-E957-C206-16C80149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2940050"/>
              <a:ext cx="6443663" cy="2016125"/>
            </a:xfrm>
            <a:custGeom>
              <a:avLst/>
              <a:gdLst>
                <a:gd name="T0" fmla="*/ 16235 w 16235"/>
                <a:gd name="T1" fmla="*/ 0 h 5079"/>
                <a:gd name="T2" fmla="*/ 12122 w 16235"/>
                <a:gd name="T3" fmla="*/ 1350 h 5079"/>
                <a:gd name="T4" fmla="*/ 12116 w 16235"/>
                <a:gd name="T5" fmla="*/ 1350 h 5079"/>
                <a:gd name="T6" fmla="*/ 8097 w 16235"/>
                <a:gd name="T7" fmla="*/ 1220 h 5079"/>
                <a:gd name="T8" fmla="*/ 8086 w 16235"/>
                <a:gd name="T9" fmla="*/ 1219 h 5079"/>
                <a:gd name="T10" fmla="*/ 4072 w 16235"/>
                <a:gd name="T11" fmla="*/ 2686 h 5079"/>
                <a:gd name="T12" fmla="*/ 4062 w 16235"/>
                <a:gd name="T13" fmla="*/ 2692 h 5079"/>
                <a:gd name="T14" fmla="*/ 1038 w 16235"/>
                <a:gd name="T15" fmla="*/ 4448 h 5079"/>
                <a:gd name="T16" fmla="*/ 0 w 16235"/>
                <a:gd name="T17" fmla="*/ 5079 h 5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5" h="5079">
                  <a:moveTo>
                    <a:pt x="16235" y="0"/>
                  </a:moveTo>
                  <a:lnTo>
                    <a:pt x="12122" y="1350"/>
                  </a:lnTo>
                  <a:lnTo>
                    <a:pt x="12116" y="1350"/>
                  </a:lnTo>
                  <a:lnTo>
                    <a:pt x="8097" y="1220"/>
                  </a:lnTo>
                  <a:lnTo>
                    <a:pt x="8086" y="1219"/>
                  </a:lnTo>
                  <a:lnTo>
                    <a:pt x="4072" y="2686"/>
                  </a:lnTo>
                  <a:lnTo>
                    <a:pt x="4062" y="2692"/>
                  </a:lnTo>
                  <a:lnTo>
                    <a:pt x="1038" y="4448"/>
                  </a:lnTo>
                  <a:lnTo>
                    <a:pt x="0" y="5079"/>
                  </a:lnTo>
                </a:path>
              </a:pathLst>
            </a:custGeom>
            <a:noFill/>
            <a:ln w="254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" name="Freeform 58">
              <a:extLst>
                <a:ext uri="{FF2B5EF4-FFF2-40B4-BE49-F238E27FC236}">
                  <a16:creationId xmlns:a16="http://schemas.microsoft.com/office/drawing/2014/main" id="{974D89D1-E6C3-2542-D1AC-873D44A9A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4924425"/>
              <a:ext cx="61913" cy="61912"/>
            </a:xfrm>
            <a:custGeom>
              <a:avLst/>
              <a:gdLst>
                <a:gd name="T0" fmla="*/ 78 w 156"/>
                <a:gd name="T1" fmla="*/ 157 h 157"/>
                <a:gd name="T2" fmla="*/ 93 w 156"/>
                <a:gd name="T3" fmla="*/ 155 h 157"/>
                <a:gd name="T4" fmla="*/ 107 w 156"/>
                <a:gd name="T5" fmla="*/ 151 h 157"/>
                <a:gd name="T6" fmla="*/ 114 w 156"/>
                <a:gd name="T7" fmla="*/ 146 h 157"/>
                <a:gd name="T8" fmla="*/ 117 w 156"/>
                <a:gd name="T9" fmla="*/ 144 h 157"/>
                <a:gd name="T10" fmla="*/ 121 w 156"/>
                <a:gd name="T11" fmla="*/ 143 h 157"/>
                <a:gd name="T12" fmla="*/ 134 w 156"/>
                <a:gd name="T13" fmla="*/ 134 h 157"/>
                <a:gd name="T14" fmla="*/ 143 w 156"/>
                <a:gd name="T15" fmla="*/ 121 h 157"/>
                <a:gd name="T16" fmla="*/ 144 w 156"/>
                <a:gd name="T17" fmla="*/ 117 h 157"/>
                <a:gd name="T18" fmla="*/ 146 w 156"/>
                <a:gd name="T19" fmla="*/ 114 h 157"/>
                <a:gd name="T20" fmla="*/ 150 w 156"/>
                <a:gd name="T21" fmla="*/ 108 h 157"/>
                <a:gd name="T22" fmla="*/ 154 w 156"/>
                <a:gd name="T23" fmla="*/ 93 h 157"/>
                <a:gd name="T24" fmla="*/ 156 w 156"/>
                <a:gd name="T25" fmla="*/ 78 h 157"/>
                <a:gd name="T26" fmla="*/ 154 w 156"/>
                <a:gd name="T27" fmla="*/ 62 h 157"/>
                <a:gd name="T28" fmla="*/ 150 w 156"/>
                <a:gd name="T29" fmla="*/ 48 h 157"/>
                <a:gd name="T30" fmla="*/ 143 w 156"/>
                <a:gd name="T31" fmla="*/ 35 h 157"/>
                <a:gd name="T32" fmla="*/ 134 w 156"/>
                <a:gd name="T33" fmla="*/ 23 h 157"/>
                <a:gd name="T34" fmla="*/ 121 w 156"/>
                <a:gd name="T35" fmla="*/ 13 h 157"/>
                <a:gd name="T36" fmla="*/ 107 w 156"/>
                <a:gd name="T37" fmla="*/ 5 h 157"/>
                <a:gd name="T38" fmla="*/ 93 w 156"/>
                <a:gd name="T39" fmla="*/ 1 h 157"/>
                <a:gd name="T40" fmla="*/ 78 w 156"/>
                <a:gd name="T41" fmla="*/ 0 h 157"/>
                <a:gd name="T42" fmla="*/ 62 w 156"/>
                <a:gd name="T43" fmla="*/ 1 h 157"/>
                <a:gd name="T44" fmla="*/ 48 w 156"/>
                <a:gd name="T45" fmla="*/ 5 h 157"/>
                <a:gd name="T46" fmla="*/ 34 w 156"/>
                <a:gd name="T47" fmla="*/ 13 h 157"/>
                <a:gd name="T48" fmla="*/ 23 w 156"/>
                <a:gd name="T49" fmla="*/ 23 h 157"/>
                <a:gd name="T50" fmla="*/ 13 w 156"/>
                <a:gd name="T51" fmla="*/ 35 h 157"/>
                <a:gd name="T52" fmla="*/ 5 w 156"/>
                <a:gd name="T53" fmla="*/ 48 h 157"/>
                <a:gd name="T54" fmla="*/ 1 w 156"/>
                <a:gd name="T55" fmla="*/ 62 h 157"/>
                <a:gd name="T56" fmla="*/ 0 w 156"/>
                <a:gd name="T57" fmla="*/ 78 h 157"/>
                <a:gd name="T58" fmla="*/ 1 w 156"/>
                <a:gd name="T59" fmla="*/ 93 h 157"/>
                <a:gd name="T60" fmla="*/ 5 w 156"/>
                <a:gd name="T61" fmla="*/ 108 h 157"/>
                <a:gd name="T62" fmla="*/ 13 w 156"/>
                <a:gd name="T63" fmla="*/ 121 h 157"/>
                <a:gd name="T64" fmla="*/ 23 w 156"/>
                <a:gd name="T65" fmla="*/ 134 h 157"/>
                <a:gd name="T66" fmla="*/ 34 w 156"/>
                <a:gd name="T67" fmla="*/ 143 h 157"/>
                <a:gd name="T68" fmla="*/ 48 w 156"/>
                <a:gd name="T69" fmla="*/ 151 h 157"/>
                <a:gd name="T70" fmla="*/ 62 w 156"/>
                <a:gd name="T71" fmla="*/ 155 h 157"/>
                <a:gd name="T72" fmla="*/ 78 w 156"/>
                <a:gd name="T73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7">
                  <a:moveTo>
                    <a:pt x="78" y="157"/>
                  </a:moveTo>
                  <a:lnTo>
                    <a:pt x="93" y="155"/>
                  </a:lnTo>
                  <a:lnTo>
                    <a:pt x="107" y="151"/>
                  </a:lnTo>
                  <a:lnTo>
                    <a:pt x="114" y="146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4" y="134"/>
                  </a:ln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4" y="93"/>
                  </a:lnTo>
                  <a:lnTo>
                    <a:pt x="156" y="78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43" y="35"/>
                  </a:lnTo>
                  <a:lnTo>
                    <a:pt x="134" y="23"/>
                  </a:lnTo>
                  <a:lnTo>
                    <a:pt x="121" y="13"/>
                  </a:lnTo>
                  <a:lnTo>
                    <a:pt x="107" y="5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2" y="1"/>
                  </a:lnTo>
                  <a:lnTo>
                    <a:pt x="48" y="5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5"/>
                  </a:lnTo>
                  <a:lnTo>
                    <a:pt x="5" y="48"/>
                  </a:lnTo>
                  <a:lnTo>
                    <a:pt x="1" y="62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5" y="108"/>
                  </a:lnTo>
                  <a:lnTo>
                    <a:pt x="13" y="121"/>
                  </a:lnTo>
                  <a:lnTo>
                    <a:pt x="23" y="134"/>
                  </a:lnTo>
                  <a:lnTo>
                    <a:pt x="34" y="143"/>
                  </a:lnTo>
                  <a:lnTo>
                    <a:pt x="48" y="151"/>
                  </a:lnTo>
                  <a:lnTo>
                    <a:pt x="62" y="155"/>
                  </a:lnTo>
                  <a:lnTo>
                    <a:pt x="78" y="15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5" name="Freeform 59">
              <a:extLst>
                <a:ext uri="{FF2B5EF4-FFF2-40B4-BE49-F238E27FC236}">
                  <a16:creationId xmlns:a16="http://schemas.microsoft.com/office/drawing/2014/main" id="{99B7F220-945D-0DC4-5A0C-C28DFC22A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175" y="4673600"/>
              <a:ext cx="61913" cy="63500"/>
            </a:xfrm>
            <a:custGeom>
              <a:avLst/>
              <a:gdLst>
                <a:gd name="T0" fmla="*/ 78 w 156"/>
                <a:gd name="T1" fmla="*/ 157 h 157"/>
                <a:gd name="T2" fmla="*/ 92 w 156"/>
                <a:gd name="T3" fmla="*/ 155 h 157"/>
                <a:gd name="T4" fmla="*/ 107 w 156"/>
                <a:gd name="T5" fmla="*/ 151 h 157"/>
                <a:gd name="T6" fmla="*/ 113 w 156"/>
                <a:gd name="T7" fmla="*/ 147 h 157"/>
                <a:gd name="T8" fmla="*/ 116 w 156"/>
                <a:gd name="T9" fmla="*/ 145 h 157"/>
                <a:gd name="T10" fmla="*/ 120 w 156"/>
                <a:gd name="T11" fmla="*/ 143 h 157"/>
                <a:gd name="T12" fmla="*/ 133 w 156"/>
                <a:gd name="T13" fmla="*/ 134 h 157"/>
                <a:gd name="T14" fmla="*/ 142 w 156"/>
                <a:gd name="T15" fmla="*/ 122 h 157"/>
                <a:gd name="T16" fmla="*/ 143 w 156"/>
                <a:gd name="T17" fmla="*/ 117 h 157"/>
                <a:gd name="T18" fmla="*/ 146 w 156"/>
                <a:gd name="T19" fmla="*/ 114 h 157"/>
                <a:gd name="T20" fmla="*/ 150 w 156"/>
                <a:gd name="T21" fmla="*/ 108 h 157"/>
                <a:gd name="T22" fmla="*/ 154 w 156"/>
                <a:gd name="T23" fmla="*/ 93 h 157"/>
                <a:gd name="T24" fmla="*/ 156 w 156"/>
                <a:gd name="T25" fmla="*/ 79 h 157"/>
                <a:gd name="T26" fmla="*/ 154 w 156"/>
                <a:gd name="T27" fmla="*/ 62 h 157"/>
                <a:gd name="T28" fmla="*/ 150 w 156"/>
                <a:gd name="T29" fmla="*/ 48 h 157"/>
                <a:gd name="T30" fmla="*/ 142 w 156"/>
                <a:gd name="T31" fmla="*/ 35 h 157"/>
                <a:gd name="T32" fmla="*/ 133 w 156"/>
                <a:gd name="T33" fmla="*/ 23 h 157"/>
                <a:gd name="T34" fmla="*/ 120 w 156"/>
                <a:gd name="T35" fmla="*/ 13 h 157"/>
                <a:gd name="T36" fmla="*/ 107 w 156"/>
                <a:gd name="T37" fmla="*/ 6 h 157"/>
                <a:gd name="T38" fmla="*/ 92 w 156"/>
                <a:gd name="T39" fmla="*/ 1 h 157"/>
                <a:gd name="T40" fmla="*/ 78 w 156"/>
                <a:gd name="T41" fmla="*/ 0 h 157"/>
                <a:gd name="T42" fmla="*/ 61 w 156"/>
                <a:gd name="T43" fmla="*/ 1 h 157"/>
                <a:gd name="T44" fmla="*/ 47 w 156"/>
                <a:gd name="T45" fmla="*/ 6 h 157"/>
                <a:gd name="T46" fmla="*/ 34 w 156"/>
                <a:gd name="T47" fmla="*/ 13 h 157"/>
                <a:gd name="T48" fmla="*/ 22 w 156"/>
                <a:gd name="T49" fmla="*/ 23 h 157"/>
                <a:gd name="T50" fmla="*/ 12 w 156"/>
                <a:gd name="T51" fmla="*/ 35 h 157"/>
                <a:gd name="T52" fmla="*/ 5 w 156"/>
                <a:gd name="T53" fmla="*/ 48 h 157"/>
                <a:gd name="T54" fmla="*/ 1 w 156"/>
                <a:gd name="T55" fmla="*/ 62 h 157"/>
                <a:gd name="T56" fmla="*/ 0 w 156"/>
                <a:gd name="T57" fmla="*/ 79 h 157"/>
                <a:gd name="T58" fmla="*/ 1 w 156"/>
                <a:gd name="T59" fmla="*/ 93 h 157"/>
                <a:gd name="T60" fmla="*/ 5 w 156"/>
                <a:gd name="T61" fmla="*/ 108 h 157"/>
                <a:gd name="T62" fmla="*/ 12 w 156"/>
                <a:gd name="T63" fmla="*/ 122 h 157"/>
                <a:gd name="T64" fmla="*/ 22 w 156"/>
                <a:gd name="T65" fmla="*/ 134 h 157"/>
                <a:gd name="T66" fmla="*/ 34 w 156"/>
                <a:gd name="T67" fmla="*/ 143 h 157"/>
                <a:gd name="T68" fmla="*/ 47 w 156"/>
                <a:gd name="T69" fmla="*/ 151 h 157"/>
                <a:gd name="T70" fmla="*/ 61 w 156"/>
                <a:gd name="T71" fmla="*/ 155 h 157"/>
                <a:gd name="T72" fmla="*/ 78 w 156"/>
                <a:gd name="T73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7">
                  <a:moveTo>
                    <a:pt x="78" y="157"/>
                  </a:moveTo>
                  <a:lnTo>
                    <a:pt x="92" y="155"/>
                  </a:lnTo>
                  <a:lnTo>
                    <a:pt x="107" y="151"/>
                  </a:lnTo>
                  <a:lnTo>
                    <a:pt x="113" y="147"/>
                  </a:lnTo>
                  <a:lnTo>
                    <a:pt x="116" y="145"/>
                  </a:lnTo>
                  <a:lnTo>
                    <a:pt x="120" y="143"/>
                  </a:lnTo>
                  <a:lnTo>
                    <a:pt x="133" y="134"/>
                  </a:lnTo>
                  <a:lnTo>
                    <a:pt x="142" y="122"/>
                  </a:lnTo>
                  <a:lnTo>
                    <a:pt x="143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4" y="93"/>
                  </a:lnTo>
                  <a:lnTo>
                    <a:pt x="156" y="79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42" y="35"/>
                  </a:lnTo>
                  <a:lnTo>
                    <a:pt x="133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5"/>
                  </a:lnTo>
                  <a:lnTo>
                    <a:pt x="5" y="48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3"/>
                  </a:lnTo>
                  <a:lnTo>
                    <a:pt x="5" y="108"/>
                  </a:lnTo>
                  <a:lnTo>
                    <a:pt x="12" y="122"/>
                  </a:lnTo>
                  <a:lnTo>
                    <a:pt x="22" y="134"/>
                  </a:lnTo>
                  <a:lnTo>
                    <a:pt x="34" y="143"/>
                  </a:lnTo>
                  <a:lnTo>
                    <a:pt x="47" y="151"/>
                  </a:lnTo>
                  <a:lnTo>
                    <a:pt x="61" y="155"/>
                  </a:lnTo>
                  <a:lnTo>
                    <a:pt x="78" y="157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" name="Freeform 60">
              <a:extLst>
                <a:ext uri="{FF2B5EF4-FFF2-40B4-BE49-F238E27FC236}">
                  <a16:creationId xmlns:a16="http://schemas.microsoft.com/office/drawing/2014/main" id="{F52D9B19-D970-BEBF-881E-282BD2C60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5" y="3978275"/>
              <a:ext cx="61913" cy="61912"/>
            </a:xfrm>
            <a:custGeom>
              <a:avLst/>
              <a:gdLst>
                <a:gd name="T0" fmla="*/ 79 w 157"/>
                <a:gd name="T1" fmla="*/ 157 h 157"/>
                <a:gd name="T2" fmla="*/ 93 w 157"/>
                <a:gd name="T3" fmla="*/ 155 h 157"/>
                <a:gd name="T4" fmla="*/ 108 w 157"/>
                <a:gd name="T5" fmla="*/ 151 h 157"/>
                <a:gd name="T6" fmla="*/ 114 w 157"/>
                <a:gd name="T7" fmla="*/ 146 h 157"/>
                <a:gd name="T8" fmla="*/ 117 w 157"/>
                <a:gd name="T9" fmla="*/ 144 h 157"/>
                <a:gd name="T10" fmla="*/ 121 w 157"/>
                <a:gd name="T11" fmla="*/ 143 h 157"/>
                <a:gd name="T12" fmla="*/ 134 w 157"/>
                <a:gd name="T13" fmla="*/ 134 h 157"/>
                <a:gd name="T14" fmla="*/ 143 w 157"/>
                <a:gd name="T15" fmla="*/ 121 h 157"/>
                <a:gd name="T16" fmla="*/ 144 w 157"/>
                <a:gd name="T17" fmla="*/ 117 h 157"/>
                <a:gd name="T18" fmla="*/ 146 w 157"/>
                <a:gd name="T19" fmla="*/ 114 h 157"/>
                <a:gd name="T20" fmla="*/ 150 w 157"/>
                <a:gd name="T21" fmla="*/ 108 h 157"/>
                <a:gd name="T22" fmla="*/ 155 w 157"/>
                <a:gd name="T23" fmla="*/ 93 h 157"/>
                <a:gd name="T24" fmla="*/ 157 w 157"/>
                <a:gd name="T25" fmla="*/ 78 h 157"/>
                <a:gd name="T26" fmla="*/ 155 w 157"/>
                <a:gd name="T27" fmla="*/ 62 h 157"/>
                <a:gd name="T28" fmla="*/ 150 w 157"/>
                <a:gd name="T29" fmla="*/ 48 h 157"/>
                <a:gd name="T30" fmla="*/ 143 w 157"/>
                <a:gd name="T31" fmla="*/ 35 h 157"/>
                <a:gd name="T32" fmla="*/ 134 w 157"/>
                <a:gd name="T33" fmla="*/ 23 h 157"/>
                <a:gd name="T34" fmla="*/ 121 w 157"/>
                <a:gd name="T35" fmla="*/ 13 h 157"/>
                <a:gd name="T36" fmla="*/ 108 w 157"/>
                <a:gd name="T37" fmla="*/ 5 h 157"/>
                <a:gd name="T38" fmla="*/ 93 w 157"/>
                <a:gd name="T39" fmla="*/ 1 h 157"/>
                <a:gd name="T40" fmla="*/ 79 w 157"/>
                <a:gd name="T41" fmla="*/ 0 h 157"/>
                <a:gd name="T42" fmla="*/ 62 w 157"/>
                <a:gd name="T43" fmla="*/ 1 h 157"/>
                <a:gd name="T44" fmla="*/ 48 w 157"/>
                <a:gd name="T45" fmla="*/ 5 h 157"/>
                <a:gd name="T46" fmla="*/ 35 w 157"/>
                <a:gd name="T47" fmla="*/ 13 h 157"/>
                <a:gd name="T48" fmla="*/ 23 w 157"/>
                <a:gd name="T49" fmla="*/ 23 h 157"/>
                <a:gd name="T50" fmla="*/ 13 w 157"/>
                <a:gd name="T51" fmla="*/ 35 h 157"/>
                <a:gd name="T52" fmla="*/ 6 w 157"/>
                <a:gd name="T53" fmla="*/ 48 h 157"/>
                <a:gd name="T54" fmla="*/ 1 w 157"/>
                <a:gd name="T55" fmla="*/ 62 h 157"/>
                <a:gd name="T56" fmla="*/ 0 w 157"/>
                <a:gd name="T57" fmla="*/ 78 h 157"/>
                <a:gd name="T58" fmla="*/ 1 w 157"/>
                <a:gd name="T59" fmla="*/ 93 h 157"/>
                <a:gd name="T60" fmla="*/ 6 w 157"/>
                <a:gd name="T61" fmla="*/ 108 h 157"/>
                <a:gd name="T62" fmla="*/ 13 w 157"/>
                <a:gd name="T63" fmla="*/ 121 h 157"/>
                <a:gd name="T64" fmla="*/ 23 w 157"/>
                <a:gd name="T65" fmla="*/ 134 h 157"/>
                <a:gd name="T66" fmla="*/ 35 w 157"/>
                <a:gd name="T67" fmla="*/ 143 h 157"/>
                <a:gd name="T68" fmla="*/ 48 w 157"/>
                <a:gd name="T69" fmla="*/ 151 h 157"/>
                <a:gd name="T70" fmla="*/ 62 w 157"/>
                <a:gd name="T71" fmla="*/ 155 h 157"/>
                <a:gd name="T72" fmla="*/ 79 w 157"/>
                <a:gd name="T73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157">
                  <a:moveTo>
                    <a:pt x="79" y="157"/>
                  </a:moveTo>
                  <a:lnTo>
                    <a:pt x="93" y="155"/>
                  </a:lnTo>
                  <a:lnTo>
                    <a:pt x="108" y="151"/>
                  </a:lnTo>
                  <a:lnTo>
                    <a:pt x="114" y="146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4" y="134"/>
                  </a:ln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5" y="93"/>
                  </a:lnTo>
                  <a:lnTo>
                    <a:pt x="157" y="78"/>
                  </a:lnTo>
                  <a:lnTo>
                    <a:pt x="155" y="62"/>
                  </a:lnTo>
                  <a:lnTo>
                    <a:pt x="150" y="48"/>
                  </a:lnTo>
                  <a:lnTo>
                    <a:pt x="143" y="35"/>
                  </a:lnTo>
                  <a:lnTo>
                    <a:pt x="134" y="23"/>
                  </a:lnTo>
                  <a:lnTo>
                    <a:pt x="121" y="13"/>
                  </a:lnTo>
                  <a:lnTo>
                    <a:pt x="108" y="5"/>
                  </a:lnTo>
                  <a:lnTo>
                    <a:pt x="93" y="1"/>
                  </a:lnTo>
                  <a:lnTo>
                    <a:pt x="79" y="0"/>
                  </a:lnTo>
                  <a:lnTo>
                    <a:pt x="62" y="1"/>
                  </a:lnTo>
                  <a:lnTo>
                    <a:pt x="48" y="5"/>
                  </a:lnTo>
                  <a:lnTo>
                    <a:pt x="35" y="13"/>
                  </a:lnTo>
                  <a:lnTo>
                    <a:pt x="23" y="23"/>
                  </a:lnTo>
                  <a:lnTo>
                    <a:pt x="13" y="35"/>
                  </a:lnTo>
                  <a:lnTo>
                    <a:pt x="6" y="48"/>
                  </a:lnTo>
                  <a:lnTo>
                    <a:pt x="1" y="62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6" y="108"/>
                  </a:lnTo>
                  <a:lnTo>
                    <a:pt x="13" y="121"/>
                  </a:lnTo>
                  <a:lnTo>
                    <a:pt x="23" y="134"/>
                  </a:lnTo>
                  <a:lnTo>
                    <a:pt x="35" y="143"/>
                  </a:lnTo>
                  <a:lnTo>
                    <a:pt x="48" y="151"/>
                  </a:lnTo>
                  <a:lnTo>
                    <a:pt x="62" y="155"/>
                  </a:lnTo>
                  <a:lnTo>
                    <a:pt x="79" y="157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" name="Freeform 61">
              <a:extLst>
                <a:ext uri="{FF2B5EF4-FFF2-40B4-BE49-F238E27FC236}">
                  <a16:creationId xmlns:a16="http://schemas.microsoft.com/office/drawing/2014/main" id="{A427A154-6536-DCE1-6F2C-BC20D2469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3392488"/>
              <a:ext cx="61913" cy="63500"/>
            </a:xfrm>
            <a:custGeom>
              <a:avLst/>
              <a:gdLst>
                <a:gd name="T0" fmla="*/ 78 w 156"/>
                <a:gd name="T1" fmla="*/ 156 h 156"/>
                <a:gd name="T2" fmla="*/ 92 w 156"/>
                <a:gd name="T3" fmla="*/ 154 h 156"/>
                <a:gd name="T4" fmla="*/ 107 w 156"/>
                <a:gd name="T5" fmla="*/ 150 h 156"/>
                <a:gd name="T6" fmla="*/ 113 w 156"/>
                <a:gd name="T7" fmla="*/ 146 h 156"/>
                <a:gd name="T8" fmla="*/ 116 w 156"/>
                <a:gd name="T9" fmla="*/ 144 h 156"/>
                <a:gd name="T10" fmla="*/ 120 w 156"/>
                <a:gd name="T11" fmla="*/ 143 h 156"/>
                <a:gd name="T12" fmla="*/ 133 w 156"/>
                <a:gd name="T13" fmla="*/ 134 h 156"/>
                <a:gd name="T14" fmla="*/ 142 w 156"/>
                <a:gd name="T15" fmla="*/ 121 h 156"/>
                <a:gd name="T16" fmla="*/ 143 w 156"/>
                <a:gd name="T17" fmla="*/ 117 h 156"/>
                <a:gd name="T18" fmla="*/ 146 w 156"/>
                <a:gd name="T19" fmla="*/ 114 h 156"/>
                <a:gd name="T20" fmla="*/ 150 w 156"/>
                <a:gd name="T21" fmla="*/ 107 h 156"/>
                <a:gd name="T22" fmla="*/ 154 w 156"/>
                <a:gd name="T23" fmla="*/ 93 h 156"/>
                <a:gd name="T24" fmla="*/ 156 w 156"/>
                <a:gd name="T25" fmla="*/ 78 h 156"/>
                <a:gd name="T26" fmla="*/ 154 w 156"/>
                <a:gd name="T27" fmla="*/ 61 h 156"/>
                <a:gd name="T28" fmla="*/ 150 w 156"/>
                <a:gd name="T29" fmla="*/ 48 h 156"/>
                <a:gd name="T30" fmla="*/ 142 w 156"/>
                <a:gd name="T31" fmla="*/ 34 h 156"/>
                <a:gd name="T32" fmla="*/ 133 w 156"/>
                <a:gd name="T33" fmla="*/ 23 h 156"/>
                <a:gd name="T34" fmla="*/ 120 w 156"/>
                <a:gd name="T35" fmla="*/ 12 h 156"/>
                <a:gd name="T36" fmla="*/ 107 w 156"/>
                <a:gd name="T37" fmla="*/ 5 h 156"/>
                <a:gd name="T38" fmla="*/ 92 w 156"/>
                <a:gd name="T39" fmla="*/ 1 h 156"/>
                <a:gd name="T40" fmla="*/ 78 w 156"/>
                <a:gd name="T41" fmla="*/ 0 h 156"/>
                <a:gd name="T42" fmla="*/ 61 w 156"/>
                <a:gd name="T43" fmla="*/ 1 h 156"/>
                <a:gd name="T44" fmla="*/ 47 w 156"/>
                <a:gd name="T45" fmla="*/ 5 h 156"/>
                <a:gd name="T46" fmla="*/ 34 w 156"/>
                <a:gd name="T47" fmla="*/ 12 h 156"/>
                <a:gd name="T48" fmla="*/ 22 w 156"/>
                <a:gd name="T49" fmla="*/ 23 h 156"/>
                <a:gd name="T50" fmla="*/ 12 w 156"/>
                <a:gd name="T51" fmla="*/ 34 h 156"/>
                <a:gd name="T52" fmla="*/ 5 w 156"/>
                <a:gd name="T53" fmla="*/ 48 h 156"/>
                <a:gd name="T54" fmla="*/ 1 w 156"/>
                <a:gd name="T55" fmla="*/ 61 h 156"/>
                <a:gd name="T56" fmla="*/ 0 w 156"/>
                <a:gd name="T57" fmla="*/ 78 h 156"/>
                <a:gd name="T58" fmla="*/ 1 w 156"/>
                <a:gd name="T59" fmla="*/ 93 h 156"/>
                <a:gd name="T60" fmla="*/ 5 w 156"/>
                <a:gd name="T61" fmla="*/ 107 h 156"/>
                <a:gd name="T62" fmla="*/ 12 w 156"/>
                <a:gd name="T63" fmla="*/ 121 h 156"/>
                <a:gd name="T64" fmla="*/ 22 w 156"/>
                <a:gd name="T65" fmla="*/ 134 h 156"/>
                <a:gd name="T66" fmla="*/ 34 w 156"/>
                <a:gd name="T67" fmla="*/ 143 h 156"/>
                <a:gd name="T68" fmla="*/ 47 w 156"/>
                <a:gd name="T69" fmla="*/ 150 h 156"/>
                <a:gd name="T70" fmla="*/ 61 w 156"/>
                <a:gd name="T71" fmla="*/ 154 h 156"/>
                <a:gd name="T72" fmla="*/ 78 w 156"/>
                <a:gd name="T7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lnTo>
                    <a:pt x="92" y="154"/>
                  </a:lnTo>
                  <a:lnTo>
                    <a:pt x="107" y="150"/>
                  </a:lnTo>
                  <a:lnTo>
                    <a:pt x="113" y="146"/>
                  </a:lnTo>
                  <a:lnTo>
                    <a:pt x="116" y="144"/>
                  </a:lnTo>
                  <a:lnTo>
                    <a:pt x="120" y="143"/>
                  </a:lnTo>
                  <a:lnTo>
                    <a:pt x="133" y="134"/>
                  </a:lnTo>
                  <a:lnTo>
                    <a:pt x="142" y="121"/>
                  </a:lnTo>
                  <a:lnTo>
                    <a:pt x="143" y="117"/>
                  </a:lnTo>
                  <a:lnTo>
                    <a:pt x="146" y="114"/>
                  </a:lnTo>
                  <a:lnTo>
                    <a:pt x="150" y="107"/>
                  </a:lnTo>
                  <a:lnTo>
                    <a:pt x="154" y="93"/>
                  </a:lnTo>
                  <a:lnTo>
                    <a:pt x="156" y="78"/>
                  </a:lnTo>
                  <a:lnTo>
                    <a:pt x="154" y="61"/>
                  </a:lnTo>
                  <a:lnTo>
                    <a:pt x="150" y="48"/>
                  </a:lnTo>
                  <a:lnTo>
                    <a:pt x="142" y="34"/>
                  </a:lnTo>
                  <a:lnTo>
                    <a:pt x="133" y="23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3"/>
                  </a:lnTo>
                  <a:lnTo>
                    <a:pt x="5" y="107"/>
                  </a:lnTo>
                  <a:lnTo>
                    <a:pt x="12" y="121"/>
                  </a:lnTo>
                  <a:lnTo>
                    <a:pt x="22" y="134"/>
                  </a:lnTo>
                  <a:lnTo>
                    <a:pt x="34" y="143"/>
                  </a:lnTo>
                  <a:lnTo>
                    <a:pt x="47" y="150"/>
                  </a:lnTo>
                  <a:lnTo>
                    <a:pt x="61" y="154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" name="Freeform 62">
              <a:extLst>
                <a:ext uri="{FF2B5EF4-FFF2-40B4-BE49-F238E27FC236}">
                  <a16:creationId xmlns:a16="http://schemas.microsoft.com/office/drawing/2014/main" id="{9C621D58-E50F-0A07-5E88-9F62EF0C9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550" y="3444875"/>
              <a:ext cx="61913" cy="61912"/>
            </a:xfrm>
            <a:custGeom>
              <a:avLst/>
              <a:gdLst>
                <a:gd name="T0" fmla="*/ 78 w 157"/>
                <a:gd name="T1" fmla="*/ 157 h 157"/>
                <a:gd name="T2" fmla="*/ 93 w 157"/>
                <a:gd name="T3" fmla="*/ 155 h 157"/>
                <a:gd name="T4" fmla="*/ 107 w 157"/>
                <a:gd name="T5" fmla="*/ 151 h 157"/>
                <a:gd name="T6" fmla="*/ 114 w 157"/>
                <a:gd name="T7" fmla="*/ 147 h 157"/>
                <a:gd name="T8" fmla="*/ 117 w 157"/>
                <a:gd name="T9" fmla="*/ 144 h 157"/>
                <a:gd name="T10" fmla="*/ 121 w 157"/>
                <a:gd name="T11" fmla="*/ 143 h 157"/>
                <a:gd name="T12" fmla="*/ 134 w 157"/>
                <a:gd name="T13" fmla="*/ 134 h 157"/>
                <a:gd name="T14" fmla="*/ 143 w 157"/>
                <a:gd name="T15" fmla="*/ 121 h 157"/>
                <a:gd name="T16" fmla="*/ 144 w 157"/>
                <a:gd name="T17" fmla="*/ 117 h 157"/>
                <a:gd name="T18" fmla="*/ 146 w 157"/>
                <a:gd name="T19" fmla="*/ 114 h 157"/>
                <a:gd name="T20" fmla="*/ 150 w 157"/>
                <a:gd name="T21" fmla="*/ 108 h 157"/>
                <a:gd name="T22" fmla="*/ 154 w 157"/>
                <a:gd name="T23" fmla="*/ 93 h 157"/>
                <a:gd name="T24" fmla="*/ 157 w 157"/>
                <a:gd name="T25" fmla="*/ 79 h 157"/>
                <a:gd name="T26" fmla="*/ 154 w 157"/>
                <a:gd name="T27" fmla="*/ 62 h 157"/>
                <a:gd name="T28" fmla="*/ 150 w 157"/>
                <a:gd name="T29" fmla="*/ 48 h 157"/>
                <a:gd name="T30" fmla="*/ 143 w 157"/>
                <a:gd name="T31" fmla="*/ 35 h 157"/>
                <a:gd name="T32" fmla="*/ 134 w 157"/>
                <a:gd name="T33" fmla="*/ 23 h 157"/>
                <a:gd name="T34" fmla="*/ 121 w 157"/>
                <a:gd name="T35" fmla="*/ 13 h 157"/>
                <a:gd name="T36" fmla="*/ 107 w 157"/>
                <a:gd name="T37" fmla="*/ 6 h 157"/>
                <a:gd name="T38" fmla="*/ 93 w 157"/>
                <a:gd name="T39" fmla="*/ 1 h 157"/>
                <a:gd name="T40" fmla="*/ 78 w 157"/>
                <a:gd name="T41" fmla="*/ 0 h 157"/>
                <a:gd name="T42" fmla="*/ 62 w 157"/>
                <a:gd name="T43" fmla="*/ 1 h 157"/>
                <a:gd name="T44" fmla="*/ 48 w 157"/>
                <a:gd name="T45" fmla="*/ 6 h 157"/>
                <a:gd name="T46" fmla="*/ 35 w 157"/>
                <a:gd name="T47" fmla="*/ 13 h 157"/>
                <a:gd name="T48" fmla="*/ 23 w 157"/>
                <a:gd name="T49" fmla="*/ 23 h 157"/>
                <a:gd name="T50" fmla="*/ 13 w 157"/>
                <a:gd name="T51" fmla="*/ 35 h 157"/>
                <a:gd name="T52" fmla="*/ 5 w 157"/>
                <a:gd name="T53" fmla="*/ 48 h 157"/>
                <a:gd name="T54" fmla="*/ 1 w 157"/>
                <a:gd name="T55" fmla="*/ 62 h 157"/>
                <a:gd name="T56" fmla="*/ 0 w 157"/>
                <a:gd name="T57" fmla="*/ 79 h 157"/>
                <a:gd name="T58" fmla="*/ 1 w 157"/>
                <a:gd name="T59" fmla="*/ 93 h 157"/>
                <a:gd name="T60" fmla="*/ 5 w 157"/>
                <a:gd name="T61" fmla="*/ 108 h 157"/>
                <a:gd name="T62" fmla="*/ 13 w 157"/>
                <a:gd name="T63" fmla="*/ 121 h 157"/>
                <a:gd name="T64" fmla="*/ 23 w 157"/>
                <a:gd name="T65" fmla="*/ 134 h 157"/>
                <a:gd name="T66" fmla="*/ 35 w 157"/>
                <a:gd name="T67" fmla="*/ 143 h 157"/>
                <a:gd name="T68" fmla="*/ 48 w 157"/>
                <a:gd name="T69" fmla="*/ 151 h 157"/>
                <a:gd name="T70" fmla="*/ 62 w 157"/>
                <a:gd name="T71" fmla="*/ 155 h 157"/>
                <a:gd name="T72" fmla="*/ 78 w 157"/>
                <a:gd name="T73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157">
                  <a:moveTo>
                    <a:pt x="78" y="157"/>
                  </a:moveTo>
                  <a:lnTo>
                    <a:pt x="93" y="155"/>
                  </a:lnTo>
                  <a:lnTo>
                    <a:pt x="107" y="151"/>
                  </a:lnTo>
                  <a:lnTo>
                    <a:pt x="114" y="147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4" y="134"/>
                  </a:ln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4" y="93"/>
                  </a:lnTo>
                  <a:lnTo>
                    <a:pt x="157" y="79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43" y="35"/>
                  </a:lnTo>
                  <a:lnTo>
                    <a:pt x="134" y="23"/>
                  </a:lnTo>
                  <a:lnTo>
                    <a:pt x="121" y="13"/>
                  </a:lnTo>
                  <a:lnTo>
                    <a:pt x="107" y="6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2" y="1"/>
                  </a:lnTo>
                  <a:lnTo>
                    <a:pt x="48" y="6"/>
                  </a:lnTo>
                  <a:lnTo>
                    <a:pt x="35" y="13"/>
                  </a:lnTo>
                  <a:lnTo>
                    <a:pt x="23" y="23"/>
                  </a:lnTo>
                  <a:lnTo>
                    <a:pt x="13" y="35"/>
                  </a:lnTo>
                  <a:lnTo>
                    <a:pt x="5" y="48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3"/>
                  </a:lnTo>
                  <a:lnTo>
                    <a:pt x="5" y="108"/>
                  </a:lnTo>
                  <a:lnTo>
                    <a:pt x="13" y="121"/>
                  </a:lnTo>
                  <a:lnTo>
                    <a:pt x="23" y="134"/>
                  </a:lnTo>
                  <a:lnTo>
                    <a:pt x="35" y="143"/>
                  </a:lnTo>
                  <a:lnTo>
                    <a:pt x="48" y="151"/>
                  </a:lnTo>
                  <a:lnTo>
                    <a:pt x="62" y="155"/>
                  </a:lnTo>
                  <a:lnTo>
                    <a:pt x="78" y="157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3">
              <a:extLst>
                <a:ext uri="{FF2B5EF4-FFF2-40B4-BE49-F238E27FC236}">
                  <a16:creationId xmlns:a16="http://schemas.microsoft.com/office/drawing/2014/main" id="{D878A265-A8AE-DAC5-7B79-B79B3DDB4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2908300"/>
              <a:ext cx="61913" cy="61912"/>
            </a:xfrm>
            <a:custGeom>
              <a:avLst/>
              <a:gdLst>
                <a:gd name="T0" fmla="*/ 78 w 156"/>
                <a:gd name="T1" fmla="*/ 157 h 157"/>
                <a:gd name="T2" fmla="*/ 93 w 156"/>
                <a:gd name="T3" fmla="*/ 155 h 157"/>
                <a:gd name="T4" fmla="*/ 107 w 156"/>
                <a:gd name="T5" fmla="*/ 151 h 157"/>
                <a:gd name="T6" fmla="*/ 113 w 156"/>
                <a:gd name="T7" fmla="*/ 146 h 157"/>
                <a:gd name="T8" fmla="*/ 117 w 156"/>
                <a:gd name="T9" fmla="*/ 144 h 157"/>
                <a:gd name="T10" fmla="*/ 121 w 156"/>
                <a:gd name="T11" fmla="*/ 143 h 157"/>
                <a:gd name="T12" fmla="*/ 133 w 156"/>
                <a:gd name="T13" fmla="*/ 134 h 157"/>
                <a:gd name="T14" fmla="*/ 143 w 156"/>
                <a:gd name="T15" fmla="*/ 121 h 157"/>
                <a:gd name="T16" fmla="*/ 144 w 156"/>
                <a:gd name="T17" fmla="*/ 117 h 157"/>
                <a:gd name="T18" fmla="*/ 146 w 156"/>
                <a:gd name="T19" fmla="*/ 114 h 157"/>
                <a:gd name="T20" fmla="*/ 150 w 156"/>
                <a:gd name="T21" fmla="*/ 108 h 157"/>
                <a:gd name="T22" fmla="*/ 154 w 156"/>
                <a:gd name="T23" fmla="*/ 93 h 157"/>
                <a:gd name="T24" fmla="*/ 156 w 156"/>
                <a:gd name="T25" fmla="*/ 79 h 157"/>
                <a:gd name="T26" fmla="*/ 154 w 156"/>
                <a:gd name="T27" fmla="*/ 62 h 157"/>
                <a:gd name="T28" fmla="*/ 150 w 156"/>
                <a:gd name="T29" fmla="*/ 48 h 157"/>
                <a:gd name="T30" fmla="*/ 143 w 156"/>
                <a:gd name="T31" fmla="*/ 35 h 157"/>
                <a:gd name="T32" fmla="*/ 133 w 156"/>
                <a:gd name="T33" fmla="*/ 23 h 157"/>
                <a:gd name="T34" fmla="*/ 121 w 156"/>
                <a:gd name="T35" fmla="*/ 13 h 157"/>
                <a:gd name="T36" fmla="*/ 107 w 156"/>
                <a:gd name="T37" fmla="*/ 5 h 157"/>
                <a:gd name="T38" fmla="*/ 93 w 156"/>
                <a:gd name="T39" fmla="*/ 1 h 157"/>
                <a:gd name="T40" fmla="*/ 78 w 156"/>
                <a:gd name="T41" fmla="*/ 0 h 157"/>
                <a:gd name="T42" fmla="*/ 61 w 156"/>
                <a:gd name="T43" fmla="*/ 1 h 157"/>
                <a:gd name="T44" fmla="*/ 48 w 156"/>
                <a:gd name="T45" fmla="*/ 5 h 157"/>
                <a:gd name="T46" fmla="*/ 34 w 156"/>
                <a:gd name="T47" fmla="*/ 13 h 157"/>
                <a:gd name="T48" fmla="*/ 23 w 156"/>
                <a:gd name="T49" fmla="*/ 23 h 157"/>
                <a:gd name="T50" fmla="*/ 12 w 156"/>
                <a:gd name="T51" fmla="*/ 35 h 157"/>
                <a:gd name="T52" fmla="*/ 5 w 156"/>
                <a:gd name="T53" fmla="*/ 48 h 157"/>
                <a:gd name="T54" fmla="*/ 1 w 156"/>
                <a:gd name="T55" fmla="*/ 62 h 157"/>
                <a:gd name="T56" fmla="*/ 0 w 156"/>
                <a:gd name="T57" fmla="*/ 79 h 157"/>
                <a:gd name="T58" fmla="*/ 1 w 156"/>
                <a:gd name="T59" fmla="*/ 93 h 157"/>
                <a:gd name="T60" fmla="*/ 5 w 156"/>
                <a:gd name="T61" fmla="*/ 108 h 157"/>
                <a:gd name="T62" fmla="*/ 12 w 156"/>
                <a:gd name="T63" fmla="*/ 121 h 157"/>
                <a:gd name="T64" fmla="*/ 23 w 156"/>
                <a:gd name="T65" fmla="*/ 134 h 157"/>
                <a:gd name="T66" fmla="*/ 34 w 156"/>
                <a:gd name="T67" fmla="*/ 143 h 157"/>
                <a:gd name="T68" fmla="*/ 48 w 156"/>
                <a:gd name="T69" fmla="*/ 151 h 157"/>
                <a:gd name="T70" fmla="*/ 61 w 156"/>
                <a:gd name="T71" fmla="*/ 155 h 157"/>
                <a:gd name="T72" fmla="*/ 78 w 156"/>
                <a:gd name="T73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57">
                  <a:moveTo>
                    <a:pt x="78" y="157"/>
                  </a:moveTo>
                  <a:lnTo>
                    <a:pt x="93" y="155"/>
                  </a:lnTo>
                  <a:lnTo>
                    <a:pt x="107" y="151"/>
                  </a:lnTo>
                  <a:lnTo>
                    <a:pt x="113" y="146"/>
                  </a:lnTo>
                  <a:lnTo>
                    <a:pt x="117" y="144"/>
                  </a:lnTo>
                  <a:lnTo>
                    <a:pt x="121" y="143"/>
                  </a:lnTo>
                  <a:lnTo>
                    <a:pt x="133" y="134"/>
                  </a:lnTo>
                  <a:lnTo>
                    <a:pt x="143" y="121"/>
                  </a:lnTo>
                  <a:lnTo>
                    <a:pt x="144" y="117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4" y="93"/>
                  </a:lnTo>
                  <a:lnTo>
                    <a:pt x="156" y="79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43" y="35"/>
                  </a:lnTo>
                  <a:lnTo>
                    <a:pt x="133" y="23"/>
                  </a:lnTo>
                  <a:lnTo>
                    <a:pt x="121" y="13"/>
                  </a:lnTo>
                  <a:lnTo>
                    <a:pt x="107" y="5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5"/>
                  </a:lnTo>
                  <a:lnTo>
                    <a:pt x="5" y="48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3"/>
                  </a:lnTo>
                  <a:lnTo>
                    <a:pt x="5" y="108"/>
                  </a:lnTo>
                  <a:lnTo>
                    <a:pt x="12" y="121"/>
                  </a:lnTo>
                  <a:lnTo>
                    <a:pt x="23" y="134"/>
                  </a:lnTo>
                  <a:lnTo>
                    <a:pt x="34" y="143"/>
                  </a:lnTo>
                  <a:lnTo>
                    <a:pt x="48" y="151"/>
                  </a:lnTo>
                  <a:lnTo>
                    <a:pt x="61" y="155"/>
                  </a:lnTo>
                  <a:lnTo>
                    <a:pt x="78" y="157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23">
              <a:extLst>
                <a:ext uri="{FF2B5EF4-FFF2-40B4-BE49-F238E27FC236}">
                  <a16:creationId xmlns:a16="http://schemas.microsoft.com/office/drawing/2014/main" id="{D0284974-09FF-983D-704B-874532CF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963" y="4227513"/>
              <a:ext cx="6426200" cy="777875"/>
            </a:xfrm>
            <a:custGeom>
              <a:avLst/>
              <a:gdLst>
                <a:gd name="T0" fmla="*/ 16193 w 16193"/>
                <a:gd name="T1" fmla="*/ 0 h 1958"/>
                <a:gd name="T2" fmla="*/ 12085 w 16193"/>
                <a:gd name="T3" fmla="*/ 1011 h 1958"/>
                <a:gd name="T4" fmla="*/ 12074 w 16193"/>
                <a:gd name="T5" fmla="*/ 1013 h 1958"/>
                <a:gd name="T6" fmla="*/ 8044 w 16193"/>
                <a:gd name="T7" fmla="*/ 382 h 1958"/>
                <a:gd name="T8" fmla="*/ 8039 w 16193"/>
                <a:gd name="T9" fmla="*/ 381 h 1958"/>
                <a:gd name="T10" fmla="*/ 4025 w 16193"/>
                <a:gd name="T11" fmla="*/ 1400 h 1958"/>
                <a:gd name="T12" fmla="*/ 1001 w 16193"/>
                <a:gd name="T13" fmla="*/ 1957 h 1958"/>
                <a:gd name="T14" fmla="*/ 996 w 16193"/>
                <a:gd name="T15" fmla="*/ 1958 h 1958"/>
                <a:gd name="T16" fmla="*/ 0 w 16193"/>
                <a:gd name="T17" fmla="*/ 1834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93" h="1958">
                  <a:moveTo>
                    <a:pt x="16193" y="0"/>
                  </a:moveTo>
                  <a:lnTo>
                    <a:pt x="12085" y="1011"/>
                  </a:lnTo>
                  <a:lnTo>
                    <a:pt x="12074" y="1013"/>
                  </a:lnTo>
                  <a:lnTo>
                    <a:pt x="8044" y="382"/>
                  </a:lnTo>
                  <a:lnTo>
                    <a:pt x="8039" y="381"/>
                  </a:lnTo>
                  <a:lnTo>
                    <a:pt x="4025" y="1400"/>
                  </a:lnTo>
                  <a:lnTo>
                    <a:pt x="1001" y="1957"/>
                  </a:lnTo>
                  <a:lnTo>
                    <a:pt x="996" y="1958"/>
                  </a:lnTo>
                  <a:lnTo>
                    <a:pt x="0" y="1834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ZoneTexte 1033">
              <a:extLst>
                <a:ext uri="{FF2B5EF4-FFF2-40B4-BE49-F238E27FC236}">
                  <a16:creationId xmlns:a16="http://schemas.microsoft.com/office/drawing/2014/main" id="{86075457-24D6-DC42-40D3-B80AE548CC38}"/>
                </a:ext>
              </a:extLst>
            </p:cNvPr>
            <p:cNvSpPr txBox="1"/>
            <p:nvPr/>
          </p:nvSpPr>
          <p:spPr>
            <a:xfrm>
              <a:off x="2482150" y="588269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D78AB309-8801-3FB2-B6E0-0919D6F7863A}"/>
                </a:ext>
              </a:extLst>
            </p:cNvPr>
            <p:cNvSpPr txBox="1"/>
            <p:nvPr/>
          </p:nvSpPr>
          <p:spPr>
            <a:xfrm>
              <a:off x="2870294" y="588269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2DBD48B1-9B8F-16B6-FE89-CE72DE667DCF}"/>
                </a:ext>
              </a:extLst>
            </p:cNvPr>
            <p:cNvSpPr txBox="1"/>
            <p:nvPr/>
          </p:nvSpPr>
          <p:spPr>
            <a:xfrm>
              <a:off x="4036791" y="588269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84D6DC5F-D993-73A8-B96E-5B2896985FD4}"/>
                </a:ext>
              </a:extLst>
            </p:cNvPr>
            <p:cNvSpPr txBox="1"/>
            <p:nvPr/>
          </p:nvSpPr>
          <p:spPr>
            <a:xfrm>
              <a:off x="5638578" y="588269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3D6AF115-6B02-6300-74A6-3DE1A8FC9A72}"/>
                </a:ext>
              </a:extLst>
            </p:cNvPr>
            <p:cNvSpPr txBox="1"/>
            <p:nvPr/>
          </p:nvSpPr>
          <p:spPr>
            <a:xfrm>
              <a:off x="7238778" y="588269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72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361CF859-D697-DB6F-68DA-014F0D3B92C4}"/>
                </a:ext>
              </a:extLst>
            </p:cNvPr>
            <p:cNvSpPr txBox="1"/>
            <p:nvPr/>
          </p:nvSpPr>
          <p:spPr>
            <a:xfrm>
              <a:off x="8855281" y="588269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96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3E4874A5-3815-3B5C-F634-CD952F7C4A10}"/>
                </a:ext>
              </a:extLst>
            </p:cNvPr>
            <p:cNvSpPr txBox="1"/>
            <p:nvPr/>
          </p:nvSpPr>
          <p:spPr>
            <a:xfrm>
              <a:off x="2076335" y="5642074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-1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5C9C19C7-B821-5A37-184C-B9ACACDD7291}"/>
                </a:ext>
              </a:extLst>
            </p:cNvPr>
            <p:cNvSpPr txBox="1"/>
            <p:nvPr/>
          </p:nvSpPr>
          <p:spPr>
            <a:xfrm>
              <a:off x="2130837" y="480145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3432C97F-F932-A715-2383-07439E55E0E1}"/>
                </a:ext>
              </a:extLst>
            </p:cNvPr>
            <p:cNvSpPr txBox="1"/>
            <p:nvPr/>
          </p:nvSpPr>
          <p:spPr>
            <a:xfrm>
              <a:off x="2130837" y="39608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60E9A54D-8CFA-9B9F-44D6-11F6AF5E7223}"/>
                </a:ext>
              </a:extLst>
            </p:cNvPr>
            <p:cNvSpPr txBox="1"/>
            <p:nvPr/>
          </p:nvSpPr>
          <p:spPr>
            <a:xfrm>
              <a:off x="2130837" y="31202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1044" name="ZoneTexte 1043">
              <a:extLst>
                <a:ext uri="{FF2B5EF4-FFF2-40B4-BE49-F238E27FC236}">
                  <a16:creationId xmlns:a16="http://schemas.microsoft.com/office/drawing/2014/main" id="{1A565E48-DFD6-9DC3-E61D-2BED169180F4}"/>
                </a:ext>
              </a:extLst>
            </p:cNvPr>
            <p:cNvSpPr txBox="1"/>
            <p:nvPr/>
          </p:nvSpPr>
          <p:spPr>
            <a:xfrm>
              <a:off x="2864038" y="2494938"/>
              <a:ext cx="936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0066"/>
                  </a:solidFill>
                </a:rPr>
                <a:t>DTG/3TC</a:t>
              </a:r>
            </a:p>
          </p:txBody>
        </p:sp>
        <p:sp>
          <p:nvSpPr>
            <p:cNvPr id="1045" name="ZoneTexte 1044">
              <a:extLst>
                <a:ext uri="{FF2B5EF4-FFF2-40B4-BE49-F238E27FC236}">
                  <a16:creationId xmlns:a16="http://schemas.microsoft.com/office/drawing/2014/main" id="{59131B75-D048-1699-8EB5-F23B1B79BCBC}"/>
                </a:ext>
              </a:extLst>
            </p:cNvPr>
            <p:cNvSpPr txBox="1"/>
            <p:nvPr/>
          </p:nvSpPr>
          <p:spPr>
            <a:xfrm>
              <a:off x="2864038" y="2711413"/>
              <a:ext cx="1244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BIC/FTC/TAF</a:t>
              </a:r>
            </a:p>
          </p:txBody>
        </p:sp>
        <p:sp>
          <p:nvSpPr>
            <p:cNvPr id="1046" name="ZoneTexte 1045">
              <a:extLst>
                <a:ext uri="{FF2B5EF4-FFF2-40B4-BE49-F238E27FC236}">
                  <a16:creationId xmlns:a16="http://schemas.microsoft.com/office/drawing/2014/main" id="{06574FDE-035F-32FC-8237-11B623BEBB6F}"/>
                </a:ext>
              </a:extLst>
            </p:cNvPr>
            <p:cNvSpPr txBox="1"/>
            <p:nvPr/>
          </p:nvSpPr>
          <p:spPr>
            <a:xfrm>
              <a:off x="5472353" y="6219826"/>
              <a:ext cx="666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Week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94512B24-23F6-E9DE-5E13-C7FCEBA24F48}"/>
                </a:ext>
              </a:extLst>
            </p:cNvPr>
            <p:cNvSpPr txBox="1"/>
            <p:nvPr/>
          </p:nvSpPr>
          <p:spPr>
            <a:xfrm>
              <a:off x="4080868" y="2212371"/>
              <a:ext cx="2968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noProof="0" dirty="0">
                  <a:solidFill>
                    <a:srgbClr val="000066"/>
                  </a:solidFill>
                </a:rPr>
                <a:t>Mean adjusted difference at W48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r>
                <a:rPr lang="en-US" sz="1600" noProof="0" dirty="0">
                  <a:solidFill>
                    <a:srgbClr val="000066"/>
                  </a:solidFill>
                </a:rPr>
                <a:t>+1.13 kg (95% CI: 0.37-1.89)</a:t>
              </a:r>
            </a:p>
          </p:txBody>
        </p:sp>
        <p:sp>
          <p:nvSpPr>
            <p:cNvPr id="1049" name="Parenthèse ouvrante 1048">
              <a:extLst>
                <a:ext uri="{FF2B5EF4-FFF2-40B4-BE49-F238E27FC236}">
                  <a16:creationId xmlns:a16="http://schemas.microsoft.com/office/drawing/2014/main" id="{F13883AA-7F88-68A4-2021-A06DB896024C}"/>
                </a:ext>
              </a:extLst>
            </p:cNvPr>
            <p:cNvSpPr/>
            <p:nvPr/>
          </p:nvSpPr>
          <p:spPr>
            <a:xfrm>
              <a:off x="5638578" y="3567113"/>
              <a:ext cx="120729" cy="781047"/>
            </a:xfrm>
            <a:prstGeom prst="leftBracket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51" name="Connecteur : en angle 1050">
              <a:extLst>
                <a:ext uri="{FF2B5EF4-FFF2-40B4-BE49-F238E27FC236}">
                  <a16:creationId xmlns:a16="http://schemas.microsoft.com/office/drawing/2014/main" id="{59911B9F-575A-6573-03E8-423396E9E8FA}"/>
                </a:ext>
              </a:extLst>
            </p:cNvPr>
            <p:cNvCxnSpPr>
              <a:stCxn id="1049" idx="1"/>
            </p:cNvCxnSpPr>
            <p:nvPr/>
          </p:nvCxnSpPr>
          <p:spPr>
            <a:xfrm rot="10800000">
              <a:off x="5016690" y="2746377"/>
              <a:ext cx="621888" cy="1211261"/>
            </a:xfrm>
            <a:prstGeom prst="bentConnector2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Parenthèse ouvrante 1051">
              <a:extLst>
                <a:ext uri="{FF2B5EF4-FFF2-40B4-BE49-F238E27FC236}">
                  <a16:creationId xmlns:a16="http://schemas.microsoft.com/office/drawing/2014/main" id="{F87E0E7B-B2DD-1110-861A-287C54837543}"/>
                </a:ext>
              </a:extLst>
            </p:cNvPr>
            <p:cNvSpPr/>
            <p:nvPr/>
          </p:nvSpPr>
          <p:spPr>
            <a:xfrm flipH="1">
              <a:off x="9211671" y="2923509"/>
              <a:ext cx="100053" cy="1305591"/>
            </a:xfrm>
            <a:prstGeom prst="leftBracket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4" name="ZoneTexte 1053">
              <a:extLst>
                <a:ext uri="{FF2B5EF4-FFF2-40B4-BE49-F238E27FC236}">
                  <a16:creationId xmlns:a16="http://schemas.microsoft.com/office/drawing/2014/main" id="{68412961-4499-178F-35DC-94BF66AE38C8}"/>
                </a:ext>
              </a:extLst>
            </p:cNvPr>
            <p:cNvSpPr txBox="1"/>
            <p:nvPr/>
          </p:nvSpPr>
          <p:spPr>
            <a:xfrm>
              <a:off x="9747250" y="3206972"/>
              <a:ext cx="25122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noProof="0" dirty="0">
                  <a:solidFill>
                    <a:srgbClr val="000066"/>
                  </a:solidFill>
                </a:rPr>
                <a:t>Mean adjusted 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r>
                <a:rPr lang="en-US" sz="1600" noProof="0" dirty="0">
                  <a:solidFill>
                    <a:srgbClr val="000066"/>
                  </a:solidFill>
                </a:rPr>
                <a:t>difference at W96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r>
                <a:rPr lang="en-US" sz="1600" noProof="0" dirty="0">
                  <a:solidFill>
                    <a:srgbClr val="000066"/>
                  </a:solidFill>
                </a:rPr>
                <a:t>+1.52 kg (95% CI: 0.74-2.29)</a:t>
              </a:r>
            </a:p>
          </p:txBody>
        </p:sp>
        <p:cxnSp>
          <p:nvCxnSpPr>
            <p:cNvPr id="1056" name="Connecteur droit 1055">
              <a:extLst>
                <a:ext uri="{FF2B5EF4-FFF2-40B4-BE49-F238E27FC236}">
                  <a16:creationId xmlns:a16="http://schemas.microsoft.com/office/drawing/2014/main" id="{44DDC556-64BF-4A5A-224C-73319CA4DEB3}"/>
                </a:ext>
              </a:extLst>
            </p:cNvPr>
            <p:cNvCxnSpPr>
              <a:stCxn id="1052" idx="1"/>
              <a:endCxn id="1054" idx="1"/>
            </p:cNvCxnSpPr>
            <p:nvPr/>
          </p:nvCxnSpPr>
          <p:spPr>
            <a:xfrm>
              <a:off x="9311724" y="3576305"/>
              <a:ext cx="435526" cy="4616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B51220-C620-24DF-1118-C1BD96734A1C}"/>
                </a:ext>
              </a:extLst>
            </p:cNvPr>
            <p:cNvSpPr/>
            <p:nvPr/>
          </p:nvSpPr>
          <p:spPr>
            <a:xfrm>
              <a:off x="2752350" y="2576478"/>
              <a:ext cx="144000" cy="144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BEEB0B-4744-B03B-5B7E-D9641ACF874C}"/>
                </a:ext>
              </a:extLst>
            </p:cNvPr>
            <p:cNvSpPr/>
            <p:nvPr/>
          </p:nvSpPr>
          <p:spPr>
            <a:xfrm>
              <a:off x="2752350" y="2797503"/>
              <a:ext cx="144000" cy="144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8044AF4A-5368-FB33-17B0-B1A896B8B68E}"/>
              </a:ext>
            </a:extLst>
          </p:cNvPr>
          <p:cNvSpPr txBox="1"/>
          <p:nvPr/>
        </p:nvSpPr>
        <p:spPr>
          <a:xfrm>
            <a:off x="4179364" y="1458852"/>
            <a:ext cx="3653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B0F0"/>
                </a:solidFill>
              </a:rPr>
              <a:t>Adjusted mean change in weight</a:t>
            </a:r>
          </a:p>
        </p:txBody>
      </p:sp>
    </p:spTree>
    <p:extLst>
      <p:ext uri="{BB962C8B-B14F-4D97-AF65-F5344CB8AC3E}">
        <p14:creationId xmlns:p14="http://schemas.microsoft.com/office/powerpoint/2010/main" val="13032211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E72E712-5CFD-98E3-26A7-F8560FD0B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566" y="6444771"/>
            <a:ext cx="2849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Martinez E, EACS 2025, Abs. R03.8LB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8CDD531-BA41-05FB-5B25-6D3CC0E0E6AF}"/>
              </a:ext>
            </a:extLst>
          </p:cNvPr>
          <p:cNvSpPr txBox="1"/>
          <p:nvPr/>
        </p:nvSpPr>
        <p:spPr>
          <a:xfrm>
            <a:off x="6825974" y="1844625"/>
            <a:ext cx="526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</a:rPr>
              <a:t>Independent factors associated with &gt;5% weight gain</a:t>
            </a:r>
            <a:endParaRPr lang="en-US" b="1" baseline="30000" noProof="0" dirty="0">
              <a:solidFill>
                <a:srgbClr val="00B0F0"/>
              </a:solidFill>
            </a:endParaRP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83772014-421F-2751-2042-BAB5292CB4FB}"/>
              </a:ext>
            </a:extLst>
          </p:cNvPr>
          <p:cNvGrpSpPr/>
          <p:nvPr/>
        </p:nvGrpSpPr>
        <p:grpSpPr>
          <a:xfrm>
            <a:off x="6058982" y="3232151"/>
            <a:ext cx="6173503" cy="2637015"/>
            <a:chOff x="6058982" y="3232151"/>
            <a:chExt cx="6173503" cy="2637015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D83B1F04-FCEF-E5A7-FCBE-FD04B6396A2D}"/>
                </a:ext>
              </a:extLst>
            </p:cNvPr>
            <p:cNvGrpSpPr/>
            <p:nvPr/>
          </p:nvGrpSpPr>
          <p:grpSpPr>
            <a:xfrm>
              <a:off x="8619334" y="3232151"/>
              <a:ext cx="3613151" cy="2025650"/>
              <a:chOff x="8575675" y="3232151"/>
              <a:chExt cx="3613151" cy="2025650"/>
            </a:xfrm>
          </p:grpSpPr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060E8230-17D6-B3D3-1846-62B60007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75675" y="5184776"/>
                <a:ext cx="16081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84C15434-8AF5-A33B-79B1-753D8CCAA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83813" y="5184776"/>
                <a:ext cx="20050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A512D3DC-336E-1A29-255D-75E2CCC7B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3813" y="3232151"/>
                <a:ext cx="0" cy="19526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8E845E85-7265-B9F9-3A04-D942243B7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98238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B1391E61-A8F5-442E-F61F-5DF247B2D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91925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D632E536-5378-6FA8-0C5C-6C7D66061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17350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2A809BE3-8A86-8A82-24BE-BCDB62AD3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1500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1D035FE4-85CE-079F-B0B8-76F95E5FC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61838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2847307E-21AD-69B9-B859-46EFB6949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5388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97BB3984-8F65-C24C-9337-3D6F586FE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66325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C6F0832C-DF36-2908-E493-7E8BF6146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1388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B1AB986E-78A9-C40D-CA18-6D62F33FD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4225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F92D07D0-6A70-0DB3-545A-84DE0F8FD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3250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2F46BCA4-9EBB-77B4-0694-30212C01E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71000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296C2DB8-4A11-4B58-EF88-F2ABA7761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82075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0C4989FA-CEBC-DA08-14B6-7B66E40CF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3813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2439BAAB-A29F-753B-3A67-32E77111B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7075" y="5184776"/>
                <a:ext cx="0" cy="730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DC685759-3E39-1789-070C-9553BC429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61575" y="4633913"/>
                <a:ext cx="1957388" cy="0"/>
              </a:xfrm>
              <a:prstGeom prst="line">
                <a:avLst/>
              </a:prstGeom>
              <a:noFill/>
              <a:ln w="1587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FA5A967A-855C-AD23-3A39-94594DDB9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83825" y="4273551"/>
                <a:ext cx="960438" cy="0"/>
              </a:xfrm>
              <a:prstGeom prst="line">
                <a:avLst/>
              </a:prstGeom>
              <a:noFill/>
              <a:ln w="1587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DAA77FBB-DA19-D3EA-3BBC-F59C2C4C8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31438" y="3913188"/>
                <a:ext cx="1169988" cy="0"/>
              </a:xfrm>
              <a:prstGeom prst="line">
                <a:avLst/>
              </a:prstGeom>
              <a:noFill/>
              <a:ln w="1587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69CC13C2-71B8-FE9F-2F5B-E60023BE5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37813" y="3554413"/>
                <a:ext cx="790575" cy="0"/>
              </a:xfrm>
              <a:prstGeom prst="line">
                <a:avLst/>
              </a:prstGeom>
              <a:noFill/>
              <a:ln w="1587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2C5B16EF-D4CE-B5C7-8321-8D9BA20DD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5200" y="4994276"/>
                <a:ext cx="1498600" cy="0"/>
              </a:xfrm>
              <a:prstGeom prst="line">
                <a:avLst/>
              </a:prstGeom>
              <a:noFill/>
              <a:ln w="1587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6EF8198-1219-1FE4-6BBD-D1DA84676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588" y="3516313"/>
                <a:ext cx="73025" cy="74613"/>
              </a:xfrm>
              <a:custGeom>
                <a:avLst/>
                <a:gdLst>
                  <a:gd name="T0" fmla="*/ 47 w 325"/>
                  <a:gd name="T1" fmla="*/ 48 h 326"/>
                  <a:gd name="T2" fmla="*/ 26 w 325"/>
                  <a:gd name="T3" fmla="*/ 71 h 326"/>
                  <a:gd name="T4" fmla="*/ 11 w 325"/>
                  <a:gd name="T5" fmla="*/ 100 h 326"/>
                  <a:gd name="T6" fmla="*/ 2 w 325"/>
                  <a:gd name="T7" fmla="*/ 130 h 326"/>
                  <a:gd name="T8" fmla="*/ 0 w 325"/>
                  <a:gd name="T9" fmla="*/ 163 h 326"/>
                  <a:gd name="T10" fmla="*/ 0 w 325"/>
                  <a:gd name="T11" fmla="*/ 179 h 326"/>
                  <a:gd name="T12" fmla="*/ 2 w 325"/>
                  <a:gd name="T13" fmla="*/ 194 h 326"/>
                  <a:gd name="T14" fmla="*/ 5 w 325"/>
                  <a:gd name="T15" fmla="*/ 209 h 326"/>
                  <a:gd name="T16" fmla="*/ 11 w 325"/>
                  <a:gd name="T17" fmla="*/ 225 h 326"/>
                  <a:gd name="T18" fmla="*/ 17 w 325"/>
                  <a:gd name="T19" fmla="*/ 239 h 326"/>
                  <a:gd name="T20" fmla="*/ 26 w 325"/>
                  <a:gd name="T21" fmla="*/ 252 h 326"/>
                  <a:gd name="T22" fmla="*/ 35 w 325"/>
                  <a:gd name="T23" fmla="*/ 265 h 326"/>
                  <a:gd name="T24" fmla="*/ 47 w 325"/>
                  <a:gd name="T25" fmla="*/ 278 h 326"/>
                  <a:gd name="T26" fmla="*/ 71 w 325"/>
                  <a:gd name="T27" fmla="*/ 298 h 326"/>
                  <a:gd name="T28" fmla="*/ 84 w 325"/>
                  <a:gd name="T29" fmla="*/ 306 h 326"/>
                  <a:gd name="T30" fmla="*/ 99 w 325"/>
                  <a:gd name="T31" fmla="*/ 313 h 326"/>
                  <a:gd name="T32" fmla="*/ 129 w 325"/>
                  <a:gd name="T33" fmla="*/ 322 h 326"/>
                  <a:gd name="T34" fmla="*/ 145 w 325"/>
                  <a:gd name="T35" fmla="*/ 324 h 326"/>
                  <a:gd name="T36" fmla="*/ 162 w 325"/>
                  <a:gd name="T37" fmla="*/ 326 h 326"/>
                  <a:gd name="T38" fmla="*/ 178 w 325"/>
                  <a:gd name="T39" fmla="*/ 324 h 326"/>
                  <a:gd name="T40" fmla="*/ 194 w 325"/>
                  <a:gd name="T41" fmla="*/ 322 h 326"/>
                  <a:gd name="T42" fmla="*/ 209 w 325"/>
                  <a:gd name="T43" fmla="*/ 318 h 326"/>
                  <a:gd name="T44" fmla="*/ 224 w 325"/>
                  <a:gd name="T45" fmla="*/ 313 h 326"/>
                  <a:gd name="T46" fmla="*/ 238 w 325"/>
                  <a:gd name="T47" fmla="*/ 306 h 326"/>
                  <a:gd name="T48" fmla="*/ 251 w 325"/>
                  <a:gd name="T49" fmla="*/ 298 h 326"/>
                  <a:gd name="T50" fmla="*/ 254 w 325"/>
                  <a:gd name="T51" fmla="*/ 295 h 326"/>
                  <a:gd name="T52" fmla="*/ 257 w 325"/>
                  <a:gd name="T53" fmla="*/ 293 h 326"/>
                  <a:gd name="T54" fmla="*/ 264 w 325"/>
                  <a:gd name="T55" fmla="*/ 288 h 326"/>
                  <a:gd name="T56" fmla="*/ 277 w 325"/>
                  <a:gd name="T57" fmla="*/ 278 h 326"/>
                  <a:gd name="T58" fmla="*/ 288 w 325"/>
                  <a:gd name="T59" fmla="*/ 265 h 326"/>
                  <a:gd name="T60" fmla="*/ 292 w 325"/>
                  <a:gd name="T61" fmla="*/ 258 h 326"/>
                  <a:gd name="T62" fmla="*/ 294 w 325"/>
                  <a:gd name="T63" fmla="*/ 254 h 326"/>
                  <a:gd name="T64" fmla="*/ 298 w 325"/>
                  <a:gd name="T65" fmla="*/ 252 h 326"/>
                  <a:gd name="T66" fmla="*/ 306 w 325"/>
                  <a:gd name="T67" fmla="*/ 239 h 326"/>
                  <a:gd name="T68" fmla="*/ 312 w 325"/>
                  <a:gd name="T69" fmla="*/ 225 h 326"/>
                  <a:gd name="T70" fmla="*/ 317 w 325"/>
                  <a:gd name="T71" fmla="*/ 209 h 326"/>
                  <a:gd name="T72" fmla="*/ 321 w 325"/>
                  <a:gd name="T73" fmla="*/ 194 h 326"/>
                  <a:gd name="T74" fmla="*/ 324 w 325"/>
                  <a:gd name="T75" fmla="*/ 179 h 326"/>
                  <a:gd name="T76" fmla="*/ 325 w 325"/>
                  <a:gd name="T77" fmla="*/ 163 h 326"/>
                  <a:gd name="T78" fmla="*/ 324 w 325"/>
                  <a:gd name="T79" fmla="*/ 146 h 326"/>
                  <a:gd name="T80" fmla="*/ 321 w 325"/>
                  <a:gd name="T81" fmla="*/ 130 h 326"/>
                  <a:gd name="T82" fmla="*/ 312 w 325"/>
                  <a:gd name="T83" fmla="*/ 100 h 326"/>
                  <a:gd name="T84" fmla="*/ 306 w 325"/>
                  <a:gd name="T85" fmla="*/ 85 h 326"/>
                  <a:gd name="T86" fmla="*/ 298 w 325"/>
                  <a:gd name="T87" fmla="*/ 71 h 326"/>
                  <a:gd name="T88" fmla="*/ 277 w 325"/>
                  <a:gd name="T89" fmla="*/ 48 h 326"/>
                  <a:gd name="T90" fmla="*/ 264 w 325"/>
                  <a:gd name="T91" fmla="*/ 35 h 326"/>
                  <a:gd name="T92" fmla="*/ 251 w 325"/>
                  <a:gd name="T93" fmla="*/ 26 h 326"/>
                  <a:gd name="T94" fmla="*/ 238 w 325"/>
                  <a:gd name="T95" fmla="*/ 17 h 326"/>
                  <a:gd name="T96" fmla="*/ 224 w 325"/>
                  <a:gd name="T97" fmla="*/ 11 h 326"/>
                  <a:gd name="T98" fmla="*/ 209 w 325"/>
                  <a:gd name="T99" fmla="*/ 6 h 326"/>
                  <a:gd name="T100" fmla="*/ 194 w 325"/>
                  <a:gd name="T101" fmla="*/ 2 h 326"/>
                  <a:gd name="T102" fmla="*/ 178 w 325"/>
                  <a:gd name="T103" fmla="*/ 0 h 326"/>
                  <a:gd name="T104" fmla="*/ 162 w 325"/>
                  <a:gd name="T105" fmla="*/ 0 h 326"/>
                  <a:gd name="T106" fmla="*/ 129 w 325"/>
                  <a:gd name="T107" fmla="*/ 2 h 326"/>
                  <a:gd name="T108" fmla="*/ 99 w 325"/>
                  <a:gd name="T109" fmla="*/ 11 h 326"/>
                  <a:gd name="T110" fmla="*/ 71 w 325"/>
                  <a:gd name="T111" fmla="*/ 26 h 326"/>
                  <a:gd name="T112" fmla="*/ 47 w 325"/>
                  <a:gd name="T113" fmla="*/ 4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326">
                    <a:moveTo>
                      <a:pt x="47" y="48"/>
                    </a:moveTo>
                    <a:lnTo>
                      <a:pt x="26" y="71"/>
                    </a:lnTo>
                    <a:lnTo>
                      <a:pt x="11" y="100"/>
                    </a:lnTo>
                    <a:lnTo>
                      <a:pt x="2" y="130"/>
                    </a:lnTo>
                    <a:lnTo>
                      <a:pt x="0" y="163"/>
                    </a:lnTo>
                    <a:lnTo>
                      <a:pt x="0" y="179"/>
                    </a:lnTo>
                    <a:lnTo>
                      <a:pt x="2" y="194"/>
                    </a:lnTo>
                    <a:lnTo>
                      <a:pt x="5" y="209"/>
                    </a:lnTo>
                    <a:lnTo>
                      <a:pt x="11" y="225"/>
                    </a:lnTo>
                    <a:lnTo>
                      <a:pt x="17" y="239"/>
                    </a:lnTo>
                    <a:lnTo>
                      <a:pt x="26" y="252"/>
                    </a:lnTo>
                    <a:lnTo>
                      <a:pt x="35" y="265"/>
                    </a:lnTo>
                    <a:lnTo>
                      <a:pt x="47" y="278"/>
                    </a:lnTo>
                    <a:lnTo>
                      <a:pt x="71" y="298"/>
                    </a:lnTo>
                    <a:lnTo>
                      <a:pt x="84" y="306"/>
                    </a:lnTo>
                    <a:lnTo>
                      <a:pt x="99" y="313"/>
                    </a:lnTo>
                    <a:lnTo>
                      <a:pt x="129" y="322"/>
                    </a:lnTo>
                    <a:lnTo>
                      <a:pt x="145" y="324"/>
                    </a:lnTo>
                    <a:lnTo>
                      <a:pt x="162" y="326"/>
                    </a:lnTo>
                    <a:lnTo>
                      <a:pt x="178" y="324"/>
                    </a:lnTo>
                    <a:lnTo>
                      <a:pt x="194" y="322"/>
                    </a:lnTo>
                    <a:lnTo>
                      <a:pt x="209" y="318"/>
                    </a:lnTo>
                    <a:lnTo>
                      <a:pt x="224" y="313"/>
                    </a:lnTo>
                    <a:lnTo>
                      <a:pt x="238" y="306"/>
                    </a:lnTo>
                    <a:lnTo>
                      <a:pt x="251" y="298"/>
                    </a:lnTo>
                    <a:lnTo>
                      <a:pt x="254" y="295"/>
                    </a:lnTo>
                    <a:lnTo>
                      <a:pt x="257" y="293"/>
                    </a:lnTo>
                    <a:lnTo>
                      <a:pt x="264" y="288"/>
                    </a:lnTo>
                    <a:lnTo>
                      <a:pt x="277" y="278"/>
                    </a:lnTo>
                    <a:lnTo>
                      <a:pt x="288" y="265"/>
                    </a:lnTo>
                    <a:lnTo>
                      <a:pt x="292" y="258"/>
                    </a:lnTo>
                    <a:lnTo>
                      <a:pt x="294" y="254"/>
                    </a:lnTo>
                    <a:lnTo>
                      <a:pt x="298" y="252"/>
                    </a:lnTo>
                    <a:lnTo>
                      <a:pt x="306" y="239"/>
                    </a:lnTo>
                    <a:lnTo>
                      <a:pt x="312" y="225"/>
                    </a:lnTo>
                    <a:lnTo>
                      <a:pt x="317" y="209"/>
                    </a:lnTo>
                    <a:lnTo>
                      <a:pt x="321" y="194"/>
                    </a:lnTo>
                    <a:lnTo>
                      <a:pt x="324" y="179"/>
                    </a:lnTo>
                    <a:lnTo>
                      <a:pt x="325" y="163"/>
                    </a:lnTo>
                    <a:lnTo>
                      <a:pt x="324" y="146"/>
                    </a:lnTo>
                    <a:lnTo>
                      <a:pt x="321" y="130"/>
                    </a:lnTo>
                    <a:lnTo>
                      <a:pt x="312" y="100"/>
                    </a:lnTo>
                    <a:lnTo>
                      <a:pt x="306" y="85"/>
                    </a:lnTo>
                    <a:lnTo>
                      <a:pt x="298" y="71"/>
                    </a:lnTo>
                    <a:lnTo>
                      <a:pt x="277" y="48"/>
                    </a:lnTo>
                    <a:lnTo>
                      <a:pt x="264" y="35"/>
                    </a:lnTo>
                    <a:lnTo>
                      <a:pt x="251" y="26"/>
                    </a:lnTo>
                    <a:lnTo>
                      <a:pt x="238" y="17"/>
                    </a:lnTo>
                    <a:lnTo>
                      <a:pt x="224" y="11"/>
                    </a:lnTo>
                    <a:lnTo>
                      <a:pt x="209" y="6"/>
                    </a:lnTo>
                    <a:lnTo>
                      <a:pt x="194" y="2"/>
                    </a:lnTo>
                    <a:lnTo>
                      <a:pt x="178" y="0"/>
                    </a:lnTo>
                    <a:lnTo>
                      <a:pt x="162" y="0"/>
                    </a:lnTo>
                    <a:lnTo>
                      <a:pt x="129" y="2"/>
                    </a:lnTo>
                    <a:lnTo>
                      <a:pt x="99" y="11"/>
                    </a:lnTo>
                    <a:lnTo>
                      <a:pt x="71" y="26"/>
                    </a:ln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463626D4-DC97-B67E-71E3-10597AFD7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9125" y="3876676"/>
                <a:ext cx="74613" cy="74613"/>
              </a:xfrm>
              <a:custGeom>
                <a:avLst/>
                <a:gdLst>
                  <a:gd name="T0" fmla="*/ 48 w 325"/>
                  <a:gd name="T1" fmla="*/ 47 h 325"/>
                  <a:gd name="T2" fmla="*/ 26 w 325"/>
                  <a:gd name="T3" fmla="*/ 71 h 325"/>
                  <a:gd name="T4" fmla="*/ 11 w 325"/>
                  <a:gd name="T5" fmla="*/ 99 h 325"/>
                  <a:gd name="T6" fmla="*/ 2 w 325"/>
                  <a:gd name="T7" fmla="*/ 129 h 325"/>
                  <a:gd name="T8" fmla="*/ 0 w 325"/>
                  <a:gd name="T9" fmla="*/ 162 h 325"/>
                  <a:gd name="T10" fmla="*/ 0 w 325"/>
                  <a:gd name="T11" fmla="*/ 178 h 325"/>
                  <a:gd name="T12" fmla="*/ 2 w 325"/>
                  <a:gd name="T13" fmla="*/ 194 h 325"/>
                  <a:gd name="T14" fmla="*/ 6 w 325"/>
                  <a:gd name="T15" fmla="*/ 209 h 325"/>
                  <a:gd name="T16" fmla="*/ 11 w 325"/>
                  <a:gd name="T17" fmla="*/ 224 h 325"/>
                  <a:gd name="T18" fmla="*/ 17 w 325"/>
                  <a:gd name="T19" fmla="*/ 238 h 325"/>
                  <a:gd name="T20" fmla="*/ 26 w 325"/>
                  <a:gd name="T21" fmla="*/ 251 h 325"/>
                  <a:gd name="T22" fmla="*/ 35 w 325"/>
                  <a:gd name="T23" fmla="*/ 264 h 325"/>
                  <a:gd name="T24" fmla="*/ 48 w 325"/>
                  <a:gd name="T25" fmla="*/ 277 h 325"/>
                  <a:gd name="T26" fmla="*/ 71 w 325"/>
                  <a:gd name="T27" fmla="*/ 298 h 325"/>
                  <a:gd name="T28" fmla="*/ 85 w 325"/>
                  <a:gd name="T29" fmla="*/ 306 h 325"/>
                  <a:gd name="T30" fmla="*/ 99 w 325"/>
                  <a:gd name="T31" fmla="*/ 312 h 325"/>
                  <a:gd name="T32" fmla="*/ 130 w 325"/>
                  <a:gd name="T33" fmla="*/ 322 h 325"/>
                  <a:gd name="T34" fmla="*/ 146 w 325"/>
                  <a:gd name="T35" fmla="*/ 324 h 325"/>
                  <a:gd name="T36" fmla="*/ 163 w 325"/>
                  <a:gd name="T37" fmla="*/ 325 h 325"/>
                  <a:gd name="T38" fmla="*/ 179 w 325"/>
                  <a:gd name="T39" fmla="*/ 324 h 325"/>
                  <a:gd name="T40" fmla="*/ 194 w 325"/>
                  <a:gd name="T41" fmla="*/ 322 h 325"/>
                  <a:gd name="T42" fmla="*/ 209 w 325"/>
                  <a:gd name="T43" fmla="*/ 317 h 325"/>
                  <a:gd name="T44" fmla="*/ 225 w 325"/>
                  <a:gd name="T45" fmla="*/ 312 h 325"/>
                  <a:gd name="T46" fmla="*/ 238 w 325"/>
                  <a:gd name="T47" fmla="*/ 306 h 325"/>
                  <a:gd name="T48" fmla="*/ 252 w 325"/>
                  <a:gd name="T49" fmla="*/ 298 h 325"/>
                  <a:gd name="T50" fmla="*/ 254 w 325"/>
                  <a:gd name="T51" fmla="*/ 294 h 325"/>
                  <a:gd name="T52" fmla="*/ 258 w 325"/>
                  <a:gd name="T53" fmla="*/ 292 h 325"/>
                  <a:gd name="T54" fmla="*/ 264 w 325"/>
                  <a:gd name="T55" fmla="*/ 288 h 325"/>
                  <a:gd name="T56" fmla="*/ 278 w 325"/>
                  <a:gd name="T57" fmla="*/ 277 h 325"/>
                  <a:gd name="T58" fmla="*/ 288 w 325"/>
                  <a:gd name="T59" fmla="*/ 264 h 325"/>
                  <a:gd name="T60" fmla="*/ 293 w 325"/>
                  <a:gd name="T61" fmla="*/ 257 h 325"/>
                  <a:gd name="T62" fmla="*/ 295 w 325"/>
                  <a:gd name="T63" fmla="*/ 254 h 325"/>
                  <a:gd name="T64" fmla="*/ 298 w 325"/>
                  <a:gd name="T65" fmla="*/ 251 h 325"/>
                  <a:gd name="T66" fmla="*/ 306 w 325"/>
                  <a:gd name="T67" fmla="*/ 238 h 325"/>
                  <a:gd name="T68" fmla="*/ 313 w 325"/>
                  <a:gd name="T69" fmla="*/ 224 h 325"/>
                  <a:gd name="T70" fmla="*/ 317 w 325"/>
                  <a:gd name="T71" fmla="*/ 209 h 325"/>
                  <a:gd name="T72" fmla="*/ 322 w 325"/>
                  <a:gd name="T73" fmla="*/ 194 h 325"/>
                  <a:gd name="T74" fmla="*/ 324 w 325"/>
                  <a:gd name="T75" fmla="*/ 178 h 325"/>
                  <a:gd name="T76" fmla="*/ 325 w 325"/>
                  <a:gd name="T77" fmla="*/ 162 h 325"/>
                  <a:gd name="T78" fmla="*/ 324 w 325"/>
                  <a:gd name="T79" fmla="*/ 145 h 325"/>
                  <a:gd name="T80" fmla="*/ 322 w 325"/>
                  <a:gd name="T81" fmla="*/ 129 h 325"/>
                  <a:gd name="T82" fmla="*/ 313 w 325"/>
                  <a:gd name="T83" fmla="*/ 99 h 325"/>
                  <a:gd name="T84" fmla="*/ 306 w 325"/>
                  <a:gd name="T85" fmla="*/ 84 h 325"/>
                  <a:gd name="T86" fmla="*/ 298 w 325"/>
                  <a:gd name="T87" fmla="*/ 71 h 325"/>
                  <a:gd name="T88" fmla="*/ 278 w 325"/>
                  <a:gd name="T89" fmla="*/ 47 h 325"/>
                  <a:gd name="T90" fmla="*/ 264 w 325"/>
                  <a:gd name="T91" fmla="*/ 35 h 325"/>
                  <a:gd name="T92" fmla="*/ 252 w 325"/>
                  <a:gd name="T93" fmla="*/ 26 h 325"/>
                  <a:gd name="T94" fmla="*/ 238 w 325"/>
                  <a:gd name="T95" fmla="*/ 16 h 325"/>
                  <a:gd name="T96" fmla="*/ 225 w 325"/>
                  <a:gd name="T97" fmla="*/ 11 h 325"/>
                  <a:gd name="T98" fmla="*/ 209 w 325"/>
                  <a:gd name="T99" fmla="*/ 5 h 325"/>
                  <a:gd name="T100" fmla="*/ 194 w 325"/>
                  <a:gd name="T101" fmla="*/ 2 h 325"/>
                  <a:gd name="T102" fmla="*/ 179 w 325"/>
                  <a:gd name="T103" fmla="*/ 0 h 325"/>
                  <a:gd name="T104" fmla="*/ 163 w 325"/>
                  <a:gd name="T105" fmla="*/ 0 h 325"/>
                  <a:gd name="T106" fmla="*/ 130 w 325"/>
                  <a:gd name="T107" fmla="*/ 2 h 325"/>
                  <a:gd name="T108" fmla="*/ 99 w 325"/>
                  <a:gd name="T109" fmla="*/ 11 h 325"/>
                  <a:gd name="T110" fmla="*/ 71 w 325"/>
                  <a:gd name="T111" fmla="*/ 26 h 325"/>
                  <a:gd name="T112" fmla="*/ 48 w 325"/>
                  <a:gd name="T113" fmla="*/ 4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325">
                    <a:moveTo>
                      <a:pt x="48" y="47"/>
                    </a:moveTo>
                    <a:lnTo>
                      <a:pt x="26" y="71"/>
                    </a:lnTo>
                    <a:lnTo>
                      <a:pt x="11" y="99"/>
                    </a:lnTo>
                    <a:lnTo>
                      <a:pt x="2" y="129"/>
                    </a:lnTo>
                    <a:lnTo>
                      <a:pt x="0" y="162"/>
                    </a:lnTo>
                    <a:lnTo>
                      <a:pt x="0" y="178"/>
                    </a:lnTo>
                    <a:lnTo>
                      <a:pt x="2" y="194"/>
                    </a:lnTo>
                    <a:lnTo>
                      <a:pt x="6" y="209"/>
                    </a:lnTo>
                    <a:lnTo>
                      <a:pt x="11" y="224"/>
                    </a:lnTo>
                    <a:lnTo>
                      <a:pt x="17" y="238"/>
                    </a:lnTo>
                    <a:lnTo>
                      <a:pt x="26" y="251"/>
                    </a:lnTo>
                    <a:lnTo>
                      <a:pt x="35" y="264"/>
                    </a:lnTo>
                    <a:lnTo>
                      <a:pt x="48" y="277"/>
                    </a:lnTo>
                    <a:lnTo>
                      <a:pt x="71" y="298"/>
                    </a:lnTo>
                    <a:lnTo>
                      <a:pt x="85" y="306"/>
                    </a:lnTo>
                    <a:lnTo>
                      <a:pt x="99" y="312"/>
                    </a:lnTo>
                    <a:lnTo>
                      <a:pt x="130" y="322"/>
                    </a:lnTo>
                    <a:lnTo>
                      <a:pt x="146" y="324"/>
                    </a:lnTo>
                    <a:lnTo>
                      <a:pt x="163" y="325"/>
                    </a:lnTo>
                    <a:lnTo>
                      <a:pt x="179" y="324"/>
                    </a:lnTo>
                    <a:lnTo>
                      <a:pt x="194" y="322"/>
                    </a:lnTo>
                    <a:lnTo>
                      <a:pt x="209" y="317"/>
                    </a:lnTo>
                    <a:lnTo>
                      <a:pt x="225" y="312"/>
                    </a:lnTo>
                    <a:lnTo>
                      <a:pt x="238" y="306"/>
                    </a:lnTo>
                    <a:lnTo>
                      <a:pt x="252" y="298"/>
                    </a:lnTo>
                    <a:lnTo>
                      <a:pt x="254" y="294"/>
                    </a:lnTo>
                    <a:lnTo>
                      <a:pt x="258" y="292"/>
                    </a:lnTo>
                    <a:lnTo>
                      <a:pt x="264" y="288"/>
                    </a:lnTo>
                    <a:lnTo>
                      <a:pt x="278" y="277"/>
                    </a:lnTo>
                    <a:lnTo>
                      <a:pt x="288" y="264"/>
                    </a:lnTo>
                    <a:lnTo>
                      <a:pt x="293" y="257"/>
                    </a:lnTo>
                    <a:lnTo>
                      <a:pt x="295" y="254"/>
                    </a:lnTo>
                    <a:lnTo>
                      <a:pt x="298" y="251"/>
                    </a:lnTo>
                    <a:lnTo>
                      <a:pt x="306" y="238"/>
                    </a:lnTo>
                    <a:lnTo>
                      <a:pt x="313" y="224"/>
                    </a:lnTo>
                    <a:lnTo>
                      <a:pt x="317" y="209"/>
                    </a:lnTo>
                    <a:lnTo>
                      <a:pt x="322" y="194"/>
                    </a:lnTo>
                    <a:lnTo>
                      <a:pt x="324" y="178"/>
                    </a:lnTo>
                    <a:lnTo>
                      <a:pt x="325" y="162"/>
                    </a:lnTo>
                    <a:lnTo>
                      <a:pt x="324" y="145"/>
                    </a:lnTo>
                    <a:lnTo>
                      <a:pt x="322" y="129"/>
                    </a:lnTo>
                    <a:lnTo>
                      <a:pt x="313" y="99"/>
                    </a:lnTo>
                    <a:lnTo>
                      <a:pt x="306" y="84"/>
                    </a:lnTo>
                    <a:lnTo>
                      <a:pt x="298" y="71"/>
                    </a:lnTo>
                    <a:lnTo>
                      <a:pt x="278" y="47"/>
                    </a:lnTo>
                    <a:lnTo>
                      <a:pt x="264" y="35"/>
                    </a:lnTo>
                    <a:lnTo>
                      <a:pt x="252" y="26"/>
                    </a:lnTo>
                    <a:lnTo>
                      <a:pt x="238" y="16"/>
                    </a:lnTo>
                    <a:lnTo>
                      <a:pt x="225" y="11"/>
                    </a:lnTo>
                    <a:lnTo>
                      <a:pt x="209" y="5"/>
                    </a:lnTo>
                    <a:lnTo>
                      <a:pt x="194" y="2"/>
                    </a:lnTo>
                    <a:lnTo>
                      <a:pt x="179" y="0"/>
                    </a:lnTo>
                    <a:lnTo>
                      <a:pt x="163" y="0"/>
                    </a:lnTo>
                    <a:lnTo>
                      <a:pt x="130" y="2"/>
                    </a:lnTo>
                    <a:lnTo>
                      <a:pt x="99" y="11"/>
                    </a:lnTo>
                    <a:lnTo>
                      <a:pt x="71" y="26"/>
                    </a:lnTo>
                    <a:lnTo>
                      <a:pt x="48" y="47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73D9DFFA-E516-3BEC-E767-232F491E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6738" y="4237038"/>
                <a:ext cx="73025" cy="73025"/>
              </a:xfrm>
              <a:custGeom>
                <a:avLst/>
                <a:gdLst>
                  <a:gd name="T0" fmla="*/ 47 w 325"/>
                  <a:gd name="T1" fmla="*/ 47 h 325"/>
                  <a:gd name="T2" fmla="*/ 26 w 325"/>
                  <a:gd name="T3" fmla="*/ 71 h 325"/>
                  <a:gd name="T4" fmla="*/ 11 w 325"/>
                  <a:gd name="T5" fmla="*/ 99 h 325"/>
                  <a:gd name="T6" fmla="*/ 2 w 325"/>
                  <a:gd name="T7" fmla="*/ 130 h 325"/>
                  <a:gd name="T8" fmla="*/ 0 w 325"/>
                  <a:gd name="T9" fmla="*/ 163 h 325"/>
                  <a:gd name="T10" fmla="*/ 0 w 325"/>
                  <a:gd name="T11" fmla="*/ 178 h 325"/>
                  <a:gd name="T12" fmla="*/ 2 w 325"/>
                  <a:gd name="T13" fmla="*/ 194 h 325"/>
                  <a:gd name="T14" fmla="*/ 5 w 325"/>
                  <a:gd name="T15" fmla="*/ 209 h 325"/>
                  <a:gd name="T16" fmla="*/ 11 w 325"/>
                  <a:gd name="T17" fmla="*/ 225 h 325"/>
                  <a:gd name="T18" fmla="*/ 16 w 325"/>
                  <a:gd name="T19" fmla="*/ 238 h 325"/>
                  <a:gd name="T20" fmla="*/ 26 w 325"/>
                  <a:gd name="T21" fmla="*/ 252 h 325"/>
                  <a:gd name="T22" fmla="*/ 35 w 325"/>
                  <a:gd name="T23" fmla="*/ 264 h 325"/>
                  <a:gd name="T24" fmla="*/ 47 w 325"/>
                  <a:gd name="T25" fmla="*/ 278 h 325"/>
                  <a:gd name="T26" fmla="*/ 71 w 325"/>
                  <a:gd name="T27" fmla="*/ 298 h 325"/>
                  <a:gd name="T28" fmla="*/ 84 w 325"/>
                  <a:gd name="T29" fmla="*/ 306 h 325"/>
                  <a:gd name="T30" fmla="*/ 99 w 325"/>
                  <a:gd name="T31" fmla="*/ 313 h 325"/>
                  <a:gd name="T32" fmla="*/ 129 w 325"/>
                  <a:gd name="T33" fmla="*/ 322 h 325"/>
                  <a:gd name="T34" fmla="*/ 145 w 325"/>
                  <a:gd name="T35" fmla="*/ 324 h 325"/>
                  <a:gd name="T36" fmla="*/ 162 w 325"/>
                  <a:gd name="T37" fmla="*/ 325 h 325"/>
                  <a:gd name="T38" fmla="*/ 178 w 325"/>
                  <a:gd name="T39" fmla="*/ 324 h 325"/>
                  <a:gd name="T40" fmla="*/ 194 w 325"/>
                  <a:gd name="T41" fmla="*/ 322 h 325"/>
                  <a:gd name="T42" fmla="*/ 208 w 325"/>
                  <a:gd name="T43" fmla="*/ 317 h 325"/>
                  <a:gd name="T44" fmla="*/ 224 w 325"/>
                  <a:gd name="T45" fmla="*/ 313 h 325"/>
                  <a:gd name="T46" fmla="*/ 238 w 325"/>
                  <a:gd name="T47" fmla="*/ 306 h 325"/>
                  <a:gd name="T48" fmla="*/ 251 w 325"/>
                  <a:gd name="T49" fmla="*/ 298 h 325"/>
                  <a:gd name="T50" fmla="*/ 254 w 325"/>
                  <a:gd name="T51" fmla="*/ 295 h 325"/>
                  <a:gd name="T52" fmla="*/ 257 w 325"/>
                  <a:gd name="T53" fmla="*/ 293 h 325"/>
                  <a:gd name="T54" fmla="*/ 264 w 325"/>
                  <a:gd name="T55" fmla="*/ 288 h 325"/>
                  <a:gd name="T56" fmla="*/ 277 w 325"/>
                  <a:gd name="T57" fmla="*/ 278 h 325"/>
                  <a:gd name="T58" fmla="*/ 287 w 325"/>
                  <a:gd name="T59" fmla="*/ 264 h 325"/>
                  <a:gd name="T60" fmla="*/ 292 w 325"/>
                  <a:gd name="T61" fmla="*/ 257 h 325"/>
                  <a:gd name="T62" fmla="*/ 294 w 325"/>
                  <a:gd name="T63" fmla="*/ 254 h 325"/>
                  <a:gd name="T64" fmla="*/ 298 w 325"/>
                  <a:gd name="T65" fmla="*/ 252 h 325"/>
                  <a:gd name="T66" fmla="*/ 306 w 325"/>
                  <a:gd name="T67" fmla="*/ 238 h 325"/>
                  <a:gd name="T68" fmla="*/ 312 w 325"/>
                  <a:gd name="T69" fmla="*/ 225 h 325"/>
                  <a:gd name="T70" fmla="*/ 317 w 325"/>
                  <a:gd name="T71" fmla="*/ 209 h 325"/>
                  <a:gd name="T72" fmla="*/ 321 w 325"/>
                  <a:gd name="T73" fmla="*/ 194 h 325"/>
                  <a:gd name="T74" fmla="*/ 324 w 325"/>
                  <a:gd name="T75" fmla="*/ 178 h 325"/>
                  <a:gd name="T76" fmla="*/ 325 w 325"/>
                  <a:gd name="T77" fmla="*/ 163 h 325"/>
                  <a:gd name="T78" fmla="*/ 324 w 325"/>
                  <a:gd name="T79" fmla="*/ 146 h 325"/>
                  <a:gd name="T80" fmla="*/ 321 w 325"/>
                  <a:gd name="T81" fmla="*/ 130 h 325"/>
                  <a:gd name="T82" fmla="*/ 312 w 325"/>
                  <a:gd name="T83" fmla="*/ 99 h 325"/>
                  <a:gd name="T84" fmla="*/ 306 w 325"/>
                  <a:gd name="T85" fmla="*/ 85 h 325"/>
                  <a:gd name="T86" fmla="*/ 298 w 325"/>
                  <a:gd name="T87" fmla="*/ 71 h 325"/>
                  <a:gd name="T88" fmla="*/ 277 w 325"/>
                  <a:gd name="T89" fmla="*/ 47 h 325"/>
                  <a:gd name="T90" fmla="*/ 264 w 325"/>
                  <a:gd name="T91" fmla="*/ 35 h 325"/>
                  <a:gd name="T92" fmla="*/ 251 w 325"/>
                  <a:gd name="T93" fmla="*/ 26 h 325"/>
                  <a:gd name="T94" fmla="*/ 238 w 325"/>
                  <a:gd name="T95" fmla="*/ 17 h 325"/>
                  <a:gd name="T96" fmla="*/ 224 w 325"/>
                  <a:gd name="T97" fmla="*/ 11 h 325"/>
                  <a:gd name="T98" fmla="*/ 208 w 325"/>
                  <a:gd name="T99" fmla="*/ 6 h 325"/>
                  <a:gd name="T100" fmla="*/ 194 w 325"/>
                  <a:gd name="T101" fmla="*/ 2 h 325"/>
                  <a:gd name="T102" fmla="*/ 178 w 325"/>
                  <a:gd name="T103" fmla="*/ 0 h 325"/>
                  <a:gd name="T104" fmla="*/ 162 w 325"/>
                  <a:gd name="T105" fmla="*/ 0 h 325"/>
                  <a:gd name="T106" fmla="*/ 129 w 325"/>
                  <a:gd name="T107" fmla="*/ 2 h 325"/>
                  <a:gd name="T108" fmla="*/ 99 w 325"/>
                  <a:gd name="T109" fmla="*/ 11 h 325"/>
                  <a:gd name="T110" fmla="*/ 71 w 325"/>
                  <a:gd name="T111" fmla="*/ 26 h 325"/>
                  <a:gd name="T112" fmla="*/ 47 w 325"/>
                  <a:gd name="T113" fmla="*/ 4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325">
                    <a:moveTo>
                      <a:pt x="47" y="47"/>
                    </a:moveTo>
                    <a:lnTo>
                      <a:pt x="26" y="71"/>
                    </a:lnTo>
                    <a:lnTo>
                      <a:pt x="11" y="99"/>
                    </a:lnTo>
                    <a:lnTo>
                      <a:pt x="2" y="130"/>
                    </a:lnTo>
                    <a:lnTo>
                      <a:pt x="0" y="163"/>
                    </a:lnTo>
                    <a:lnTo>
                      <a:pt x="0" y="178"/>
                    </a:lnTo>
                    <a:lnTo>
                      <a:pt x="2" y="194"/>
                    </a:lnTo>
                    <a:lnTo>
                      <a:pt x="5" y="209"/>
                    </a:lnTo>
                    <a:lnTo>
                      <a:pt x="11" y="225"/>
                    </a:lnTo>
                    <a:lnTo>
                      <a:pt x="16" y="238"/>
                    </a:lnTo>
                    <a:lnTo>
                      <a:pt x="26" y="252"/>
                    </a:lnTo>
                    <a:lnTo>
                      <a:pt x="35" y="264"/>
                    </a:lnTo>
                    <a:lnTo>
                      <a:pt x="47" y="278"/>
                    </a:lnTo>
                    <a:lnTo>
                      <a:pt x="71" y="298"/>
                    </a:lnTo>
                    <a:lnTo>
                      <a:pt x="84" y="306"/>
                    </a:lnTo>
                    <a:lnTo>
                      <a:pt x="99" y="313"/>
                    </a:lnTo>
                    <a:lnTo>
                      <a:pt x="129" y="322"/>
                    </a:lnTo>
                    <a:lnTo>
                      <a:pt x="145" y="324"/>
                    </a:lnTo>
                    <a:lnTo>
                      <a:pt x="162" y="325"/>
                    </a:lnTo>
                    <a:lnTo>
                      <a:pt x="178" y="324"/>
                    </a:lnTo>
                    <a:lnTo>
                      <a:pt x="194" y="322"/>
                    </a:lnTo>
                    <a:lnTo>
                      <a:pt x="208" y="317"/>
                    </a:lnTo>
                    <a:lnTo>
                      <a:pt x="224" y="313"/>
                    </a:lnTo>
                    <a:lnTo>
                      <a:pt x="238" y="306"/>
                    </a:lnTo>
                    <a:lnTo>
                      <a:pt x="251" y="298"/>
                    </a:lnTo>
                    <a:lnTo>
                      <a:pt x="254" y="295"/>
                    </a:lnTo>
                    <a:lnTo>
                      <a:pt x="257" y="293"/>
                    </a:lnTo>
                    <a:lnTo>
                      <a:pt x="264" y="288"/>
                    </a:lnTo>
                    <a:lnTo>
                      <a:pt x="277" y="278"/>
                    </a:lnTo>
                    <a:lnTo>
                      <a:pt x="287" y="264"/>
                    </a:lnTo>
                    <a:lnTo>
                      <a:pt x="292" y="257"/>
                    </a:lnTo>
                    <a:lnTo>
                      <a:pt x="294" y="254"/>
                    </a:lnTo>
                    <a:lnTo>
                      <a:pt x="298" y="252"/>
                    </a:lnTo>
                    <a:lnTo>
                      <a:pt x="306" y="238"/>
                    </a:lnTo>
                    <a:lnTo>
                      <a:pt x="312" y="225"/>
                    </a:lnTo>
                    <a:lnTo>
                      <a:pt x="317" y="209"/>
                    </a:lnTo>
                    <a:lnTo>
                      <a:pt x="321" y="194"/>
                    </a:lnTo>
                    <a:lnTo>
                      <a:pt x="324" y="178"/>
                    </a:lnTo>
                    <a:lnTo>
                      <a:pt x="325" y="163"/>
                    </a:lnTo>
                    <a:lnTo>
                      <a:pt x="324" y="146"/>
                    </a:lnTo>
                    <a:lnTo>
                      <a:pt x="321" y="130"/>
                    </a:lnTo>
                    <a:lnTo>
                      <a:pt x="312" y="99"/>
                    </a:lnTo>
                    <a:lnTo>
                      <a:pt x="306" y="85"/>
                    </a:lnTo>
                    <a:lnTo>
                      <a:pt x="298" y="71"/>
                    </a:lnTo>
                    <a:lnTo>
                      <a:pt x="277" y="47"/>
                    </a:lnTo>
                    <a:lnTo>
                      <a:pt x="264" y="35"/>
                    </a:lnTo>
                    <a:lnTo>
                      <a:pt x="251" y="26"/>
                    </a:lnTo>
                    <a:lnTo>
                      <a:pt x="238" y="17"/>
                    </a:lnTo>
                    <a:lnTo>
                      <a:pt x="224" y="11"/>
                    </a:lnTo>
                    <a:lnTo>
                      <a:pt x="208" y="6"/>
                    </a:lnTo>
                    <a:lnTo>
                      <a:pt x="194" y="2"/>
                    </a:lnTo>
                    <a:lnTo>
                      <a:pt x="178" y="0"/>
                    </a:lnTo>
                    <a:lnTo>
                      <a:pt x="162" y="0"/>
                    </a:lnTo>
                    <a:lnTo>
                      <a:pt x="129" y="2"/>
                    </a:lnTo>
                    <a:lnTo>
                      <a:pt x="99" y="11"/>
                    </a:lnTo>
                    <a:lnTo>
                      <a:pt x="71" y="26"/>
                    </a:lnTo>
                    <a:lnTo>
                      <a:pt x="47" y="47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396981E7-9A4A-45C8-E41E-FE89455CC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2963" y="4597401"/>
                <a:ext cx="74613" cy="73025"/>
              </a:xfrm>
              <a:custGeom>
                <a:avLst/>
                <a:gdLst>
                  <a:gd name="T0" fmla="*/ 47 w 325"/>
                  <a:gd name="T1" fmla="*/ 48 h 326"/>
                  <a:gd name="T2" fmla="*/ 26 w 325"/>
                  <a:gd name="T3" fmla="*/ 71 h 326"/>
                  <a:gd name="T4" fmla="*/ 11 w 325"/>
                  <a:gd name="T5" fmla="*/ 100 h 326"/>
                  <a:gd name="T6" fmla="*/ 2 w 325"/>
                  <a:gd name="T7" fmla="*/ 130 h 326"/>
                  <a:gd name="T8" fmla="*/ 0 w 325"/>
                  <a:gd name="T9" fmla="*/ 163 h 326"/>
                  <a:gd name="T10" fmla="*/ 0 w 325"/>
                  <a:gd name="T11" fmla="*/ 179 h 326"/>
                  <a:gd name="T12" fmla="*/ 2 w 325"/>
                  <a:gd name="T13" fmla="*/ 195 h 326"/>
                  <a:gd name="T14" fmla="*/ 6 w 325"/>
                  <a:gd name="T15" fmla="*/ 209 h 326"/>
                  <a:gd name="T16" fmla="*/ 11 w 325"/>
                  <a:gd name="T17" fmla="*/ 225 h 326"/>
                  <a:gd name="T18" fmla="*/ 17 w 325"/>
                  <a:gd name="T19" fmla="*/ 239 h 326"/>
                  <a:gd name="T20" fmla="*/ 26 w 325"/>
                  <a:gd name="T21" fmla="*/ 252 h 326"/>
                  <a:gd name="T22" fmla="*/ 35 w 325"/>
                  <a:gd name="T23" fmla="*/ 265 h 326"/>
                  <a:gd name="T24" fmla="*/ 47 w 325"/>
                  <a:gd name="T25" fmla="*/ 278 h 326"/>
                  <a:gd name="T26" fmla="*/ 71 w 325"/>
                  <a:gd name="T27" fmla="*/ 299 h 326"/>
                  <a:gd name="T28" fmla="*/ 85 w 325"/>
                  <a:gd name="T29" fmla="*/ 306 h 326"/>
                  <a:gd name="T30" fmla="*/ 99 w 325"/>
                  <a:gd name="T31" fmla="*/ 313 h 326"/>
                  <a:gd name="T32" fmla="*/ 130 w 325"/>
                  <a:gd name="T33" fmla="*/ 322 h 326"/>
                  <a:gd name="T34" fmla="*/ 146 w 325"/>
                  <a:gd name="T35" fmla="*/ 325 h 326"/>
                  <a:gd name="T36" fmla="*/ 163 w 325"/>
                  <a:gd name="T37" fmla="*/ 326 h 326"/>
                  <a:gd name="T38" fmla="*/ 178 w 325"/>
                  <a:gd name="T39" fmla="*/ 325 h 326"/>
                  <a:gd name="T40" fmla="*/ 194 w 325"/>
                  <a:gd name="T41" fmla="*/ 322 h 326"/>
                  <a:gd name="T42" fmla="*/ 209 w 325"/>
                  <a:gd name="T43" fmla="*/ 318 h 326"/>
                  <a:gd name="T44" fmla="*/ 225 w 325"/>
                  <a:gd name="T45" fmla="*/ 313 h 326"/>
                  <a:gd name="T46" fmla="*/ 238 w 325"/>
                  <a:gd name="T47" fmla="*/ 306 h 326"/>
                  <a:gd name="T48" fmla="*/ 252 w 325"/>
                  <a:gd name="T49" fmla="*/ 299 h 326"/>
                  <a:gd name="T50" fmla="*/ 254 w 325"/>
                  <a:gd name="T51" fmla="*/ 295 h 326"/>
                  <a:gd name="T52" fmla="*/ 257 w 325"/>
                  <a:gd name="T53" fmla="*/ 293 h 326"/>
                  <a:gd name="T54" fmla="*/ 264 w 325"/>
                  <a:gd name="T55" fmla="*/ 288 h 326"/>
                  <a:gd name="T56" fmla="*/ 278 w 325"/>
                  <a:gd name="T57" fmla="*/ 278 h 326"/>
                  <a:gd name="T58" fmla="*/ 288 w 325"/>
                  <a:gd name="T59" fmla="*/ 265 h 326"/>
                  <a:gd name="T60" fmla="*/ 292 w 325"/>
                  <a:gd name="T61" fmla="*/ 258 h 326"/>
                  <a:gd name="T62" fmla="*/ 295 w 325"/>
                  <a:gd name="T63" fmla="*/ 254 h 326"/>
                  <a:gd name="T64" fmla="*/ 298 w 325"/>
                  <a:gd name="T65" fmla="*/ 252 h 326"/>
                  <a:gd name="T66" fmla="*/ 306 w 325"/>
                  <a:gd name="T67" fmla="*/ 239 h 326"/>
                  <a:gd name="T68" fmla="*/ 313 w 325"/>
                  <a:gd name="T69" fmla="*/ 225 h 326"/>
                  <a:gd name="T70" fmla="*/ 317 w 325"/>
                  <a:gd name="T71" fmla="*/ 209 h 326"/>
                  <a:gd name="T72" fmla="*/ 322 w 325"/>
                  <a:gd name="T73" fmla="*/ 195 h 326"/>
                  <a:gd name="T74" fmla="*/ 324 w 325"/>
                  <a:gd name="T75" fmla="*/ 179 h 326"/>
                  <a:gd name="T76" fmla="*/ 325 w 325"/>
                  <a:gd name="T77" fmla="*/ 163 h 326"/>
                  <a:gd name="T78" fmla="*/ 324 w 325"/>
                  <a:gd name="T79" fmla="*/ 146 h 326"/>
                  <a:gd name="T80" fmla="*/ 322 w 325"/>
                  <a:gd name="T81" fmla="*/ 130 h 326"/>
                  <a:gd name="T82" fmla="*/ 313 w 325"/>
                  <a:gd name="T83" fmla="*/ 100 h 326"/>
                  <a:gd name="T84" fmla="*/ 306 w 325"/>
                  <a:gd name="T85" fmla="*/ 85 h 326"/>
                  <a:gd name="T86" fmla="*/ 298 w 325"/>
                  <a:gd name="T87" fmla="*/ 71 h 326"/>
                  <a:gd name="T88" fmla="*/ 278 w 325"/>
                  <a:gd name="T89" fmla="*/ 48 h 326"/>
                  <a:gd name="T90" fmla="*/ 264 w 325"/>
                  <a:gd name="T91" fmla="*/ 35 h 326"/>
                  <a:gd name="T92" fmla="*/ 252 w 325"/>
                  <a:gd name="T93" fmla="*/ 26 h 326"/>
                  <a:gd name="T94" fmla="*/ 238 w 325"/>
                  <a:gd name="T95" fmla="*/ 17 h 326"/>
                  <a:gd name="T96" fmla="*/ 225 w 325"/>
                  <a:gd name="T97" fmla="*/ 12 h 326"/>
                  <a:gd name="T98" fmla="*/ 209 w 325"/>
                  <a:gd name="T99" fmla="*/ 6 h 326"/>
                  <a:gd name="T100" fmla="*/ 194 w 325"/>
                  <a:gd name="T101" fmla="*/ 3 h 326"/>
                  <a:gd name="T102" fmla="*/ 178 w 325"/>
                  <a:gd name="T103" fmla="*/ 0 h 326"/>
                  <a:gd name="T104" fmla="*/ 163 w 325"/>
                  <a:gd name="T105" fmla="*/ 0 h 326"/>
                  <a:gd name="T106" fmla="*/ 130 w 325"/>
                  <a:gd name="T107" fmla="*/ 3 h 326"/>
                  <a:gd name="T108" fmla="*/ 99 w 325"/>
                  <a:gd name="T109" fmla="*/ 12 h 326"/>
                  <a:gd name="T110" fmla="*/ 71 w 325"/>
                  <a:gd name="T111" fmla="*/ 26 h 326"/>
                  <a:gd name="T112" fmla="*/ 47 w 325"/>
                  <a:gd name="T113" fmla="*/ 4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326">
                    <a:moveTo>
                      <a:pt x="47" y="48"/>
                    </a:moveTo>
                    <a:lnTo>
                      <a:pt x="26" y="71"/>
                    </a:lnTo>
                    <a:lnTo>
                      <a:pt x="11" y="100"/>
                    </a:lnTo>
                    <a:lnTo>
                      <a:pt x="2" y="130"/>
                    </a:lnTo>
                    <a:lnTo>
                      <a:pt x="0" y="163"/>
                    </a:lnTo>
                    <a:lnTo>
                      <a:pt x="0" y="179"/>
                    </a:lnTo>
                    <a:lnTo>
                      <a:pt x="2" y="195"/>
                    </a:lnTo>
                    <a:lnTo>
                      <a:pt x="6" y="209"/>
                    </a:lnTo>
                    <a:lnTo>
                      <a:pt x="11" y="225"/>
                    </a:lnTo>
                    <a:lnTo>
                      <a:pt x="17" y="239"/>
                    </a:lnTo>
                    <a:lnTo>
                      <a:pt x="26" y="252"/>
                    </a:lnTo>
                    <a:lnTo>
                      <a:pt x="35" y="265"/>
                    </a:lnTo>
                    <a:lnTo>
                      <a:pt x="47" y="278"/>
                    </a:lnTo>
                    <a:lnTo>
                      <a:pt x="71" y="299"/>
                    </a:lnTo>
                    <a:lnTo>
                      <a:pt x="85" y="306"/>
                    </a:lnTo>
                    <a:lnTo>
                      <a:pt x="99" y="313"/>
                    </a:lnTo>
                    <a:lnTo>
                      <a:pt x="130" y="322"/>
                    </a:lnTo>
                    <a:lnTo>
                      <a:pt x="146" y="325"/>
                    </a:lnTo>
                    <a:lnTo>
                      <a:pt x="163" y="326"/>
                    </a:lnTo>
                    <a:lnTo>
                      <a:pt x="178" y="325"/>
                    </a:lnTo>
                    <a:lnTo>
                      <a:pt x="194" y="322"/>
                    </a:lnTo>
                    <a:lnTo>
                      <a:pt x="209" y="318"/>
                    </a:lnTo>
                    <a:lnTo>
                      <a:pt x="225" y="313"/>
                    </a:lnTo>
                    <a:lnTo>
                      <a:pt x="238" y="306"/>
                    </a:lnTo>
                    <a:lnTo>
                      <a:pt x="252" y="299"/>
                    </a:lnTo>
                    <a:lnTo>
                      <a:pt x="254" y="295"/>
                    </a:lnTo>
                    <a:lnTo>
                      <a:pt x="257" y="293"/>
                    </a:lnTo>
                    <a:lnTo>
                      <a:pt x="264" y="288"/>
                    </a:lnTo>
                    <a:lnTo>
                      <a:pt x="278" y="278"/>
                    </a:lnTo>
                    <a:lnTo>
                      <a:pt x="288" y="265"/>
                    </a:lnTo>
                    <a:lnTo>
                      <a:pt x="292" y="258"/>
                    </a:lnTo>
                    <a:lnTo>
                      <a:pt x="295" y="254"/>
                    </a:lnTo>
                    <a:lnTo>
                      <a:pt x="298" y="252"/>
                    </a:lnTo>
                    <a:lnTo>
                      <a:pt x="306" y="239"/>
                    </a:lnTo>
                    <a:lnTo>
                      <a:pt x="313" y="225"/>
                    </a:lnTo>
                    <a:lnTo>
                      <a:pt x="317" y="209"/>
                    </a:lnTo>
                    <a:lnTo>
                      <a:pt x="322" y="195"/>
                    </a:lnTo>
                    <a:lnTo>
                      <a:pt x="324" y="179"/>
                    </a:lnTo>
                    <a:lnTo>
                      <a:pt x="325" y="163"/>
                    </a:lnTo>
                    <a:lnTo>
                      <a:pt x="324" y="146"/>
                    </a:lnTo>
                    <a:lnTo>
                      <a:pt x="322" y="130"/>
                    </a:lnTo>
                    <a:lnTo>
                      <a:pt x="313" y="100"/>
                    </a:lnTo>
                    <a:lnTo>
                      <a:pt x="306" y="85"/>
                    </a:lnTo>
                    <a:lnTo>
                      <a:pt x="298" y="71"/>
                    </a:lnTo>
                    <a:lnTo>
                      <a:pt x="278" y="48"/>
                    </a:lnTo>
                    <a:lnTo>
                      <a:pt x="264" y="35"/>
                    </a:lnTo>
                    <a:lnTo>
                      <a:pt x="252" y="26"/>
                    </a:lnTo>
                    <a:lnTo>
                      <a:pt x="238" y="17"/>
                    </a:lnTo>
                    <a:lnTo>
                      <a:pt x="225" y="12"/>
                    </a:lnTo>
                    <a:lnTo>
                      <a:pt x="209" y="6"/>
                    </a:lnTo>
                    <a:lnTo>
                      <a:pt x="194" y="3"/>
                    </a:lnTo>
                    <a:lnTo>
                      <a:pt x="178" y="0"/>
                    </a:lnTo>
                    <a:lnTo>
                      <a:pt x="163" y="0"/>
                    </a:lnTo>
                    <a:lnTo>
                      <a:pt x="130" y="3"/>
                    </a:lnTo>
                    <a:lnTo>
                      <a:pt x="99" y="12"/>
                    </a:lnTo>
                    <a:lnTo>
                      <a:pt x="71" y="26"/>
                    </a:ln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654B95FD-B638-86EA-0F27-064D54D2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1163" y="4957763"/>
                <a:ext cx="73025" cy="73025"/>
              </a:xfrm>
              <a:custGeom>
                <a:avLst/>
                <a:gdLst>
                  <a:gd name="T0" fmla="*/ 278 w 325"/>
                  <a:gd name="T1" fmla="*/ 278 h 325"/>
                  <a:gd name="T2" fmla="*/ 288 w 325"/>
                  <a:gd name="T3" fmla="*/ 264 h 325"/>
                  <a:gd name="T4" fmla="*/ 293 w 325"/>
                  <a:gd name="T5" fmla="*/ 257 h 325"/>
                  <a:gd name="T6" fmla="*/ 295 w 325"/>
                  <a:gd name="T7" fmla="*/ 254 h 325"/>
                  <a:gd name="T8" fmla="*/ 298 w 325"/>
                  <a:gd name="T9" fmla="*/ 252 h 325"/>
                  <a:gd name="T10" fmla="*/ 306 w 325"/>
                  <a:gd name="T11" fmla="*/ 238 h 325"/>
                  <a:gd name="T12" fmla="*/ 313 w 325"/>
                  <a:gd name="T13" fmla="*/ 224 h 325"/>
                  <a:gd name="T14" fmla="*/ 317 w 325"/>
                  <a:gd name="T15" fmla="*/ 209 h 325"/>
                  <a:gd name="T16" fmla="*/ 322 w 325"/>
                  <a:gd name="T17" fmla="*/ 194 h 325"/>
                  <a:gd name="T18" fmla="*/ 324 w 325"/>
                  <a:gd name="T19" fmla="*/ 178 h 325"/>
                  <a:gd name="T20" fmla="*/ 325 w 325"/>
                  <a:gd name="T21" fmla="*/ 162 h 325"/>
                  <a:gd name="T22" fmla="*/ 324 w 325"/>
                  <a:gd name="T23" fmla="*/ 145 h 325"/>
                  <a:gd name="T24" fmla="*/ 322 w 325"/>
                  <a:gd name="T25" fmla="*/ 130 h 325"/>
                  <a:gd name="T26" fmla="*/ 313 w 325"/>
                  <a:gd name="T27" fmla="*/ 99 h 325"/>
                  <a:gd name="T28" fmla="*/ 306 w 325"/>
                  <a:gd name="T29" fmla="*/ 84 h 325"/>
                  <a:gd name="T30" fmla="*/ 298 w 325"/>
                  <a:gd name="T31" fmla="*/ 71 h 325"/>
                  <a:gd name="T32" fmla="*/ 278 w 325"/>
                  <a:gd name="T33" fmla="*/ 47 h 325"/>
                  <a:gd name="T34" fmla="*/ 264 w 325"/>
                  <a:gd name="T35" fmla="*/ 35 h 325"/>
                  <a:gd name="T36" fmla="*/ 252 w 325"/>
                  <a:gd name="T37" fmla="*/ 26 h 325"/>
                  <a:gd name="T38" fmla="*/ 238 w 325"/>
                  <a:gd name="T39" fmla="*/ 17 h 325"/>
                  <a:gd name="T40" fmla="*/ 225 w 325"/>
                  <a:gd name="T41" fmla="*/ 11 h 325"/>
                  <a:gd name="T42" fmla="*/ 209 w 325"/>
                  <a:gd name="T43" fmla="*/ 5 h 325"/>
                  <a:gd name="T44" fmla="*/ 194 w 325"/>
                  <a:gd name="T45" fmla="*/ 2 h 325"/>
                  <a:gd name="T46" fmla="*/ 178 w 325"/>
                  <a:gd name="T47" fmla="*/ 0 h 325"/>
                  <a:gd name="T48" fmla="*/ 163 w 325"/>
                  <a:gd name="T49" fmla="*/ 0 h 325"/>
                  <a:gd name="T50" fmla="*/ 130 w 325"/>
                  <a:gd name="T51" fmla="*/ 2 h 325"/>
                  <a:gd name="T52" fmla="*/ 99 w 325"/>
                  <a:gd name="T53" fmla="*/ 11 h 325"/>
                  <a:gd name="T54" fmla="*/ 71 w 325"/>
                  <a:gd name="T55" fmla="*/ 26 h 325"/>
                  <a:gd name="T56" fmla="*/ 48 w 325"/>
                  <a:gd name="T57" fmla="*/ 47 h 325"/>
                  <a:gd name="T58" fmla="*/ 26 w 325"/>
                  <a:gd name="T59" fmla="*/ 71 h 325"/>
                  <a:gd name="T60" fmla="*/ 11 w 325"/>
                  <a:gd name="T61" fmla="*/ 99 h 325"/>
                  <a:gd name="T62" fmla="*/ 2 w 325"/>
                  <a:gd name="T63" fmla="*/ 130 h 325"/>
                  <a:gd name="T64" fmla="*/ 0 w 325"/>
                  <a:gd name="T65" fmla="*/ 162 h 325"/>
                  <a:gd name="T66" fmla="*/ 0 w 325"/>
                  <a:gd name="T67" fmla="*/ 178 h 325"/>
                  <a:gd name="T68" fmla="*/ 2 w 325"/>
                  <a:gd name="T69" fmla="*/ 194 h 325"/>
                  <a:gd name="T70" fmla="*/ 6 w 325"/>
                  <a:gd name="T71" fmla="*/ 209 h 325"/>
                  <a:gd name="T72" fmla="*/ 11 w 325"/>
                  <a:gd name="T73" fmla="*/ 224 h 325"/>
                  <a:gd name="T74" fmla="*/ 17 w 325"/>
                  <a:gd name="T75" fmla="*/ 238 h 325"/>
                  <a:gd name="T76" fmla="*/ 26 w 325"/>
                  <a:gd name="T77" fmla="*/ 252 h 325"/>
                  <a:gd name="T78" fmla="*/ 35 w 325"/>
                  <a:gd name="T79" fmla="*/ 264 h 325"/>
                  <a:gd name="T80" fmla="*/ 48 w 325"/>
                  <a:gd name="T81" fmla="*/ 278 h 325"/>
                  <a:gd name="T82" fmla="*/ 71 w 325"/>
                  <a:gd name="T83" fmla="*/ 298 h 325"/>
                  <a:gd name="T84" fmla="*/ 85 w 325"/>
                  <a:gd name="T85" fmla="*/ 306 h 325"/>
                  <a:gd name="T86" fmla="*/ 99 w 325"/>
                  <a:gd name="T87" fmla="*/ 313 h 325"/>
                  <a:gd name="T88" fmla="*/ 130 w 325"/>
                  <a:gd name="T89" fmla="*/ 322 h 325"/>
                  <a:gd name="T90" fmla="*/ 146 w 325"/>
                  <a:gd name="T91" fmla="*/ 324 h 325"/>
                  <a:gd name="T92" fmla="*/ 163 w 325"/>
                  <a:gd name="T93" fmla="*/ 325 h 325"/>
                  <a:gd name="T94" fmla="*/ 178 w 325"/>
                  <a:gd name="T95" fmla="*/ 324 h 325"/>
                  <a:gd name="T96" fmla="*/ 194 w 325"/>
                  <a:gd name="T97" fmla="*/ 322 h 325"/>
                  <a:gd name="T98" fmla="*/ 209 w 325"/>
                  <a:gd name="T99" fmla="*/ 317 h 325"/>
                  <a:gd name="T100" fmla="*/ 225 w 325"/>
                  <a:gd name="T101" fmla="*/ 313 h 325"/>
                  <a:gd name="T102" fmla="*/ 238 w 325"/>
                  <a:gd name="T103" fmla="*/ 306 h 325"/>
                  <a:gd name="T104" fmla="*/ 252 w 325"/>
                  <a:gd name="T105" fmla="*/ 298 h 325"/>
                  <a:gd name="T106" fmla="*/ 254 w 325"/>
                  <a:gd name="T107" fmla="*/ 295 h 325"/>
                  <a:gd name="T108" fmla="*/ 258 w 325"/>
                  <a:gd name="T109" fmla="*/ 292 h 325"/>
                  <a:gd name="T110" fmla="*/ 264 w 325"/>
                  <a:gd name="T111" fmla="*/ 288 h 325"/>
                  <a:gd name="T112" fmla="*/ 278 w 325"/>
                  <a:gd name="T113" fmla="*/ 2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325">
                    <a:moveTo>
                      <a:pt x="278" y="278"/>
                    </a:moveTo>
                    <a:lnTo>
                      <a:pt x="288" y="264"/>
                    </a:lnTo>
                    <a:lnTo>
                      <a:pt x="293" y="257"/>
                    </a:lnTo>
                    <a:lnTo>
                      <a:pt x="295" y="254"/>
                    </a:lnTo>
                    <a:lnTo>
                      <a:pt x="298" y="252"/>
                    </a:lnTo>
                    <a:lnTo>
                      <a:pt x="306" y="238"/>
                    </a:lnTo>
                    <a:lnTo>
                      <a:pt x="313" y="224"/>
                    </a:lnTo>
                    <a:lnTo>
                      <a:pt x="317" y="209"/>
                    </a:lnTo>
                    <a:lnTo>
                      <a:pt x="322" y="194"/>
                    </a:lnTo>
                    <a:lnTo>
                      <a:pt x="324" y="178"/>
                    </a:lnTo>
                    <a:lnTo>
                      <a:pt x="325" y="162"/>
                    </a:lnTo>
                    <a:lnTo>
                      <a:pt x="324" y="145"/>
                    </a:lnTo>
                    <a:lnTo>
                      <a:pt x="322" y="130"/>
                    </a:lnTo>
                    <a:lnTo>
                      <a:pt x="313" y="99"/>
                    </a:lnTo>
                    <a:lnTo>
                      <a:pt x="306" y="84"/>
                    </a:lnTo>
                    <a:lnTo>
                      <a:pt x="298" y="71"/>
                    </a:lnTo>
                    <a:lnTo>
                      <a:pt x="278" y="47"/>
                    </a:lnTo>
                    <a:lnTo>
                      <a:pt x="264" y="35"/>
                    </a:lnTo>
                    <a:lnTo>
                      <a:pt x="252" y="26"/>
                    </a:lnTo>
                    <a:lnTo>
                      <a:pt x="238" y="17"/>
                    </a:lnTo>
                    <a:lnTo>
                      <a:pt x="225" y="11"/>
                    </a:lnTo>
                    <a:lnTo>
                      <a:pt x="209" y="5"/>
                    </a:lnTo>
                    <a:lnTo>
                      <a:pt x="194" y="2"/>
                    </a:lnTo>
                    <a:lnTo>
                      <a:pt x="178" y="0"/>
                    </a:lnTo>
                    <a:lnTo>
                      <a:pt x="163" y="0"/>
                    </a:lnTo>
                    <a:lnTo>
                      <a:pt x="130" y="2"/>
                    </a:lnTo>
                    <a:lnTo>
                      <a:pt x="99" y="11"/>
                    </a:lnTo>
                    <a:lnTo>
                      <a:pt x="71" y="26"/>
                    </a:lnTo>
                    <a:lnTo>
                      <a:pt x="48" y="47"/>
                    </a:lnTo>
                    <a:lnTo>
                      <a:pt x="26" y="71"/>
                    </a:lnTo>
                    <a:lnTo>
                      <a:pt x="11" y="99"/>
                    </a:lnTo>
                    <a:lnTo>
                      <a:pt x="2" y="130"/>
                    </a:lnTo>
                    <a:lnTo>
                      <a:pt x="0" y="162"/>
                    </a:lnTo>
                    <a:lnTo>
                      <a:pt x="0" y="178"/>
                    </a:lnTo>
                    <a:lnTo>
                      <a:pt x="2" y="194"/>
                    </a:lnTo>
                    <a:lnTo>
                      <a:pt x="6" y="209"/>
                    </a:lnTo>
                    <a:lnTo>
                      <a:pt x="11" y="224"/>
                    </a:lnTo>
                    <a:lnTo>
                      <a:pt x="17" y="238"/>
                    </a:lnTo>
                    <a:lnTo>
                      <a:pt x="26" y="252"/>
                    </a:lnTo>
                    <a:lnTo>
                      <a:pt x="35" y="264"/>
                    </a:lnTo>
                    <a:lnTo>
                      <a:pt x="48" y="278"/>
                    </a:lnTo>
                    <a:lnTo>
                      <a:pt x="71" y="298"/>
                    </a:lnTo>
                    <a:lnTo>
                      <a:pt x="85" y="306"/>
                    </a:lnTo>
                    <a:lnTo>
                      <a:pt x="99" y="313"/>
                    </a:lnTo>
                    <a:lnTo>
                      <a:pt x="130" y="322"/>
                    </a:lnTo>
                    <a:lnTo>
                      <a:pt x="146" y="324"/>
                    </a:lnTo>
                    <a:lnTo>
                      <a:pt x="163" y="325"/>
                    </a:lnTo>
                    <a:lnTo>
                      <a:pt x="178" y="324"/>
                    </a:lnTo>
                    <a:lnTo>
                      <a:pt x="194" y="322"/>
                    </a:lnTo>
                    <a:lnTo>
                      <a:pt x="209" y="317"/>
                    </a:lnTo>
                    <a:lnTo>
                      <a:pt x="225" y="313"/>
                    </a:lnTo>
                    <a:lnTo>
                      <a:pt x="238" y="306"/>
                    </a:lnTo>
                    <a:lnTo>
                      <a:pt x="252" y="298"/>
                    </a:lnTo>
                    <a:lnTo>
                      <a:pt x="254" y="295"/>
                    </a:lnTo>
                    <a:lnTo>
                      <a:pt x="258" y="292"/>
                    </a:lnTo>
                    <a:lnTo>
                      <a:pt x="264" y="288"/>
                    </a:lnTo>
                    <a:lnTo>
                      <a:pt x="278" y="278"/>
                    </a:lnTo>
                    <a:close/>
                  </a:path>
                </a:pathLst>
              </a:custGeom>
              <a:solidFill>
                <a:srgbClr val="00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079BF0F-D189-510D-4821-1A25278038DC}"/>
                </a:ext>
              </a:extLst>
            </p:cNvPr>
            <p:cNvSpPr txBox="1"/>
            <p:nvPr/>
          </p:nvSpPr>
          <p:spPr>
            <a:xfrm>
              <a:off x="10022020" y="5267458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10</a:t>
              </a:r>
              <a:r>
                <a:rPr lang="fr-FR" sz="1400" baseline="300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652864F-23DA-C393-D0EC-82A52E14B333}"/>
                </a:ext>
              </a:extLst>
            </p:cNvPr>
            <p:cNvSpPr txBox="1"/>
            <p:nvPr/>
          </p:nvSpPr>
          <p:spPr>
            <a:xfrm>
              <a:off x="8720408" y="4660207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0.43 (0.20-0.91)</a:t>
              </a:r>
              <a:endParaRPr lang="fr-FR" sz="1400" baseline="30000" dirty="0">
                <a:solidFill>
                  <a:srgbClr val="000066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9B8D2FA-E19A-C3A3-FA3A-8D5DE62E238B}"/>
                </a:ext>
              </a:extLst>
            </p:cNvPr>
            <p:cNvSpPr txBox="1"/>
            <p:nvPr/>
          </p:nvSpPr>
          <p:spPr>
            <a:xfrm>
              <a:off x="10415202" y="4310063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2.32 (0.87-6.19)</a:t>
              </a:r>
              <a:endParaRPr lang="fr-FR" sz="1400" baseline="30000" dirty="0">
                <a:solidFill>
                  <a:srgbClr val="000066"/>
                </a:solidFill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08C1C06-B774-D295-9A9F-551F64B0D792}"/>
                </a:ext>
              </a:extLst>
            </p:cNvPr>
            <p:cNvSpPr txBox="1"/>
            <p:nvPr/>
          </p:nvSpPr>
          <p:spPr>
            <a:xfrm>
              <a:off x="10180802" y="3960885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1.78 (1.09-2.90)</a:t>
              </a:r>
              <a:endParaRPr lang="fr-FR" sz="1400" baseline="30000" dirty="0">
                <a:solidFill>
                  <a:srgbClr val="000066"/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C5C0306-0097-3C7F-651C-568B52E35B71}"/>
                </a:ext>
              </a:extLst>
            </p:cNvPr>
            <p:cNvSpPr txBox="1"/>
            <p:nvPr/>
          </p:nvSpPr>
          <p:spPr>
            <a:xfrm>
              <a:off x="10208876" y="3621484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1.88 (1.04-3.41)</a:t>
              </a:r>
              <a:endParaRPr lang="fr-FR" sz="1400" baseline="30000" dirty="0">
                <a:solidFill>
                  <a:srgbClr val="000066"/>
                </a:solidFill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3D41948B-AB07-A685-3715-D8A4E28D3C03}"/>
                </a:ext>
              </a:extLst>
            </p:cNvPr>
            <p:cNvSpPr txBox="1"/>
            <p:nvPr/>
          </p:nvSpPr>
          <p:spPr>
            <a:xfrm>
              <a:off x="10187469" y="3256134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1.92 (1.28-2.89)</a:t>
              </a:r>
              <a:endParaRPr lang="fr-FR" sz="1400" baseline="30000" dirty="0">
                <a:solidFill>
                  <a:srgbClr val="000066"/>
                </a:solidFill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D93F3CD-3472-1731-B468-6A037F197C52}"/>
                </a:ext>
              </a:extLst>
            </p:cNvPr>
            <p:cNvSpPr txBox="1"/>
            <p:nvPr/>
          </p:nvSpPr>
          <p:spPr>
            <a:xfrm>
              <a:off x="6563607" y="3389992"/>
              <a:ext cx="2070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BIC/FTC/TAF (vs DTG/3TC)</a:t>
              </a:r>
              <a:endParaRPr lang="en-US" sz="1400" baseline="30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9480D1F-9E6C-59DD-D5C3-DA02B92FED21}"/>
                </a:ext>
              </a:extLst>
            </p:cNvPr>
            <p:cNvSpPr txBox="1"/>
            <p:nvPr/>
          </p:nvSpPr>
          <p:spPr>
            <a:xfrm>
              <a:off x="6058983" y="3751322"/>
              <a:ext cx="2575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Baseline TDF without EFV (vs no)</a:t>
              </a:r>
              <a:endParaRPr lang="en-US" sz="1400" baseline="30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8FF425C-006C-1B35-977E-E9D44F7D2608}"/>
                </a:ext>
              </a:extLst>
            </p:cNvPr>
            <p:cNvSpPr txBox="1"/>
            <p:nvPr/>
          </p:nvSpPr>
          <p:spPr>
            <a:xfrm>
              <a:off x="6249805" y="4112652"/>
              <a:ext cx="2384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Baseline TDF with EFV (vs no)</a:t>
              </a:r>
              <a:endParaRPr lang="en-US" sz="1400" baseline="30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51873D07-9FEE-05B5-4617-2BCDFC22B6FE}"/>
                </a:ext>
              </a:extLst>
            </p:cNvPr>
            <p:cNvSpPr txBox="1"/>
            <p:nvPr/>
          </p:nvSpPr>
          <p:spPr>
            <a:xfrm>
              <a:off x="6058982" y="4473982"/>
              <a:ext cx="2575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Baseline EFV without TDF (vs no)</a:t>
              </a:r>
              <a:endParaRPr lang="en-US" sz="1400" baseline="30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4690B8C-FE93-35D8-FBD7-8EA20C772A2D}"/>
                </a:ext>
              </a:extLst>
            </p:cNvPr>
            <p:cNvSpPr txBox="1"/>
            <p:nvPr/>
          </p:nvSpPr>
          <p:spPr>
            <a:xfrm>
              <a:off x="6235184" y="4835311"/>
              <a:ext cx="2399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Healthy diet (adequate vs not)</a:t>
              </a:r>
              <a:endParaRPr lang="en-US" sz="1400" baseline="30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F5E5CF1A-31C2-1AF0-D8E9-6AA6B9334711}"/>
                </a:ext>
              </a:extLst>
            </p:cNvPr>
            <p:cNvSpPr txBox="1"/>
            <p:nvPr/>
          </p:nvSpPr>
          <p:spPr>
            <a:xfrm>
              <a:off x="9022364" y="5561389"/>
              <a:ext cx="242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Adjusted odds ratio (log scale)</a:t>
              </a:r>
              <a:endParaRPr lang="en-US" sz="1400" b="1" baseline="30000" noProof="0" dirty="0">
                <a:solidFill>
                  <a:srgbClr val="000066"/>
                </a:solidFill>
              </a:endParaRPr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4DDBB556-2CC3-9EB9-439E-0DD00EE78206}"/>
              </a:ext>
            </a:extLst>
          </p:cNvPr>
          <p:cNvSpPr txBox="1"/>
          <p:nvPr/>
        </p:nvSpPr>
        <p:spPr>
          <a:xfrm>
            <a:off x="424724" y="1844625"/>
            <a:ext cx="5445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Proportion of participants with weight gain &gt; 5%</a:t>
            </a: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8FC0F065-5298-C2A5-B961-49485D0D8A10}"/>
              </a:ext>
            </a:extLst>
          </p:cNvPr>
          <p:cNvGrpSpPr/>
          <p:nvPr/>
        </p:nvGrpSpPr>
        <p:grpSpPr>
          <a:xfrm>
            <a:off x="-23061" y="2848212"/>
            <a:ext cx="6130131" cy="2774073"/>
            <a:chOff x="-23061" y="2848212"/>
            <a:chExt cx="6130131" cy="2774073"/>
          </a:xfrm>
        </p:grpSpPr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2BF9CC08-BB28-19E4-5C81-FBF64B4AF124}"/>
                </a:ext>
              </a:extLst>
            </p:cNvPr>
            <p:cNvGrpSpPr/>
            <p:nvPr/>
          </p:nvGrpSpPr>
          <p:grpSpPr>
            <a:xfrm>
              <a:off x="-23061" y="2848212"/>
              <a:ext cx="6130131" cy="2774073"/>
              <a:chOff x="-25318" y="2848212"/>
              <a:chExt cx="6575295" cy="2774073"/>
            </a:xfrm>
          </p:grpSpPr>
          <p:sp>
            <p:nvSpPr>
              <p:cNvPr id="2" name="Freeform 6">
                <a:extLst>
                  <a:ext uri="{FF2B5EF4-FFF2-40B4-BE49-F238E27FC236}">
                    <a16:creationId xmlns:a16="http://schemas.microsoft.com/office/drawing/2014/main" id="{8C7255D0-CEE2-7CE4-4A47-19FCCC20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07" y="3010421"/>
                <a:ext cx="5761594" cy="2111110"/>
              </a:xfrm>
              <a:custGeom>
                <a:avLst/>
                <a:gdLst>
                  <a:gd name="T0" fmla="*/ 0 w 15906"/>
                  <a:gd name="T1" fmla="*/ 0 h 9271"/>
                  <a:gd name="T2" fmla="*/ 0 w 15906"/>
                  <a:gd name="T3" fmla="*/ 9271 h 9271"/>
                  <a:gd name="T4" fmla="*/ 15906 w 15906"/>
                  <a:gd name="T5" fmla="*/ 9271 h 9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06" h="9271">
                    <a:moveTo>
                      <a:pt x="0" y="0"/>
                    </a:moveTo>
                    <a:lnTo>
                      <a:pt x="0" y="9271"/>
                    </a:lnTo>
                    <a:lnTo>
                      <a:pt x="15906" y="927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" name="Line 19">
                <a:extLst>
                  <a:ext uri="{FF2B5EF4-FFF2-40B4-BE49-F238E27FC236}">
                    <a16:creationId xmlns:a16="http://schemas.microsoft.com/office/drawing/2014/main" id="{1B56B26D-0D99-119E-100E-012951EAC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6218" y="5121531"/>
                <a:ext cx="0" cy="1027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" name="Line 21">
                <a:extLst>
                  <a:ext uri="{FF2B5EF4-FFF2-40B4-BE49-F238E27FC236}">
                    <a16:creationId xmlns:a16="http://schemas.microsoft.com/office/drawing/2014/main" id="{ABE4842B-B492-DCD4-3F40-CCD461A37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64" y="3849758"/>
                <a:ext cx="1010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" name="Line 22">
                <a:extLst>
                  <a:ext uri="{FF2B5EF4-FFF2-40B4-BE49-F238E27FC236}">
                    <a16:creationId xmlns:a16="http://schemas.microsoft.com/office/drawing/2014/main" id="{014AB072-1B39-0856-B768-231254FFB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64" y="4266141"/>
                <a:ext cx="1010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" name="Line 23">
                <a:extLst>
                  <a:ext uri="{FF2B5EF4-FFF2-40B4-BE49-F238E27FC236}">
                    <a16:creationId xmlns:a16="http://schemas.microsoft.com/office/drawing/2014/main" id="{4E29D8D6-276B-B934-12D6-FDA81A350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64" y="4687621"/>
                <a:ext cx="1010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Line 24">
                <a:extLst>
                  <a:ext uri="{FF2B5EF4-FFF2-40B4-BE49-F238E27FC236}">
                    <a16:creationId xmlns:a16="http://schemas.microsoft.com/office/drawing/2014/main" id="{88E5FDC7-1B70-A9B1-1EC4-47472F1DB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64" y="5101350"/>
                <a:ext cx="1010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Line 25">
                <a:extLst>
                  <a:ext uri="{FF2B5EF4-FFF2-40B4-BE49-F238E27FC236}">
                    <a16:creationId xmlns:a16="http://schemas.microsoft.com/office/drawing/2014/main" id="{4CCB801C-1550-1499-08EE-BA3A97348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64" y="3421487"/>
                <a:ext cx="1010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DF2FC03-4A27-EB7E-8CD9-DFEC14FFBD65}"/>
                  </a:ext>
                </a:extLst>
              </p:cNvPr>
              <p:cNvSpPr txBox="1"/>
              <p:nvPr/>
            </p:nvSpPr>
            <p:spPr>
              <a:xfrm>
                <a:off x="647475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265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0E69D3E-6A64-6CB4-F5FB-4C0A84CEF709}"/>
                  </a:ext>
                </a:extLst>
              </p:cNvPr>
              <p:cNvSpPr txBox="1"/>
              <p:nvPr/>
            </p:nvSpPr>
            <p:spPr>
              <a:xfrm>
                <a:off x="170696" y="4972812"/>
                <a:ext cx="296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61B807BF-31B2-5F23-9733-3D0DAAD7EADB}"/>
                  </a:ext>
                </a:extLst>
              </p:cNvPr>
              <p:cNvSpPr txBox="1"/>
              <p:nvPr/>
            </p:nvSpPr>
            <p:spPr>
              <a:xfrm>
                <a:off x="72691" y="4526709"/>
                <a:ext cx="394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3692292-EE2E-A9A8-9DDC-F75DEFD55482}"/>
                  </a:ext>
                </a:extLst>
              </p:cNvPr>
              <p:cNvSpPr txBox="1"/>
              <p:nvPr/>
            </p:nvSpPr>
            <p:spPr>
              <a:xfrm>
                <a:off x="72691" y="4114267"/>
                <a:ext cx="394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9CE5E9F2-2E55-3F2B-755C-A599299DBE0E}"/>
                  </a:ext>
                </a:extLst>
              </p:cNvPr>
              <p:cNvSpPr txBox="1"/>
              <p:nvPr/>
            </p:nvSpPr>
            <p:spPr>
              <a:xfrm>
                <a:off x="72691" y="3683419"/>
                <a:ext cx="394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DF1173DB-9A89-810C-09F1-3A6A3388F340}"/>
                  </a:ext>
                </a:extLst>
              </p:cNvPr>
              <p:cNvSpPr txBox="1"/>
              <p:nvPr/>
            </p:nvSpPr>
            <p:spPr>
              <a:xfrm>
                <a:off x="72691" y="3261940"/>
                <a:ext cx="394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6084ECF8-D276-F46A-06A0-EB2B1AD3F601}"/>
                  </a:ext>
                </a:extLst>
              </p:cNvPr>
              <p:cNvSpPr txBox="1"/>
              <p:nvPr/>
            </p:nvSpPr>
            <p:spPr>
              <a:xfrm>
                <a:off x="5137412" y="5314508"/>
                <a:ext cx="891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Week 96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18334D-E1A8-ABB6-D5BE-8A565BDBB051}"/>
                  </a:ext>
                </a:extLst>
              </p:cNvPr>
              <p:cNvSpPr/>
              <p:nvPr/>
            </p:nvSpPr>
            <p:spPr>
              <a:xfrm>
                <a:off x="709735" y="5048304"/>
                <a:ext cx="346216" cy="73227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A980E3D-F44E-48D2-D52E-0E75A5D8C084}"/>
                  </a:ext>
                </a:extLst>
              </p:cNvPr>
              <p:cNvSpPr/>
              <p:nvPr/>
            </p:nvSpPr>
            <p:spPr>
              <a:xfrm>
                <a:off x="1118394" y="4972811"/>
                <a:ext cx="346216" cy="148719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018658E-4054-E2F0-315B-71518A7335F5}"/>
                  </a:ext>
                </a:extLst>
              </p:cNvPr>
              <p:cNvSpPr txBox="1"/>
              <p:nvPr/>
            </p:nvSpPr>
            <p:spPr>
              <a:xfrm>
                <a:off x="726810" y="4740527"/>
                <a:ext cx="296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442EF471-C676-652A-3A35-25C861899C67}"/>
                  </a:ext>
                </a:extLst>
              </p:cNvPr>
              <p:cNvSpPr txBox="1"/>
              <p:nvPr/>
            </p:nvSpPr>
            <p:spPr>
              <a:xfrm>
                <a:off x="1083944" y="4687621"/>
                <a:ext cx="4456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5.8</a:t>
                </a:r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9E958758-B835-BD04-B329-A68ED4D75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3790" y="5121531"/>
                <a:ext cx="0" cy="1027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" name="Line 19">
                <a:extLst>
                  <a:ext uri="{FF2B5EF4-FFF2-40B4-BE49-F238E27FC236}">
                    <a16:creationId xmlns:a16="http://schemas.microsoft.com/office/drawing/2014/main" id="{685BFC3B-07AF-BD8A-4E31-16A96D02F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4706" y="5121531"/>
                <a:ext cx="0" cy="1027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" name="Line 25">
                <a:extLst>
                  <a:ext uri="{FF2B5EF4-FFF2-40B4-BE49-F238E27FC236}">
                    <a16:creationId xmlns:a16="http://schemas.microsoft.com/office/drawing/2014/main" id="{9462D5B3-8B94-9AA2-D1FF-DC70559E2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364" y="3003868"/>
                <a:ext cx="1010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DA18127D-81FF-7199-EF6A-C4CB0584A24B}"/>
                  </a:ext>
                </a:extLst>
              </p:cNvPr>
              <p:cNvSpPr txBox="1"/>
              <p:nvPr/>
            </p:nvSpPr>
            <p:spPr>
              <a:xfrm>
                <a:off x="-25318" y="2848212"/>
                <a:ext cx="4920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03E9FBE-8EC4-13AF-0275-25A12ED43AB5}"/>
                  </a:ext>
                </a:extLst>
              </p:cNvPr>
              <p:cNvSpPr txBox="1"/>
              <p:nvPr/>
            </p:nvSpPr>
            <p:spPr>
              <a:xfrm>
                <a:off x="754783" y="3097453"/>
                <a:ext cx="19548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DTG/3TC (N =277)</a:t>
                </a:r>
              </a:p>
              <a:p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BIC/FTC/TAF (N = 276)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FEDF1B13-FF25-981F-E1ED-4E50C5D43F94}"/>
                  </a:ext>
                </a:extLst>
              </p:cNvPr>
              <p:cNvSpPr txBox="1"/>
              <p:nvPr/>
            </p:nvSpPr>
            <p:spPr>
              <a:xfrm>
                <a:off x="1744346" y="4507955"/>
                <a:ext cx="543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14.2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878CA28-6308-C941-D89F-DE4FA0B84DF1}"/>
                  </a:ext>
                </a:extLst>
              </p:cNvPr>
              <p:cNvSpPr/>
              <p:nvPr/>
            </p:nvSpPr>
            <p:spPr>
              <a:xfrm>
                <a:off x="1842934" y="4828466"/>
                <a:ext cx="346216" cy="29306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C481A8-64A7-FE24-AD5D-0CEFD6D3F549}"/>
                  </a:ext>
                </a:extLst>
              </p:cNvPr>
              <p:cNvSpPr/>
              <p:nvPr/>
            </p:nvSpPr>
            <p:spPr>
              <a:xfrm>
                <a:off x="2251593" y="4740527"/>
                <a:ext cx="346216" cy="381003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683939F-4EF6-21D6-AB72-DF8CAE760B81}"/>
                  </a:ext>
                </a:extLst>
              </p:cNvPr>
              <p:cNvSpPr/>
              <p:nvPr/>
            </p:nvSpPr>
            <p:spPr>
              <a:xfrm>
                <a:off x="2975801" y="4740528"/>
                <a:ext cx="346216" cy="38100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DDBE40D-214D-68F5-0B3B-B1773F05B3F0}"/>
                  </a:ext>
                </a:extLst>
              </p:cNvPr>
              <p:cNvSpPr/>
              <p:nvPr/>
            </p:nvSpPr>
            <p:spPr>
              <a:xfrm>
                <a:off x="3384460" y="4470833"/>
                <a:ext cx="346216" cy="650698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C72664AD-073E-8917-C5B5-B09F17975975}"/>
                  </a:ext>
                </a:extLst>
              </p:cNvPr>
              <p:cNvSpPr txBox="1"/>
              <p:nvPr/>
            </p:nvSpPr>
            <p:spPr>
              <a:xfrm>
                <a:off x="2171238" y="4467616"/>
                <a:ext cx="543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17.4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25D74D04-A380-B7B3-AC82-EDA07697A31D}"/>
                  </a:ext>
                </a:extLst>
              </p:cNvPr>
              <p:cNvSpPr txBox="1"/>
              <p:nvPr/>
            </p:nvSpPr>
            <p:spPr>
              <a:xfrm>
                <a:off x="2859186" y="4421071"/>
                <a:ext cx="543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19.2</a:t>
                </a: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33F91BB6-9C57-11AA-A63C-FADB9D7DC829}"/>
                  </a:ext>
                </a:extLst>
              </p:cNvPr>
              <p:cNvSpPr txBox="1"/>
              <p:nvPr/>
            </p:nvSpPr>
            <p:spPr>
              <a:xfrm>
                <a:off x="3292657" y="4200178"/>
                <a:ext cx="543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29.9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E192E16-5715-E184-6E51-CAD1F3B2884F}"/>
                  </a:ext>
                </a:extLst>
              </p:cNvPr>
              <p:cNvSpPr/>
              <p:nvPr/>
            </p:nvSpPr>
            <p:spPr>
              <a:xfrm>
                <a:off x="4104210" y="4728848"/>
                <a:ext cx="346216" cy="39268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055A14D-9CA8-A32E-7FB3-6E57F00EBFAA}"/>
                  </a:ext>
                </a:extLst>
              </p:cNvPr>
              <p:cNvSpPr/>
              <p:nvPr/>
            </p:nvSpPr>
            <p:spPr>
              <a:xfrm>
                <a:off x="4512869" y="4421071"/>
                <a:ext cx="346216" cy="700460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30597ABF-8754-6F70-1E78-F1249ABF8F86}"/>
                  </a:ext>
                </a:extLst>
              </p:cNvPr>
              <p:cNvSpPr txBox="1"/>
              <p:nvPr/>
            </p:nvSpPr>
            <p:spPr>
              <a:xfrm>
                <a:off x="3938592" y="4421071"/>
                <a:ext cx="6416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19.24</a:t>
                </a: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17176AD7-707D-4DCE-C52A-A96F4972C50E}"/>
                  </a:ext>
                </a:extLst>
              </p:cNvPr>
              <p:cNvSpPr txBox="1"/>
              <p:nvPr/>
            </p:nvSpPr>
            <p:spPr>
              <a:xfrm>
                <a:off x="4421066" y="4126374"/>
                <a:ext cx="543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33.9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F2E80FD-001E-DD75-DDDD-892070929628}"/>
                  </a:ext>
                </a:extLst>
              </p:cNvPr>
              <p:cNvSpPr/>
              <p:nvPr/>
            </p:nvSpPr>
            <p:spPr>
              <a:xfrm>
                <a:off x="5174253" y="4608709"/>
                <a:ext cx="346216" cy="51282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E711B94-FF50-47F1-1555-D80D3F7D1B0F}"/>
                  </a:ext>
                </a:extLst>
              </p:cNvPr>
              <p:cNvSpPr/>
              <p:nvPr/>
            </p:nvSpPr>
            <p:spPr>
              <a:xfrm>
                <a:off x="5582912" y="4328314"/>
                <a:ext cx="346216" cy="79321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C546A1A0-C51B-268B-8230-1FF5FC7EA0CE}"/>
                  </a:ext>
                </a:extLst>
              </p:cNvPr>
              <p:cNvSpPr txBox="1"/>
              <p:nvPr/>
            </p:nvSpPr>
            <p:spPr>
              <a:xfrm>
                <a:off x="5057638" y="4328314"/>
                <a:ext cx="543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24.1</a:t>
                </a:r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C792C8DA-56B0-EA63-B004-D2E82D94E669}"/>
                  </a:ext>
                </a:extLst>
              </p:cNvPr>
              <p:cNvSpPr txBox="1"/>
              <p:nvPr/>
            </p:nvSpPr>
            <p:spPr>
              <a:xfrm>
                <a:off x="5491109" y="4056800"/>
                <a:ext cx="543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37.8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CC427E0C-3956-0186-D852-5685938CCB53}"/>
                  </a:ext>
                </a:extLst>
              </p:cNvPr>
              <p:cNvSpPr txBox="1"/>
              <p:nvPr/>
            </p:nvSpPr>
            <p:spPr>
              <a:xfrm>
                <a:off x="1050835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259</a:t>
                </a: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6F6FF231-0282-EE7B-C515-F29A9B969FC1}"/>
                  </a:ext>
                </a:extLst>
              </p:cNvPr>
              <p:cNvSpPr txBox="1"/>
              <p:nvPr/>
            </p:nvSpPr>
            <p:spPr>
              <a:xfrm>
                <a:off x="1789723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267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F94262B8-61DD-6F07-48E0-8952B1244F51}"/>
                  </a:ext>
                </a:extLst>
              </p:cNvPr>
              <p:cNvSpPr txBox="1"/>
              <p:nvPr/>
            </p:nvSpPr>
            <p:spPr>
              <a:xfrm>
                <a:off x="2193082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257</a:t>
                </a: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3BD90B50-AF32-F436-2EB5-9CA3C30DF8EF}"/>
                  </a:ext>
                </a:extLst>
              </p:cNvPr>
              <p:cNvSpPr txBox="1"/>
              <p:nvPr/>
            </p:nvSpPr>
            <p:spPr>
              <a:xfrm>
                <a:off x="2904148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263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A4785E72-266F-67DE-DB9E-8789FBE4B416}"/>
                  </a:ext>
                </a:extLst>
              </p:cNvPr>
              <p:cNvSpPr txBox="1"/>
              <p:nvPr/>
            </p:nvSpPr>
            <p:spPr>
              <a:xfrm>
                <a:off x="3307508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251</a:t>
                </a:r>
              </a:p>
            </p:txBody>
          </p:sp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1E886794-25A4-2E88-A379-18523667C758}"/>
                  </a:ext>
                </a:extLst>
              </p:cNvPr>
              <p:cNvSpPr txBox="1"/>
              <p:nvPr/>
            </p:nvSpPr>
            <p:spPr>
              <a:xfrm>
                <a:off x="4037715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252</a:t>
                </a: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544AD1DE-1EF0-AAF3-92D6-5C008E990EA9}"/>
                  </a:ext>
                </a:extLst>
              </p:cNvPr>
              <p:cNvSpPr txBox="1"/>
              <p:nvPr/>
            </p:nvSpPr>
            <p:spPr>
              <a:xfrm>
                <a:off x="4460126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248</a:t>
                </a:r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5C2A2474-B6AF-3AF6-DD8E-7C0088F9634A}"/>
                  </a:ext>
                </a:extLst>
              </p:cNvPr>
              <p:cNvSpPr txBox="1"/>
              <p:nvPr/>
            </p:nvSpPr>
            <p:spPr>
              <a:xfrm>
                <a:off x="5137409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253</a:t>
                </a:r>
              </a:p>
            </p:txBody>
          </p:sp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3A0BF51A-9875-062D-B2EB-2606B3DEB7F5}"/>
                  </a:ext>
                </a:extLst>
              </p:cNvPr>
              <p:cNvSpPr txBox="1"/>
              <p:nvPr/>
            </p:nvSpPr>
            <p:spPr>
              <a:xfrm>
                <a:off x="5559820" y="5106476"/>
                <a:ext cx="4508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238</a:t>
                </a:r>
              </a:p>
            </p:txBody>
          </p: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382FB4E8-90F1-7341-8EF3-BF9348DD32AF}"/>
                  </a:ext>
                </a:extLst>
              </p:cNvPr>
              <p:cNvSpPr txBox="1"/>
              <p:nvPr/>
            </p:nvSpPr>
            <p:spPr>
              <a:xfrm>
                <a:off x="3965787" y="5314508"/>
                <a:ext cx="891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Week 72</a:t>
                </a:r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4FB3A58A-D8EE-0061-5506-4202F51EA466}"/>
                  </a:ext>
                </a:extLst>
              </p:cNvPr>
              <p:cNvSpPr txBox="1"/>
              <p:nvPr/>
            </p:nvSpPr>
            <p:spPr>
              <a:xfrm>
                <a:off x="2913224" y="5314508"/>
                <a:ext cx="891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Week 48</a:t>
                </a:r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D334585E-1132-6F98-0C6D-5068CD1A4342}"/>
                  </a:ext>
                </a:extLst>
              </p:cNvPr>
              <p:cNvSpPr txBox="1"/>
              <p:nvPr/>
            </p:nvSpPr>
            <p:spPr>
              <a:xfrm>
                <a:off x="1780414" y="5314508"/>
                <a:ext cx="891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Week 24</a:t>
                </a:r>
              </a:p>
            </p:txBody>
          </p: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436607FE-7F2D-8AF8-66A2-28925FF61CE4}"/>
                  </a:ext>
                </a:extLst>
              </p:cNvPr>
              <p:cNvSpPr txBox="1"/>
              <p:nvPr/>
            </p:nvSpPr>
            <p:spPr>
              <a:xfrm>
                <a:off x="641967" y="5314508"/>
                <a:ext cx="7929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Week 6</a:t>
                </a:r>
              </a:p>
            </p:txBody>
          </p:sp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4E14D9F2-7572-FE0D-B805-408F803F640B}"/>
                  </a:ext>
                </a:extLst>
              </p:cNvPr>
              <p:cNvSpPr txBox="1"/>
              <p:nvPr/>
            </p:nvSpPr>
            <p:spPr>
              <a:xfrm>
                <a:off x="4661031" y="3310149"/>
                <a:ext cx="188894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Adjusted OR (95% CI)</a:t>
                </a:r>
              </a:p>
              <a:p>
                <a:pPr algn="ct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2.05 (1.37-3.07)</a:t>
                </a:r>
              </a:p>
              <a:p>
                <a:pPr algn="ctr"/>
                <a:r>
                  <a:rPr lang="en-US" sz="1400" noProof="0" dirty="0">
                    <a:solidFill>
                      <a:srgbClr val="00006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P=0.001</a:t>
                </a:r>
              </a:p>
            </p:txBody>
          </p:sp>
          <p:sp>
            <p:nvSpPr>
              <p:cNvPr id="99" name="Line 19">
                <a:extLst>
                  <a:ext uri="{FF2B5EF4-FFF2-40B4-BE49-F238E27FC236}">
                    <a16:creationId xmlns:a16="http://schemas.microsoft.com/office/drawing/2014/main" id="{C6A4DFF4-EB35-EEA1-2CDB-1E4B63A5C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043" y="5121531"/>
                <a:ext cx="0" cy="1027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FC47BB2-45B5-E4E0-7E00-CCD2B1E23C67}"/>
                </a:ext>
              </a:extLst>
            </p:cNvPr>
            <p:cNvSpPr/>
            <p:nvPr/>
          </p:nvSpPr>
          <p:spPr>
            <a:xfrm>
              <a:off x="587290" y="3168967"/>
              <a:ext cx="144000" cy="144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798273-57E5-ADDA-E2D4-24A849C58735}"/>
                </a:ext>
              </a:extLst>
            </p:cNvPr>
            <p:cNvSpPr/>
            <p:nvPr/>
          </p:nvSpPr>
          <p:spPr>
            <a:xfrm>
              <a:off x="587290" y="3389992"/>
              <a:ext cx="144000" cy="144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</p:grpSp>
      <p:sp>
        <p:nvSpPr>
          <p:cNvPr id="105" name="Titre 104">
            <a:extLst>
              <a:ext uri="{FF2B5EF4-FFF2-40B4-BE49-F238E27FC236}">
                <a16:creationId xmlns:a16="http://schemas.microsoft.com/office/drawing/2014/main" id="{E7DD62FA-F9D8-6814-CA4D-902634B9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025984" cy="1481068"/>
          </a:xfrm>
        </p:spPr>
        <p:txBody>
          <a:bodyPr>
            <a:normAutofit/>
          </a:bodyPr>
          <a:lstStyle/>
          <a:p>
            <a:r>
              <a:rPr lang="en-US" dirty="0"/>
              <a:t>Switch to DTG/3TC vs BIC/FTC/TAF in virologically suppressed PWH: PASO-DOBLE trial (4)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059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31BA385-6AEB-D6A6-CCE2-CDE5771D67BC}"/>
              </a:ext>
            </a:extLst>
          </p:cNvPr>
          <p:cNvSpPr txBox="1"/>
          <p:nvPr/>
        </p:nvSpPr>
        <p:spPr>
          <a:xfrm>
            <a:off x="9455906" y="6461144"/>
            <a:ext cx="27320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fr-FR" dirty="0" err="1"/>
              <a:t>Cheret</a:t>
            </a:r>
            <a:r>
              <a:rPr lang="fr-FR" dirty="0"/>
              <a:t> A, EACS 2025, Abs.MeP05.1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AE5E76-9C59-FEFD-7558-DF5C93FA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BIC/FTC/TAF or DTG-tripe ART in high viremia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2ED4DE1-BC3A-548E-D91E-D4353E7410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84017"/>
            <a:ext cx="10972800" cy="843135"/>
          </a:xfrm>
        </p:spPr>
        <p:txBody>
          <a:bodyPr>
            <a:normAutofit/>
          </a:bodyPr>
          <a:lstStyle/>
          <a:p>
            <a:r>
              <a:rPr lang="fr-FR" sz="2000" dirty="0" err="1"/>
              <a:t>Dat’AIDS</a:t>
            </a:r>
            <a:r>
              <a:rPr lang="fr-FR" sz="2000" dirty="0"/>
              <a:t> </a:t>
            </a:r>
            <a:r>
              <a:rPr lang="fr-FR" sz="2000" dirty="0" err="1"/>
              <a:t>cohort</a:t>
            </a:r>
            <a:r>
              <a:rPr lang="fr-FR" sz="2000" dirty="0"/>
              <a:t> (France), 2009-2023</a:t>
            </a:r>
          </a:p>
          <a:p>
            <a:r>
              <a:rPr lang="fr-FR" sz="2000" dirty="0"/>
              <a:t>Initiation of ART at HIV-RNA ≥ 5 log</a:t>
            </a:r>
            <a:r>
              <a:rPr lang="fr-FR" sz="2000" baseline="-25000" dirty="0"/>
              <a:t>10</a:t>
            </a:r>
            <a:r>
              <a:rPr lang="fr-FR" sz="2000" dirty="0"/>
              <a:t> c/</a:t>
            </a:r>
            <a:r>
              <a:rPr lang="fr-FR" sz="2000" dirty="0" err="1"/>
              <a:t>mL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BIC/FTC/TAF or DTG + FTC/TDF or 3TC/ABC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D26E99-33FA-2931-DC7F-FC59D2C1519E}"/>
              </a:ext>
            </a:extLst>
          </p:cNvPr>
          <p:cNvSpPr txBox="1"/>
          <p:nvPr/>
        </p:nvSpPr>
        <p:spPr>
          <a:xfrm>
            <a:off x="860112" y="5769726"/>
            <a:ext cx="10711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66"/>
                </a:solidFill>
              </a:rPr>
              <a:t>H</a:t>
            </a:r>
            <a:r>
              <a:rPr lang="fr-FR" dirty="0">
                <a:solidFill>
                  <a:srgbClr val="000066"/>
                </a:solidFill>
                <a:effectLst/>
              </a:rPr>
              <a:t>azard ratios (</a:t>
            </a:r>
            <a:r>
              <a:rPr lang="fr-FR" dirty="0" err="1">
                <a:solidFill>
                  <a:srgbClr val="000066"/>
                </a:solidFill>
                <a:effectLst/>
              </a:rPr>
              <a:t>HRs</a:t>
            </a:r>
            <a:r>
              <a:rPr lang="fr-FR" dirty="0">
                <a:solidFill>
                  <a:srgbClr val="000066"/>
                </a:solidFill>
                <a:effectLst/>
              </a:rPr>
              <a:t>) </a:t>
            </a:r>
            <a:r>
              <a:rPr lang="fr-FR" dirty="0" err="1">
                <a:solidFill>
                  <a:srgbClr val="000066"/>
                </a:solidFill>
                <a:effectLst/>
              </a:rPr>
              <a:t>adjusted</a:t>
            </a:r>
            <a:r>
              <a:rPr lang="fr-FR" dirty="0">
                <a:solidFill>
                  <a:srgbClr val="000066"/>
                </a:solidFill>
                <a:effectLst/>
              </a:rPr>
              <a:t> for </a:t>
            </a:r>
            <a:r>
              <a:rPr lang="fr-FR" dirty="0" err="1">
                <a:solidFill>
                  <a:srgbClr val="000066"/>
                </a:solidFill>
                <a:effectLst/>
              </a:rPr>
              <a:t>age</a:t>
            </a:r>
            <a:r>
              <a:rPr lang="fr-FR" dirty="0">
                <a:solidFill>
                  <a:srgbClr val="000066"/>
                </a:solidFill>
                <a:effectLst/>
              </a:rPr>
              <a:t>, </a:t>
            </a:r>
            <a:r>
              <a:rPr lang="fr-FR" dirty="0" err="1">
                <a:solidFill>
                  <a:srgbClr val="000066"/>
                </a:solidFill>
                <a:effectLst/>
              </a:rPr>
              <a:t>sex</a:t>
            </a:r>
            <a:r>
              <a:rPr lang="fr-FR" dirty="0">
                <a:solidFill>
                  <a:srgbClr val="000066"/>
                </a:solidFill>
                <a:effectLst/>
              </a:rPr>
              <a:t>, </a:t>
            </a:r>
            <a:r>
              <a:rPr lang="fr-FR" dirty="0" err="1">
                <a:solidFill>
                  <a:srgbClr val="000066"/>
                </a:solidFill>
                <a:effectLst/>
              </a:rPr>
              <a:t>baseline</a:t>
            </a:r>
            <a:r>
              <a:rPr lang="fr-FR" dirty="0">
                <a:solidFill>
                  <a:srgbClr val="000066"/>
                </a:solidFill>
                <a:effectLst/>
              </a:rPr>
              <a:t> HIV-RNA, acute HIV infection and </a:t>
            </a:r>
            <a:r>
              <a:rPr lang="fr-FR" dirty="0" err="1">
                <a:solidFill>
                  <a:srgbClr val="000066"/>
                </a:solidFill>
                <a:effectLst/>
              </a:rPr>
              <a:t>baseline</a:t>
            </a:r>
            <a:r>
              <a:rPr lang="fr-FR" dirty="0">
                <a:solidFill>
                  <a:srgbClr val="000066"/>
                </a:solidFill>
                <a:effectLst/>
              </a:rPr>
              <a:t> CD4 count.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1B3324-21B4-F01A-40D7-DD6815565429}"/>
              </a:ext>
            </a:extLst>
          </p:cNvPr>
          <p:cNvSpPr txBox="1"/>
          <p:nvPr/>
        </p:nvSpPr>
        <p:spPr>
          <a:xfrm>
            <a:off x="1973919" y="2252590"/>
            <a:ext cx="8507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effectLst/>
              </a:rPr>
              <a:t>Kaplan-Meier Survival </a:t>
            </a:r>
            <a:r>
              <a:rPr lang="fr-FR" b="1" dirty="0" err="1">
                <a:solidFill>
                  <a:srgbClr val="00B0F0"/>
                </a:solidFill>
                <a:effectLst/>
              </a:rPr>
              <a:t>Curves</a:t>
            </a:r>
            <a:r>
              <a:rPr lang="fr-FR" b="1" dirty="0">
                <a:solidFill>
                  <a:srgbClr val="00B0F0"/>
                </a:solidFill>
                <a:effectLst/>
              </a:rPr>
              <a:t> for Time to HIV-RNA &lt; 50 c/</a:t>
            </a:r>
            <a:r>
              <a:rPr lang="fr-FR" b="1" dirty="0" err="1">
                <a:solidFill>
                  <a:srgbClr val="00B0F0"/>
                </a:solidFill>
                <a:effectLst/>
              </a:rPr>
              <a:t>mL</a:t>
            </a:r>
            <a:r>
              <a:rPr lang="fr-FR" b="1" dirty="0">
                <a:solidFill>
                  <a:srgbClr val="00B0F0"/>
                </a:solidFill>
                <a:effectLst/>
              </a:rPr>
              <a:t> (intention-to-</a:t>
            </a:r>
            <a:r>
              <a:rPr lang="fr-FR" b="1" dirty="0" err="1">
                <a:solidFill>
                  <a:srgbClr val="00B0F0"/>
                </a:solidFill>
                <a:effectLst/>
              </a:rPr>
              <a:t>treat</a:t>
            </a:r>
            <a:r>
              <a:rPr lang="fr-FR" b="1" dirty="0">
                <a:solidFill>
                  <a:srgbClr val="00B0F0"/>
                </a:solidFill>
                <a:effectLst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F2AE02-A5E2-BD1B-9AD5-0D865CEBE173}"/>
              </a:ext>
            </a:extLst>
          </p:cNvPr>
          <p:cNvSpPr txBox="1"/>
          <p:nvPr/>
        </p:nvSpPr>
        <p:spPr>
          <a:xfrm>
            <a:off x="1126646" y="2900787"/>
            <a:ext cx="113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solidFill>
                  <a:srgbClr val="00CC66"/>
                </a:solidFill>
              </a:rPr>
              <a:t>DTG, N = 703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2A72FC-D849-6C74-543E-AE716DCB5185}"/>
              </a:ext>
            </a:extLst>
          </p:cNvPr>
          <p:cNvSpPr txBox="1"/>
          <p:nvPr/>
        </p:nvSpPr>
        <p:spPr>
          <a:xfrm>
            <a:off x="2240284" y="2900787"/>
            <a:ext cx="12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solidFill>
                  <a:srgbClr val="FF6600"/>
                </a:solidFill>
              </a:rPr>
              <a:t>BIC, N = 1,826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00ABCF-1E01-757F-4F1C-96C10D28026A}"/>
              </a:ext>
            </a:extLst>
          </p:cNvPr>
          <p:cNvSpPr txBox="1"/>
          <p:nvPr/>
        </p:nvSpPr>
        <p:spPr>
          <a:xfrm>
            <a:off x="4879510" y="2900787"/>
            <a:ext cx="113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solidFill>
                  <a:srgbClr val="00CC66"/>
                </a:solidFill>
              </a:rPr>
              <a:t>DTG, N = 193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4DE764-5B76-2B79-A7AA-1D691FACDC43}"/>
              </a:ext>
            </a:extLst>
          </p:cNvPr>
          <p:cNvSpPr txBox="1"/>
          <p:nvPr/>
        </p:nvSpPr>
        <p:spPr>
          <a:xfrm>
            <a:off x="5993148" y="2900787"/>
            <a:ext cx="12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solidFill>
                  <a:srgbClr val="FF6600"/>
                </a:solidFill>
              </a:rPr>
              <a:t>BIC, N = 324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80DD3AAC-7C48-EED7-A329-414E03BDA6F4}"/>
              </a:ext>
            </a:extLst>
          </p:cNvPr>
          <p:cNvSpPr txBox="1">
            <a:spLocks/>
          </p:cNvSpPr>
          <p:nvPr/>
        </p:nvSpPr>
        <p:spPr>
          <a:xfrm>
            <a:off x="860112" y="6192789"/>
            <a:ext cx="10972800" cy="43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noProof="0"/>
              <a:t>Faster achievement of virological suppression with DTG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7B5036-7058-C949-B8D2-D1E888288C04}"/>
              </a:ext>
            </a:extLst>
          </p:cNvPr>
          <p:cNvSpPr txBox="1"/>
          <p:nvPr/>
        </p:nvSpPr>
        <p:spPr>
          <a:xfrm>
            <a:off x="9131601" y="2900787"/>
            <a:ext cx="113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solidFill>
                  <a:srgbClr val="00CC66"/>
                </a:solidFill>
              </a:rPr>
              <a:t>DTG, N = 363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095B567-EA9C-7267-2D91-AC80E0FE4DA5}"/>
              </a:ext>
            </a:extLst>
          </p:cNvPr>
          <p:cNvSpPr txBox="1"/>
          <p:nvPr/>
        </p:nvSpPr>
        <p:spPr>
          <a:xfrm>
            <a:off x="10245239" y="2900787"/>
            <a:ext cx="12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solidFill>
                  <a:srgbClr val="FF6600"/>
                </a:solidFill>
              </a:rPr>
              <a:t>BIC, N = 842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F51F67A-6D53-E607-4002-7C9C4844211A}"/>
              </a:ext>
            </a:extLst>
          </p:cNvPr>
          <p:cNvGrpSpPr/>
          <p:nvPr/>
        </p:nvGrpSpPr>
        <p:grpSpPr>
          <a:xfrm>
            <a:off x="4474412" y="2630703"/>
            <a:ext cx="3067126" cy="2942616"/>
            <a:chOff x="8094663" y="1929535"/>
            <a:chExt cx="3595025" cy="364378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855C145-CC69-7822-7080-4DADCA3A8998}"/>
                </a:ext>
              </a:extLst>
            </p:cNvPr>
            <p:cNvGrpSpPr/>
            <p:nvPr/>
          </p:nvGrpSpPr>
          <p:grpSpPr>
            <a:xfrm>
              <a:off x="8094663" y="2640013"/>
              <a:ext cx="3573463" cy="2425700"/>
              <a:chOff x="8113713" y="3268663"/>
              <a:chExt cx="3573463" cy="2425700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D222F08E-A726-3C14-1ADE-9541958EA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976" y="3268663"/>
                <a:ext cx="3452813" cy="2355850"/>
              </a:xfrm>
              <a:custGeom>
                <a:avLst/>
                <a:gdLst>
                  <a:gd name="T0" fmla="*/ 10876 w 10876"/>
                  <a:gd name="T1" fmla="*/ 7422 h 7422"/>
                  <a:gd name="T2" fmla="*/ 0 w 10876"/>
                  <a:gd name="T3" fmla="*/ 7422 h 7422"/>
                  <a:gd name="T4" fmla="*/ 0 w 10876"/>
                  <a:gd name="T5" fmla="*/ 0 h 7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76" h="7422">
                    <a:moveTo>
                      <a:pt x="10876" y="7422"/>
                    </a:moveTo>
                    <a:lnTo>
                      <a:pt x="0" y="742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B27709A4-D639-5186-D1AB-879AAE128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39301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D844D8E7-0146-F3E0-733A-51CD89FF3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72713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5E7679DD-2A48-3660-849A-023130908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06126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12">
                <a:extLst>
                  <a:ext uri="{FF2B5EF4-FFF2-40B4-BE49-F238E27FC236}">
                    <a16:creationId xmlns:a16="http://schemas.microsoft.com/office/drawing/2014/main" id="{B202624A-EEA7-7F1B-B9CE-BCB518AEC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37951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15">
                <a:extLst>
                  <a:ext uri="{FF2B5EF4-FFF2-40B4-BE49-F238E27FC236}">
                    <a16:creationId xmlns:a16="http://schemas.microsoft.com/office/drawing/2014/main" id="{F909EEE8-5897-6496-E056-33FE977B6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74063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6">
                <a:extLst>
                  <a:ext uri="{FF2B5EF4-FFF2-40B4-BE49-F238E27FC236}">
                    <a16:creationId xmlns:a16="http://schemas.microsoft.com/office/drawing/2014/main" id="{5B74FDCC-4950-FEA5-B24E-506825233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07476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1D29AC45-6792-3342-A693-6F44712D7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3713" y="3327400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8A849D1D-D098-3AD3-8F45-087A86CC4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3713" y="3887788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9">
                <a:extLst>
                  <a:ext uri="{FF2B5EF4-FFF2-40B4-BE49-F238E27FC236}">
                    <a16:creationId xmlns:a16="http://schemas.microsoft.com/office/drawing/2014/main" id="{EA887D62-D947-66F5-D275-0224BA190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3713" y="4446588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30">
                <a:extLst>
                  <a:ext uri="{FF2B5EF4-FFF2-40B4-BE49-F238E27FC236}">
                    <a16:creationId xmlns:a16="http://schemas.microsoft.com/office/drawing/2014/main" id="{97774246-AB19-90FB-F494-91A8FF93B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3713" y="5006975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CA5496C6-0A4F-293B-C83E-C2A31EE59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3713" y="5567363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9161DC45-689D-9843-EC5A-6CAAFD9A0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2663" y="3498850"/>
                <a:ext cx="3084513" cy="1970087"/>
              </a:xfrm>
              <a:custGeom>
                <a:avLst/>
                <a:gdLst>
                  <a:gd name="T0" fmla="*/ 7587 w 9715"/>
                  <a:gd name="T1" fmla="*/ 399 h 6205"/>
                  <a:gd name="T2" fmla="*/ 7110 w 9715"/>
                  <a:gd name="T3" fmla="*/ 506 h 6205"/>
                  <a:gd name="T4" fmla="*/ 6586 w 9715"/>
                  <a:gd name="T5" fmla="*/ 618 h 6205"/>
                  <a:gd name="T6" fmla="*/ 6339 w 9715"/>
                  <a:gd name="T7" fmla="*/ 732 h 6205"/>
                  <a:gd name="T8" fmla="*/ 5976 w 9715"/>
                  <a:gd name="T9" fmla="*/ 853 h 6205"/>
                  <a:gd name="T10" fmla="*/ 5610 w 9715"/>
                  <a:gd name="T11" fmla="*/ 968 h 6205"/>
                  <a:gd name="T12" fmla="*/ 5232 w 9715"/>
                  <a:gd name="T13" fmla="*/ 1077 h 6205"/>
                  <a:gd name="T14" fmla="*/ 4906 w 9715"/>
                  <a:gd name="T15" fmla="*/ 1181 h 6205"/>
                  <a:gd name="T16" fmla="*/ 4652 w 9715"/>
                  <a:gd name="T17" fmla="*/ 1288 h 6205"/>
                  <a:gd name="T18" fmla="*/ 4432 w 9715"/>
                  <a:gd name="T19" fmla="*/ 1414 h 6205"/>
                  <a:gd name="T20" fmla="*/ 4201 w 9715"/>
                  <a:gd name="T21" fmla="*/ 1568 h 6205"/>
                  <a:gd name="T22" fmla="*/ 3928 w 9715"/>
                  <a:gd name="T23" fmla="*/ 1713 h 6205"/>
                  <a:gd name="T24" fmla="*/ 3721 w 9715"/>
                  <a:gd name="T25" fmla="*/ 1912 h 6205"/>
                  <a:gd name="T26" fmla="*/ 3505 w 9715"/>
                  <a:gd name="T27" fmla="*/ 2101 h 6205"/>
                  <a:gd name="T28" fmla="*/ 3245 w 9715"/>
                  <a:gd name="T29" fmla="*/ 2260 h 6205"/>
                  <a:gd name="T30" fmla="*/ 2924 w 9715"/>
                  <a:gd name="T31" fmla="*/ 2501 h 6205"/>
                  <a:gd name="T32" fmla="*/ 2617 w 9715"/>
                  <a:gd name="T33" fmla="*/ 2648 h 6205"/>
                  <a:gd name="T34" fmla="*/ 2567 w 9715"/>
                  <a:gd name="T35" fmla="*/ 2750 h 6205"/>
                  <a:gd name="T36" fmla="*/ 2262 w 9715"/>
                  <a:gd name="T37" fmla="*/ 2949 h 6205"/>
                  <a:gd name="T38" fmla="*/ 2026 w 9715"/>
                  <a:gd name="T39" fmla="*/ 3114 h 6205"/>
                  <a:gd name="T40" fmla="*/ 1742 w 9715"/>
                  <a:gd name="T41" fmla="*/ 3487 h 6205"/>
                  <a:gd name="T42" fmla="*/ 1539 w 9715"/>
                  <a:gd name="T43" fmla="*/ 3915 h 6205"/>
                  <a:gd name="T44" fmla="*/ 1510 w 9715"/>
                  <a:gd name="T45" fmla="*/ 3953 h 6205"/>
                  <a:gd name="T46" fmla="*/ 1342 w 9715"/>
                  <a:gd name="T47" fmla="*/ 4439 h 6205"/>
                  <a:gd name="T48" fmla="*/ 1027 w 9715"/>
                  <a:gd name="T49" fmla="*/ 4917 h 6205"/>
                  <a:gd name="T50" fmla="*/ 676 w 9715"/>
                  <a:gd name="T51" fmla="*/ 5332 h 6205"/>
                  <a:gd name="T52" fmla="*/ 0 w 9715"/>
                  <a:gd name="T53" fmla="*/ 6176 h 6205"/>
                  <a:gd name="T54" fmla="*/ 483 w 9715"/>
                  <a:gd name="T55" fmla="*/ 5868 h 6205"/>
                  <a:gd name="T56" fmla="*/ 914 w 9715"/>
                  <a:gd name="T57" fmla="*/ 5429 h 6205"/>
                  <a:gd name="T58" fmla="*/ 1251 w 9715"/>
                  <a:gd name="T59" fmla="*/ 5031 h 6205"/>
                  <a:gd name="T60" fmla="*/ 1475 w 9715"/>
                  <a:gd name="T61" fmla="*/ 4476 h 6205"/>
                  <a:gd name="T62" fmla="*/ 1737 w 9715"/>
                  <a:gd name="T63" fmla="*/ 4001 h 6205"/>
                  <a:gd name="T64" fmla="*/ 1883 w 9715"/>
                  <a:gd name="T65" fmla="*/ 3765 h 6205"/>
                  <a:gd name="T66" fmla="*/ 2162 w 9715"/>
                  <a:gd name="T67" fmla="*/ 3507 h 6205"/>
                  <a:gd name="T68" fmla="*/ 2399 w 9715"/>
                  <a:gd name="T69" fmla="*/ 3320 h 6205"/>
                  <a:gd name="T70" fmla="*/ 2690 w 9715"/>
                  <a:gd name="T71" fmla="*/ 3078 h 6205"/>
                  <a:gd name="T72" fmla="*/ 2940 w 9715"/>
                  <a:gd name="T73" fmla="*/ 3004 h 6205"/>
                  <a:gd name="T74" fmla="*/ 3369 w 9715"/>
                  <a:gd name="T75" fmla="*/ 2669 h 6205"/>
                  <a:gd name="T76" fmla="*/ 3593 w 9715"/>
                  <a:gd name="T77" fmla="*/ 2542 h 6205"/>
                  <a:gd name="T78" fmla="*/ 3745 w 9715"/>
                  <a:gd name="T79" fmla="*/ 2388 h 6205"/>
                  <a:gd name="T80" fmla="*/ 3938 w 9715"/>
                  <a:gd name="T81" fmla="*/ 2168 h 6205"/>
                  <a:gd name="T82" fmla="*/ 4206 w 9715"/>
                  <a:gd name="T83" fmla="*/ 2010 h 6205"/>
                  <a:gd name="T84" fmla="*/ 4491 w 9715"/>
                  <a:gd name="T85" fmla="*/ 1839 h 6205"/>
                  <a:gd name="T86" fmla="*/ 4733 w 9715"/>
                  <a:gd name="T87" fmla="*/ 1678 h 6205"/>
                  <a:gd name="T88" fmla="*/ 5201 w 9715"/>
                  <a:gd name="T89" fmla="*/ 1513 h 6205"/>
                  <a:gd name="T90" fmla="*/ 5640 w 9715"/>
                  <a:gd name="T91" fmla="*/ 1371 h 6205"/>
                  <a:gd name="T92" fmla="*/ 5913 w 9715"/>
                  <a:gd name="T93" fmla="*/ 1269 h 6205"/>
                  <a:gd name="T94" fmla="*/ 6266 w 9715"/>
                  <a:gd name="T95" fmla="*/ 1148 h 6205"/>
                  <a:gd name="T96" fmla="*/ 6603 w 9715"/>
                  <a:gd name="T97" fmla="*/ 1015 h 6205"/>
                  <a:gd name="T98" fmla="*/ 7080 w 9715"/>
                  <a:gd name="T99" fmla="*/ 880 h 6205"/>
                  <a:gd name="T100" fmla="*/ 7614 w 9715"/>
                  <a:gd name="T101" fmla="*/ 770 h 6205"/>
                  <a:gd name="T102" fmla="*/ 8034 w 9715"/>
                  <a:gd name="T103" fmla="*/ 650 h 6205"/>
                  <a:gd name="T104" fmla="*/ 8764 w 9715"/>
                  <a:gd name="T105" fmla="*/ 553 h 6205"/>
                  <a:gd name="T106" fmla="*/ 9015 w 9715"/>
                  <a:gd name="T107" fmla="*/ 422 h 6205"/>
                  <a:gd name="T108" fmla="*/ 9715 w 9715"/>
                  <a:gd name="T109" fmla="*/ 313 h 6205"/>
                  <a:gd name="T110" fmla="*/ 9019 w 9715"/>
                  <a:gd name="T111" fmla="*/ 67 h 6205"/>
                  <a:gd name="T112" fmla="*/ 8406 w 9715"/>
                  <a:gd name="T113" fmla="*/ 201 h 6205"/>
                  <a:gd name="T114" fmla="*/ 7904 w 9715"/>
                  <a:gd name="T115" fmla="*/ 292 h 6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15" h="6205">
                    <a:moveTo>
                      <a:pt x="7904" y="292"/>
                    </a:moveTo>
                    <a:lnTo>
                      <a:pt x="7904" y="332"/>
                    </a:lnTo>
                    <a:lnTo>
                      <a:pt x="7849" y="332"/>
                    </a:lnTo>
                    <a:lnTo>
                      <a:pt x="7849" y="372"/>
                    </a:lnTo>
                    <a:lnTo>
                      <a:pt x="7587" y="372"/>
                    </a:lnTo>
                    <a:lnTo>
                      <a:pt x="7587" y="399"/>
                    </a:lnTo>
                    <a:lnTo>
                      <a:pt x="7431" y="399"/>
                    </a:lnTo>
                    <a:lnTo>
                      <a:pt x="7431" y="441"/>
                    </a:lnTo>
                    <a:lnTo>
                      <a:pt x="7295" y="441"/>
                    </a:lnTo>
                    <a:lnTo>
                      <a:pt x="7295" y="476"/>
                    </a:lnTo>
                    <a:lnTo>
                      <a:pt x="7110" y="476"/>
                    </a:lnTo>
                    <a:lnTo>
                      <a:pt x="7110" y="506"/>
                    </a:lnTo>
                    <a:lnTo>
                      <a:pt x="6891" y="506"/>
                    </a:lnTo>
                    <a:lnTo>
                      <a:pt x="6891" y="541"/>
                    </a:lnTo>
                    <a:lnTo>
                      <a:pt x="6626" y="541"/>
                    </a:lnTo>
                    <a:lnTo>
                      <a:pt x="6626" y="575"/>
                    </a:lnTo>
                    <a:lnTo>
                      <a:pt x="6586" y="575"/>
                    </a:lnTo>
                    <a:lnTo>
                      <a:pt x="6586" y="618"/>
                    </a:lnTo>
                    <a:lnTo>
                      <a:pt x="6517" y="618"/>
                    </a:lnTo>
                    <a:lnTo>
                      <a:pt x="6517" y="655"/>
                    </a:lnTo>
                    <a:lnTo>
                      <a:pt x="6377" y="655"/>
                    </a:lnTo>
                    <a:lnTo>
                      <a:pt x="6377" y="695"/>
                    </a:lnTo>
                    <a:lnTo>
                      <a:pt x="6339" y="695"/>
                    </a:lnTo>
                    <a:lnTo>
                      <a:pt x="6339" y="732"/>
                    </a:lnTo>
                    <a:lnTo>
                      <a:pt x="6198" y="732"/>
                    </a:lnTo>
                    <a:lnTo>
                      <a:pt x="6198" y="770"/>
                    </a:lnTo>
                    <a:lnTo>
                      <a:pt x="6069" y="770"/>
                    </a:lnTo>
                    <a:lnTo>
                      <a:pt x="6069" y="820"/>
                    </a:lnTo>
                    <a:lnTo>
                      <a:pt x="5976" y="820"/>
                    </a:lnTo>
                    <a:lnTo>
                      <a:pt x="5976" y="853"/>
                    </a:lnTo>
                    <a:lnTo>
                      <a:pt x="5830" y="853"/>
                    </a:lnTo>
                    <a:lnTo>
                      <a:pt x="5830" y="895"/>
                    </a:lnTo>
                    <a:lnTo>
                      <a:pt x="5689" y="895"/>
                    </a:lnTo>
                    <a:lnTo>
                      <a:pt x="5689" y="937"/>
                    </a:lnTo>
                    <a:lnTo>
                      <a:pt x="5610" y="937"/>
                    </a:lnTo>
                    <a:lnTo>
                      <a:pt x="5610" y="968"/>
                    </a:lnTo>
                    <a:lnTo>
                      <a:pt x="5449" y="968"/>
                    </a:lnTo>
                    <a:lnTo>
                      <a:pt x="5449" y="1002"/>
                    </a:lnTo>
                    <a:lnTo>
                      <a:pt x="5280" y="1002"/>
                    </a:lnTo>
                    <a:lnTo>
                      <a:pt x="5280" y="1032"/>
                    </a:lnTo>
                    <a:lnTo>
                      <a:pt x="5232" y="1032"/>
                    </a:lnTo>
                    <a:lnTo>
                      <a:pt x="5232" y="1077"/>
                    </a:lnTo>
                    <a:lnTo>
                      <a:pt x="5152" y="1077"/>
                    </a:lnTo>
                    <a:lnTo>
                      <a:pt x="5152" y="1104"/>
                    </a:lnTo>
                    <a:lnTo>
                      <a:pt x="5011" y="1104"/>
                    </a:lnTo>
                    <a:lnTo>
                      <a:pt x="5011" y="1138"/>
                    </a:lnTo>
                    <a:lnTo>
                      <a:pt x="4906" y="1138"/>
                    </a:lnTo>
                    <a:lnTo>
                      <a:pt x="4906" y="1181"/>
                    </a:lnTo>
                    <a:lnTo>
                      <a:pt x="4794" y="1181"/>
                    </a:lnTo>
                    <a:lnTo>
                      <a:pt x="4794" y="1213"/>
                    </a:lnTo>
                    <a:lnTo>
                      <a:pt x="4724" y="1213"/>
                    </a:lnTo>
                    <a:lnTo>
                      <a:pt x="4724" y="1251"/>
                    </a:lnTo>
                    <a:lnTo>
                      <a:pt x="4652" y="1251"/>
                    </a:lnTo>
                    <a:lnTo>
                      <a:pt x="4652" y="1288"/>
                    </a:lnTo>
                    <a:lnTo>
                      <a:pt x="4593" y="1288"/>
                    </a:lnTo>
                    <a:lnTo>
                      <a:pt x="4593" y="1333"/>
                    </a:lnTo>
                    <a:lnTo>
                      <a:pt x="4516" y="1333"/>
                    </a:lnTo>
                    <a:lnTo>
                      <a:pt x="4516" y="1376"/>
                    </a:lnTo>
                    <a:lnTo>
                      <a:pt x="4432" y="1376"/>
                    </a:lnTo>
                    <a:lnTo>
                      <a:pt x="4432" y="1414"/>
                    </a:lnTo>
                    <a:lnTo>
                      <a:pt x="4405" y="1414"/>
                    </a:lnTo>
                    <a:lnTo>
                      <a:pt x="4405" y="1448"/>
                    </a:lnTo>
                    <a:lnTo>
                      <a:pt x="4285" y="1448"/>
                    </a:lnTo>
                    <a:lnTo>
                      <a:pt x="4285" y="1500"/>
                    </a:lnTo>
                    <a:lnTo>
                      <a:pt x="4201" y="1500"/>
                    </a:lnTo>
                    <a:lnTo>
                      <a:pt x="4201" y="1568"/>
                    </a:lnTo>
                    <a:lnTo>
                      <a:pt x="4118" y="1568"/>
                    </a:lnTo>
                    <a:lnTo>
                      <a:pt x="4118" y="1611"/>
                    </a:lnTo>
                    <a:lnTo>
                      <a:pt x="4066" y="1611"/>
                    </a:lnTo>
                    <a:lnTo>
                      <a:pt x="4066" y="1672"/>
                    </a:lnTo>
                    <a:lnTo>
                      <a:pt x="3928" y="1672"/>
                    </a:lnTo>
                    <a:lnTo>
                      <a:pt x="3928" y="1713"/>
                    </a:lnTo>
                    <a:lnTo>
                      <a:pt x="3885" y="1713"/>
                    </a:lnTo>
                    <a:lnTo>
                      <a:pt x="3885" y="1772"/>
                    </a:lnTo>
                    <a:lnTo>
                      <a:pt x="3781" y="1772"/>
                    </a:lnTo>
                    <a:lnTo>
                      <a:pt x="3781" y="1860"/>
                    </a:lnTo>
                    <a:lnTo>
                      <a:pt x="3735" y="1889"/>
                    </a:lnTo>
                    <a:lnTo>
                      <a:pt x="3721" y="1912"/>
                    </a:lnTo>
                    <a:lnTo>
                      <a:pt x="3666" y="1930"/>
                    </a:lnTo>
                    <a:lnTo>
                      <a:pt x="3663" y="1991"/>
                    </a:lnTo>
                    <a:lnTo>
                      <a:pt x="3574" y="1991"/>
                    </a:lnTo>
                    <a:lnTo>
                      <a:pt x="3574" y="2056"/>
                    </a:lnTo>
                    <a:lnTo>
                      <a:pt x="3526" y="2065"/>
                    </a:lnTo>
                    <a:lnTo>
                      <a:pt x="3505" y="2101"/>
                    </a:lnTo>
                    <a:lnTo>
                      <a:pt x="3414" y="2144"/>
                    </a:lnTo>
                    <a:lnTo>
                      <a:pt x="3397" y="2178"/>
                    </a:lnTo>
                    <a:lnTo>
                      <a:pt x="3340" y="2188"/>
                    </a:lnTo>
                    <a:lnTo>
                      <a:pt x="3320" y="2219"/>
                    </a:lnTo>
                    <a:lnTo>
                      <a:pt x="3261" y="2228"/>
                    </a:lnTo>
                    <a:lnTo>
                      <a:pt x="3245" y="2260"/>
                    </a:lnTo>
                    <a:lnTo>
                      <a:pt x="3198" y="2336"/>
                    </a:lnTo>
                    <a:lnTo>
                      <a:pt x="3189" y="2389"/>
                    </a:lnTo>
                    <a:lnTo>
                      <a:pt x="3107" y="2389"/>
                    </a:lnTo>
                    <a:lnTo>
                      <a:pt x="3107" y="2448"/>
                    </a:lnTo>
                    <a:lnTo>
                      <a:pt x="3060" y="2478"/>
                    </a:lnTo>
                    <a:lnTo>
                      <a:pt x="2924" y="2501"/>
                    </a:lnTo>
                    <a:lnTo>
                      <a:pt x="2924" y="2550"/>
                    </a:lnTo>
                    <a:lnTo>
                      <a:pt x="2761" y="2550"/>
                    </a:lnTo>
                    <a:lnTo>
                      <a:pt x="2761" y="2595"/>
                    </a:lnTo>
                    <a:lnTo>
                      <a:pt x="2682" y="2595"/>
                    </a:lnTo>
                    <a:lnTo>
                      <a:pt x="2682" y="2648"/>
                    </a:lnTo>
                    <a:lnTo>
                      <a:pt x="2617" y="2648"/>
                    </a:lnTo>
                    <a:lnTo>
                      <a:pt x="2617" y="2689"/>
                    </a:lnTo>
                    <a:lnTo>
                      <a:pt x="2610" y="2700"/>
                    </a:lnTo>
                    <a:lnTo>
                      <a:pt x="2603" y="2710"/>
                    </a:lnTo>
                    <a:lnTo>
                      <a:pt x="2599" y="2718"/>
                    </a:lnTo>
                    <a:lnTo>
                      <a:pt x="2594" y="2726"/>
                    </a:lnTo>
                    <a:lnTo>
                      <a:pt x="2567" y="2750"/>
                    </a:lnTo>
                    <a:lnTo>
                      <a:pt x="2431" y="2815"/>
                    </a:lnTo>
                    <a:lnTo>
                      <a:pt x="2393" y="2857"/>
                    </a:lnTo>
                    <a:lnTo>
                      <a:pt x="2329" y="2857"/>
                    </a:lnTo>
                    <a:lnTo>
                      <a:pt x="2329" y="2908"/>
                    </a:lnTo>
                    <a:lnTo>
                      <a:pt x="2262" y="2908"/>
                    </a:lnTo>
                    <a:lnTo>
                      <a:pt x="2262" y="2949"/>
                    </a:lnTo>
                    <a:lnTo>
                      <a:pt x="2192" y="2983"/>
                    </a:lnTo>
                    <a:lnTo>
                      <a:pt x="2160" y="3005"/>
                    </a:lnTo>
                    <a:lnTo>
                      <a:pt x="2153" y="3046"/>
                    </a:lnTo>
                    <a:lnTo>
                      <a:pt x="2093" y="3046"/>
                    </a:lnTo>
                    <a:lnTo>
                      <a:pt x="2093" y="3098"/>
                    </a:lnTo>
                    <a:lnTo>
                      <a:pt x="2026" y="3114"/>
                    </a:lnTo>
                    <a:lnTo>
                      <a:pt x="1979" y="3162"/>
                    </a:lnTo>
                    <a:lnTo>
                      <a:pt x="1957" y="3202"/>
                    </a:lnTo>
                    <a:lnTo>
                      <a:pt x="1916" y="3255"/>
                    </a:lnTo>
                    <a:lnTo>
                      <a:pt x="1868" y="3348"/>
                    </a:lnTo>
                    <a:lnTo>
                      <a:pt x="1788" y="3453"/>
                    </a:lnTo>
                    <a:lnTo>
                      <a:pt x="1742" y="3487"/>
                    </a:lnTo>
                    <a:lnTo>
                      <a:pt x="1724" y="3551"/>
                    </a:lnTo>
                    <a:lnTo>
                      <a:pt x="1692" y="3618"/>
                    </a:lnTo>
                    <a:lnTo>
                      <a:pt x="1620" y="3618"/>
                    </a:lnTo>
                    <a:lnTo>
                      <a:pt x="1620" y="3727"/>
                    </a:lnTo>
                    <a:lnTo>
                      <a:pt x="1563" y="3830"/>
                    </a:lnTo>
                    <a:lnTo>
                      <a:pt x="1539" y="3915"/>
                    </a:lnTo>
                    <a:lnTo>
                      <a:pt x="1536" y="3917"/>
                    </a:lnTo>
                    <a:lnTo>
                      <a:pt x="1534" y="3922"/>
                    </a:lnTo>
                    <a:lnTo>
                      <a:pt x="1530" y="3927"/>
                    </a:lnTo>
                    <a:lnTo>
                      <a:pt x="1525" y="3936"/>
                    </a:lnTo>
                    <a:lnTo>
                      <a:pt x="1518" y="3943"/>
                    </a:lnTo>
                    <a:lnTo>
                      <a:pt x="1510" y="3953"/>
                    </a:lnTo>
                    <a:lnTo>
                      <a:pt x="1500" y="3964"/>
                    </a:lnTo>
                    <a:lnTo>
                      <a:pt x="1489" y="3977"/>
                    </a:lnTo>
                    <a:lnTo>
                      <a:pt x="1470" y="4064"/>
                    </a:lnTo>
                    <a:lnTo>
                      <a:pt x="1438" y="4127"/>
                    </a:lnTo>
                    <a:lnTo>
                      <a:pt x="1371" y="4407"/>
                    </a:lnTo>
                    <a:lnTo>
                      <a:pt x="1342" y="4439"/>
                    </a:lnTo>
                    <a:lnTo>
                      <a:pt x="1231" y="4629"/>
                    </a:lnTo>
                    <a:lnTo>
                      <a:pt x="1184" y="4691"/>
                    </a:lnTo>
                    <a:lnTo>
                      <a:pt x="1154" y="4775"/>
                    </a:lnTo>
                    <a:lnTo>
                      <a:pt x="1098" y="4816"/>
                    </a:lnTo>
                    <a:lnTo>
                      <a:pt x="1059" y="4863"/>
                    </a:lnTo>
                    <a:lnTo>
                      <a:pt x="1027" y="4917"/>
                    </a:lnTo>
                    <a:lnTo>
                      <a:pt x="948" y="4950"/>
                    </a:lnTo>
                    <a:lnTo>
                      <a:pt x="933" y="4998"/>
                    </a:lnTo>
                    <a:lnTo>
                      <a:pt x="887" y="5066"/>
                    </a:lnTo>
                    <a:lnTo>
                      <a:pt x="826" y="5138"/>
                    </a:lnTo>
                    <a:lnTo>
                      <a:pt x="727" y="5285"/>
                    </a:lnTo>
                    <a:lnTo>
                      <a:pt x="676" y="5332"/>
                    </a:lnTo>
                    <a:lnTo>
                      <a:pt x="559" y="5500"/>
                    </a:lnTo>
                    <a:lnTo>
                      <a:pt x="505" y="5538"/>
                    </a:lnTo>
                    <a:lnTo>
                      <a:pt x="352" y="5746"/>
                    </a:lnTo>
                    <a:lnTo>
                      <a:pt x="155" y="5882"/>
                    </a:lnTo>
                    <a:lnTo>
                      <a:pt x="53" y="6046"/>
                    </a:lnTo>
                    <a:lnTo>
                      <a:pt x="0" y="6176"/>
                    </a:lnTo>
                    <a:lnTo>
                      <a:pt x="51" y="6205"/>
                    </a:lnTo>
                    <a:lnTo>
                      <a:pt x="254" y="6058"/>
                    </a:lnTo>
                    <a:lnTo>
                      <a:pt x="318" y="6046"/>
                    </a:lnTo>
                    <a:lnTo>
                      <a:pt x="336" y="6019"/>
                    </a:lnTo>
                    <a:lnTo>
                      <a:pt x="398" y="5968"/>
                    </a:lnTo>
                    <a:lnTo>
                      <a:pt x="483" y="5868"/>
                    </a:lnTo>
                    <a:lnTo>
                      <a:pt x="571" y="5813"/>
                    </a:lnTo>
                    <a:lnTo>
                      <a:pt x="596" y="5791"/>
                    </a:lnTo>
                    <a:lnTo>
                      <a:pt x="607" y="5728"/>
                    </a:lnTo>
                    <a:lnTo>
                      <a:pt x="665" y="5693"/>
                    </a:lnTo>
                    <a:lnTo>
                      <a:pt x="756" y="5574"/>
                    </a:lnTo>
                    <a:lnTo>
                      <a:pt x="914" y="5429"/>
                    </a:lnTo>
                    <a:lnTo>
                      <a:pt x="937" y="5386"/>
                    </a:lnTo>
                    <a:lnTo>
                      <a:pt x="953" y="5332"/>
                    </a:lnTo>
                    <a:lnTo>
                      <a:pt x="1007" y="5316"/>
                    </a:lnTo>
                    <a:lnTo>
                      <a:pt x="1197" y="5126"/>
                    </a:lnTo>
                    <a:lnTo>
                      <a:pt x="1219" y="5071"/>
                    </a:lnTo>
                    <a:lnTo>
                      <a:pt x="1251" y="5031"/>
                    </a:lnTo>
                    <a:lnTo>
                      <a:pt x="1288" y="4930"/>
                    </a:lnTo>
                    <a:lnTo>
                      <a:pt x="1371" y="4835"/>
                    </a:lnTo>
                    <a:lnTo>
                      <a:pt x="1424" y="4798"/>
                    </a:lnTo>
                    <a:lnTo>
                      <a:pt x="1438" y="4620"/>
                    </a:lnTo>
                    <a:lnTo>
                      <a:pt x="1475" y="4543"/>
                    </a:lnTo>
                    <a:lnTo>
                      <a:pt x="1475" y="4476"/>
                    </a:lnTo>
                    <a:lnTo>
                      <a:pt x="1598" y="4285"/>
                    </a:lnTo>
                    <a:lnTo>
                      <a:pt x="1626" y="4150"/>
                    </a:lnTo>
                    <a:lnTo>
                      <a:pt x="1647" y="4107"/>
                    </a:lnTo>
                    <a:lnTo>
                      <a:pt x="1680" y="4094"/>
                    </a:lnTo>
                    <a:lnTo>
                      <a:pt x="1703" y="4067"/>
                    </a:lnTo>
                    <a:lnTo>
                      <a:pt x="1737" y="4001"/>
                    </a:lnTo>
                    <a:lnTo>
                      <a:pt x="1755" y="3944"/>
                    </a:lnTo>
                    <a:lnTo>
                      <a:pt x="1789" y="3901"/>
                    </a:lnTo>
                    <a:lnTo>
                      <a:pt x="1824" y="3881"/>
                    </a:lnTo>
                    <a:lnTo>
                      <a:pt x="1866" y="3843"/>
                    </a:lnTo>
                    <a:lnTo>
                      <a:pt x="1866" y="3808"/>
                    </a:lnTo>
                    <a:lnTo>
                      <a:pt x="1883" y="3765"/>
                    </a:lnTo>
                    <a:lnTo>
                      <a:pt x="1927" y="3732"/>
                    </a:lnTo>
                    <a:lnTo>
                      <a:pt x="1968" y="3667"/>
                    </a:lnTo>
                    <a:lnTo>
                      <a:pt x="1976" y="3622"/>
                    </a:lnTo>
                    <a:lnTo>
                      <a:pt x="2091" y="3595"/>
                    </a:lnTo>
                    <a:lnTo>
                      <a:pt x="2104" y="3520"/>
                    </a:lnTo>
                    <a:lnTo>
                      <a:pt x="2162" y="3507"/>
                    </a:lnTo>
                    <a:lnTo>
                      <a:pt x="2180" y="3480"/>
                    </a:lnTo>
                    <a:lnTo>
                      <a:pt x="2257" y="3432"/>
                    </a:lnTo>
                    <a:lnTo>
                      <a:pt x="2278" y="3386"/>
                    </a:lnTo>
                    <a:lnTo>
                      <a:pt x="2336" y="3362"/>
                    </a:lnTo>
                    <a:lnTo>
                      <a:pt x="2356" y="3336"/>
                    </a:lnTo>
                    <a:lnTo>
                      <a:pt x="2399" y="3320"/>
                    </a:lnTo>
                    <a:lnTo>
                      <a:pt x="2455" y="3279"/>
                    </a:lnTo>
                    <a:lnTo>
                      <a:pt x="2537" y="3247"/>
                    </a:lnTo>
                    <a:lnTo>
                      <a:pt x="2602" y="3189"/>
                    </a:lnTo>
                    <a:lnTo>
                      <a:pt x="2621" y="3135"/>
                    </a:lnTo>
                    <a:lnTo>
                      <a:pt x="2682" y="3132"/>
                    </a:lnTo>
                    <a:lnTo>
                      <a:pt x="2690" y="3078"/>
                    </a:lnTo>
                    <a:lnTo>
                      <a:pt x="2757" y="3078"/>
                    </a:lnTo>
                    <a:lnTo>
                      <a:pt x="2757" y="3049"/>
                    </a:lnTo>
                    <a:lnTo>
                      <a:pt x="2791" y="3038"/>
                    </a:lnTo>
                    <a:lnTo>
                      <a:pt x="2863" y="3038"/>
                    </a:lnTo>
                    <a:lnTo>
                      <a:pt x="2917" y="3026"/>
                    </a:lnTo>
                    <a:lnTo>
                      <a:pt x="2940" y="3004"/>
                    </a:lnTo>
                    <a:lnTo>
                      <a:pt x="2954" y="2972"/>
                    </a:lnTo>
                    <a:lnTo>
                      <a:pt x="3013" y="2972"/>
                    </a:lnTo>
                    <a:lnTo>
                      <a:pt x="3166" y="2873"/>
                    </a:lnTo>
                    <a:lnTo>
                      <a:pt x="3218" y="2805"/>
                    </a:lnTo>
                    <a:lnTo>
                      <a:pt x="3267" y="2715"/>
                    </a:lnTo>
                    <a:lnTo>
                      <a:pt x="3369" y="2669"/>
                    </a:lnTo>
                    <a:lnTo>
                      <a:pt x="3390" y="2645"/>
                    </a:lnTo>
                    <a:lnTo>
                      <a:pt x="3422" y="2619"/>
                    </a:lnTo>
                    <a:lnTo>
                      <a:pt x="3465" y="2576"/>
                    </a:lnTo>
                    <a:lnTo>
                      <a:pt x="3510" y="2576"/>
                    </a:lnTo>
                    <a:lnTo>
                      <a:pt x="3510" y="2542"/>
                    </a:lnTo>
                    <a:lnTo>
                      <a:pt x="3593" y="2542"/>
                    </a:lnTo>
                    <a:lnTo>
                      <a:pt x="3593" y="2478"/>
                    </a:lnTo>
                    <a:lnTo>
                      <a:pt x="3636" y="2478"/>
                    </a:lnTo>
                    <a:lnTo>
                      <a:pt x="3636" y="2435"/>
                    </a:lnTo>
                    <a:lnTo>
                      <a:pt x="3679" y="2435"/>
                    </a:lnTo>
                    <a:lnTo>
                      <a:pt x="3679" y="2388"/>
                    </a:lnTo>
                    <a:lnTo>
                      <a:pt x="3745" y="2388"/>
                    </a:lnTo>
                    <a:lnTo>
                      <a:pt x="3745" y="2325"/>
                    </a:lnTo>
                    <a:lnTo>
                      <a:pt x="3788" y="2325"/>
                    </a:lnTo>
                    <a:lnTo>
                      <a:pt x="3788" y="2234"/>
                    </a:lnTo>
                    <a:lnTo>
                      <a:pt x="3901" y="2234"/>
                    </a:lnTo>
                    <a:lnTo>
                      <a:pt x="3901" y="2168"/>
                    </a:lnTo>
                    <a:lnTo>
                      <a:pt x="3938" y="2168"/>
                    </a:lnTo>
                    <a:lnTo>
                      <a:pt x="3938" y="2125"/>
                    </a:lnTo>
                    <a:lnTo>
                      <a:pt x="4061" y="2125"/>
                    </a:lnTo>
                    <a:lnTo>
                      <a:pt x="4061" y="2072"/>
                    </a:lnTo>
                    <a:lnTo>
                      <a:pt x="4120" y="2072"/>
                    </a:lnTo>
                    <a:lnTo>
                      <a:pt x="4120" y="2010"/>
                    </a:lnTo>
                    <a:lnTo>
                      <a:pt x="4206" y="2010"/>
                    </a:lnTo>
                    <a:lnTo>
                      <a:pt x="4206" y="1938"/>
                    </a:lnTo>
                    <a:lnTo>
                      <a:pt x="4272" y="1938"/>
                    </a:lnTo>
                    <a:lnTo>
                      <a:pt x="4272" y="1901"/>
                    </a:lnTo>
                    <a:lnTo>
                      <a:pt x="4407" y="1901"/>
                    </a:lnTo>
                    <a:lnTo>
                      <a:pt x="4407" y="1839"/>
                    </a:lnTo>
                    <a:lnTo>
                      <a:pt x="4491" y="1839"/>
                    </a:lnTo>
                    <a:lnTo>
                      <a:pt x="4491" y="1783"/>
                    </a:lnTo>
                    <a:lnTo>
                      <a:pt x="4590" y="1783"/>
                    </a:lnTo>
                    <a:lnTo>
                      <a:pt x="4590" y="1741"/>
                    </a:lnTo>
                    <a:lnTo>
                      <a:pt x="4658" y="1741"/>
                    </a:lnTo>
                    <a:lnTo>
                      <a:pt x="4658" y="1678"/>
                    </a:lnTo>
                    <a:lnTo>
                      <a:pt x="4733" y="1678"/>
                    </a:lnTo>
                    <a:lnTo>
                      <a:pt x="4733" y="1623"/>
                    </a:lnTo>
                    <a:lnTo>
                      <a:pt x="4893" y="1623"/>
                    </a:lnTo>
                    <a:lnTo>
                      <a:pt x="4893" y="1577"/>
                    </a:lnTo>
                    <a:lnTo>
                      <a:pt x="5013" y="1577"/>
                    </a:lnTo>
                    <a:lnTo>
                      <a:pt x="5013" y="1513"/>
                    </a:lnTo>
                    <a:lnTo>
                      <a:pt x="5201" y="1513"/>
                    </a:lnTo>
                    <a:lnTo>
                      <a:pt x="5201" y="1475"/>
                    </a:lnTo>
                    <a:lnTo>
                      <a:pt x="5262" y="1475"/>
                    </a:lnTo>
                    <a:lnTo>
                      <a:pt x="5262" y="1413"/>
                    </a:lnTo>
                    <a:lnTo>
                      <a:pt x="5593" y="1413"/>
                    </a:lnTo>
                    <a:lnTo>
                      <a:pt x="5593" y="1371"/>
                    </a:lnTo>
                    <a:lnTo>
                      <a:pt x="5640" y="1371"/>
                    </a:lnTo>
                    <a:lnTo>
                      <a:pt x="5640" y="1344"/>
                    </a:lnTo>
                    <a:lnTo>
                      <a:pt x="5724" y="1344"/>
                    </a:lnTo>
                    <a:lnTo>
                      <a:pt x="5724" y="1301"/>
                    </a:lnTo>
                    <a:lnTo>
                      <a:pt x="5846" y="1301"/>
                    </a:lnTo>
                    <a:lnTo>
                      <a:pt x="5846" y="1269"/>
                    </a:lnTo>
                    <a:lnTo>
                      <a:pt x="5913" y="1269"/>
                    </a:lnTo>
                    <a:lnTo>
                      <a:pt x="5913" y="1240"/>
                    </a:lnTo>
                    <a:lnTo>
                      <a:pt x="6070" y="1240"/>
                    </a:lnTo>
                    <a:lnTo>
                      <a:pt x="6070" y="1177"/>
                    </a:lnTo>
                    <a:lnTo>
                      <a:pt x="6218" y="1177"/>
                    </a:lnTo>
                    <a:lnTo>
                      <a:pt x="6218" y="1148"/>
                    </a:lnTo>
                    <a:lnTo>
                      <a:pt x="6266" y="1148"/>
                    </a:lnTo>
                    <a:lnTo>
                      <a:pt x="6266" y="1104"/>
                    </a:lnTo>
                    <a:lnTo>
                      <a:pt x="6378" y="1104"/>
                    </a:lnTo>
                    <a:lnTo>
                      <a:pt x="6378" y="1057"/>
                    </a:lnTo>
                    <a:lnTo>
                      <a:pt x="6517" y="1057"/>
                    </a:lnTo>
                    <a:lnTo>
                      <a:pt x="6517" y="1015"/>
                    </a:lnTo>
                    <a:lnTo>
                      <a:pt x="6603" y="1015"/>
                    </a:lnTo>
                    <a:lnTo>
                      <a:pt x="6603" y="953"/>
                    </a:lnTo>
                    <a:lnTo>
                      <a:pt x="6633" y="953"/>
                    </a:lnTo>
                    <a:lnTo>
                      <a:pt x="6633" y="920"/>
                    </a:lnTo>
                    <a:lnTo>
                      <a:pt x="6898" y="920"/>
                    </a:lnTo>
                    <a:lnTo>
                      <a:pt x="6898" y="880"/>
                    </a:lnTo>
                    <a:lnTo>
                      <a:pt x="7080" y="880"/>
                    </a:lnTo>
                    <a:lnTo>
                      <a:pt x="7080" y="848"/>
                    </a:lnTo>
                    <a:lnTo>
                      <a:pt x="7279" y="848"/>
                    </a:lnTo>
                    <a:lnTo>
                      <a:pt x="7279" y="813"/>
                    </a:lnTo>
                    <a:lnTo>
                      <a:pt x="7410" y="813"/>
                    </a:lnTo>
                    <a:lnTo>
                      <a:pt x="7410" y="770"/>
                    </a:lnTo>
                    <a:lnTo>
                      <a:pt x="7614" y="770"/>
                    </a:lnTo>
                    <a:lnTo>
                      <a:pt x="7614" y="740"/>
                    </a:lnTo>
                    <a:lnTo>
                      <a:pt x="7769" y="740"/>
                    </a:lnTo>
                    <a:lnTo>
                      <a:pt x="7769" y="696"/>
                    </a:lnTo>
                    <a:lnTo>
                      <a:pt x="7894" y="696"/>
                    </a:lnTo>
                    <a:lnTo>
                      <a:pt x="7894" y="650"/>
                    </a:lnTo>
                    <a:lnTo>
                      <a:pt x="8034" y="650"/>
                    </a:lnTo>
                    <a:lnTo>
                      <a:pt x="8034" y="618"/>
                    </a:lnTo>
                    <a:lnTo>
                      <a:pt x="8234" y="618"/>
                    </a:lnTo>
                    <a:lnTo>
                      <a:pt x="8234" y="577"/>
                    </a:lnTo>
                    <a:lnTo>
                      <a:pt x="8408" y="577"/>
                    </a:lnTo>
                    <a:lnTo>
                      <a:pt x="8408" y="553"/>
                    </a:lnTo>
                    <a:lnTo>
                      <a:pt x="8764" y="553"/>
                    </a:lnTo>
                    <a:lnTo>
                      <a:pt x="8764" y="511"/>
                    </a:lnTo>
                    <a:lnTo>
                      <a:pt x="8857" y="511"/>
                    </a:lnTo>
                    <a:lnTo>
                      <a:pt x="8857" y="466"/>
                    </a:lnTo>
                    <a:lnTo>
                      <a:pt x="8916" y="466"/>
                    </a:lnTo>
                    <a:lnTo>
                      <a:pt x="8916" y="422"/>
                    </a:lnTo>
                    <a:lnTo>
                      <a:pt x="9015" y="422"/>
                    </a:lnTo>
                    <a:lnTo>
                      <a:pt x="9015" y="385"/>
                    </a:lnTo>
                    <a:lnTo>
                      <a:pt x="9250" y="385"/>
                    </a:lnTo>
                    <a:lnTo>
                      <a:pt x="9250" y="351"/>
                    </a:lnTo>
                    <a:lnTo>
                      <a:pt x="9418" y="351"/>
                    </a:lnTo>
                    <a:lnTo>
                      <a:pt x="9418" y="313"/>
                    </a:lnTo>
                    <a:lnTo>
                      <a:pt x="9715" y="313"/>
                    </a:lnTo>
                    <a:lnTo>
                      <a:pt x="9715" y="0"/>
                    </a:lnTo>
                    <a:lnTo>
                      <a:pt x="9429" y="0"/>
                    </a:lnTo>
                    <a:lnTo>
                      <a:pt x="9429" y="32"/>
                    </a:lnTo>
                    <a:lnTo>
                      <a:pt x="9179" y="32"/>
                    </a:lnTo>
                    <a:lnTo>
                      <a:pt x="9179" y="67"/>
                    </a:lnTo>
                    <a:lnTo>
                      <a:pt x="9019" y="67"/>
                    </a:lnTo>
                    <a:lnTo>
                      <a:pt x="9019" y="116"/>
                    </a:lnTo>
                    <a:lnTo>
                      <a:pt x="8806" y="116"/>
                    </a:lnTo>
                    <a:lnTo>
                      <a:pt x="8806" y="154"/>
                    </a:lnTo>
                    <a:lnTo>
                      <a:pt x="8730" y="154"/>
                    </a:lnTo>
                    <a:lnTo>
                      <a:pt x="8730" y="201"/>
                    </a:lnTo>
                    <a:lnTo>
                      <a:pt x="8406" y="201"/>
                    </a:lnTo>
                    <a:lnTo>
                      <a:pt x="8406" y="228"/>
                    </a:lnTo>
                    <a:lnTo>
                      <a:pt x="8241" y="228"/>
                    </a:lnTo>
                    <a:lnTo>
                      <a:pt x="8241" y="260"/>
                    </a:lnTo>
                    <a:lnTo>
                      <a:pt x="8024" y="260"/>
                    </a:lnTo>
                    <a:lnTo>
                      <a:pt x="8024" y="292"/>
                    </a:lnTo>
                    <a:lnTo>
                      <a:pt x="7904" y="292"/>
                    </a:lnTo>
                    <a:close/>
                  </a:path>
                </a:pathLst>
              </a:custGeom>
              <a:solidFill>
                <a:srgbClr val="FFD9BF">
                  <a:alpha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46">
                <a:extLst>
                  <a:ext uri="{FF2B5EF4-FFF2-40B4-BE49-F238E27FC236}">
                    <a16:creationId xmlns:a16="http://schemas.microsoft.com/office/drawing/2014/main" id="{5CF7D19E-E2FB-EAD1-ED4A-70EACA235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263" y="3476625"/>
                <a:ext cx="3052763" cy="2025650"/>
              </a:xfrm>
              <a:custGeom>
                <a:avLst/>
                <a:gdLst>
                  <a:gd name="T0" fmla="*/ 7623 w 9614"/>
                  <a:gd name="T1" fmla="*/ 245 h 6377"/>
                  <a:gd name="T2" fmla="*/ 6576 w 9614"/>
                  <a:gd name="T3" fmla="*/ 358 h 6377"/>
                  <a:gd name="T4" fmla="*/ 6156 w 9614"/>
                  <a:gd name="T5" fmla="*/ 478 h 6377"/>
                  <a:gd name="T6" fmla="*/ 5641 w 9614"/>
                  <a:gd name="T7" fmla="*/ 600 h 6377"/>
                  <a:gd name="T8" fmla="*/ 5096 w 9614"/>
                  <a:gd name="T9" fmla="*/ 735 h 6377"/>
                  <a:gd name="T10" fmla="*/ 4818 w 9614"/>
                  <a:gd name="T11" fmla="*/ 921 h 6377"/>
                  <a:gd name="T12" fmla="*/ 4352 w 9614"/>
                  <a:gd name="T13" fmla="*/ 1043 h 6377"/>
                  <a:gd name="T14" fmla="*/ 3783 w 9614"/>
                  <a:gd name="T15" fmla="*/ 1182 h 6377"/>
                  <a:gd name="T16" fmla="*/ 3516 w 9614"/>
                  <a:gd name="T17" fmla="*/ 1337 h 6377"/>
                  <a:gd name="T18" fmla="*/ 3329 w 9614"/>
                  <a:gd name="T19" fmla="*/ 1527 h 6377"/>
                  <a:gd name="T20" fmla="*/ 2952 w 9614"/>
                  <a:gd name="T21" fmla="*/ 1680 h 6377"/>
                  <a:gd name="T22" fmla="*/ 2564 w 9614"/>
                  <a:gd name="T23" fmla="*/ 1917 h 6377"/>
                  <a:gd name="T24" fmla="*/ 2309 w 9614"/>
                  <a:gd name="T25" fmla="*/ 2076 h 6377"/>
                  <a:gd name="T26" fmla="*/ 2031 w 9614"/>
                  <a:gd name="T27" fmla="*/ 2260 h 6377"/>
                  <a:gd name="T28" fmla="*/ 1937 w 9614"/>
                  <a:gd name="T29" fmla="*/ 2407 h 6377"/>
                  <a:gd name="T30" fmla="*/ 1862 w 9614"/>
                  <a:gd name="T31" fmla="*/ 2584 h 6377"/>
                  <a:gd name="T32" fmla="*/ 1676 w 9614"/>
                  <a:gd name="T33" fmla="*/ 2841 h 6377"/>
                  <a:gd name="T34" fmla="*/ 1648 w 9614"/>
                  <a:gd name="T35" fmla="*/ 2975 h 6377"/>
                  <a:gd name="T36" fmla="*/ 1578 w 9614"/>
                  <a:gd name="T37" fmla="*/ 3215 h 6377"/>
                  <a:gd name="T38" fmla="*/ 1336 w 9614"/>
                  <a:gd name="T39" fmla="*/ 3996 h 6377"/>
                  <a:gd name="T40" fmla="*/ 1311 w 9614"/>
                  <a:gd name="T41" fmla="*/ 4064 h 6377"/>
                  <a:gd name="T42" fmla="*/ 1033 w 9614"/>
                  <a:gd name="T43" fmla="*/ 4348 h 6377"/>
                  <a:gd name="T44" fmla="*/ 661 w 9614"/>
                  <a:gd name="T45" fmla="*/ 5126 h 6377"/>
                  <a:gd name="T46" fmla="*/ 402 w 9614"/>
                  <a:gd name="T47" fmla="*/ 5459 h 6377"/>
                  <a:gd name="T48" fmla="*/ 182 w 9614"/>
                  <a:gd name="T49" fmla="*/ 5671 h 6377"/>
                  <a:gd name="T50" fmla="*/ 120 w 9614"/>
                  <a:gd name="T51" fmla="*/ 5873 h 6377"/>
                  <a:gd name="T52" fmla="*/ 95 w 9614"/>
                  <a:gd name="T53" fmla="*/ 5973 h 6377"/>
                  <a:gd name="T54" fmla="*/ 77 w 9614"/>
                  <a:gd name="T55" fmla="*/ 6025 h 6377"/>
                  <a:gd name="T56" fmla="*/ 65 w 9614"/>
                  <a:gd name="T57" fmla="*/ 6080 h 6377"/>
                  <a:gd name="T58" fmla="*/ 34 w 9614"/>
                  <a:gd name="T59" fmla="*/ 6160 h 6377"/>
                  <a:gd name="T60" fmla="*/ 592 w 9614"/>
                  <a:gd name="T61" fmla="*/ 5716 h 6377"/>
                  <a:gd name="T62" fmla="*/ 660 w 9614"/>
                  <a:gd name="T63" fmla="*/ 5570 h 6377"/>
                  <a:gd name="T64" fmla="*/ 751 w 9614"/>
                  <a:gd name="T65" fmla="*/ 5328 h 6377"/>
                  <a:gd name="T66" fmla="*/ 984 w 9614"/>
                  <a:gd name="T67" fmla="*/ 5070 h 6377"/>
                  <a:gd name="T68" fmla="*/ 1007 w 9614"/>
                  <a:gd name="T69" fmla="*/ 5037 h 6377"/>
                  <a:gd name="T70" fmla="*/ 1306 w 9614"/>
                  <a:gd name="T71" fmla="*/ 4728 h 6377"/>
                  <a:gd name="T72" fmla="*/ 1508 w 9614"/>
                  <a:gd name="T73" fmla="*/ 4127 h 6377"/>
                  <a:gd name="T74" fmla="*/ 1853 w 9614"/>
                  <a:gd name="T75" fmla="*/ 3270 h 6377"/>
                  <a:gd name="T76" fmla="*/ 2139 w 9614"/>
                  <a:gd name="T77" fmla="*/ 2927 h 6377"/>
                  <a:gd name="T78" fmla="*/ 2408 w 9614"/>
                  <a:gd name="T79" fmla="*/ 2709 h 6377"/>
                  <a:gd name="T80" fmla="*/ 2766 w 9614"/>
                  <a:gd name="T81" fmla="*/ 2495 h 6377"/>
                  <a:gd name="T82" fmla="*/ 3099 w 9614"/>
                  <a:gd name="T83" fmla="*/ 2317 h 6377"/>
                  <a:gd name="T84" fmla="*/ 3397 w 9614"/>
                  <a:gd name="T85" fmla="*/ 2113 h 6377"/>
                  <a:gd name="T86" fmla="*/ 3605 w 9614"/>
                  <a:gd name="T87" fmla="*/ 1956 h 6377"/>
                  <a:gd name="T88" fmla="*/ 3889 w 9614"/>
                  <a:gd name="T89" fmla="*/ 1766 h 6377"/>
                  <a:gd name="T90" fmla="*/ 4575 w 9614"/>
                  <a:gd name="T91" fmla="*/ 1613 h 6377"/>
                  <a:gd name="T92" fmla="*/ 4699 w 9614"/>
                  <a:gd name="T93" fmla="*/ 1550 h 6377"/>
                  <a:gd name="T94" fmla="*/ 4989 w 9614"/>
                  <a:gd name="T95" fmla="*/ 1337 h 6377"/>
                  <a:gd name="T96" fmla="*/ 5378 w 9614"/>
                  <a:gd name="T97" fmla="*/ 1170 h 6377"/>
                  <a:gd name="T98" fmla="*/ 5849 w 9614"/>
                  <a:gd name="T99" fmla="*/ 1043 h 6377"/>
                  <a:gd name="T100" fmla="*/ 6174 w 9614"/>
                  <a:gd name="T101" fmla="*/ 999 h 6377"/>
                  <a:gd name="T102" fmla="*/ 6306 w 9614"/>
                  <a:gd name="T103" fmla="*/ 949 h 6377"/>
                  <a:gd name="T104" fmla="*/ 6968 w 9614"/>
                  <a:gd name="T105" fmla="*/ 741 h 6377"/>
                  <a:gd name="T106" fmla="*/ 7925 w 9614"/>
                  <a:gd name="T107" fmla="*/ 542 h 6377"/>
                  <a:gd name="T108" fmla="*/ 8057 w 9614"/>
                  <a:gd name="T109" fmla="*/ 506 h 6377"/>
                  <a:gd name="T110" fmla="*/ 8110 w 9614"/>
                  <a:gd name="T111" fmla="*/ 485 h 6377"/>
                  <a:gd name="T112" fmla="*/ 8867 w 9614"/>
                  <a:gd name="T113" fmla="*/ 462 h 6377"/>
                  <a:gd name="T114" fmla="*/ 8870 w 9614"/>
                  <a:gd name="T115" fmla="*/ 0 h 6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14" h="6377">
                    <a:moveTo>
                      <a:pt x="8012" y="76"/>
                    </a:moveTo>
                    <a:lnTo>
                      <a:pt x="8012" y="122"/>
                    </a:lnTo>
                    <a:lnTo>
                      <a:pt x="7858" y="122"/>
                    </a:lnTo>
                    <a:lnTo>
                      <a:pt x="7858" y="177"/>
                    </a:lnTo>
                    <a:lnTo>
                      <a:pt x="7623" y="177"/>
                    </a:lnTo>
                    <a:lnTo>
                      <a:pt x="7623" y="245"/>
                    </a:lnTo>
                    <a:lnTo>
                      <a:pt x="6793" y="245"/>
                    </a:lnTo>
                    <a:lnTo>
                      <a:pt x="6793" y="275"/>
                    </a:lnTo>
                    <a:lnTo>
                      <a:pt x="6664" y="275"/>
                    </a:lnTo>
                    <a:lnTo>
                      <a:pt x="6664" y="312"/>
                    </a:lnTo>
                    <a:lnTo>
                      <a:pt x="6576" y="312"/>
                    </a:lnTo>
                    <a:lnTo>
                      <a:pt x="6576" y="358"/>
                    </a:lnTo>
                    <a:lnTo>
                      <a:pt x="6404" y="358"/>
                    </a:lnTo>
                    <a:lnTo>
                      <a:pt x="6404" y="398"/>
                    </a:lnTo>
                    <a:lnTo>
                      <a:pt x="6331" y="398"/>
                    </a:lnTo>
                    <a:lnTo>
                      <a:pt x="6331" y="431"/>
                    </a:lnTo>
                    <a:lnTo>
                      <a:pt x="6156" y="431"/>
                    </a:lnTo>
                    <a:lnTo>
                      <a:pt x="6156" y="478"/>
                    </a:lnTo>
                    <a:lnTo>
                      <a:pt x="5874" y="478"/>
                    </a:lnTo>
                    <a:lnTo>
                      <a:pt x="5874" y="511"/>
                    </a:lnTo>
                    <a:lnTo>
                      <a:pt x="5727" y="511"/>
                    </a:lnTo>
                    <a:lnTo>
                      <a:pt x="5727" y="547"/>
                    </a:lnTo>
                    <a:lnTo>
                      <a:pt x="5641" y="547"/>
                    </a:lnTo>
                    <a:lnTo>
                      <a:pt x="5641" y="600"/>
                    </a:lnTo>
                    <a:lnTo>
                      <a:pt x="5351" y="600"/>
                    </a:lnTo>
                    <a:lnTo>
                      <a:pt x="5351" y="631"/>
                    </a:lnTo>
                    <a:lnTo>
                      <a:pt x="5231" y="631"/>
                    </a:lnTo>
                    <a:lnTo>
                      <a:pt x="5231" y="688"/>
                    </a:lnTo>
                    <a:lnTo>
                      <a:pt x="5096" y="688"/>
                    </a:lnTo>
                    <a:lnTo>
                      <a:pt x="5096" y="735"/>
                    </a:lnTo>
                    <a:lnTo>
                      <a:pt x="4986" y="735"/>
                    </a:lnTo>
                    <a:lnTo>
                      <a:pt x="4986" y="784"/>
                    </a:lnTo>
                    <a:lnTo>
                      <a:pt x="4937" y="784"/>
                    </a:lnTo>
                    <a:lnTo>
                      <a:pt x="4937" y="829"/>
                    </a:lnTo>
                    <a:lnTo>
                      <a:pt x="4818" y="829"/>
                    </a:lnTo>
                    <a:lnTo>
                      <a:pt x="4818" y="921"/>
                    </a:lnTo>
                    <a:lnTo>
                      <a:pt x="4698" y="921"/>
                    </a:lnTo>
                    <a:lnTo>
                      <a:pt x="4698" y="974"/>
                    </a:lnTo>
                    <a:lnTo>
                      <a:pt x="4555" y="974"/>
                    </a:lnTo>
                    <a:lnTo>
                      <a:pt x="4555" y="1004"/>
                    </a:lnTo>
                    <a:lnTo>
                      <a:pt x="4352" y="1004"/>
                    </a:lnTo>
                    <a:lnTo>
                      <a:pt x="4352" y="1043"/>
                    </a:lnTo>
                    <a:lnTo>
                      <a:pt x="4071" y="1043"/>
                    </a:lnTo>
                    <a:lnTo>
                      <a:pt x="4071" y="1090"/>
                    </a:lnTo>
                    <a:lnTo>
                      <a:pt x="3869" y="1090"/>
                    </a:lnTo>
                    <a:lnTo>
                      <a:pt x="3869" y="1145"/>
                    </a:lnTo>
                    <a:lnTo>
                      <a:pt x="3783" y="1145"/>
                    </a:lnTo>
                    <a:lnTo>
                      <a:pt x="3783" y="1182"/>
                    </a:lnTo>
                    <a:lnTo>
                      <a:pt x="3712" y="1182"/>
                    </a:lnTo>
                    <a:lnTo>
                      <a:pt x="3712" y="1227"/>
                    </a:lnTo>
                    <a:lnTo>
                      <a:pt x="3620" y="1227"/>
                    </a:lnTo>
                    <a:lnTo>
                      <a:pt x="3620" y="1282"/>
                    </a:lnTo>
                    <a:lnTo>
                      <a:pt x="3516" y="1282"/>
                    </a:lnTo>
                    <a:lnTo>
                      <a:pt x="3516" y="1337"/>
                    </a:lnTo>
                    <a:lnTo>
                      <a:pt x="3458" y="1337"/>
                    </a:lnTo>
                    <a:lnTo>
                      <a:pt x="3458" y="1390"/>
                    </a:lnTo>
                    <a:lnTo>
                      <a:pt x="3403" y="1390"/>
                    </a:lnTo>
                    <a:lnTo>
                      <a:pt x="3403" y="1448"/>
                    </a:lnTo>
                    <a:lnTo>
                      <a:pt x="3329" y="1448"/>
                    </a:lnTo>
                    <a:lnTo>
                      <a:pt x="3329" y="1527"/>
                    </a:lnTo>
                    <a:lnTo>
                      <a:pt x="3225" y="1527"/>
                    </a:lnTo>
                    <a:lnTo>
                      <a:pt x="3173" y="1580"/>
                    </a:lnTo>
                    <a:lnTo>
                      <a:pt x="3105" y="1580"/>
                    </a:lnTo>
                    <a:lnTo>
                      <a:pt x="3105" y="1617"/>
                    </a:lnTo>
                    <a:lnTo>
                      <a:pt x="2952" y="1617"/>
                    </a:lnTo>
                    <a:lnTo>
                      <a:pt x="2952" y="1680"/>
                    </a:lnTo>
                    <a:lnTo>
                      <a:pt x="2842" y="1680"/>
                    </a:lnTo>
                    <a:lnTo>
                      <a:pt x="2842" y="1727"/>
                    </a:lnTo>
                    <a:lnTo>
                      <a:pt x="2760" y="1727"/>
                    </a:lnTo>
                    <a:lnTo>
                      <a:pt x="2760" y="1806"/>
                    </a:lnTo>
                    <a:lnTo>
                      <a:pt x="2719" y="1821"/>
                    </a:lnTo>
                    <a:lnTo>
                      <a:pt x="2564" y="1917"/>
                    </a:lnTo>
                    <a:lnTo>
                      <a:pt x="2515" y="1925"/>
                    </a:lnTo>
                    <a:lnTo>
                      <a:pt x="2515" y="1953"/>
                    </a:lnTo>
                    <a:lnTo>
                      <a:pt x="2425" y="1947"/>
                    </a:lnTo>
                    <a:lnTo>
                      <a:pt x="2425" y="2021"/>
                    </a:lnTo>
                    <a:lnTo>
                      <a:pt x="2340" y="2021"/>
                    </a:lnTo>
                    <a:lnTo>
                      <a:pt x="2309" y="2076"/>
                    </a:lnTo>
                    <a:lnTo>
                      <a:pt x="2272" y="2103"/>
                    </a:lnTo>
                    <a:lnTo>
                      <a:pt x="2209" y="2127"/>
                    </a:lnTo>
                    <a:lnTo>
                      <a:pt x="2180" y="2162"/>
                    </a:lnTo>
                    <a:lnTo>
                      <a:pt x="2135" y="2195"/>
                    </a:lnTo>
                    <a:lnTo>
                      <a:pt x="2131" y="2260"/>
                    </a:lnTo>
                    <a:lnTo>
                      <a:pt x="2031" y="2260"/>
                    </a:lnTo>
                    <a:lnTo>
                      <a:pt x="1984" y="2317"/>
                    </a:lnTo>
                    <a:lnTo>
                      <a:pt x="1948" y="2382"/>
                    </a:lnTo>
                    <a:lnTo>
                      <a:pt x="1945" y="2385"/>
                    </a:lnTo>
                    <a:lnTo>
                      <a:pt x="1943" y="2391"/>
                    </a:lnTo>
                    <a:lnTo>
                      <a:pt x="1939" y="2397"/>
                    </a:lnTo>
                    <a:lnTo>
                      <a:pt x="1937" y="2407"/>
                    </a:lnTo>
                    <a:lnTo>
                      <a:pt x="1932" y="2415"/>
                    </a:lnTo>
                    <a:lnTo>
                      <a:pt x="1927" y="2427"/>
                    </a:lnTo>
                    <a:lnTo>
                      <a:pt x="1921" y="2440"/>
                    </a:lnTo>
                    <a:lnTo>
                      <a:pt x="1915" y="2456"/>
                    </a:lnTo>
                    <a:lnTo>
                      <a:pt x="1868" y="2501"/>
                    </a:lnTo>
                    <a:lnTo>
                      <a:pt x="1862" y="2584"/>
                    </a:lnTo>
                    <a:lnTo>
                      <a:pt x="1837" y="2605"/>
                    </a:lnTo>
                    <a:lnTo>
                      <a:pt x="1801" y="2627"/>
                    </a:lnTo>
                    <a:lnTo>
                      <a:pt x="1776" y="2670"/>
                    </a:lnTo>
                    <a:lnTo>
                      <a:pt x="1768" y="2713"/>
                    </a:lnTo>
                    <a:lnTo>
                      <a:pt x="1731" y="2719"/>
                    </a:lnTo>
                    <a:lnTo>
                      <a:pt x="1676" y="2841"/>
                    </a:lnTo>
                    <a:lnTo>
                      <a:pt x="1660" y="2939"/>
                    </a:lnTo>
                    <a:lnTo>
                      <a:pt x="1659" y="2942"/>
                    </a:lnTo>
                    <a:lnTo>
                      <a:pt x="1657" y="2948"/>
                    </a:lnTo>
                    <a:lnTo>
                      <a:pt x="1655" y="2955"/>
                    </a:lnTo>
                    <a:lnTo>
                      <a:pt x="1652" y="2965"/>
                    </a:lnTo>
                    <a:lnTo>
                      <a:pt x="1648" y="2975"/>
                    </a:lnTo>
                    <a:lnTo>
                      <a:pt x="1644" y="2988"/>
                    </a:lnTo>
                    <a:lnTo>
                      <a:pt x="1638" y="3002"/>
                    </a:lnTo>
                    <a:lnTo>
                      <a:pt x="1633" y="3019"/>
                    </a:lnTo>
                    <a:lnTo>
                      <a:pt x="1621" y="3113"/>
                    </a:lnTo>
                    <a:lnTo>
                      <a:pt x="1578" y="3123"/>
                    </a:lnTo>
                    <a:lnTo>
                      <a:pt x="1578" y="3215"/>
                    </a:lnTo>
                    <a:lnTo>
                      <a:pt x="1494" y="3517"/>
                    </a:lnTo>
                    <a:lnTo>
                      <a:pt x="1458" y="3588"/>
                    </a:lnTo>
                    <a:lnTo>
                      <a:pt x="1409" y="3744"/>
                    </a:lnTo>
                    <a:lnTo>
                      <a:pt x="1378" y="3797"/>
                    </a:lnTo>
                    <a:lnTo>
                      <a:pt x="1339" y="3993"/>
                    </a:lnTo>
                    <a:lnTo>
                      <a:pt x="1336" y="3996"/>
                    </a:lnTo>
                    <a:lnTo>
                      <a:pt x="1335" y="4002"/>
                    </a:lnTo>
                    <a:lnTo>
                      <a:pt x="1331" y="4010"/>
                    </a:lnTo>
                    <a:lnTo>
                      <a:pt x="1329" y="4021"/>
                    </a:lnTo>
                    <a:lnTo>
                      <a:pt x="1323" y="4032"/>
                    </a:lnTo>
                    <a:lnTo>
                      <a:pt x="1318" y="4048"/>
                    </a:lnTo>
                    <a:lnTo>
                      <a:pt x="1311" y="4064"/>
                    </a:lnTo>
                    <a:lnTo>
                      <a:pt x="1305" y="4085"/>
                    </a:lnTo>
                    <a:lnTo>
                      <a:pt x="1271" y="4130"/>
                    </a:lnTo>
                    <a:lnTo>
                      <a:pt x="1188" y="4148"/>
                    </a:lnTo>
                    <a:lnTo>
                      <a:pt x="1139" y="4176"/>
                    </a:lnTo>
                    <a:lnTo>
                      <a:pt x="1115" y="4246"/>
                    </a:lnTo>
                    <a:lnTo>
                      <a:pt x="1033" y="4348"/>
                    </a:lnTo>
                    <a:lnTo>
                      <a:pt x="1017" y="4405"/>
                    </a:lnTo>
                    <a:lnTo>
                      <a:pt x="747" y="4742"/>
                    </a:lnTo>
                    <a:lnTo>
                      <a:pt x="714" y="4832"/>
                    </a:lnTo>
                    <a:lnTo>
                      <a:pt x="686" y="4950"/>
                    </a:lnTo>
                    <a:lnTo>
                      <a:pt x="680" y="5042"/>
                    </a:lnTo>
                    <a:lnTo>
                      <a:pt x="661" y="5126"/>
                    </a:lnTo>
                    <a:lnTo>
                      <a:pt x="619" y="5211"/>
                    </a:lnTo>
                    <a:lnTo>
                      <a:pt x="527" y="5299"/>
                    </a:lnTo>
                    <a:lnTo>
                      <a:pt x="514" y="5352"/>
                    </a:lnTo>
                    <a:lnTo>
                      <a:pt x="475" y="5355"/>
                    </a:lnTo>
                    <a:lnTo>
                      <a:pt x="445" y="5407"/>
                    </a:lnTo>
                    <a:lnTo>
                      <a:pt x="402" y="5459"/>
                    </a:lnTo>
                    <a:lnTo>
                      <a:pt x="288" y="5477"/>
                    </a:lnTo>
                    <a:lnTo>
                      <a:pt x="218" y="5538"/>
                    </a:lnTo>
                    <a:lnTo>
                      <a:pt x="193" y="5640"/>
                    </a:lnTo>
                    <a:lnTo>
                      <a:pt x="190" y="5646"/>
                    </a:lnTo>
                    <a:lnTo>
                      <a:pt x="187" y="5657"/>
                    </a:lnTo>
                    <a:lnTo>
                      <a:pt x="182" y="5671"/>
                    </a:lnTo>
                    <a:lnTo>
                      <a:pt x="179" y="5687"/>
                    </a:lnTo>
                    <a:lnTo>
                      <a:pt x="173" y="5705"/>
                    </a:lnTo>
                    <a:lnTo>
                      <a:pt x="168" y="5726"/>
                    </a:lnTo>
                    <a:lnTo>
                      <a:pt x="162" y="5749"/>
                    </a:lnTo>
                    <a:lnTo>
                      <a:pt x="157" y="5777"/>
                    </a:lnTo>
                    <a:lnTo>
                      <a:pt x="120" y="5873"/>
                    </a:lnTo>
                    <a:lnTo>
                      <a:pt x="114" y="5896"/>
                    </a:lnTo>
                    <a:lnTo>
                      <a:pt x="109" y="5917"/>
                    </a:lnTo>
                    <a:lnTo>
                      <a:pt x="104" y="5935"/>
                    </a:lnTo>
                    <a:lnTo>
                      <a:pt x="102" y="5951"/>
                    </a:lnTo>
                    <a:lnTo>
                      <a:pt x="98" y="5962"/>
                    </a:lnTo>
                    <a:lnTo>
                      <a:pt x="95" y="5973"/>
                    </a:lnTo>
                    <a:lnTo>
                      <a:pt x="93" y="5979"/>
                    </a:lnTo>
                    <a:lnTo>
                      <a:pt x="92" y="5985"/>
                    </a:lnTo>
                    <a:lnTo>
                      <a:pt x="87" y="5991"/>
                    </a:lnTo>
                    <a:lnTo>
                      <a:pt x="84" y="6000"/>
                    </a:lnTo>
                    <a:lnTo>
                      <a:pt x="80" y="6011"/>
                    </a:lnTo>
                    <a:lnTo>
                      <a:pt x="77" y="6025"/>
                    </a:lnTo>
                    <a:lnTo>
                      <a:pt x="72" y="6038"/>
                    </a:lnTo>
                    <a:lnTo>
                      <a:pt x="70" y="6051"/>
                    </a:lnTo>
                    <a:lnTo>
                      <a:pt x="67" y="6060"/>
                    </a:lnTo>
                    <a:lnTo>
                      <a:pt x="67" y="6069"/>
                    </a:lnTo>
                    <a:lnTo>
                      <a:pt x="66" y="6072"/>
                    </a:lnTo>
                    <a:lnTo>
                      <a:pt x="65" y="6080"/>
                    </a:lnTo>
                    <a:lnTo>
                      <a:pt x="61" y="6088"/>
                    </a:lnTo>
                    <a:lnTo>
                      <a:pt x="59" y="6100"/>
                    </a:lnTo>
                    <a:lnTo>
                      <a:pt x="53" y="6112"/>
                    </a:lnTo>
                    <a:lnTo>
                      <a:pt x="48" y="6126"/>
                    </a:lnTo>
                    <a:lnTo>
                      <a:pt x="40" y="6142"/>
                    </a:lnTo>
                    <a:lnTo>
                      <a:pt x="34" y="6160"/>
                    </a:lnTo>
                    <a:lnTo>
                      <a:pt x="0" y="6258"/>
                    </a:lnTo>
                    <a:lnTo>
                      <a:pt x="6" y="6377"/>
                    </a:lnTo>
                    <a:lnTo>
                      <a:pt x="181" y="6016"/>
                    </a:lnTo>
                    <a:lnTo>
                      <a:pt x="414" y="5857"/>
                    </a:lnTo>
                    <a:lnTo>
                      <a:pt x="539" y="5747"/>
                    </a:lnTo>
                    <a:lnTo>
                      <a:pt x="592" y="5716"/>
                    </a:lnTo>
                    <a:lnTo>
                      <a:pt x="637" y="5652"/>
                    </a:lnTo>
                    <a:lnTo>
                      <a:pt x="642" y="5631"/>
                    </a:lnTo>
                    <a:lnTo>
                      <a:pt x="648" y="5613"/>
                    </a:lnTo>
                    <a:lnTo>
                      <a:pt x="653" y="5597"/>
                    </a:lnTo>
                    <a:lnTo>
                      <a:pt x="658" y="5584"/>
                    </a:lnTo>
                    <a:lnTo>
                      <a:pt x="660" y="5570"/>
                    </a:lnTo>
                    <a:lnTo>
                      <a:pt x="664" y="5562"/>
                    </a:lnTo>
                    <a:lnTo>
                      <a:pt x="665" y="5554"/>
                    </a:lnTo>
                    <a:lnTo>
                      <a:pt x="668" y="5551"/>
                    </a:lnTo>
                    <a:lnTo>
                      <a:pt x="677" y="5475"/>
                    </a:lnTo>
                    <a:lnTo>
                      <a:pt x="710" y="5391"/>
                    </a:lnTo>
                    <a:lnTo>
                      <a:pt x="751" y="5328"/>
                    </a:lnTo>
                    <a:lnTo>
                      <a:pt x="938" y="5138"/>
                    </a:lnTo>
                    <a:lnTo>
                      <a:pt x="949" y="5119"/>
                    </a:lnTo>
                    <a:lnTo>
                      <a:pt x="960" y="5105"/>
                    </a:lnTo>
                    <a:lnTo>
                      <a:pt x="969" y="5091"/>
                    </a:lnTo>
                    <a:lnTo>
                      <a:pt x="977" y="5081"/>
                    </a:lnTo>
                    <a:lnTo>
                      <a:pt x="984" y="5070"/>
                    </a:lnTo>
                    <a:lnTo>
                      <a:pt x="988" y="5063"/>
                    </a:lnTo>
                    <a:lnTo>
                      <a:pt x="992" y="5057"/>
                    </a:lnTo>
                    <a:lnTo>
                      <a:pt x="996" y="5055"/>
                    </a:lnTo>
                    <a:lnTo>
                      <a:pt x="997" y="5050"/>
                    </a:lnTo>
                    <a:lnTo>
                      <a:pt x="1002" y="5045"/>
                    </a:lnTo>
                    <a:lnTo>
                      <a:pt x="1007" y="5037"/>
                    </a:lnTo>
                    <a:lnTo>
                      <a:pt x="1015" y="5030"/>
                    </a:lnTo>
                    <a:lnTo>
                      <a:pt x="1030" y="5015"/>
                    </a:lnTo>
                    <a:lnTo>
                      <a:pt x="1079" y="4957"/>
                    </a:lnTo>
                    <a:lnTo>
                      <a:pt x="1134" y="4859"/>
                    </a:lnTo>
                    <a:lnTo>
                      <a:pt x="1265" y="4777"/>
                    </a:lnTo>
                    <a:lnTo>
                      <a:pt x="1306" y="4728"/>
                    </a:lnTo>
                    <a:lnTo>
                      <a:pt x="1357" y="4558"/>
                    </a:lnTo>
                    <a:lnTo>
                      <a:pt x="1382" y="4503"/>
                    </a:lnTo>
                    <a:lnTo>
                      <a:pt x="1404" y="4418"/>
                    </a:lnTo>
                    <a:lnTo>
                      <a:pt x="1471" y="4287"/>
                    </a:lnTo>
                    <a:lnTo>
                      <a:pt x="1496" y="4209"/>
                    </a:lnTo>
                    <a:lnTo>
                      <a:pt x="1508" y="4127"/>
                    </a:lnTo>
                    <a:lnTo>
                      <a:pt x="1661" y="3701"/>
                    </a:lnTo>
                    <a:lnTo>
                      <a:pt x="1667" y="3637"/>
                    </a:lnTo>
                    <a:lnTo>
                      <a:pt x="1698" y="3564"/>
                    </a:lnTo>
                    <a:lnTo>
                      <a:pt x="1712" y="3503"/>
                    </a:lnTo>
                    <a:lnTo>
                      <a:pt x="1792" y="3356"/>
                    </a:lnTo>
                    <a:lnTo>
                      <a:pt x="1853" y="3270"/>
                    </a:lnTo>
                    <a:lnTo>
                      <a:pt x="1888" y="3181"/>
                    </a:lnTo>
                    <a:lnTo>
                      <a:pt x="1937" y="3141"/>
                    </a:lnTo>
                    <a:lnTo>
                      <a:pt x="1980" y="3050"/>
                    </a:lnTo>
                    <a:lnTo>
                      <a:pt x="2031" y="2997"/>
                    </a:lnTo>
                    <a:lnTo>
                      <a:pt x="2098" y="2966"/>
                    </a:lnTo>
                    <a:lnTo>
                      <a:pt x="2139" y="2927"/>
                    </a:lnTo>
                    <a:lnTo>
                      <a:pt x="2194" y="2847"/>
                    </a:lnTo>
                    <a:lnTo>
                      <a:pt x="2227" y="2829"/>
                    </a:lnTo>
                    <a:lnTo>
                      <a:pt x="2288" y="2813"/>
                    </a:lnTo>
                    <a:lnTo>
                      <a:pt x="2310" y="2776"/>
                    </a:lnTo>
                    <a:lnTo>
                      <a:pt x="2341" y="2737"/>
                    </a:lnTo>
                    <a:lnTo>
                      <a:pt x="2408" y="2709"/>
                    </a:lnTo>
                    <a:lnTo>
                      <a:pt x="2423" y="2682"/>
                    </a:lnTo>
                    <a:lnTo>
                      <a:pt x="2447" y="2666"/>
                    </a:lnTo>
                    <a:lnTo>
                      <a:pt x="2494" y="2666"/>
                    </a:lnTo>
                    <a:lnTo>
                      <a:pt x="2545" y="2645"/>
                    </a:lnTo>
                    <a:lnTo>
                      <a:pt x="2594" y="2599"/>
                    </a:lnTo>
                    <a:lnTo>
                      <a:pt x="2766" y="2495"/>
                    </a:lnTo>
                    <a:lnTo>
                      <a:pt x="2766" y="2407"/>
                    </a:lnTo>
                    <a:lnTo>
                      <a:pt x="2821" y="2407"/>
                    </a:lnTo>
                    <a:lnTo>
                      <a:pt x="2821" y="2378"/>
                    </a:lnTo>
                    <a:lnTo>
                      <a:pt x="2950" y="2378"/>
                    </a:lnTo>
                    <a:lnTo>
                      <a:pt x="2950" y="2317"/>
                    </a:lnTo>
                    <a:lnTo>
                      <a:pt x="3099" y="2317"/>
                    </a:lnTo>
                    <a:lnTo>
                      <a:pt x="3099" y="2287"/>
                    </a:lnTo>
                    <a:lnTo>
                      <a:pt x="3148" y="2287"/>
                    </a:lnTo>
                    <a:lnTo>
                      <a:pt x="3148" y="2213"/>
                    </a:lnTo>
                    <a:lnTo>
                      <a:pt x="3332" y="2213"/>
                    </a:lnTo>
                    <a:lnTo>
                      <a:pt x="3332" y="2113"/>
                    </a:lnTo>
                    <a:lnTo>
                      <a:pt x="3397" y="2113"/>
                    </a:lnTo>
                    <a:lnTo>
                      <a:pt x="3397" y="2072"/>
                    </a:lnTo>
                    <a:lnTo>
                      <a:pt x="3430" y="2072"/>
                    </a:lnTo>
                    <a:lnTo>
                      <a:pt x="3430" y="2011"/>
                    </a:lnTo>
                    <a:lnTo>
                      <a:pt x="3513" y="2011"/>
                    </a:lnTo>
                    <a:lnTo>
                      <a:pt x="3513" y="1956"/>
                    </a:lnTo>
                    <a:lnTo>
                      <a:pt x="3605" y="1956"/>
                    </a:lnTo>
                    <a:lnTo>
                      <a:pt x="3605" y="1898"/>
                    </a:lnTo>
                    <a:lnTo>
                      <a:pt x="3681" y="1898"/>
                    </a:lnTo>
                    <a:lnTo>
                      <a:pt x="3681" y="1833"/>
                    </a:lnTo>
                    <a:lnTo>
                      <a:pt x="3822" y="1833"/>
                    </a:lnTo>
                    <a:lnTo>
                      <a:pt x="3822" y="1766"/>
                    </a:lnTo>
                    <a:lnTo>
                      <a:pt x="3889" y="1766"/>
                    </a:lnTo>
                    <a:lnTo>
                      <a:pt x="3889" y="1717"/>
                    </a:lnTo>
                    <a:lnTo>
                      <a:pt x="4040" y="1717"/>
                    </a:lnTo>
                    <a:lnTo>
                      <a:pt x="4040" y="1680"/>
                    </a:lnTo>
                    <a:lnTo>
                      <a:pt x="4254" y="1674"/>
                    </a:lnTo>
                    <a:lnTo>
                      <a:pt x="4414" y="1619"/>
                    </a:lnTo>
                    <a:lnTo>
                      <a:pt x="4575" y="1613"/>
                    </a:lnTo>
                    <a:lnTo>
                      <a:pt x="4665" y="1576"/>
                    </a:lnTo>
                    <a:lnTo>
                      <a:pt x="4667" y="1574"/>
                    </a:lnTo>
                    <a:lnTo>
                      <a:pt x="4673" y="1570"/>
                    </a:lnTo>
                    <a:lnTo>
                      <a:pt x="4679" y="1565"/>
                    </a:lnTo>
                    <a:lnTo>
                      <a:pt x="4689" y="1559"/>
                    </a:lnTo>
                    <a:lnTo>
                      <a:pt x="4699" y="1550"/>
                    </a:lnTo>
                    <a:lnTo>
                      <a:pt x="4711" y="1542"/>
                    </a:lnTo>
                    <a:lnTo>
                      <a:pt x="4725" y="1531"/>
                    </a:lnTo>
                    <a:lnTo>
                      <a:pt x="4741" y="1519"/>
                    </a:lnTo>
                    <a:lnTo>
                      <a:pt x="4839" y="1466"/>
                    </a:lnTo>
                    <a:lnTo>
                      <a:pt x="4904" y="1421"/>
                    </a:lnTo>
                    <a:lnTo>
                      <a:pt x="4989" y="1337"/>
                    </a:lnTo>
                    <a:lnTo>
                      <a:pt x="5041" y="1317"/>
                    </a:lnTo>
                    <a:lnTo>
                      <a:pt x="5094" y="1286"/>
                    </a:lnTo>
                    <a:lnTo>
                      <a:pt x="5259" y="1231"/>
                    </a:lnTo>
                    <a:lnTo>
                      <a:pt x="5259" y="1197"/>
                    </a:lnTo>
                    <a:lnTo>
                      <a:pt x="5351" y="1197"/>
                    </a:lnTo>
                    <a:lnTo>
                      <a:pt x="5378" y="1170"/>
                    </a:lnTo>
                    <a:lnTo>
                      <a:pt x="5580" y="1172"/>
                    </a:lnTo>
                    <a:lnTo>
                      <a:pt x="5653" y="1151"/>
                    </a:lnTo>
                    <a:lnTo>
                      <a:pt x="5669" y="1102"/>
                    </a:lnTo>
                    <a:lnTo>
                      <a:pt x="5712" y="1072"/>
                    </a:lnTo>
                    <a:lnTo>
                      <a:pt x="5757" y="1050"/>
                    </a:lnTo>
                    <a:lnTo>
                      <a:pt x="5849" y="1043"/>
                    </a:lnTo>
                    <a:lnTo>
                      <a:pt x="5914" y="1025"/>
                    </a:lnTo>
                    <a:lnTo>
                      <a:pt x="6015" y="1025"/>
                    </a:lnTo>
                    <a:lnTo>
                      <a:pt x="6039" y="1016"/>
                    </a:lnTo>
                    <a:lnTo>
                      <a:pt x="6165" y="1001"/>
                    </a:lnTo>
                    <a:lnTo>
                      <a:pt x="6168" y="999"/>
                    </a:lnTo>
                    <a:lnTo>
                      <a:pt x="6174" y="999"/>
                    </a:lnTo>
                    <a:lnTo>
                      <a:pt x="6181" y="997"/>
                    </a:lnTo>
                    <a:lnTo>
                      <a:pt x="6192" y="996"/>
                    </a:lnTo>
                    <a:lnTo>
                      <a:pt x="6203" y="992"/>
                    </a:lnTo>
                    <a:lnTo>
                      <a:pt x="6218" y="990"/>
                    </a:lnTo>
                    <a:lnTo>
                      <a:pt x="6251" y="982"/>
                    </a:lnTo>
                    <a:lnTo>
                      <a:pt x="6306" y="949"/>
                    </a:lnTo>
                    <a:lnTo>
                      <a:pt x="6396" y="915"/>
                    </a:lnTo>
                    <a:lnTo>
                      <a:pt x="6478" y="900"/>
                    </a:lnTo>
                    <a:lnTo>
                      <a:pt x="6653" y="811"/>
                    </a:lnTo>
                    <a:lnTo>
                      <a:pt x="6800" y="768"/>
                    </a:lnTo>
                    <a:lnTo>
                      <a:pt x="6898" y="762"/>
                    </a:lnTo>
                    <a:lnTo>
                      <a:pt x="6968" y="741"/>
                    </a:lnTo>
                    <a:lnTo>
                      <a:pt x="7161" y="710"/>
                    </a:lnTo>
                    <a:lnTo>
                      <a:pt x="7654" y="710"/>
                    </a:lnTo>
                    <a:lnTo>
                      <a:pt x="7654" y="618"/>
                    </a:lnTo>
                    <a:lnTo>
                      <a:pt x="7756" y="582"/>
                    </a:lnTo>
                    <a:lnTo>
                      <a:pt x="7887" y="553"/>
                    </a:lnTo>
                    <a:lnTo>
                      <a:pt x="7925" y="542"/>
                    </a:lnTo>
                    <a:lnTo>
                      <a:pt x="7959" y="534"/>
                    </a:lnTo>
                    <a:lnTo>
                      <a:pt x="7988" y="525"/>
                    </a:lnTo>
                    <a:lnTo>
                      <a:pt x="8013" y="519"/>
                    </a:lnTo>
                    <a:lnTo>
                      <a:pt x="8032" y="513"/>
                    </a:lnTo>
                    <a:lnTo>
                      <a:pt x="8047" y="509"/>
                    </a:lnTo>
                    <a:lnTo>
                      <a:pt x="8057" y="506"/>
                    </a:lnTo>
                    <a:lnTo>
                      <a:pt x="8064" y="505"/>
                    </a:lnTo>
                    <a:lnTo>
                      <a:pt x="8068" y="501"/>
                    </a:lnTo>
                    <a:lnTo>
                      <a:pt x="8074" y="498"/>
                    </a:lnTo>
                    <a:lnTo>
                      <a:pt x="8083" y="495"/>
                    </a:lnTo>
                    <a:lnTo>
                      <a:pt x="8096" y="491"/>
                    </a:lnTo>
                    <a:lnTo>
                      <a:pt x="8110" y="485"/>
                    </a:lnTo>
                    <a:lnTo>
                      <a:pt x="8117" y="481"/>
                    </a:lnTo>
                    <a:lnTo>
                      <a:pt x="8127" y="479"/>
                    </a:lnTo>
                    <a:lnTo>
                      <a:pt x="8145" y="471"/>
                    </a:lnTo>
                    <a:lnTo>
                      <a:pt x="8168" y="465"/>
                    </a:lnTo>
                    <a:lnTo>
                      <a:pt x="8254" y="456"/>
                    </a:lnTo>
                    <a:lnTo>
                      <a:pt x="8867" y="462"/>
                    </a:lnTo>
                    <a:lnTo>
                      <a:pt x="8867" y="431"/>
                    </a:lnTo>
                    <a:lnTo>
                      <a:pt x="9495" y="431"/>
                    </a:lnTo>
                    <a:lnTo>
                      <a:pt x="9495" y="394"/>
                    </a:lnTo>
                    <a:lnTo>
                      <a:pt x="9614" y="394"/>
                    </a:lnTo>
                    <a:lnTo>
                      <a:pt x="9614" y="0"/>
                    </a:lnTo>
                    <a:lnTo>
                      <a:pt x="8870" y="0"/>
                    </a:lnTo>
                    <a:lnTo>
                      <a:pt x="8870" y="37"/>
                    </a:lnTo>
                    <a:lnTo>
                      <a:pt x="8159" y="37"/>
                    </a:lnTo>
                    <a:lnTo>
                      <a:pt x="8159" y="76"/>
                    </a:lnTo>
                    <a:lnTo>
                      <a:pt x="8012" y="76"/>
                    </a:lnTo>
                    <a:close/>
                  </a:path>
                </a:pathLst>
              </a:custGeom>
              <a:solidFill>
                <a:srgbClr val="A4FFD1">
                  <a:alpha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50">
                <a:extLst>
                  <a:ext uri="{FF2B5EF4-FFF2-40B4-BE49-F238E27FC236}">
                    <a16:creationId xmlns:a16="http://schemas.microsoft.com/office/drawing/2014/main" id="{9837804C-0310-2D1B-6F0A-15AB1B640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238" y="3524250"/>
                <a:ext cx="3255963" cy="2046287"/>
              </a:xfrm>
              <a:custGeom>
                <a:avLst/>
                <a:gdLst>
                  <a:gd name="T0" fmla="*/ 10148 w 10252"/>
                  <a:gd name="T1" fmla="*/ 30 h 6448"/>
                  <a:gd name="T2" fmla="*/ 8786 w 10252"/>
                  <a:gd name="T3" fmla="*/ 73 h 6448"/>
                  <a:gd name="T4" fmla="*/ 8651 w 10252"/>
                  <a:gd name="T5" fmla="*/ 177 h 6448"/>
                  <a:gd name="T6" fmla="*/ 8268 w 10252"/>
                  <a:gd name="T7" fmla="*/ 226 h 6448"/>
                  <a:gd name="T8" fmla="*/ 7659 w 10252"/>
                  <a:gd name="T9" fmla="*/ 331 h 6448"/>
                  <a:gd name="T10" fmla="*/ 7233 w 10252"/>
                  <a:gd name="T11" fmla="*/ 388 h 6448"/>
                  <a:gd name="T12" fmla="*/ 7074 w 10252"/>
                  <a:gd name="T13" fmla="*/ 484 h 6448"/>
                  <a:gd name="T14" fmla="*/ 6832 w 10252"/>
                  <a:gd name="T15" fmla="*/ 527 h 6448"/>
                  <a:gd name="T16" fmla="*/ 6663 w 10252"/>
                  <a:gd name="T17" fmla="*/ 606 h 6448"/>
                  <a:gd name="T18" fmla="*/ 6293 w 10252"/>
                  <a:gd name="T19" fmla="*/ 649 h 6448"/>
                  <a:gd name="T20" fmla="*/ 5991 w 10252"/>
                  <a:gd name="T21" fmla="*/ 741 h 6448"/>
                  <a:gd name="T22" fmla="*/ 5748 w 10252"/>
                  <a:gd name="T23" fmla="*/ 796 h 6448"/>
                  <a:gd name="T24" fmla="*/ 5623 w 10252"/>
                  <a:gd name="T25" fmla="*/ 884 h 6448"/>
                  <a:gd name="T26" fmla="*/ 5433 w 10252"/>
                  <a:gd name="T27" fmla="*/ 952 h 6448"/>
                  <a:gd name="T28" fmla="*/ 5329 w 10252"/>
                  <a:gd name="T29" fmla="*/ 1105 h 6448"/>
                  <a:gd name="T30" fmla="*/ 4964 w 10252"/>
                  <a:gd name="T31" fmla="*/ 1151 h 6448"/>
                  <a:gd name="T32" fmla="*/ 4674 w 10252"/>
                  <a:gd name="T33" fmla="*/ 1237 h 6448"/>
                  <a:gd name="T34" fmla="*/ 4423 w 10252"/>
                  <a:gd name="T35" fmla="*/ 1286 h 6448"/>
                  <a:gd name="T36" fmla="*/ 4337 w 10252"/>
                  <a:gd name="T37" fmla="*/ 1392 h 6448"/>
                  <a:gd name="T38" fmla="*/ 4129 w 10252"/>
                  <a:gd name="T39" fmla="*/ 1445 h 6448"/>
                  <a:gd name="T40" fmla="*/ 4051 w 10252"/>
                  <a:gd name="T41" fmla="*/ 1598 h 6448"/>
                  <a:gd name="T42" fmla="*/ 3819 w 10252"/>
                  <a:gd name="T43" fmla="*/ 1708 h 6448"/>
                  <a:gd name="T44" fmla="*/ 3749 w 10252"/>
                  <a:gd name="T45" fmla="*/ 1800 h 6448"/>
                  <a:gd name="T46" fmla="*/ 3485 w 10252"/>
                  <a:gd name="T47" fmla="*/ 1852 h 6448"/>
                  <a:gd name="T48" fmla="*/ 3353 w 10252"/>
                  <a:gd name="T49" fmla="*/ 2017 h 6448"/>
                  <a:gd name="T50" fmla="*/ 3198 w 10252"/>
                  <a:gd name="T51" fmla="*/ 2066 h 6448"/>
                  <a:gd name="T52" fmla="*/ 3044 w 10252"/>
                  <a:gd name="T53" fmla="*/ 2204 h 6448"/>
                  <a:gd name="T54" fmla="*/ 2814 w 10252"/>
                  <a:gd name="T55" fmla="*/ 2309 h 6448"/>
                  <a:gd name="T56" fmla="*/ 2757 w 10252"/>
                  <a:gd name="T57" fmla="*/ 2462 h 6448"/>
                  <a:gd name="T58" fmla="*/ 2575 w 10252"/>
                  <a:gd name="T59" fmla="*/ 2519 h 6448"/>
                  <a:gd name="T60" fmla="*/ 2532 w 10252"/>
                  <a:gd name="T61" fmla="*/ 2697 h 6448"/>
                  <a:gd name="T62" fmla="*/ 2404 w 10252"/>
                  <a:gd name="T63" fmla="*/ 2823 h 6448"/>
                  <a:gd name="T64" fmla="*/ 2371 w 10252"/>
                  <a:gd name="T65" fmla="*/ 2970 h 6448"/>
                  <a:gd name="T66" fmla="*/ 2257 w 10252"/>
                  <a:gd name="T67" fmla="*/ 3138 h 6448"/>
                  <a:gd name="T68" fmla="*/ 2202 w 10252"/>
                  <a:gd name="T69" fmla="*/ 3527 h 6448"/>
                  <a:gd name="T70" fmla="*/ 2077 w 10252"/>
                  <a:gd name="T71" fmla="*/ 3729 h 6448"/>
                  <a:gd name="T72" fmla="*/ 2022 w 10252"/>
                  <a:gd name="T73" fmla="*/ 4005 h 6448"/>
                  <a:gd name="T74" fmla="*/ 1930 w 10252"/>
                  <a:gd name="T75" fmla="*/ 4170 h 6448"/>
                  <a:gd name="T76" fmla="*/ 1856 w 10252"/>
                  <a:gd name="T77" fmla="*/ 4350 h 6448"/>
                  <a:gd name="T78" fmla="*/ 1705 w 10252"/>
                  <a:gd name="T79" fmla="*/ 4442 h 6448"/>
                  <a:gd name="T80" fmla="*/ 1629 w 10252"/>
                  <a:gd name="T81" fmla="*/ 4636 h 6448"/>
                  <a:gd name="T82" fmla="*/ 1491 w 10252"/>
                  <a:gd name="T83" fmla="*/ 4718 h 6448"/>
                  <a:gd name="T84" fmla="*/ 1430 w 10252"/>
                  <a:gd name="T85" fmla="*/ 4893 h 6448"/>
                  <a:gd name="T86" fmla="*/ 1311 w 10252"/>
                  <a:gd name="T87" fmla="*/ 5006 h 6448"/>
                  <a:gd name="T88" fmla="*/ 1277 w 10252"/>
                  <a:gd name="T89" fmla="*/ 5322 h 6448"/>
                  <a:gd name="T90" fmla="*/ 1136 w 10252"/>
                  <a:gd name="T91" fmla="*/ 5397 h 6448"/>
                  <a:gd name="T92" fmla="*/ 1060 w 10252"/>
                  <a:gd name="T93" fmla="*/ 5557 h 6448"/>
                  <a:gd name="T94" fmla="*/ 817 w 10252"/>
                  <a:gd name="T95" fmla="*/ 5600 h 6448"/>
                  <a:gd name="T96" fmla="*/ 768 w 10252"/>
                  <a:gd name="T97" fmla="*/ 5897 h 6448"/>
                  <a:gd name="T98" fmla="*/ 634 w 10252"/>
                  <a:gd name="T99" fmla="*/ 6075 h 6448"/>
                  <a:gd name="T100" fmla="*/ 578 w 10252"/>
                  <a:gd name="T101" fmla="*/ 6399 h 6448"/>
                  <a:gd name="T102" fmla="*/ 0 w 10252"/>
                  <a:gd name="T103" fmla="*/ 6448 h 6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252" h="6448">
                    <a:moveTo>
                      <a:pt x="10252" y="0"/>
                    </a:moveTo>
                    <a:lnTo>
                      <a:pt x="10148" y="0"/>
                    </a:lnTo>
                    <a:lnTo>
                      <a:pt x="10148" y="30"/>
                    </a:lnTo>
                    <a:lnTo>
                      <a:pt x="9487" y="30"/>
                    </a:lnTo>
                    <a:lnTo>
                      <a:pt x="9487" y="73"/>
                    </a:lnTo>
                    <a:lnTo>
                      <a:pt x="8786" y="73"/>
                    </a:lnTo>
                    <a:lnTo>
                      <a:pt x="8786" y="128"/>
                    </a:lnTo>
                    <a:lnTo>
                      <a:pt x="8651" y="128"/>
                    </a:lnTo>
                    <a:lnTo>
                      <a:pt x="8651" y="177"/>
                    </a:lnTo>
                    <a:lnTo>
                      <a:pt x="8507" y="177"/>
                    </a:lnTo>
                    <a:lnTo>
                      <a:pt x="8507" y="226"/>
                    </a:lnTo>
                    <a:lnTo>
                      <a:pt x="8268" y="226"/>
                    </a:lnTo>
                    <a:lnTo>
                      <a:pt x="8268" y="300"/>
                    </a:lnTo>
                    <a:lnTo>
                      <a:pt x="7659" y="300"/>
                    </a:lnTo>
                    <a:lnTo>
                      <a:pt x="7659" y="331"/>
                    </a:lnTo>
                    <a:lnTo>
                      <a:pt x="7380" y="331"/>
                    </a:lnTo>
                    <a:lnTo>
                      <a:pt x="7380" y="388"/>
                    </a:lnTo>
                    <a:lnTo>
                      <a:pt x="7233" y="388"/>
                    </a:lnTo>
                    <a:lnTo>
                      <a:pt x="7233" y="441"/>
                    </a:lnTo>
                    <a:lnTo>
                      <a:pt x="7074" y="441"/>
                    </a:lnTo>
                    <a:lnTo>
                      <a:pt x="7074" y="484"/>
                    </a:lnTo>
                    <a:lnTo>
                      <a:pt x="6942" y="484"/>
                    </a:lnTo>
                    <a:lnTo>
                      <a:pt x="6942" y="527"/>
                    </a:lnTo>
                    <a:lnTo>
                      <a:pt x="6832" y="527"/>
                    </a:lnTo>
                    <a:lnTo>
                      <a:pt x="6832" y="560"/>
                    </a:lnTo>
                    <a:lnTo>
                      <a:pt x="6663" y="560"/>
                    </a:lnTo>
                    <a:lnTo>
                      <a:pt x="6663" y="606"/>
                    </a:lnTo>
                    <a:lnTo>
                      <a:pt x="6381" y="606"/>
                    </a:lnTo>
                    <a:lnTo>
                      <a:pt x="6381" y="649"/>
                    </a:lnTo>
                    <a:lnTo>
                      <a:pt x="6293" y="649"/>
                    </a:lnTo>
                    <a:lnTo>
                      <a:pt x="6293" y="704"/>
                    </a:lnTo>
                    <a:lnTo>
                      <a:pt x="5991" y="704"/>
                    </a:lnTo>
                    <a:lnTo>
                      <a:pt x="5991" y="741"/>
                    </a:lnTo>
                    <a:lnTo>
                      <a:pt x="5868" y="741"/>
                    </a:lnTo>
                    <a:lnTo>
                      <a:pt x="5868" y="796"/>
                    </a:lnTo>
                    <a:lnTo>
                      <a:pt x="5748" y="796"/>
                    </a:lnTo>
                    <a:lnTo>
                      <a:pt x="5748" y="841"/>
                    </a:lnTo>
                    <a:lnTo>
                      <a:pt x="5623" y="841"/>
                    </a:lnTo>
                    <a:lnTo>
                      <a:pt x="5623" y="884"/>
                    </a:lnTo>
                    <a:lnTo>
                      <a:pt x="5586" y="884"/>
                    </a:lnTo>
                    <a:lnTo>
                      <a:pt x="5586" y="952"/>
                    </a:lnTo>
                    <a:lnTo>
                      <a:pt x="5433" y="952"/>
                    </a:lnTo>
                    <a:lnTo>
                      <a:pt x="5433" y="1056"/>
                    </a:lnTo>
                    <a:lnTo>
                      <a:pt x="5329" y="1056"/>
                    </a:lnTo>
                    <a:lnTo>
                      <a:pt x="5329" y="1105"/>
                    </a:lnTo>
                    <a:lnTo>
                      <a:pt x="5170" y="1105"/>
                    </a:lnTo>
                    <a:lnTo>
                      <a:pt x="5170" y="1151"/>
                    </a:lnTo>
                    <a:lnTo>
                      <a:pt x="4964" y="1151"/>
                    </a:lnTo>
                    <a:lnTo>
                      <a:pt x="4964" y="1196"/>
                    </a:lnTo>
                    <a:lnTo>
                      <a:pt x="4674" y="1196"/>
                    </a:lnTo>
                    <a:lnTo>
                      <a:pt x="4674" y="1237"/>
                    </a:lnTo>
                    <a:lnTo>
                      <a:pt x="4511" y="1237"/>
                    </a:lnTo>
                    <a:lnTo>
                      <a:pt x="4511" y="1286"/>
                    </a:lnTo>
                    <a:lnTo>
                      <a:pt x="4423" y="1286"/>
                    </a:lnTo>
                    <a:lnTo>
                      <a:pt x="4423" y="1335"/>
                    </a:lnTo>
                    <a:lnTo>
                      <a:pt x="4337" y="1335"/>
                    </a:lnTo>
                    <a:lnTo>
                      <a:pt x="4337" y="1392"/>
                    </a:lnTo>
                    <a:lnTo>
                      <a:pt x="4266" y="1392"/>
                    </a:lnTo>
                    <a:lnTo>
                      <a:pt x="4266" y="1445"/>
                    </a:lnTo>
                    <a:lnTo>
                      <a:pt x="4129" y="1445"/>
                    </a:lnTo>
                    <a:lnTo>
                      <a:pt x="4129" y="1533"/>
                    </a:lnTo>
                    <a:lnTo>
                      <a:pt x="4051" y="1533"/>
                    </a:lnTo>
                    <a:lnTo>
                      <a:pt x="4051" y="1598"/>
                    </a:lnTo>
                    <a:lnTo>
                      <a:pt x="3966" y="1598"/>
                    </a:lnTo>
                    <a:lnTo>
                      <a:pt x="3966" y="1708"/>
                    </a:lnTo>
                    <a:lnTo>
                      <a:pt x="3819" y="1708"/>
                    </a:lnTo>
                    <a:lnTo>
                      <a:pt x="3819" y="1754"/>
                    </a:lnTo>
                    <a:lnTo>
                      <a:pt x="3749" y="1754"/>
                    </a:lnTo>
                    <a:lnTo>
                      <a:pt x="3749" y="1800"/>
                    </a:lnTo>
                    <a:lnTo>
                      <a:pt x="3592" y="1800"/>
                    </a:lnTo>
                    <a:lnTo>
                      <a:pt x="3592" y="1852"/>
                    </a:lnTo>
                    <a:lnTo>
                      <a:pt x="3485" y="1852"/>
                    </a:lnTo>
                    <a:lnTo>
                      <a:pt x="3485" y="1886"/>
                    </a:lnTo>
                    <a:lnTo>
                      <a:pt x="3353" y="1886"/>
                    </a:lnTo>
                    <a:lnTo>
                      <a:pt x="3353" y="2017"/>
                    </a:lnTo>
                    <a:lnTo>
                      <a:pt x="3286" y="2017"/>
                    </a:lnTo>
                    <a:lnTo>
                      <a:pt x="3286" y="2066"/>
                    </a:lnTo>
                    <a:lnTo>
                      <a:pt x="3198" y="2066"/>
                    </a:lnTo>
                    <a:lnTo>
                      <a:pt x="3198" y="2137"/>
                    </a:lnTo>
                    <a:lnTo>
                      <a:pt x="3044" y="2137"/>
                    </a:lnTo>
                    <a:lnTo>
                      <a:pt x="3044" y="2204"/>
                    </a:lnTo>
                    <a:lnTo>
                      <a:pt x="2934" y="2204"/>
                    </a:lnTo>
                    <a:lnTo>
                      <a:pt x="2934" y="2309"/>
                    </a:lnTo>
                    <a:lnTo>
                      <a:pt x="2814" y="2309"/>
                    </a:lnTo>
                    <a:lnTo>
                      <a:pt x="2814" y="2378"/>
                    </a:lnTo>
                    <a:lnTo>
                      <a:pt x="2757" y="2378"/>
                    </a:lnTo>
                    <a:lnTo>
                      <a:pt x="2757" y="2462"/>
                    </a:lnTo>
                    <a:lnTo>
                      <a:pt x="2624" y="2462"/>
                    </a:lnTo>
                    <a:lnTo>
                      <a:pt x="2624" y="2519"/>
                    </a:lnTo>
                    <a:lnTo>
                      <a:pt x="2575" y="2519"/>
                    </a:lnTo>
                    <a:lnTo>
                      <a:pt x="2575" y="2605"/>
                    </a:lnTo>
                    <a:lnTo>
                      <a:pt x="2532" y="2605"/>
                    </a:lnTo>
                    <a:lnTo>
                      <a:pt x="2532" y="2697"/>
                    </a:lnTo>
                    <a:lnTo>
                      <a:pt x="2471" y="2697"/>
                    </a:lnTo>
                    <a:lnTo>
                      <a:pt x="2471" y="2823"/>
                    </a:lnTo>
                    <a:lnTo>
                      <a:pt x="2404" y="2823"/>
                    </a:lnTo>
                    <a:lnTo>
                      <a:pt x="2404" y="2903"/>
                    </a:lnTo>
                    <a:lnTo>
                      <a:pt x="2371" y="2903"/>
                    </a:lnTo>
                    <a:lnTo>
                      <a:pt x="2371" y="2970"/>
                    </a:lnTo>
                    <a:lnTo>
                      <a:pt x="2318" y="2970"/>
                    </a:lnTo>
                    <a:lnTo>
                      <a:pt x="2318" y="3138"/>
                    </a:lnTo>
                    <a:lnTo>
                      <a:pt x="2257" y="3138"/>
                    </a:lnTo>
                    <a:lnTo>
                      <a:pt x="2257" y="3309"/>
                    </a:lnTo>
                    <a:lnTo>
                      <a:pt x="2202" y="3309"/>
                    </a:lnTo>
                    <a:lnTo>
                      <a:pt x="2202" y="3527"/>
                    </a:lnTo>
                    <a:lnTo>
                      <a:pt x="2153" y="3527"/>
                    </a:lnTo>
                    <a:lnTo>
                      <a:pt x="2153" y="3729"/>
                    </a:lnTo>
                    <a:lnTo>
                      <a:pt x="2077" y="3729"/>
                    </a:lnTo>
                    <a:lnTo>
                      <a:pt x="2077" y="3922"/>
                    </a:lnTo>
                    <a:lnTo>
                      <a:pt x="2022" y="3922"/>
                    </a:lnTo>
                    <a:lnTo>
                      <a:pt x="2022" y="4005"/>
                    </a:lnTo>
                    <a:lnTo>
                      <a:pt x="1981" y="4005"/>
                    </a:lnTo>
                    <a:lnTo>
                      <a:pt x="1981" y="4170"/>
                    </a:lnTo>
                    <a:lnTo>
                      <a:pt x="1930" y="4170"/>
                    </a:lnTo>
                    <a:lnTo>
                      <a:pt x="1930" y="4289"/>
                    </a:lnTo>
                    <a:lnTo>
                      <a:pt x="1856" y="4289"/>
                    </a:lnTo>
                    <a:lnTo>
                      <a:pt x="1856" y="4350"/>
                    </a:lnTo>
                    <a:lnTo>
                      <a:pt x="1748" y="4350"/>
                    </a:lnTo>
                    <a:lnTo>
                      <a:pt x="1748" y="4442"/>
                    </a:lnTo>
                    <a:lnTo>
                      <a:pt x="1705" y="4442"/>
                    </a:lnTo>
                    <a:lnTo>
                      <a:pt x="1705" y="4503"/>
                    </a:lnTo>
                    <a:lnTo>
                      <a:pt x="1629" y="4503"/>
                    </a:lnTo>
                    <a:lnTo>
                      <a:pt x="1629" y="4636"/>
                    </a:lnTo>
                    <a:lnTo>
                      <a:pt x="1562" y="4636"/>
                    </a:lnTo>
                    <a:lnTo>
                      <a:pt x="1562" y="4718"/>
                    </a:lnTo>
                    <a:lnTo>
                      <a:pt x="1491" y="4718"/>
                    </a:lnTo>
                    <a:lnTo>
                      <a:pt x="1491" y="4801"/>
                    </a:lnTo>
                    <a:lnTo>
                      <a:pt x="1430" y="4801"/>
                    </a:lnTo>
                    <a:lnTo>
                      <a:pt x="1430" y="4893"/>
                    </a:lnTo>
                    <a:lnTo>
                      <a:pt x="1348" y="4893"/>
                    </a:lnTo>
                    <a:lnTo>
                      <a:pt x="1348" y="5006"/>
                    </a:lnTo>
                    <a:lnTo>
                      <a:pt x="1311" y="5006"/>
                    </a:lnTo>
                    <a:lnTo>
                      <a:pt x="1311" y="5232"/>
                    </a:lnTo>
                    <a:lnTo>
                      <a:pt x="1277" y="5232"/>
                    </a:lnTo>
                    <a:lnTo>
                      <a:pt x="1277" y="5322"/>
                    </a:lnTo>
                    <a:lnTo>
                      <a:pt x="1213" y="5322"/>
                    </a:lnTo>
                    <a:lnTo>
                      <a:pt x="1213" y="5397"/>
                    </a:lnTo>
                    <a:lnTo>
                      <a:pt x="1136" y="5397"/>
                    </a:lnTo>
                    <a:lnTo>
                      <a:pt x="1136" y="5483"/>
                    </a:lnTo>
                    <a:lnTo>
                      <a:pt x="1060" y="5483"/>
                    </a:lnTo>
                    <a:lnTo>
                      <a:pt x="1060" y="5557"/>
                    </a:lnTo>
                    <a:lnTo>
                      <a:pt x="970" y="5557"/>
                    </a:lnTo>
                    <a:lnTo>
                      <a:pt x="970" y="5600"/>
                    </a:lnTo>
                    <a:lnTo>
                      <a:pt x="817" y="5600"/>
                    </a:lnTo>
                    <a:lnTo>
                      <a:pt x="817" y="5811"/>
                    </a:lnTo>
                    <a:lnTo>
                      <a:pt x="768" y="5811"/>
                    </a:lnTo>
                    <a:lnTo>
                      <a:pt x="768" y="5897"/>
                    </a:lnTo>
                    <a:lnTo>
                      <a:pt x="713" y="5897"/>
                    </a:lnTo>
                    <a:lnTo>
                      <a:pt x="713" y="6075"/>
                    </a:lnTo>
                    <a:lnTo>
                      <a:pt x="634" y="6075"/>
                    </a:lnTo>
                    <a:lnTo>
                      <a:pt x="634" y="6332"/>
                    </a:lnTo>
                    <a:lnTo>
                      <a:pt x="578" y="6332"/>
                    </a:lnTo>
                    <a:lnTo>
                      <a:pt x="578" y="6399"/>
                    </a:lnTo>
                    <a:lnTo>
                      <a:pt x="493" y="6399"/>
                    </a:lnTo>
                    <a:lnTo>
                      <a:pt x="493" y="6448"/>
                    </a:lnTo>
                    <a:lnTo>
                      <a:pt x="0" y="6448"/>
                    </a:lnTo>
                  </a:path>
                </a:pathLst>
              </a:custGeom>
              <a:noFill/>
              <a:ln w="23813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id="{80CB4D40-1FD9-60A9-064C-82879ADF3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063" y="3541713"/>
                <a:ext cx="3311525" cy="2027237"/>
              </a:xfrm>
              <a:custGeom>
                <a:avLst/>
                <a:gdLst>
                  <a:gd name="T0" fmla="*/ 10266 w 10428"/>
                  <a:gd name="T1" fmla="*/ 35 h 6385"/>
                  <a:gd name="T2" fmla="*/ 9739 w 10428"/>
                  <a:gd name="T3" fmla="*/ 74 h 6385"/>
                  <a:gd name="T4" fmla="*/ 9586 w 10428"/>
                  <a:gd name="T5" fmla="*/ 188 h 6385"/>
                  <a:gd name="T6" fmla="*/ 9127 w 10428"/>
                  <a:gd name="T7" fmla="*/ 221 h 6385"/>
                  <a:gd name="T8" fmla="*/ 8882 w 10428"/>
                  <a:gd name="T9" fmla="*/ 313 h 6385"/>
                  <a:gd name="T10" fmla="*/ 8560 w 10428"/>
                  <a:gd name="T11" fmla="*/ 349 h 6385"/>
                  <a:gd name="T12" fmla="*/ 8435 w 10428"/>
                  <a:gd name="T13" fmla="*/ 439 h 6385"/>
                  <a:gd name="T14" fmla="*/ 7984 w 10428"/>
                  <a:gd name="T15" fmla="*/ 476 h 6385"/>
                  <a:gd name="T16" fmla="*/ 7783 w 10428"/>
                  <a:gd name="T17" fmla="*/ 539 h 6385"/>
                  <a:gd name="T18" fmla="*/ 7326 w 10428"/>
                  <a:gd name="T19" fmla="*/ 592 h 6385"/>
                  <a:gd name="T20" fmla="*/ 7240 w 10428"/>
                  <a:gd name="T21" fmla="*/ 729 h 6385"/>
                  <a:gd name="T22" fmla="*/ 6950 w 10428"/>
                  <a:gd name="T23" fmla="*/ 782 h 6385"/>
                  <a:gd name="T24" fmla="*/ 6775 w 10428"/>
                  <a:gd name="T25" fmla="*/ 904 h 6385"/>
                  <a:gd name="T26" fmla="*/ 6405 w 10428"/>
                  <a:gd name="T27" fmla="*/ 966 h 6385"/>
                  <a:gd name="T28" fmla="*/ 6307 w 10428"/>
                  <a:gd name="T29" fmla="*/ 1057 h 6385"/>
                  <a:gd name="T30" fmla="*/ 5920 w 10428"/>
                  <a:gd name="T31" fmla="*/ 1119 h 6385"/>
                  <a:gd name="T32" fmla="*/ 5748 w 10428"/>
                  <a:gd name="T33" fmla="*/ 1198 h 6385"/>
                  <a:gd name="T34" fmla="*/ 5531 w 10428"/>
                  <a:gd name="T35" fmla="*/ 1247 h 6385"/>
                  <a:gd name="T36" fmla="*/ 5170 w 10428"/>
                  <a:gd name="T37" fmla="*/ 1462 h 6385"/>
                  <a:gd name="T38" fmla="*/ 5007 w 10428"/>
                  <a:gd name="T39" fmla="*/ 1562 h 6385"/>
                  <a:gd name="T40" fmla="*/ 4882 w 10428"/>
                  <a:gd name="T41" fmla="*/ 1642 h 6385"/>
                  <a:gd name="T42" fmla="*/ 4676 w 10428"/>
                  <a:gd name="T43" fmla="*/ 1752 h 6385"/>
                  <a:gd name="T44" fmla="*/ 4499 w 10428"/>
                  <a:gd name="T45" fmla="*/ 1856 h 6385"/>
                  <a:gd name="T46" fmla="*/ 4382 w 10428"/>
                  <a:gd name="T47" fmla="*/ 2062 h 6385"/>
                  <a:gd name="T48" fmla="*/ 4153 w 10428"/>
                  <a:gd name="T49" fmla="*/ 2248 h 6385"/>
                  <a:gd name="T50" fmla="*/ 4005 w 10428"/>
                  <a:gd name="T51" fmla="*/ 2320 h 6385"/>
                  <a:gd name="T52" fmla="*/ 3961 w 10428"/>
                  <a:gd name="T53" fmla="*/ 2389 h 6385"/>
                  <a:gd name="T54" fmla="*/ 3940 w 10428"/>
                  <a:gd name="T55" fmla="*/ 2424 h 6385"/>
                  <a:gd name="T56" fmla="*/ 3928 w 10428"/>
                  <a:gd name="T57" fmla="*/ 2446 h 6385"/>
                  <a:gd name="T58" fmla="*/ 3905 w 10428"/>
                  <a:gd name="T59" fmla="*/ 2454 h 6385"/>
                  <a:gd name="T60" fmla="*/ 3819 w 10428"/>
                  <a:gd name="T61" fmla="*/ 2523 h 6385"/>
                  <a:gd name="T62" fmla="*/ 3492 w 10428"/>
                  <a:gd name="T63" fmla="*/ 2652 h 6385"/>
                  <a:gd name="T64" fmla="*/ 3415 w 10428"/>
                  <a:gd name="T65" fmla="*/ 2754 h 6385"/>
                  <a:gd name="T66" fmla="*/ 3259 w 10428"/>
                  <a:gd name="T67" fmla="*/ 2854 h 6385"/>
                  <a:gd name="T68" fmla="*/ 2998 w 10428"/>
                  <a:gd name="T69" fmla="*/ 3017 h 6385"/>
                  <a:gd name="T70" fmla="*/ 2820 w 10428"/>
                  <a:gd name="T71" fmla="*/ 3195 h 6385"/>
                  <a:gd name="T72" fmla="*/ 2667 w 10428"/>
                  <a:gd name="T73" fmla="*/ 3295 h 6385"/>
                  <a:gd name="T74" fmla="*/ 2453 w 10428"/>
                  <a:gd name="T75" fmla="*/ 3599 h 6385"/>
                  <a:gd name="T76" fmla="*/ 2322 w 10428"/>
                  <a:gd name="T77" fmla="*/ 3868 h 6385"/>
                  <a:gd name="T78" fmla="*/ 2159 w 10428"/>
                  <a:gd name="T79" fmla="*/ 4199 h 6385"/>
                  <a:gd name="T80" fmla="*/ 2149 w 10428"/>
                  <a:gd name="T81" fmla="*/ 4403 h 6385"/>
                  <a:gd name="T82" fmla="*/ 2133 w 10428"/>
                  <a:gd name="T83" fmla="*/ 4427 h 6385"/>
                  <a:gd name="T84" fmla="*/ 2104 w 10428"/>
                  <a:gd name="T85" fmla="*/ 4465 h 6385"/>
                  <a:gd name="T86" fmla="*/ 1883 w 10428"/>
                  <a:gd name="T87" fmla="*/ 4793 h 6385"/>
                  <a:gd name="T88" fmla="*/ 1654 w 10428"/>
                  <a:gd name="T89" fmla="*/ 5053 h 6385"/>
                  <a:gd name="T90" fmla="*/ 1479 w 10428"/>
                  <a:gd name="T91" fmla="*/ 5291 h 6385"/>
                  <a:gd name="T92" fmla="*/ 1300 w 10428"/>
                  <a:gd name="T93" fmla="*/ 5479 h 6385"/>
                  <a:gd name="T94" fmla="*/ 1276 w 10428"/>
                  <a:gd name="T95" fmla="*/ 5507 h 6385"/>
                  <a:gd name="T96" fmla="*/ 1263 w 10428"/>
                  <a:gd name="T97" fmla="*/ 5527 h 6385"/>
                  <a:gd name="T98" fmla="*/ 1256 w 10428"/>
                  <a:gd name="T99" fmla="*/ 5540 h 6385"/>
                  <a:gd name="T100" fmla="*/ 1230 w 10428"/>
                  <a:gd name="T101" fmla="*/ 5550 h 6385"/>
                  <a:gd name="T102" fmla="*/ 1183 w 10428"/>
                  <a:gd name="T103" fmla="*/ 5565 h 6385"/>
                  <a:gd name="T104" fmla="*/ 1121 w 10428"/>
                  <a:gd name="T105" fmla="*/ 5712 h 6385"/>
                  <a:gd name="T106" fmla="*/ 977 w 10428"/>
                  <a:gd name="T107" fmla="*/ 5791 h 6385"/>
                  <a:gd name="T108" fmla="*/ 922 w 10428"/>
                  <a:gd name="T109" fmla="*/ 5879 h 6385"/>
                  <a:gd name="T110" fmla="*/ 784 w 10428"/>
                  <a:gd name="T111" fmla="*/ 5953 h 6385"/>
                  <a:gd name="T112" fmla="*/ 720 w 10428"/>
                  <a:gd name="T113" fmla="*/ 6146 h 6385"/>
                  <a:gd name="T114" fmla="*/ 582 w 10428"/>
                  <a:gd name="T115" fmla="*/ 6244 h 6385"/>
                  <a:gd name="T116" fmla="*/ 444 w 10428"/>
                  <a:gd name="T117" fmla="*/ 6385 h 6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428" h="6385">
                    <a:moveTo>
                      <a:pt x="10428" y="0"/>
                    </a:moveTo>
                    <a:lnTo>
                      <a:pt x="10266" y="0"/>
                    </a:lnTo>
                    <a:lnTo>
                      <a:pt x="10266" y="35"/>
                    </a:lnTo>
                    <a:lnTo>
                      <a:pt x="9968" y="35"/>
                    </a:lnTo>
                    <a:lnTo>
                      <a:pt x="9968" y="74"/>
                    </a:lnTo>
                    <a:lnTo>
                      <a:pt x="9739" y="74"/>
                    </a:lnTo>
                    <a:lnTo>
                      <a:pt x="9739" y="127"/>
                    </a:lnTo>
                    <a:lnTo>
                      <a:pt x="9586" y="127"/>
                    </a:lnTo>
                    <a:lnTo>
                      <a:pt x="9586" y="188"/>
                    </a:lnTo>
                    <a:lnTo>
                      <a:pt x="9485" y="188"/>
                    </a:lnTo>
                    <a:lnTo>
                      <a:pt x="9485" y="221"/>
                    </a:lnTo>
                    <a:lnTo>
                      <a:pt x="9127" y="221"/>
                    </a:lnTo>
                    <a:lnTo>
                      <a:pt x="9127" y="267"/>
                    </a:lnTo>
                    <a:lnTo>
                      <a:pt x="8882" y="267"/>
                    </a:lnTo>
                    <a:lnTo>
                      <a:pt x="8882" y="313"/>
                    </a:lnTo>
                    <a:lnTo>
                      <a:pt x="8674" y="313"/>
                    </a:lnTo>
                    <a:lnTo>
                      <a:pt x="8674" y="349"/>
                    </a:lnTo>
                    <a:lnTo>
                      <a:pt x="8560" y="349"/>
                    </a:lnTo>
                    <a:lnTo>
                      <a:pt x="8560" y="386"/>
                    </a:lnTo>
                    <a:lnTo>
                      <a:pt x="8435" y="386"/>
                    </a:lnTo>
                    <a:lnTo>
                      <a:pt x="8435" y="439"/>
                    </a:lnTo>
                    <a:lnTo>
                      <a:pt x="8137" y="439"/>
                    </a:lnTo>
                    <a:lnTo>
                      <a:pt x="8137" y="476"/>
                    </a:lnTo>
                    <a:lnTo>
                      <a:pt x="7984" y="476"/>
                    </a:lnTo>
                    <a:lnTo>
                      <a:pt x="7984" y="503"/>
                    </a:lnTo>
                    <a:lnTo>
                      <a:pt x="7783" y="503"/>
                    </a:lnTo>
                    <a:lnTo>
                      <a:pt x="7783" y="539"/>
                    </a:lnTo>
                    <a:lnTo>
                      <a:pt x="7614" y="539"/>
                    </a:lnTo>
                    <a:lnTo>
                      <a:pt x="7614" y="592"/>
                    </a:lnTo>
                    <a:lnTo>
                      <a:pt x="7326" y="592"/>
                    </a:lnTo>
                    <a:lnTo>
                      <a:pt x="7326" y="665"/>
                    </a:lnTo>
                    <a:lnTo>
                      <a:pt x="7240" y="665"/>
                    </a:lnTo>
                    <a:lnTo>
                      <a:pt x="7240" y="729"/>
                    </a:lnTo>
                    <a:lnTo>
                      <a:pt x="7075" y="729"/>
                    </a:lnTo>
                    <a:lnTo>
                      <a:pt x="7075" y="782"/>
                    </a:lnTo>
                    <a:lnTo>
                      <a:pt x="6950" y="782"/>
                    </a:lnTo>
                    <a:lnTo>
                      <a:pt x="6950" y="821"/>
                    </a:lnTo>
                    <a:lnTo>
                      <a:pt x="6775" y="821"/>
                    </a:lnTo>
                    <a:lnTo>
                      <a:pt x="6775" y="904"/>
                    </a:lnTo>
                    <a:lnTo>
                      <a:pt x="6560" y="904"/>
                    </a:lnTo>
                    <a:lnTo>
                      <a:pt x="6560" y="966"/>
                    </a:lnTo>
                    <a:lnTo>
                      <a:pt x="6405" y="966"/>
                    </a:lnTo>
                    <a:lnTo>
                      <a:pt x="6405" y="1011"/>
                    </a:lnTo>
                    <a:lnTo>
                      <a:pt x="6307" y="1011"/>
                    </a:lnTo>
                    <a:lnTo>
                      <a:pt x="6307" y="1057"/>
                    </a:lnTo>
                    <a:lnTo>
                      <a:pt x="5981" y="1057"/>
                    </a:lnTo>
                    <a:lnTo>
                      <a:pt x="5981" y="1119"/>
                    </a:lnTo>
                    <a:lnTo>
                      <a:pt x="5920" y="1119"/>
                    </a:lnTo>
                    <a:lnTo>
                      <a:pt x="5920" y="1162"/>
                    </a:lnTo>
                    <a:lnTo>
                      <a:pt x="5748" y="1162"/>
                    </a:lnTo>
                    <a:lnTo>
                      <a:pt x="5748" y="1198"/>
                    </a:lnTo>
                    <a:lnTo>
                      <a:pt x="5613" y="1198"/>
                    </a:lnTo>
                    <a:lnTo>
                      <a:pt x="5613" y="1247"/>
                    </a:lnTo>
                    <a:lnTo>
                      <a:pt x="5531" y="1247"/>
                    </a:lnTo>
                    <a:lnTo>
                      <a:pt x="5378" y="1335"/>
                    </a:lnTo>
                    <a:lnTo>
                      <a:pt x="5250" y="1427"/>
                    </a:lnTo>
                    <a:lnTo>
                      <a:pt x="5170" y="1462"/>
                    </a:lnTo>
                    <a:lnTo>
                      <a:pt x="5117" y="1525"/>
                    </a:lnTo>
                    <a:lnTo>
                      <a:pt x="5007" y="1525"/>
                    </a:lnTo>
                    <a:lnTo>
                      <a:pt x="5007" y="1562"/>
                    </a:lnTo>
                    <a:lnTo>
                      <a:pt x="4934" y="1562"/>
                    </a:lnTo>
                    <a:lnTo>
                      <a:pt x="4934" y="1611"/>
                    </a:lnTo>
                    <a:lnTo>
                      <a:pt x="4882" y="1642"/>
                    </a:lnTo>
                    <a:lnTo>
                      <a:pt x="4823" y="1700"/>
                    </a:lnTo>
                    <a:lnTo>
                      <a:pt x="4760" y="1743"/>
                    </a:lnTo>
                    <a:lnTo>
                      <a:pt x="4676" y="1752"/>
                    </a:lnTo>
                    <a:lnTo>
                      <a:pt x="4625" y="1798"/>
                    </a:lnTo>
                    <a:lnTo>
                      <a:pt x="4582" y="1856"/>
                    </a:lnTo>
                    <a:lnTo>
                      <a:pt x="4499" y="1856"/>
                    </a:lnTo>
                    <a:lnTo>
                      <a:pt x="4499" y="1936"/>
                    </a:lnTo>
                    <a:lnTo>
                      <a:pt x="4441" y="1982"/>
                    </a:lnTo>
                    <a:lnTo>
                      <a:pt x="4382" y="2062"/>
                    </a:lnTo>
                    <a:lnTo>
                      <a:pt x="4229" y="2178"/>
                    </a:lnTo>
                    <a:lnTo>
                      <a:pt x="4172" y="2196"/>
                    </a:lnTo>
                    <a:lnTo>
                      <a:pt x="4153" y="2248"/>
                    </a:lnTo>
                    <a:lnTo>
                      <a:pt x="4101" y="2282"/>
                    </a:lnTo>
                    <a:lnTo>
                      <a:pt x="4018" y="2313"/>
                    </a:lnTo>
                    <a:lnTo>
                      <a:pt x="4005" y="2320"/>
                    </a:lnTo>
                    <a:lnTo>
                      <a:pt x="3994" y="2334"/>
                    </a:lnTo>
                    <a:lnTo>
                      <a:pt x="3988" y="2346"/>
                    </a:lnTo>
                    <a:lnTo>
                      <a:pt x="3961" y="2389"/>
                    </a:lnTo>
                    <a:lnTo>
                      <a:pt x="3954" y="2399"/>
                    </a:lnTo>
                    <a:lnTo>
                      <a:pt x="3949" y="2408"/>
                    </a:lnTo>
                    <a:lnTo>
                      <a:pt x="3940" y="2424"/>
                    </a:lnTo>
                    <a:lnTo>
                      <a:pt x="3934" y="2434"/>
                    </a:lnTo>
                    <a:lnTo>
                      <a:pt x="3933" y="2441"/>
                    </a:lnTo>
                    <a:lnTo>
                      <a:pt x="3928" y="2446"/>
                    </a:lnTo>
                    <a:lnTo>
                      <a:pt x="3924" y="2449"/>
                    </a:lnTo>
                    <a:lnTo>
                      <a:pt x="3919" y="2451"/>
                    </a:lnTo>
                    <a:lnTo>
                      <a:pt x="3905" y="2454"/>
                    </a:lnTo>
                    <a:lnTo>
                      <a:pt x="3896" y="2454"/>
                    </a:lnTo>
                    <a:lnTo>
                      <a:pt x="3886" y="2456"/>
                    </a:lnTo>
                    <a:lnTo>
                      <a:pt x="3819" y="2523"/>
                    </a:lnTo>
                    <a:lnTo>
                      <a:pt x="3739" y="2554"/>
                    </a:lnTo>
                    <a:lnTo>
                      <a:pt x="3604" y="2631"/>
                    </a:lnTo>
                    <a:lnTo>
                      <a:pt x="3492" y="2652"/>
                    </a:lnTo>
                    <a:lnTo>
                      <a:pt x="3492" y="2695"/>
                    </a:lnTo>
                    <a:lnTo>
                      <a:pt x="3415" y="2695"/>
                    </a:lnTo>
                    <a:lnTo>
                      <a:pt x="3415" y="2754"/>
                    </a:lnTo>
                    <a:lnTo>
                      <a:pt x="3335" y="2754"/>
                    </a:lnTo>
                    <a:lnTo>
                      <a:pt x="3314" y="2805"/>
                    </a:lnTo>
                    <a:lnTo>
                      <a:pt x="3259" y="2854"/>
                    </a:lnTo>
                    <a:lnTo>
                      <a:pt x="3108" y="2928"/>
                    </a:lnTo>
                    <a:lnTo>
                      <a:pt x="3065" y="2971"/>
                    </a:lnTo>
                    <a:lnTo>
                      <a:pt x="2998" y="3017"/>
                    </a:lnTo>
                    <a:lnTo>
                      <a:pt x="2873" y="3127"/>
                    </a:lnTo>
                    <a:lnTo>
                      <a:pt x="2827" y="3133"/>
                    </a:lnTo>
                    <a:lnTo>
                      <a:pt x="2820" y="3195"/>
                    </a:lnTo>
                    <a:lnTo>
                      <a:pt x="2771" y="3197"/>
                    </a:lnTo>
                    <a:lnTo>
                      <a:pt x="2716" y="3228"/>
                    </a:lnTo>
                    <a:lnTo>
                      <a:pt x="2667" y="3295"/>
                    </a:lnTo>
                    <a:lnTo>
                      <a:pt x="2569" y="3467"/>
                    </a:lnTo>
                    <a:lnTo>
                      <a:pt x="2530" y="3489"/>
                    </a:lnTo>
                    <a:lnTo>
                      <a:pt x="2453" y="3599"/>
                    </a:lnTo>
                    <a:lnTo>
                      <a:pt x="2450" y="3663"/>
                    </a:lnTo>
                    <a:lnTo>
                      <a:pt x="2349" y="3748"/>
                    </a:lnTo>
                    <a:lnTo>
                      <a:pt x="2322" y="3868"/>
                    </a:lnTo>
                    <a:lnTo>
                      <a:pt x="2273" y="3954"/>
                    </a:lnTo>
                    <a:lnTo>
                      <a:pt x="2236" y="4061"/>
                    </a:lnTo>
                    <a:lnTo>
                      <a:pt x="2159" y="4199"/>
                    </a:lnTo>
                    <a:lnTo>
                      <a:pt x="2153" y="4395"/>
                    </a:lnTo>
                    <a:lnTo>
                      <a:pt x="2152" y="4397"/>
                    </a:lnTo>
                    <a:lnTo>
                      <a:pt x="2149" y="4403"/>
                    </a:lnTo>
                    <a:lnTo>
                      <a:pt x="2145" y="4410"/>
                    </a:lnTo>
                    <a:lnTo>
                      <a:pt x="2141" y="4418"/>
                    </a:lnTo>
                    <a:lnTo>
                      <a:pt x="2133" y="4427"/>
                    </a:lnTo>
                    <a:lnTo>
                      <a:pt x="2125" y="4438"/>
                    </a:lnTo>
                    <a:lnTo>
                      <a:pt x="2115" y="4450"/>
                    </a:lnTo>
                    <a:lnTo>
                      <a:pt x="2104" y="4465"/>
                    </a:lnTo>
                    <a:lnTo>
                      <a:pt x="1991" y="4585"/>
                    </a:lnTo>
                    <a:lnTo>
                      <a:pt x="1938" y="4744"/>
                    </a:lnTo>
                    <a:lnTo>
                      <a:pt x="1883" y="4793"/>
                    </a:lnTo>
                    <a:lnTo>
                      <a:pt x="1734" y="4998"/>
                    </a:lnTo>
                    <a:lnTo>
                      <a:pt x="1654" y="4998"/>
                    </a:lnTo>
                    <a:lnTo>
                      <a:pt x="1654" y="5053"/>
                    </a:lnTo>
                    <a:lnTo>
                      <a:pt x="1608" y="5108"/>
                    </a:lnTo>
                    <a:lnTo>
                      <a:pt x="1550" y="5206"/>
                    </a:lnTo>
                    <a:lnTo>
                      <a:pt x="1479" y="5291"/>
                    </a:lnTo>
                    <a:lnTo>
                      <a:pt x="1338" y="5432"/>
                    </a:lnTo>
                    <a:lnTo>
                      <a:pt x="1319" y="5454"/>
                    </a:lnTo>
                    <a:lnTo>
                      <a:pt x="1300" y="5479"/>
                    </a:lnTo>
                    <a:lnTo>
                      <a:pt x="1290" y="5489"/>
                    </a:lnTo>
                    <a:lnTo>
                      <a:pt x="1283" y="5498"/>
                    </a:lnTo>
                    <a:lnTo>
                      <a:pt x="1276" y="5507"/>
                    </a:lnTo>
                    <a:lnTo>
                      <a:pt x="1271" y="5516"/>
                    </a:lnTo>
                    <a:lnTo>
                      <a:pt x="1266" y="5522"/>
                    </a:lnTo>
                    <a:lnTo>
                      <a:pt x="1263" y="5527"/>
                    </a:lnTo>
                    <a:lnTo>
                      <a:pt x="1262" y="5534"/>
                    </a:lnTo>
                    <a:lnTo>
                      <a:pt x="1260" y="5536"/>
                    </a:lnTo>
                    <a:lnTo>
                      <a:pt x="1256" y="5540"/>
                    </a:lnTo>
                    <a:lnTo>
                      <a:pt x="1250" y="5543"/>
                    </a:lnTo>
                    <a:lnTo>
                      <a:pt x="1241" y="5547"/>
                    </a:lnTo>
                    <a:lnTo>
                      <a:pt x="1230" y="5550"/>
                    </a:lnTo>
                    <a:lnTo>
                      <a:pt x="1217" y="5555"/>
                    </a:lnTo>
                    <a:lnTo>
                      <a:pt x="1201" y="5560"/>
                    </a:lnTo>
                    <a:lnTo>
                      <a:pt x="1183" y="5565"/>
                    </a:lnTo>
                    <a:lnTo>
                      <a:pt x="1183" y="5616"/>
                    </a:lnTo>
                    <a:lnTo>
                      <a:pt x="1121" y="5616"/>
                    </a:lnTo>
                    <a:lnTo>
                      <a:pt x="1121" y="5712"/>
                    </a:lnTo>
                    <a:lnTo>
                      <a:pt x="1066" y="5712"/>
                    </a:lnTo>
                    <a:lnTo>
                      <a:pt x="1066" y="5791"/>
                    </a:lnTo>
                    <a:lnTo>
                      <a:pt x="977" y="5791"/>
                    </a:lnTo>
                    <a:lnTo>
                      <a:pt x="977" y="5828"/>
                    </a:lnTo>
                    <a:lnTo>
                      <a:pt x="922" y="5828"/>
                    </a:lnTo>
                    <a:lnTo>
                      <a:pt x="922" y="5879"/>
                    </a:lnTo>
                    <a:lnTo>
                      <a:pt x="824" y="5879"/>
                    </a:lnTo>
                    <a:lnTo>
                      <a:pt x="824" y="5953"/>
                    </a:lnTo>
                    <a:lnTo>
                      <a:pt x="784" y="5953"/>
                    </a:lnTo>
                    <a:lnTo>
                      <a:pt x="784" y="6024"/>
                    </a:lnTo>
                    <a:lnTo>
                      <a:pt x="720" y="6024"/>
                    </a:lnTo>
                    <a:lnTo>
                      <a:pt x="720" y="6146"/>
                    </a:lnTo>
                    <a:lnTo>
                      <a:pt x="658" y="6146"/>
                    </a:lnTo>
                    <a:lnTo>
                      <a:pt x="658" y="6244"/>
                    </a:lnTo>
                    <a:lnTo>
                      <a:pt x="582" y="6244"/>
                    </a:lnTo>
                    <a:lnTo>
                      <a:pt x="582" y="6312"/>
                    </a:lnTo>
                    <a:lnTo>
                      <a:pt x="444" y="6312"/>
                    </a:lnTo>
                    <a:lnTo>
                      <a:pt x="444" y="6385"/>
                    </a:lnTo>
                    <a:lnTo>
                      <a:pt x="0" y="6385"/>
                    </a:lnTo>
                  </a:path>
                </a:pathLst>
              </a:custGeom>
              <a:noFill/>
              <a:ln w="238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F8E3DBD-7F84-D37E-4255-8F5E32B61F19}"/>
                </a:ext>
              </a:extLst>
            </p:cNvPr>
            <p:cNvSpPr txBox="1"/>
            <p:nvPr/>
          </p:nvSpPr>
          <p:spPr>
            <a:xfrm>
              <a:off x="8223571" y="50312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A7DFEBD-6976-EB55-FEEE-39A9D53D9272}"/>
                </a:ext>
              </a:extLst>
            </p:cNvPr>
            <p:cNvSpPr txBox="1"/>
            <p:nvPr/>
          </p:nvSpPr>
          <p:spPr>
            <a:xfrm>
              <a:off x="8817024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D63BDA7-AC7C-B83F-EE85-F8537E378F5F}"/>
                </a:ext>
              </a:extLst>
            </p:cNvPr>
            <p:cNvSpPr txBox="1"/>
            <p:nvPr/>
          </p:nvSpPr>
          <p:spPr>
            <a:xfrm>
              <a:off x="9449750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0E1960C-F5B6-FD7E-3179-8C59214CCB1F}"/>
                </a:ext>
              </a:extLst>
            </p:cNvPr>
            <p:cNvSpPr txBox="1"/>
            <p:nvPr/>
          </p:nvSpPr>
          <p:spPr>
            <a:xfrm>
              <a:off x="10082476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9FFC6FD-85AC-687C-5253-78A035423EE2}"/>
                </a:ext>
              </a:extLst>
            </p:cNvPr>
            <p:cNvSpPr txBox="1"/>
            <p:nvPr/>
          </p:nvSpPr>
          <p:spPr>
            <a:xfrm>
              <a:off x="10715202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62363F9-C759-A8D3-268A-1F69E7A2855E}"/>
                </a:ext>
              </a:extLst>
            </p:cNvPr>
            <p:cNvSpPr txBox="1"/>
            <p:nvPr/>
          </p:nvSpPr>
          <p:spPr>
            <a:xfrm>
              <a:off x="11347928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B2B28F1-CE83-D229-F9A4-2FFF85991C94}"/>
                </a:ext>
              </a:extLst>
            </p:cNvPr>
            <p:cNvSpPr txBox="1"/>
            <p:nvPr/>
          </p:nvSpPr>
          <p:spPr>
            <a:xfrm>
              <a:off x="8608785" y="5296320"/>
              <a:ext cx="2694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Time since treatment initiation (weeks)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85C9C71-C255-84F9-E814-A18ABD3782AE}"/>
                </a:ext>
              </a:extLst>
            </p:cNvPr>
            <p:cNvSpPr txBox="1"/>
            <p:nvPr/>
          </p:nvSpPr>
          <p:spPr>
            <a:xfrm>
              <a:off x="8505887" y="1929535"/>
              <a:ext cx="3153177" cy="381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B</a:t>
              </a:r>
              <a:r>
                <a:rPr lang="en-US" sz="1400" b="1" noProof="0" dirty="0" err="1">
                  <a:solidFill>
                    <a:srgbClr val="00B0F0"/>
                  </a:solidFill>
                </a:rPr>
                <a:t>aseline</a:t>
              </a:r>
              <a:r>
                <a:rPr lang="en-US" sz="1400" b="1" noProof="0" dirty="0">
                  <a:solidFill>
                    <a:srgbClr val="00B0F0"/>
                  </a:solidFill>
                </a:rPr>
                <a:t> HIV RNA </a:t>
              </a:r>
              <a:r>
                <a:rPr lang="en-US" sz="1400" b="1" u="sng" noProof="0" dirty="0">
                  <a:solidFill>
                    <a:srgbClr val="00B0F0"/>
                  </a:solidFill>
                </a:rPr>
                <a:t>&gt;</a:t>
              </a:r>
              <a:r>
                <a:rPr lang="en-US" sz="1400" b="1" noProof="0" dirty="0">
                  <a:solidFill>
                    <a:srgbClr val="00B0F0"/>
                  </a:solidFill>
                </a:rPr>
                <a:t> 5.7 log</a:t>
              </a:r>
              <a:r>
                <a:rPr lang="en-US" sz="1400" b="1" baseline="-25000" noProof="0" dirty="0">
                  <a:solidFill>
                    <a:srgbClr val="00B0F0"/>
                  </a:solidFill>
                </a:rPr>
                <a:t>10</a:t>
              </a:r>
              <a:r>
                <a:rPr lang="en-US" sz="1400" b="1" noProof="0" dirty="0">
                  <a:solidFill>
                    <a:srgbClr val="00B0F0"/>
                  </a:solidFill>
                </a:rPr>
                <a:t> c/mL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DE97C1C-9D52-2FB0-CF56-81C0ADE95BAA}"/>
                </a:ext>
              </a:extLst>
            </p:cNvPr>
            <p:cNvSpPr txBox="1"/>
            <p:nvPr/>
          </p:nvSpPr>
          <p:spPr>
            <a:xfrm>
              <a:off x="9402161" y="4165897"/>
              <a:ext cx="204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Log-</a:t>
              </a:r>
              <a:r>
                <a:rPr lang="fr-FR" sz="1200" dirty="0" err="1">
                  <a:solidFill>
                    <a:srgbClr val="000066"/>
                  </a:solidFill>
                </a:rPr>
                <a:t>rank</a:t>
              </a:r>
              <a:r>
                <a:rPr lang="fr-FR" sz="1200" dirty="0">
                  <a:solidFill>
                    <a:srgbClr val="000066"/>
                  </a:solidFill>
                </a:rPr>
                <a:t> test: p = 0.005</a:t>
              </a:r>
            </a:p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HR = 1.16 (95% CI: 1.02-1.32)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3B7CD96-F5D9-AC39-638A-680E19B90F74}"/>
              </a:ext>
            </a:extLst>
          </p:cNvPr>
          <p:cNvGrpSpPr/>
          <p:nvPr/>
        </p:nvGrpSpPr>
        <p:grpSpPr>
          <a:xfrm>
            <a:off x="389319" y="2660969"/>
            <a:ext cx="3384752" cy="2912350"/>
            <a:chOff x="389318" y="1967015"/>
            <a:chExt cx="3967319" cy="3606304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297E8EF7-B78E-4793-95F4-B8A788208F1B}"/>
                </a:ext>
              </a:extLst>
            </p:cNvPr>
            <p:cNvGrpSpPr/>
            <p:nvPr/>
          </p:nvGrpSpPr>
          <p:grpSpPr>
            <a:xfrm>
              <a:off x="760413" y="2640013"/>
              <a:ext cx="3571876" cy="2425700"/>
              <a:chOff x="779463" y="3268663"/>
              <a:chExt cx="3571876" cy="2425700"/>
            </a:xfrm>
          </p:grpSpPr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960A7463-FD01-AB39-C553-F6CDAF26E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26" y="3268663"/>
                <a:ext cx="3452813" cy="2355850"/>
              </a:xfrm>
              <a:custGeom>
                <a:avLst/>
                <a:gdLst>
                  <a:gd name="T0" fmla="*/ 10875 w 10875"/>
                  <a:gd name="T1" fmla="*/ 7422 h 7422"/>
                  <a:gd name="T2" fmla="*/ 0 w 10875"/>
                  <a:gd name="T3" fmla="*/ 7422 h 7422"/>
                  <a:gd name="T4" fmla="*/ 0 w 10875"/>
                  <a:gd name="T5" fmla="*/ 0 h 7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75" h="7422">
                    <a:moveTo>
                      <a:pt x="10875" y="7422"/>
                    </a:moveTo>
                    <a:lnTo>
                      <a:pt x="0" y="742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17">
                <a:extLst>
                  <a:ext uri="{FF2B5EF4-FFF2-40B4-BE49-F238E27FC236}">
                    <a16:creationId xmlns:a16="http://schemas.microsoft.com/office/drawing/2014/main" id="{AD9DC409-D685-95DF-70DC-4288B2F0C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3701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22">
                <a:extLst>
                  <a:ext uri="{FF2B5EF4-FFF2-40B4-BE49-F238E27FC236}">
                    <a16:creationId xmlns:a16="http://schemas.microsoft.com/office/drawing/2014/main" id="{FDCA503A-5543-CA6A-ECF6-1FE2420C5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3226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23">
                <a:extLst>
                  <a:ext uri="{FF2B5EF4-FFF2-40B4-BE49-F238E27FC236}">
                    <a16:creationId xmlns:a16="http://schemas.microsoft.com/office/drawing/2014/main" id="{92C74D7B-3167-FB83-560B-840D8427C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5051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24">
                <a:extLst>
                  <a:ext uri="{FF2B5EF4-FFF2-40B4-BE49-F238E27FC236}">
                    <a16:creationId xmlns:a16="http://schemas.microsoft.com/office/drawing/2014/main" id="{C6760CCA-7765-901D-588F-2EF046C3F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8463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25">
                <a:extLst>
                  <a:ext uri="{FF2B5EF4-FFF2-40B4-BE49-F238E27FC236}">
                    <a16:creationId xmlns:a16="http://schemas.microsoft.com/office/drawing/2014/main" id="{B1DED69E-0FDE-46C3-E114-867E86081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1876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26">
                <a:extLst>
                  <a:ext uri="{FF2B5EF4-FFF2-40B4-BE49-F238E27FC236}">
                    <a16:creationId xmlns:a16="http://schemas.microsoft.com/office/drawing/2014/main" id="{E71D5875-1ADE-8939-0FEA-D23A9461B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813" y="5624513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37">
                <a:extLst>
                  <a:ext uri="{FF2B5EF4-FFF2-40B4-BE49-F238E27FC236}">
                    <a16:creationId xmlns:a16="http://schemas.microsoft.com/office/drawing/2014/main" id="{BC635A32-A908-FFB2-1650-B4E25FEF5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3327400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38">
                <a:extLst>
                  <a:ext uri="{FF2B5EF4-FFF2-40B4-BE49-F238E27FC236}">
                    <a16:creationId xmlns:a16="http://schemas.microsoft.com/office/drawing/2014/main" id="{042C32A0-522E-9EEF-63AA-3B28B3690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3887788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39">
                <a:extLst>
                  <a:ext uri="{FF2B5EF4-FFF2-40B4-BE49-F238E27FC236}">
                    <a16:creationId xmlns:a16="http://schemas.microsoft.com/office/drawing/2014/main" id="{58EC8615-40A6-EF98-6AB8-CF67B102C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4446588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40">
                <a:extLst>
                  <a:ext uri="{FF2B5EF4-FFF2-40B4-BE49-F238E27FC236}">
                    <a16:creationId xmlns:a16="http://schemas.microsoft.com/office/drawing/2014/main" id="{E2A97982-F5A4-D2D6-DD25-FFC471ACF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5006975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41">
                <a:extLst>
                  <a:ext uri="{FF2B5EF4-FFF2-40B4-BE49-F238E27FC236}">
                    <a16:creationId xmlns:a16="http://schemas.microsoft.com/office/drawing/2014/main" id="{95614F16-AF75-C001-4F2A-297B9F7CD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5567363"/>
                <a:ext cx="682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44">
                <a:extLst>
                  <a:ext uri="{FF2B5EF4-FFF2-40B4-BE49-F238E27FC236}">
                    <a16:creationId xmlns:a16="http://schemas.microsoft.com/office/drawing/2014/main" id="{53B2E658-3D14-A495-BB87-8DF5AB223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776" y="3451225"/>
                <a:ext cx="2976563" cy="1636712"/>
              </a:xfrm>
              <a:custGeom>
                <a:avLst/>
                <a:gdLst>
                  <a:gd name="T0" fmla="*/ 8833 w 9376"/>
                  <a:gd name="T1" fmla="*/ 35 h 5155"/>
                  <a:gd name="T2" fmla="*/ 8280 w 9376"/>
                  <a:gd name="T3" fmla="*/ 103 h 5155"/>
                  <a:gd name="T4" fmla="*/ 7449 w 9376"/>
                  <a:gd name="T5" fmla="*/ 193 h 5155"/>
                  <a:gd name="T6" fmla="*/ 6652 w 9376"/>
                  <a:gd name="T7" fmla="*/ 343 h 5155"/>
                  <a:gd name="T8" fmla="*/ 6259 w 9376"/>
                  <a:gd name="T9" fmla="*/ 410 h 5155"/>
                  <a:gd name="T10" fmla="*/ 5762 w 9376"/>
                  <a:gd name="T11" fmla="*/ 547 h 5155"/>
                  <a:gd name="T12" fmla="*/ 5513 w 9376"/>
                  <a:gd name="T13" fmla="*/ 610 h 5155"/>
                  <a:gd name="T14" fmla="*/ 5278 w 9376"/>
                  <a:gd name="T15" fmla="*/ 673 h 5155"/>
                  <a:gd name="T16" fmla="*/ 4912 w 9376"/>
                  <a:gd name="T17" fmla="*/ 724 h 5155"/>
                  <a:gd name="T18" fmla="*/ 4161 w 9376"/>
                  <a:gd name="T19" fmla="*/ 927 h 5155"/>
                  <a:gd name="T20" fmla="*/ 3934 w 9376"/>
                  <a:gd name="T21" fmla="*/ 1004 h 5155"/>
                  <a:gd name="T22" fmla="*/ 3627 w 9376"/>
                  <a:gd name="T23" fmla="*/ 1149 h 5155"/>
                  <a:gd name="T24" fmla="*/ 3252 w 9376"/>
                  <a:gd name="T25" fmla="*/ 1465 h 5155"/>
                  <a:gd name="T26" fmla="*/ 3070 w 9376"/>
                  <a:gd name="T27" fmla="*/ 1601 h 5155"/>
                  <a:gd name="T28" fmla="*/ 2912 w 9376"/>
                  <a:gd name="T29" fmla="*/ 1686 h 5155"/>
                  <a:gd name="T30" fmla="*/ 2704 w 9376"/>
                  <a:gd name="T31" fmla="*/ 1817 h 5155"/>
                  <a:gd name="T32" fmla="*/ 2586 w 9376"/>
                  <a:gd name="T33" fmla="*/ 1895 h 5155"/>
                  <a:gd name="T34" fmla="*/ 2428 w 9376"/>
                  <a:gd name="T35" fmla="*/ 1935 h 5155"/>
                  <a:gd name="T36" fmla="*/ 2153 w 9376"/>
                  <a:gd name="T37" fmla="*/ 2116 h 5155"/>
                  <a:gd name="T38" fmla="*/ 1918 w 9376"/>
                  <a:gd name="T39" fmla="*/ 2306 h 5155"/>
                  <a:gd name="T40" fmla="*/ 1763 w 9376"/>
                  <a:gd name="T41" fmla="*/ 2460 h 5155"/>
                  <a:gd name="T42" fmla="*/ 1293 w 9376"/>
                  <a:gd name="T43" fmla="*/ 3005 h 5155"/>
                  <a:gd name="T44" fmla="*/ 985 w 9376"/>
                  <a:gd name="T45" fmla="*/ 3680 h 5155"/>
                  <a:gd name="T46" fmla="*/ 642 w 9376"/>
                  <a:gd name="T47" fmla="*/ 4268 h 5155"/>
                  <a:gd name="T48" fmla="*/ 108 w 9376"/>
                  <a:gd name="T49" fmla="*/ 4937 h 5155"/>
                  <a:gd name="T50" fmla="*/ 91 w 9376"/>
                  <a:gd name="T51" fmla="*/ 5145 h 5155"/>
                  <a:gd name="T52" fmla="*/ 285 w 9376"/>
                  <a:gd name="T53" fmla="*/ 4960 h 5155"/>
                  <a:gd name="T54" fmla="*/ 434 w 9376"/>
                  <a:gd name="T55" fmla="*/ 4729 h 5155"/>
                  <a:gd name="T56" fmla="*/ 557 w 9376"/>
                  <a:gd name="T57" fmla="*/ 4579 h 5155"/>
                  <a:gd name="T58" fmla="*/ 814 w 9376"/>
                  <a:gd name="T59" fmla="*/ 4336 h 5155"/>
                  <a:gd name="T60" fmla="*/ 1040 w 9376"/>
                  <a:gd name="T61" fmla="*/ 3865 h 5155"/>
                  <a:gd name="T62" fmla="*/ 1208 w 9376"/>
                  <a:gd name="T63" fmla="*/ 3486 h 5155"/>
                  <a:gd name="T64" fmla="*/ 1488 w 9376"/>
                  <a:gd name="T65" fmla="*/ 3061 h 5155"/>
                  <a:gd name="T66" fmla="*/ 1669 w 9376"/>
                  <a:gd name="T67" fmla="*/ 2844 h 5155"/>
                  <a:gd name="T68" fmla="*/ 1968 w 9376"/>
                  <a:gd name="T69" fmla="*/ 2555 h 5155"/>
                  <a:gd name="T70" fmla="*/ 2121 w 9376"/>
                  <a:gd name="T71" fmla="*/ 2432 h 5155"/>
                  <a:gd name="T72" fmla="*/ 2217 w 9376"/>
                  <a:gd name="T73" fmla="*/ 2369 h 5155"/>
                  <a:gd name="T74" fmla="*/ 2465 w 9376"/>
                  <a:gd name="T75" fmla="*/ 2206 h 5155"/>
                  <a:gd name="T76" fmla="*/ 2741 w 9376"/>
                  <a:gd name="T77" fmla="*/ 2102 h 5155"/>
                  <a:gd name="T78" fmla="*/ 2850 w 9376"/>
                  <a:gd name="T79" fmla="*/ 2048 h 5155"/>
                  <a:gd name="T80" fmla="*/ 2949 w 9376"/>
                  <a:gd name="T81" fmla="*/ 1944 h 5155"/>
                  <a:gd name="T82" fmla="*/ 3134 w 9376"/>
                  <a:gd name="T83" fmla="*/ 1817 h 5155"/>
                  <a:gd name="T84" fmla="*/ 3260 w 9376"/>
                  <a:gd name="T85" fmla="*/ 1745 h 5155"/>
                  <a:gd name="T86" fmla="*/ 3369 w 9376"/>
                  <a:gd name="T87" fmla="*/ 1645 h 5155"/>
                  <a:gd name="T88" fmla="*/ 3527 w 9376"/>
                  <a:gd name="T89" fmla="*/ 1527 h 5155"/>
                  <a:gd name="T90" fmla="*/ 3682 w 9376"/>
                  <a:gd name="T91" fmla="*/ 1438 h 5155"/>
                  <a:gd name="T92" fmla="*/ 4070 w 9376"/>
                  <a:gd name="T93" fmla="*/ 1261 h 5155"/>
                  <a:gd name="T94" fmla="*/ 4577 w 9376"/>
                  <a:gd name="T95" fmla="*/ 1075 h 5155"/>
                  <a:gd name="T96" fmla="*/ 5002 w 9376"/>
                  <a:gd name="T97" fmla="*/ 949 h 5155"/>
                  <a:gd name="T98" fmla="*/ 5377 w 9376"/>
                  <a:gd name="T99" fmla="*/ 885 h 5155"/>
                  <a:gd name="T100" fmla="*/ 5721 w 9376"/>
                  <a:gd name="T101" fmla="*/ 778 h 5155"/>
                  <a:gd name="T102" fmla="*/ 6182 w 9376"/>
                  <a:gd name="T103" fmla="*/ 664 h 5155"/>
                  <a:gd name="T104" fmla="*/ 6355 w 9376"/>
                  <a:gd name="T105" fmla="*/ 615 h 5155"/>
                  <a:gd name="T106" fmla="*/ 6956 w 9376"/>
                  <a:gd name="T107" fmla="*/ 514 h 5155"/>
                  <a:gd name="T108" fmla="*/ 7291 w 9376"/>
                  <a:gd name="T109" fmla="*/ 469 h 5155"/>
                  <a:gd name="T110" fmla="*/ 7955 w 9376"/>
                  <a:gd name="T111" fmla="*/ 343 h 5155"/>
                  <a:gd name="T112" fmla="*/ 8335 w 9376"/>
                  <a:gd name="T113" fmla="*/ 302 h 5155"/>
                  <a:gd name="T114" fmla="*/ 8643 w 9376"/>
                  <a:gd name="T115" fmla="*/ 239 h 5155"/>
                  <a:gd name="T116" fmla="*/ 9352 w 9376"/>
                  <a:gd name="T117" fmla="*/ 207 h 5155"/>
                  <a:gd name="T118" fmla="*/ 9095 w 9376"/>
                  <a:gd name="T119" fmla="*/ 27 h 5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376" h="5155">
                    <a:moveTo>
                      <a:pt x="9095" y="27"/>
                    </a:moveTo>
                    <a:lnTo>
                      <a:pt x="8833" y="35"/>
                    </a:lnTo>
                    <a:lnTo>
                      <a:pt x="8702" y="62"/>
                    </a:lnTo>
                    <a:lnTo>
                      <a:pt x="8280" y="103"/>
                    </a:lnTo>
                    <a:lnTo>
                      <a:pt x="7778" y="166"/>
                    </a:lnTo>
                    <a:lnTo>
                      <a:pt x="7449" y="193"/>
                    </a:lnTo>
                    <a:lnTo>
                      <a:pt x="7168" y="279"/>
                    </a:lnTo>
                    <a:lnTo>
                      <a:pt x="6652" y="343"/>
                    </a:lnTo>
                    <a:lnTo>
                      <a:pt x="6458" y="383"/>
                    </a:lnTo>
                    <a:lnTo>
                      <a:pt x="6259" y="410"/>
                    </a:lnTo>
                    <a:lnTo>
                      <a:pt x="5933" y="487"/>
                    </a:lnTo>
                    <a:lnTo>
                      <a:pt x="5762" y="547"/>
                    </a:lnTo>
                    <a:lnTo>
                      <a:pt x="5590" y="561"/>
                    </a:lnTo>
                    <a:lnTo>
                      <a:pt x="5513" y="610"/>
                    </a:lnTo>
                    <a:lnTo>
                      <a:pt x="5382" y="623"/>
                    </a:lnTo>
                    <a:lnTo>
                      <a:pt x="5278" y="673"/>
                    </a:lnTo>
                    <a:lnTo>
                      <a:pt x="4979" y="697"/>
                    </a:lnTo>
                    <a:lnTo>
                      <a:pt x="4912" y="724"/>
                    </a:lnTo>
                    <a:lnTo>
                      <a:pt x="4513" y="841"/>
                    </a:lnTo>
                    <a:lnTo>
                      <a:pt x="4161" y="927"/>
                    </a:lnTo>
                    <a:lnTo>
                      <a:pt x="4043" y="991"/>
                    </a:lnTo>
                    <a:lnTo>
                      <a:pt x="3934" y="1004"/>
                    </a:lnTo>
                    <a:lnTo>
                      <a:pt x="3744" y="1130"/>
                    </a:lnTo>
                    <a:lnTo>
                      <a:pt x="3627" y="1149"/>
                    </a:lnTo>
                    <a:lnTo>
                      <a:pt x="3383" y="1342"/>
                    </a:lnTo>
                    <a:lnTo>
                      <a:pt x="3252" y="1465"/>
                    </a:lnTo>
                    <a:lnTo>
                      <a:pt x="3166" y="1520"/>
                    </a:lnTo>
                    <a:lnTo>
                      <a:pt x="3070" y="1601"/>
                    </a:lnTo>
                    <a:lnTo>
                      <a:pt x="2976" y="1632"/>
                    </a:lnTo>
                    <a:lnTo>
                      <a:pt x="2912" y="1686"/>
                    </a:lnTo>
                    <a:lnTo>
                      <a:pt x="2805" y="1745"/>
                    </a:lnTo>
                    <a:lnTo>
                      <a:pt x="2704" y="1817"/>
                    </a:lnTo>
                    <a:lnTo>
                      <a:pt x="2623" y="1836"/>
                    </a:lnTo>
                    <a:lnTo>
                      <a:pt x="2586" y="1895"/>
                    </a:lnTo>
                    <a:lnTo>
                      <a:pt x="2528" y="1899"/>
                    </a:lnTo>
                    <a:lnTo>
                      <a:pt x="2428" y="1935"/>
                    </a:lnTo>
                    <a:lnTo>
                      <a:pt x="2334" y="2007"/>
                    </a:lnTo>
                    <a:lnTo>
                      <a:pt x="2153" y="2116"/>
                    </a:lnTo>
                    <a:lnTo>
                      <a:pt x="2003" y="2225"/>
                    </a:lnTo>
                    <a:lnTo>
                      <a:pt x="1918" y="2306"/>
                    </a:lnTo>
                    <a:lnTo>
                      <a:pt x="1805" y="2378"/>
                    </a:lnTo>
                    <a:lnTo>
                      <a:pt x="1763" y="2460"/>
                    </a:lnTo>
                    <a:lnTo>
                      <a:pt x="1691" y="2487"/>
                    </a:lnTo>
                    <a:lnTo>
                      <a:pt x="1293" y="3005"/>
                    </a:lnTo>
                    <a:lnTo>
                      <a:pt x="1180" y="3178"/>
                    </a:lnTo>
                    <a:lnTo>
                      <a:pt x="985" y="3680"/>
                    </a:lnTo>
                    <a:lnTo>
                      <a:pt x="886" y="3874"/>
                    </a:lnTo>
                    <a:lnTo>
                      <a:pt x="642" y="4268"/>
                    </a:lnTo>
                    <a:lnTo>
                      <a:pt x="511" y="4399"/>
                    </a:lnTo>
                    <a:lnTo>
                      <a:pt x="108" y="4937"/>
                    </a:lnTo>
                    <a:lnTo>
                      <a:pt x="0" y="5155"/>
                    </a:lnTo>
                    <a:lnTo>
                      <a:pt x="91" y="5145"/>
                    </a:lnTo>
                    <a:lnTo>
                      <a:pt x="185" y="5064"/>
                    </a:lnTo>
                    <a:lnTo>
                      <a:pt x="285" y="4960"/>
                    </a:lnTo>
                    <a:lnTo>
                      <a:pt x="407" y="4811"/>
                    </a:lnTo>
                    <a:lnTo>
                      <a:pt x="434" y="4729"/>
                    </a:lnTo>
                    <a:lnTo>
                      <a:pt x="489" y="4670"/>
                    </a:lnTo>
                    <a:lnTo>
                      <a:pt x="557" y="4579"/>
                    </a:lnTo>
                    <a:lnTo>
                      <a:pt x="742" y="4421"/>
                    </a:lnTo>
                    <a:lnTo>
                      <a:pt x="814" y="4336"/>
                    </a:lnTo>
                    <a:lnTo>
                      <a:pt x="918" y="4169"/>
                    </a:lnTo>
                    <a:lnTo>
                      <a:pt x="1040" y="3865"/>
                    </a:lnTo>
                    <a:lnTo>
                      <a:pt x="1172" y="3608"/>
                    </a:lnTo>
                    <a:lnTo>
                      <a:pt x="1208" y="3486"/>
                    </a:lnTo>
                    <a:lnTo>
                      <a:pt x="1308" y="3314"/>
                    </a:lnTo>
                    <a:lnTo>
                      <a:pt x="1488" y="3061"/>
                    </a:lnTo>
                    <a:lnTo>
                      <a:pt x="1615" y="2925"/>
                    </a:lnTo>
                    <a:lnTo>
                      <a:pt x="1669" y="2844"/>
                    </a:lnTo>
                    <a:lnTo>
                      <a:pt x="1778" y="2726"/>
                    </a:lnTo>
                    <a:lnTo>
                      <a:pt x="1968" y="2555"/>
                    </a:lnTo>
                    <a:lnTo>
                      <a:pt x="2013" y="2531"/>
                    </a:lnTo>
                    <a:lnTo>
                      <a:pt x="2121" y="2432"/>
                    </a:lnTo>
                    <a:lnTo>
                      <a:pt x="2176" y="2405"/>
                    </a:lnTo>
                    <a:lnTo>
                      <a:pt x="2217" y="2369"/>
                    </a:lnTo>
                    <a:lnTo>
                      <a:pt x="2406" y="2229"/>
                    </a:lnTo>
                    <a:lnTo>
                      <a:pt x="2465" y="2206"/>
                    </a:lnTo>
                    <a:lnTo>
                      <a:pt x="2556" y="2189"/>
                    </a:lnTo>
                    <a:lnTo>
                      <a:pt x="2741" y="2102"/>
                    </a:lnTo>
                    <a:lnTo>
                      <a:pt x="2778" y="2066"/>
                    </a:lnTo>
                    <a:lnTo>
                      <a:pt x="2850" y="2048"/>
                    </a:lnTo>
                    <a:lnTo>
                      <a:pt x="2890" y="2012"/>
                    </a:lnTo>
                    <a:lnTo>
                      <a:pt x="2949" y="1944"/>
                    </a:lnTo>
                    <a:lnTo>
                      <a:pt x="3013" y="1922"/>
                    </a:lnTo>
                    <a:lnTo>
                      <a:pt x="3134" y="1817"/>
                    </a:lnTo>
                    <a:lnTo>
                      <a:pt x="3193" y="1794"/>
                    </a:lnTo>
                    <a:lnTo>
                      <a:pt x="3260" y="1745"/>
                    </a:lnTo>
                    <a:lnTo>
                      <a:pt x="3315" y="1677"/>
                    </a:lnTo>
                    <a:lnTo>
                      <a:pt x="3369" y="1645"/>
                    </a:lnTo>
                    <a:lnTo>
                      <a:pt x="3437" y="1586"/>
                    </a:lnTo>
                    <a:lnTo>
                      <a:pt x="3527" y="1527"/>
                    </a:lnTo>
                    <a:lnTo>
                      <a:pt x="3604" y="1438"/>
                    </a:lnTo>
                    <a:lnTo>
                      <a:pt x="3682" y="1438"/>
                    </a:lnTo>
                    <a:lnTo>
                      <a:pt x="3952" y="1265"/>
                    </a:lnTo>
                    <a:lnTo>
                      <a:pt x="4070" y="1261"/>
                    </a:lnTo>
                    <a:lnTo>
                      <a:pt x="4418" y="1094"/>
                    </a:lnTo>
                    <a:lnTo>
                      <a:pt x="4577" y="1075"/>
                    </a:lnTo>
                    <a:lnTo>
                      <a:pt x="4888" y="989"/>
                    </a:lnTo>
                    <a:lnTo>
                      <a:pt x="5002" y="949"/>
                    </a:lnTo>
                    <a:lnTo>
                      <a:pt x="5165" y="939"/>
                    </a:lnTo>
                    <a:lnTo>
                      <a:pt x="5377" y="885"/>
                    </a:lnTo>
                    <a:lnTo>
                      <a:pt x="5631" y="795"/>
                    </a:lnTo>
                    <a:lnTo>
                      <a:pt x="5721" y="778"/>
                    </a:lnTo>
                    <a:lnTo>
                      <a:pt x="6042" y="677"/>
                    </a:lnTo>
                    <a:lnTo>
                      <a:pt x="6182" y="664"/>
                    </a:lnTo>
                    <a:lnTo>
                      <a:pt x="6259" y="623"/>
                    </a:lnTo>
                    <a:lnTo>
                      <a:pt x="6355" y="615"/>
                    </a:lnTo>
                    <a:lnTo>
                      <a:pt x="6711" y="533"/>
                    </a:lnTo>
                    <a:lnTo>
                      <a:pt x="6956" y="514"/>
                    </a:lnTo>
                    <a:lnTo>
                      <a:pt x="7091" y="474"/>
                    </a:lnTo>
                    <a:lnTo>
                      <a:pt x="7291" y="469"/>
                    </a:lnTo>
                    <a:lnTo>
                      <a:pt x="7585" y="393"/>
                    </a:lnTo>
                    <a:lnTo>
                      <a:pt x="7955" y="343"/>
                    </a:lnTo>
                    <a:lnTo>
                      <a:pt x="8131" y="302"/>
                    </a:lnTo>
                    <a:lnTo>
                      <a:pt x="8335" y="302"/>
                    </a:lnTo>
                    <a:lnTo>
                      <a:pt x="8489" y="284"/>
                    </a:lnTo>
                    <a:lnTo>
                      <a:pt x="8643" y="239"/>
                    </a:lnTo>
                    <a:lnTo>
                      <a:pt x="8756" y="217"/>
                    </a:lnTo>
                    <a:lnTo>
                      <a:pt x="9352" y="207"/>
                    </a:lnTo>
                    <a:lnTo>
                      <a:pt x="9376" y="0"/>
                    </a:lnTo>
                    <a:lnTo>
                      <a:pt x="9095" y="27"/>
                    </a:lnTo>
                    <a:close/>
                  </a:path>
                </a:pathLst>
              </a:custGeom>
              <a:solidFill>
                <a:srgbClr val="FFD9BF">
                  <a:alpha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47">
                <a:extLst>
                  <a:ext uri="{FF2B5EF4-FFF2-40B4-BE49-F238E27FC236}">
                    <a16:creationId xmlns:a16="http://schemas.microsoft.com/office/drawing/2014/main" id="{9CF13CAE-AE12-10BE-2968-F893464F1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226" y="3438525"/>
                <a:ext cx="3000375" cy="1817687"/>
              </a:xfrm>
              <a:custGeom>
                <a:avLst/>
                <a:gdLst>
                  <a:gd name="T0" fmla="*/ 7692 w 9450"/>
                  <a:gd name="T1" fmla="*/ 128 h 5723"/>
                  <a:gd name="T2" fmla="*/ 6612 w 9450"/>
                  <a:gd name="T3" fmla="*/ 230 h 5723"/>
                  <a:gd name="T4" fmla="*/ 5224 w 9450"/>
                  <a:gd name="T5" fmla="*/ 422 h 5723"/>
                  <a:gd name="T6" fmla="*/ 4679 w 9450"/>
                  <a:gd name="T7" fmla="*/ 598 h 5723"/>
                  <a:gd name="T8" fmla="*/ 4066 w 9450"/>
                  <a:gd name="T9" fmla="*/ 763 h 5723"/>
                  <a:gd name="T10" fmla="*/ 3653 w 9450"/>
                  <a:gd name="T11" fmla="*/ 925 h 5723"/>
                  <a:gd name="T12" fmla="*/ 3365 w 9450"/>
                  <a:gd name="T13" fmla="*/ 1094 h 5723"/>
                  <a:gd name="T14" fmla="*/ 3069 w 9450"/>
                  <a:gd name="T15" fmla="*/ 1255 h 5723"/>
                  <a:gd name="T16" fmla="*/ 2673 w 9450"/>
                  <a:gd name="T17" fmla="*/ 1473 h 5723"/>
                  <a:gd name="T18" fmla="*/ 2526 w 9450"/>
                  <a:gd name="T19" fmla="*/ 1577 h 5723"/>
                  <a:gd name="T20" fmla="*/ 2469 w 9450"/>
                  <a:gd name="T21" fmla="*/ 1603 h 5723"/>
                  <a:gd name="T22" fmla="*/ 2187 w 9450"/>
                  <a:gd name="T23" fmla="*/ 1712 h 5723"/>
                  <a:gd name="T24" fmla="*/ 1930 w 9450"/>
                  <a:gd name="T25" fmla="*/ 1945 h 5723"/>
                  <a:gd name="T26" fmla="*/ 1844 w 9450"/>
                  <a:gd name="T27" fmla="*/ 2031 h 5723"/>
                  <a:gd name="T28" fmla="*/ 1712 w 9450"/>
                  <a:gd name="T29" fmla="*/ 2180 h 5723"/>
                  <a:gd name="T30" fmla="*/ 1482 w 9450"/>
                  <a:gd name="T31" fmla="*/ 2643 h 5723"/>
                  <a:gd name="T32" fmla="*/ 1387 w 9450"/>
                  <a:gd name="T33" fmla="*/ 2928 h 5723"/>
                  <a:gd name="T34" fmla="*/ 1317 w 9450"/>
                  <a:gd name="T35" fmla="*/ 3121 h 5723"/>
                  <a:gd name="T36" fmla="*/ 1001 w 9450"/>
                  <a:gd name="T37" fmla="*/ 3950 h 5723"/>
                  <a:gd name="T38" fmla="*/ 631 w 9450"/>
                  <a:gd name="T39" fmla="*/ 4400 h 5723"/>
                  <a:gd name="T40" fmla="*/ 420 w 9450"/>
                  <a:gd name="T41" fmla="*/ 5007 h 5723"/>
                  <a:gd name="T42" fmla="*/ 313 w 9450"/>
                  <a:gd name="T43" fmla="*/ 5116 h 5723"/>
                  <a:gd name="T44" fmla="*/ 256 w 9450"/>
                  <a:gd name="T45" fmla="*/ 5171 h 5723"/>
                  <a:gd name="T46" fmla="*/ 196 w 9450"/>
                  <a:gd name="T47" fmla="*/ 5199 h 5723"/>
                  <a:gd name="T48" fmla="*/ 144 w 9450"/>
                  <a:gd name="T49" fmla="*/ 5232 h 5723"/>
                  <a:gd name="T50" fmla="*/ 33 w 9450"/>
                  <a:gd name="T51" fmla="*/ 5419 h 5723"/>
                  <a:gd name="T52" fmla="*/ 15 w 9450"/>
                  <a:gd name="T53" fmla="*/ 5522 h 5723"/>
                  <a:gd name="T54" fmla="*/ 119 w 9450"/>
                  <a:gd name="T55" fmla="*/ 5642 h 5723"/>
                  <a:gd name="T56" fmla="*/ 177 w 9450"/>
                  <a:gd name="T57" fmla="*/ 5603 h 5723"/>
                  <a:gd name="T58" fmla="*/ 556 w 9450"/>
                  <a:gd name="T59" fmla="*/ 4927 h 5723"/>
                  <a:gd name="T60" fmla="*/ 823 w 9450"/>
                  <a:gd name="T61" fmla="*/ 4604 h 5723"/>
                  <a:gd name="T62" fmla="*/ 866 w 9450"/>
                  <a:gd name="T63" fmla="*/ 4554 h 5723"/>
                  <a:gd name="T64" fmla="*/ 979 w 9450"/>
                  <a:gd name="T65" fmla="*/ 4468 h 5723"/>
                  <a:gd name="T66" fmla="*/ 1224 w 9450"/>
                  <a:gd name="T67" fmla="*/ 3791 h 5723"/>
                  <a:gd name="T68" fmla="*/ 1435 w 9450"/>
                  <a:gd name="T69" fmla="*/ 3232 h 5723"/>
                  <a:gd name="T70" fmla="*/ 1533 w 9450"/>
                  <a:gd name="T71" fmla="*/ 2980 h 5723"/>
                  <a:gd name="T72" fmla="*/ 1898 w 9450"/>
                  <a:gd name="T73" fmla="*/ 2441 h 5723"/>
                  <a:gd name="T74" fmla="*/ 2094 w 9450"/>
                  <a:gd name="T75" fmla="*/ 2266 h 5723"/>
                  <a:gd name="T76" fmla="*/ 2320 w 9450"/>
                  <a:gd name="T77" fmla="*/ 2147 h 5723"/>
                  <a:gd name="T78" fmla="*/ 2596 w 9450"/>
                  <a:gd name="T79" fmla="*/ 2015 h 5723"/>
                  <a:gd name="T80" fmla="*/ 2823 w 9450"/>
                  <a:gd name="T81" fmla="*/ 1828 h 5723"/>
                  <a:gd name="T82" fmla="*/ 3224 w 9450"/>
                  <a:gd name="T83" fmla="*/ 1635 h 5723"/>
                  <a:gd name="T84" fmla="*/ 3815 w 9450"/>
                  <a:gd name="T85" fmla="*/ 1259 h 5723"/>
                  <a:gd name="T86" fmla="*/ 3921 w 9450"/>
                  <a:gd name="T87" fmla="*/ 1206 h 5723"/>
                  <a:gd name="T88" fmla="*/ 4311 w 9450"/>
                  <a:gd name="T89" fmla="*/ 1094 h 5723"/>
                  <a:gd name="T90" fmla="*/ 5407 w 9450"/>
                  <a:gd name="T91" fmla="*/ 775 h 5723"/>
                  <a:gd name="T92" fmla="*/ 5891 w 9450"/>
                  <a:gd name="T93" fmla="*/ 698 h 5723"/>
                  <a:gd name="T94" fmla="*/ 5986 w 9450"/>
                  <a:gd name="T95" fmla="*/ 680 h 5723"/>
                  <a:gd name="T96" fmla="*/ 6087 w 9450"/>
                  <a:gd name="T97" fmla="*/ 659 h 5723"/>
                  <a:gd name="T98" fmla="*/ 6177 w 9450"/>
                  <a:gd name="T99" fmla="*/ 638 h 5723"/>
                  <a:gd name="T100" fmla="*/ 6488 w 9450"/>
                  <a:gd name="T101" fmla="*/ 551 h 5723"/>
                  <a:gd name="T102" fmla="*/ 6599 w 9450"/>
                  <a:gd name="T103" fmla="*/ 514 h 5723"/>
                  <a:gd name="T104" fmla="*/ 7527 w 9450"/>
                  <a:gd name="T105" fmla="*/ 457 h 5723"/>
                  <a:gd name="T106" fmla="*/ 8929 w 9450"/>
                  <a:gd name="T107" fmla="*/ 312 h 5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450" h="5723">
                    <a:moveTo>
                      <a:pt x="9441" y="285"/>
                    </a:moveTo>
                    <a:lnTo>
                      <a:pt x="9450" y="0"/>
                    </a:lnTo>
                    <a:lnTo>
                      <a:pt x="7984" y="59"/>
                    </a:lnTo>
                    <a:lnTo>
                      <a:pt x="7922" y="95"/>
                    </a:lnTo>
                    <a:lnTo>
                      <a:pt x="7769" y="104"/>
                    </a:lnTo>
                    <a:lnTo>
                      <a:pt x="7692" y="128"/>
                    </a:lnTo>
                    <a:lnTo>
                      <a:pt x="7478" y="132"/>
                    </a:lnTo>
                    <a:lnTo>
                      <a:pt x="7472" y="169"/>
                    </a:lnTo>
                    <a:lnTo>
                      <a:pt x="6890" y="171"/>
                    </a:lnTo>
                    <a:lnTo>
                      <a:pt x="6857" y="200"/>
                    </a:lnTo>
                    <a:lnTo>
                      <a:pt x="6639" y="196"/>
                    </a:lnTo>
                    <a:lnTo>
                      <a:pt x="6612" y="230"/>
                    </a:lnTo>
                    <a:lnTo>
                      <a:pt x="6026" y="322"/>
                    </a:lnTo>
                    <a:lnTo>
                      <a:pt x="6002" y="349"/>
                    </a:lnTo>
                    <a:lnTo>
                      <a:pt x="5616" y="367"/>
                    </a:lnTo>
                    <a:lnTo>
                      <a:pt x="5546" y="377"/>
                    </a:lnTo>
                    <a:lnTo>
                      <a:pt x="5518" y="416"/>
                    </a:lnTo>
                    <a:lnTo>
                      <a:pt x="5224" y="422"/>
                    </a:lnTo>
                    <a:lnTo>
                      <a:pt x="5132" y="459"/>
                    </a:lnTo>
                    <a:lnTo>
                      <a:pt x="5052" y="469"/>
                    </a:lnTo>
                    <a:lnTo>
                      <a:pt x="4997" y="500"/>
                    </a:lnTo>
                    <a:lnTo>
                      <a:pt x="4841" y="549"/>
                    </a:lnTo>
                    <a:lnTo>
                      <a:pt x="4801" y="594"/>
                    </a:lnTo>
                    <a:lnTo>
                      <a:pt x="4679" y="598"/>
                    </a:lnTo>
                    <a:lnTo>
                      <a:pt x="4615" y="661"/>
                    </a:lnTo>
                    <a:lnTo>
                      <a:pt x="4556" y="665"/>
                    </a:lnTo>
                    <a:lnTo>
                      <a:pt x="4525" y="689"/>
                    </a:lnTo>
                    <a:lnTo>
                      <a:pt x="4437" y="689"/>
                    </a:lnTo>
                    <a:lnTo>
                      <a:pt x="4207" y="714"/>
                    </a:lnTo>
                    <a:lnTo>
                      <a:pt x="4066" y="763"/>
                    </a:lnTo>
                    <a:lnTo>
                      <a:pt x="4008" y="794"/>
                    </a:lnTo>
                    <a:lnTo>
                      <a:pt x="3941" y="796"/>
                    </a:lnTo>
                    <a:lnTo>
                      <a:pt x="3861" y="836"/>
                    </a:lnTo>
                    <a:lnTo>
                      <a:pt x="3724" y="839"/>
                    </a:lnTo>
                    <a:lnTo>
                      <a:pt x="3700" y="910"/>
                    </a:lnTo>
                    <a:lnTo>
                      <a:pt x="3653" y="925"/>
                    </a:lnTo>
                    <a:lnTo>
                      <a:pt x="3586" y="959"/>
                    </a:lnTo>
                    <a:lnTo>
                      <a:pt x="3561" y="996"/>
                    </a:lnTo>
                    <a:lnTo>
                      <a:pt x="3504" y="1016"/>
                    </a:lnTo>
                    <a:lnTo>
                      <a:pt x="3469" y="1035"/>
                    </a:lnTo>
                    <a:lnTo>
                      <a:pt x="3427" y="1069"/>
                    </a:lnTo>
                    <a:lnTo>
                      <a:pt x="3365" y="1094"/>
                    </a:lnTo>
                    <a:lnTo>
                      <a:pt x="3332" y="1143"/>
                    </a:lnTo>
                    <a:lnTo>
                      <a:pt x="3273" y="1151"/>
                    </a:lnTo>
                    <a:lnTo>
                      <a:pt x="3240" y="1182"/>
                    </a:lnTo>
                    <a:lnTo>
                      <a:pt x="3188" y="1198"/>
                    </a:lnTo>
                    <a:lnTo>
                      <a:pt x="3182" y="1241"/>
                    </a:lnTo>
                    <a:lnTo>
                      <a:pt x="3069" y="1255"/>
                    </a:lnTo>
                    <a:lnTo>
                      <a:pt x="2949" y="1347"/>
                    </a:lnTo>
                    <a:lnTo>
                      <a:pt x="2881" y="1357"/>
                    </a:lnTo>
                    <a:lnTo>
                      <a:pt x="2842" y="1388"/>
                    </a:lnTo>
                    <a:lnTo>
                      <a:pt x="2808" y="1439"/>
                    </a:lnTo>
                    <a:lnTo>
                      <a:pt x="2747" y="1445"/>
                    </a:lnTo>
                    <a:lnTo>
                      <a:pt x="2673" y="1473"/>
                    </a:lnTo>
                    <a:lnTo>
                      <a:pt x="2622" y="1537"/>
                    </a:lnTo>
                    <a:lnTo>
                      <a:pt x="2563" y="1555"/>
                    </a:lnTo>
                    <a:lnTo>
                      <a:pt x="2557" y="1557"/>
                    </a:lnTo>
                    <a:lnTo>
                      <a:pt x="2549" y="1561"/>
                    </a:lnTo>
                    <a:lnTo>
                      <a:pt x="2538" y="1568"/>
                    </a:lnTo>
                    <a:lnTo>
                      <a:pt x="2526" y="1577"/>
                    </a:lnTo>
                    <a:lnTo>
                      <a:pt x="2513" y="1585"/>
                    </a:lnTo>
                    <a:lnTo>
                      <a:pt x="2502" y="1591"/>
                    </a:lnTo>
                    <a:lnTo>
                      <a:pt x="2493" y="1595"/>
                    </a:lnTo>
                    <a:lnTo>
                      <a:pt x="2489" y="1598"/>
                    </a:lnTo>
                    <a:lnTo>
                      <a:pt x="2477" y="1601"/>
                    </a:lnTo>
                    <a:lnTo>
                      <a:pt x="2469" y="1603"/>
                    </a:lnTo>
                    <a:lnTo>
                      <a:pt x="2459" y="1607"/>
                    </a:lnTo>
                    <a:lnTo>
                      <a:pt x="2434" y="1613"/>
                    </a:lnTo>
                    <a:lnTo>
                      <a:pt x="2420" y="1618"/>
                    </a:lnTo>
                    <a:lnTo>
                      <a:pt x="2404" y="1623"/>
                    </a:lnTo>
                    <a:lnTo>
                      <a:pt x="2260" y="1690"/>
                    </a:lnTo>
                    <a:lnTo>
                      <a:pt x="2187" y="1712"/>
                    </a:lnTo>
                    <a:lnTo>
                      <a:pt x="2162" y="1757"/>
                    </a:lnTo>
                    <a:lnTo>
                      <a:pt x="2119" y="1773"/>
                    </a:lnTo>
                    <a:lnTo>
                      <a:pt x="2036" y="1788"/>
                    </a:lnTo>
                    <a:lnTo>
                      <a:pt x="2015" y="1874"/>
                    </a:lnTo>
                    <a:lnTo>
                      <a:pt x="1969" y="1884"/>
                    </a:lnTo>
                    <a:lnTo>
                      <a:pt x="1930" y="1945"/>
                    </a:lnTo>
                    <a:lnTo>
                      <a:pt x="1874" y="1966"/>
                    </a:lnTo>
                    <a:lnTo>
                      <a:pt x="1863" y="1993"/>
                    </a:lnTo>
                    <a:lnTo>
                      <a:pt x="1857" y="2005"/>
                    </a:lnTo>
                    <a:lnTo>
                      <a:pt x="1852" y="2016"/>
                    </a:lnTo>
                    <a:lnTo>
                      <a:pt x="1848" y="2024"/>
                    </a:lnTo>
                    <a:lnTo>
                      <a:pt x="1844" y="2031"/>
                    </a:lnTo>
                    <a:lnTo>
                      <a:pt x="1836" y="2038"/>
                    </a:lnTo>
                    <a:lnTo>
                      <a:pt x="1825" y="2048"/>
                    </a:lnTo>
                    <a:lnTo>
                      <a:pt x="1814" y="2057"/>
                    </a:lnTo>
                    <a:lnTo>
                      <a:pt x="1807" y="2067"/>
                    </a:lnTo>
                    <a:lnTo>
                      <a:pt x="1773" y="2116"/>
                    </a:lnTo>
                    <a:lnTo>
                      <a:pt x="1712" y="2180"/>
                    </a:lnTo>
                    <a:lnTo>
                      <a:pt x="1693" y="2245"/>
                    </a:lnTo>
                    <a:lnTo>
                      <a:pt x="1632" y="2318"/>
                    </a:lnTo>
                    <a:lnTo>
                      <a:pt x="1587" y="2392"/>
                    </a:lnTo>
                    <a:lnTo>
                      <a:pt x="1534" y="2449"/>
                    </a:lnTo>
                    <a:lnTo>
                      <a:pt x="1522" y="2517"/>
                    </a:lnTo>
                    <a:lnTo>
                      <a:pt x="1482" y="2643"/>
                    </a:lnTo>
                    <a:lnTo>
                      <a:pt x="1427" y="2743"/>
                    </a:lnTo>
                    <a:lnTo>
                      <a:pt x="1397" y="2906"/>
                    </a:lnTo>
                    <a:lnTo>
                      <a:pt x="1394" y="2909"/>
                    </a:lnTo>
                    <a:lnTo>
                      <a:pt x="1393" y="2914"/>
                    </a:lnTo>
                    <a:lnTo>
                      <a:pt x="1389" y="2920"/>
                    </a:lnTo>
                    <a:lnTo>
                      <a:pt x="1387" y="2928"/>
                    </a:lnTo>
                    <a:lnTo>
                      <a:pt x="1382" y="2936"/>
                    </a:lnTo>
                    <a:lnTo>
                      <a:pt x="1377" y="2945"/>
                    </a:lnTo>
                    <a:lnTo>
                      <a:pt x="1371" y="2956"/>
                    </a:lnTo>
                    <a:lnTo>
                      <a:pt x="1366" y="2970"/>
                    </a:lnTo>
                    <a:lnTo>
                      <a:pt x="1356" y="3050"/>
                    </a:lnTo>
                    <a:lnTo>
                      <a:pt x="1317" y="3121"/>
                    </a:lnTo>
                    <a:lnTo>
                      <a:pt x="1268" y="3310"/>
                    </a:lnTo>
                    <a:lnTo>
                      <a:pt x="1197" y="3466"/>
                    </a:lnTo>
                    <a:lnTo>
                      <a:pt x="1148" y="3733"/>
                    </a:lnTo>
                    <a:lnTo>
                      <a:pt x="1109" y="3833"/>
                    </a:lnTo>
                    <a:lnTo>
                      <a:pt x="1050" y="3904"/>
                    </a:lnTo>
                    <a:lnTo>
                      <a:pt x="1001" y="3950"/>
                    </a:lnTo>
                    <a:lnTo>
                      <a:pt x="974" y="4005"/>
                    </a:lnTo>
                    <a:lnTo>
                      <a:pt x="913" y="4042"/>
                    </a:lnTo>
                    <a:lnTo>
                      <a:pt x="803" y="4170"/>
                    </a:lnTo>
                    <a:lnTo>
                      <a:pt x="760" y="4201"/>
                    </a:lnTo>
                    <a:lnTo>
                      <a:pt x="723" y="4241"/>
                    </a:lnTo>
                    <a:lnTo>
                      <a:pt x="631" y="4400"/>
                    </a:lnTo>
                    <a:lnTo>
                      <a:pt x="585" y="4458"/>
                    </a:lnTo>
                    <a:lnTo>
                      <a:pt x="542" y="4541"/>
                    </a:lnTo>
                    <a:lnTo>
                      <a:pt x="487" y="4805"/>
                    </a:lnTo>
                    <a:lnTo>
                      <a:pt x="450" y="4887"/>
                    </a:lnTo>
                    <a:lnTo>
                      <a:pt x="441" y="4988"/>
                    </a:lnTo>
                    <a:lnTo>
                      <a:pt x="420" y="5007"/>
                    </a:lnTo>
                    <a:lnTo>
                      <a:pt x="402" y="5026"/>
                    </a:lnTo>
                    <a:lnTo>
                      <a:pt x="384" y="5043"/>
                    </a:lnTo>
                    <a:lnTo>
                      <a:pt x="368" y="5061"/>
                    </a:lnTo>
                    <a:lnTo>
                      <a:pt x="337" y="5090"/>
                    </a:lnTo>
                    <a:lnTo>
                      <a:pt x="324" y="5102"/>
                    </a:lnTo>
                    <a:lnTo>
                      <a:pt x="313" y="5116"/>
                    </a:lnTo>
                    <a:lnTo>
                      <a:pt x="300" y="5126"/>
                    </a:lnTo>
                    <a:lnTo>
                      <a:pt x="291" y="5135"/>
                    </a:lnTo>
                    <a:lnTo>
                      <a:pt x="275" y="5151"/>
                    </a:lnTo>
                    <a:lnTo>
                      <a:pt x="267" y="5157"/>
                    </a:lnTo>
                    <a:lnTo>
                      <a:pt x="262" y="5164"/>
                    </a:lnTo>
                    <a:lnTo>
                      <a:pt x="256" y="5171"/>
                    </a:lnTo>
                    <a:lnTo>
                      <a:pt x="255" y="5172"/>
                    </a:lnTo>
                    <a:lnTo>
                      <a:pt x="254" y="5172"/>
                    </a:lnTo>
                    <a:lnTo>
                      <a:pt x="243" y="5177"/>
                    </a:lnTo>
                    <a:lnTo>
                      <a:pt x="230" y="5184"/>
                    </a:lnTo>
                    <a:lnTo>
                      <a:pt x="215" y="5192"/>
                    </a:lnTo>
                    <a:lnTo>
                      <a:pt x="196" y="5199"/>
                    </a:lnTo>
                    <a:lnTo>
                      <a:pt x="189" y="5201"/>
                    </a:lnTo>
                    <a:lnTo>
                      <a:pt x="180" y="5208"/>
                    </a:lnTo>
                    <a:lnTo>
                      <a:pt x="169" y="5214"/>
                    </a:lnTo>
                    <a:lnTo>
                      <a:pt x="158" y="5224"/>
                    </a:lnTo>
                    <a:lnTo>
                      <a:pt x="150" y="5227"/>
                    </a:lnTo>
                    <a:lnTo>
                      <a:pt x="144" y="5232"/>
                    </a:lnTo>
                    <a:lnTo>
                      <a:pt x="132" y="5239"/>
                    </a:lnTo>
                    <a:lnTo>
                      <a:pt x="124" y="5246"/>
                    </a:lnTo>
                    <a:lnTo>
                      <a:pt x="120" y="5248"/>
                    </a:lnTo>
                    <a:lnTo>
                      <a:pt x="119" y="5252"/>
                    </a:lnTo>
                    <a:lnTo>
                      <a:pt x="46" y="5328"/>
                    </a:lnTo>
                    <a:lnTo>
                      <a:pt x="33" y="5419"/>
                    </a:lnTo>
                    <a:lnTo>
                      <a:pt x="28" y="5443"/>
                    </a:lnTo>
                    <a:lnTo>
                      <a:pt x="25" y="5464"/>
                    </a:lnTo>
                    <a:lnTo>
                      <a:pt x="21" y="5482"/>
                    </a:lnTo>
                    <a:lnTo>
                      <a:pt x="19" y="5499"/>
                    </a:lnTo>
                    <a:lnTo>
                      <a:pt x="16" y="5511"/>
                    </a:lnTo>
                    <a:lnTo>
                      <a:pt x="15" y="5522"/>
                    </a:lnTo>
                    <a:lnTo>
                      <a:pt x="15" y="5530"/>
                    </a:lnTo>
                    <a:lnTo>
                      <a:pt x="15" y="5536"/>
                    </a:lnTo>
                    <a:lnTo>
                      <a:pt x="0" y="5723"/>
                    </a:lnTo>
                    <a:lnTo>
                      <a:pt x="85" y="5671"/>
                    </a:lnTo>
                    <a:lnTo>
                      <a:pt x="103" y="5655"/>
                    </a:lnTo>
                    <a:lnTo>
                      <a:pt x="119" y="5642"/>
                    </a:lnTo>
                    <a:lnTo>
                      <a:pt x="134" y="5631"/>
                    </a:lnTo>
                    <a:lnTo>
                      <a:pt x="147" y="5623"/>
                    </a:lnTo>
                    <a:lnTo>
                      <a:pt x="157" y="5614"/>
                    </a:lnTo>
                    <a:lnTo>
                      <a:pt x="166" y="5609"/>
                    </a:lnTo>
                    <a:lnTo>
                      <a:pt x="172" y="5604"/>
                    </a:lnTo>
                    <a:lnTo>
                      <a:pt x="177" y="5603"/>
                    </a:lnTo>
                    <a:lnTo>
                      <a:pt x="256" y="5564"/>
                    </a:lnTo>
                    <a:lnTo>
                      <a:pt x="315" y="5521"/>
                    </a:lnTo>
                    <a:lnTo>
                      <a:pt x="389" y="5395"/>
                    </a:lnTo>
                    <a:lnTo>
                      <a:pt x="456" y="5346"/>
                    </a:lnTo>
                    <a:lnTo>
                      <a:pt x="520" y="5209"/>
                    </a:lnTo>
                    <a:lnTo>
                      <a:pt x="556" y="4927"/>
                    </a:lnTo>
                    <a:lnTo>
                      <a:pt x="575" y="4890"/>
                    </a:lnTo>
                    <a:lnTo>
                      <a:pt x="703" y="4752"/>
                    </a:lnTo>
                    <a:lnTo>
                      <a:pt x="746" y="4678"/>
                    </a:lnTo>
                    <a:lnTo>
                      <a:pt x="799" y="4633"/>
                    </a:lnTo>
                    <a:lnTo>
                      <a:pt x="811" y="4617"/>
                    </a:lnTo>
                    <a:lnTo>
                      <a:pt x="823" y="4604"/>
                    </a:lnTo>
                    <a:lnTo>
                      <a:pt x="833" y="4592"/>
                    </a:lnTo>
                    <a:lnTo>
                      <a:pt x="843" y="4582"/>
                    </a:lnTo>
                    <a:lnTo>
                      <a:pt x="850" y="4572"/>
                    </a:lnTo>
                    <a:lnTo>
                      <a:pt x="856" y="4565"/>
                    </a:lnTo>
                    <a:lnTo>
                      <a:pt x="861" y="4557"/>
                    </a:lnTo>
                    <a:lnTo>
                      <a:pt x="866" y="4554"/>
                    </a:lnTo>
                    <a:lnTo>
                      <a:pt x="870" y="4547"/>
                    </a:lnTo>
                    <a:lnTo>
                      <a:pt x="879" y="4543"/>
                    </a:lnTo>
                    <a:lnTo>
                      <a:pt x="890" y="4538"/>
                    </a:lnTo>
                    <a:lnTo>
                      <a:pt x="903" y="4534"/>
                    </a:lnTo>
                    <a:lnTo>
                      <a:pt x="930" y="4529"/>
                    </a:lnTo>
                    <a:lnTo>
                      <a:pt x="979" y="4468"/>
                    </a:lnTo>
                    <a:lnTo>
                      <a:pt x="1003" y="4419"/>
                    </a:lnTo>
                    <a:lnTo>
                      <a:pt x="1101" y="4317"/>
                    </a:lnTo>
                    <a:lnTo>
                      <a:pt x="1169" y="4198"/>
                    </a:lnTo>
                    <a:lnTo>
                      <a:pt x="1175" y="4084"/>
                    </a:lnTo>
                    <a:lnTo>
                      <a:pt x="1224" y="3956"/>
                    </a:lnTo>
                    <a:lnTo>
                      <a:pt x="1224" y="3791"/>
                    </a:lnTo>
                    <a:lnTo>
                      <a:pt x="1359" y="3478"/>
                    </a:lnTo>
                    <a:lnTo>
                      <a:pt x="1386" y="3362"/>
                    </a:lnTo>
                    <a:lnTo>
                      <a:pt x="1429" y="3252"/>
                    </a:lnTo>
                    <a:lnTo>
                      <a:pt x="1429" y="3247"/>
                    </a:lnTo>
                    <a:lnTo>
                      <a:pt x="1431" y="3241"/>
                    </a:lnTo>
                    <a:lnTo>
                      <a:pt x="1435" y="3232"/>
                    </a:lnTo>
                    <a:lnTo>
                      <a:pt x="1440" y="3223"/>
                    </a:lnTo>
                    <a:lnTo>
                      <a:pt x="1444" y="3211"/>
                    </a:lnTo>
                    <a:lnTo>
                      <a:pt x="1452" y="3198"/>
                    </a:lnTo>
                    <a:lnTo>
                      <a:pt x="1460" y="3182"/>
                    </a:lnTo>
                    <a:lnTo>
                      <a:pt x="1471" y="3166"/>
                    </a:lnTo>
                    <a:lnTo>
                      <a:pt x="1533" y="2980"/>
                    </a:lnTo>
                    <a:lnTo>
                      <a:pt x="1576" y="2903"/>
                    </a:lnTo>
                    <a:lnTo>
                      <a:pt x="1631" y="2833"/>
                    </a:lnTo>
                    <a:lnTo>
                      <a:pt x="1741" y="2643"/>
                    </a:lnTo>
                    <a:lnTo>
                      <a:pt x="1840" y="2523"/>
                    </a:lnTo>
                    <a:lnTo>
                      <a:pt x="1846" y="2474"/>
                    </a:lnTo>
                    <a:lnTo>
                      <a:pt x="1898" y="2441"/>
                    </a:lnTo>
                    <a:lnTo>
                      <a:pt x="1959" y="2422"/>
                    </a:lnTo>
                    <a:lnTo>
                      <a:pt x="1977" y="2376"/>
                    </a:lnTo>
                    <a:lnTo>
                      <a:pt x="2006" y="2355"/>
                    </a:lnTo>
                    <a:lnTo>
                      <a:pt x="2024" y="2312"/>
                    </a:lnTo>
                    <a:lnTo>
                      <a:pt x="2075" y="2296"/>
                    </a:lnTo>
                    <a:lnTo>
                      <a:pt x="2094" y="2266"/>
                    </a:lnTo>
                    <a:lnTo>
                      <a:pt x="2146" y="2253"/>
                    </a:lnTo>
                    <a:lnTo>
                      <a:pt x="2159" y="2220"/>
                    </a:lnTo>
                    <a:lnTo>
                      <a:pt x="2186" y="2196"/>
                    </a:lnTo>
                    <a:lnTo>
                      <a:pt x="2259" y="2180"/>
                    </a:lnTo>
                    <a:lnTo>
                      <a:pt x="2278" y="2147"/>
                    </a:lnTo>
                    <a:lnTo>
                      <a:pt x="2320" y="2147"/>
                    </a:lnTo>
                    <a:lnTo>
                      <a:pt x="2379" y="2137"/>
                    </a:lnTo>
                    <a:lnTo>
                      <a:pt x="2385" y="2100"/>
                    </a:lnTo>
                    <a:lnTo>
                      <a:pt x="2496" y="2080"/>
                    </a:lnTo>
                    <a:lnTo>
                      <a:pt x="2520" y="2037"/>
                    </a:lnTo>
                    <a:lnTo>
                      <a:pt x="2545" y="2024"/>
                    </a:lnTo>
                    <a:lnTo>
                      <a:pt x="2596" y="2015"/>
                    </a:lnTo>
                    <a:lnTo>
                      <a:pt x="2630" y="1975"/>
                    </a:lnTo>
                    <a:lnTo>
                      <a:pt x="2661" y="1929"/>
                    </a:lnTo>
                    <a:lnTo>
                      <a:pt x="2700" y="1923"/>
                    </a:lnTo>
                    <a:lnTo>
                      <a:pt x="2765" y="1926"/>
                    </a:lnTo>
                    <a:lnTo>
                      <a:pt x="2804" y="1884"/>
                    </a:lnTo>
                    <a:lnTo>
                      <a:pt x="2823" y="1828"/>
                    </a:lnTo>
                    <a:lnTo>
                      <a:pt x="2896" y="1810"/>
                    </a:lnTo>
                    <a:lnTo>
                      <a:pt x="3025" y="1755"/>
                    </a:lnTo>
                    <a:lnTo>
                      <a:pt x="3074" y="1721"/>
                    </a:lnTo>
                    <a:lnTo>
                      <a:pt x="3151" y="1700"/>
                    </a:lnTo>
                    <a:lnTo>
                      <a:pt x="3184" y="1653"/>
                    </a:lnTo>
                    <a:lnTo>
                      <a:pt x="3224" y="1635"/>
                    </a:lnTo>
                    <a:lnTo>
                      <a:pt x="3319" y="1549"/>
                    </a:lnTo>
                    <a:lnTo>
                      <a:pt x="3463" y="1473"/>
                    </a:lnTo>
                    <a:lnTo>
                      <a:pt x="3574" y="1375"/>
                    </a:lnTo>
                    <a:lnTo>
                      <a:pt x="3629" y="1351"/>
                    </a:lnTo>
                    <a:lnTo>
                      <a:pt x="3748" y="1261"/>
                    </a:lnTo>
                    <a:lnTo>
                      <a:pt x="3815" y="1259"/>
                    </a:lnTo>
                    <a:lnTo>
                      <a:pt x="3855" y="1243"/>
                    </a:lnTo>
                    <a:lnTo>
                      <a:pt x="3870" y="1233"/>
                    </a:lnTo>
                    <a:lnTo>
                      <a:pt x="3884" y="1226"/>
                    </a:lnTo>
                    <a:lnTo>
                      <a:pt x="3906" y="1215"/>
                    </a:lnTo>
                    <a:lnTo>
                      <a:pt x="3914" y="1210"/>
                    </a:lnTo>
                    <a:lnTo>
                      <a:pt x="3921" y="1206"/>
                    </a:lnTo>
                    <a:lnTo>
                      <a:pt x="3926" y="1204"/>
                    </a:lnTo>
                    <a:lnTo>
                      <a:pt x="3931" y="1204"/>
                    </a:lnTo>
                    <a:lnTo>
                      <a:pt x="4021" y="1194"/>
                    </a:lnTo>
                    <a:lnTo>
                      <a:pt x="4100" y="1136"/>
                    </a:lnTo>
                    <a:lnTo>
                      <a:pt x="4174" y="1112"/>
                    </a:lnTo>
                    <a:lnTo>
                      <a:pt x="4311" y="1094"/>
                    </a:lnTo>
                    <a:lnTo>
                      <a:pt x="4911" y="892"/>
                    </a:lnTo>
                    <a:lnTo>
                      <a:pt x="5007" y="873"/>
                    </a:lnTo>
                    <a:lnTo>
                      <a:pt x="5080" y="833"/>
                    </a:lnTo>
                    <a:lnTo>
                      <a:pt x="5148" y="808"/>
                    </a:lnTo>
                    <a:lnTo>
                      <a:pt x="5205" y="771"/>
                    </a:lnTo>
                    <a:lnTo>
                      <a:pt x="5407" y="775"/>
                    </a:lnTo>
                    <a:lnTo>
                      <a:pt x="5485" y="765"/>
                    </a:lnTo>
                    <a:lnTo>
                      <a:pt x="5530" y="751"/>
                    </a:lnTo>
                    <a:lnTo>
                      <a:pt x="5595" y="720"/>
                    </a:lnTo>
                    <a:lnTo>
                      <a:pt x="5674" y="710"/>
                    </a:lnTo>
                    <a:lnTo>
                      <a:pt x="5732" y="714"/>
                    </a:lnTo>
                    <a:lnTo>
                      <a:pt x="5891" y="698"/>
                    </a:lnTo>
                    <a:lnTo>
                      <a:pt x="5912" y="693"/>
                    </a:lnTo>
                    <a:lnTo>
                      <a:pt x="5931" y="689"/>
                    </a:lnTo>
                    <a:lnTo>
                      <a:pt x="5946" y="686"/>
                    </a:lnTo>
                    <a:lnTo>
                      <a:pt x="5962" y="683"/>
                    </a:lnTo>
                    <a:lnTo>
                      <a:pt x="5975" y="681"/>
                    </a:lnTo>
                    <a:lnTo>
                      <a:pt x="5986" y="680"/>
                    </a:lnTo>
                    <a:lnTo>
                      <a:pt x="5994" y="680"/>
                    </a:lnTo>
                    <a:lnTo>
                      <a:pt x="6002" y="680"/>
                    </a:lnTo>
                    <a:lnTo>
                      <a:pt x="6019" y="677"/>
                    </a:lnTo>
                    <a:lnTo>
                      <a:pt x="6040" y="673"/>
                    </a:lnTo>
                    <a:lnTo>
                      <a:pt x="6062" y="667"/>
                    </a:lnTo>
                    <a:lnTo>
                      <a:pt x="6087" y="659"/>
                    </a:lnTo>
                    <a:lnTo>
                      <a:pt x="6108" y="654"/>
                    </a:lnTo>
                    <a:lnTo>
                      <a:pt x="6127" y="649"/>
                    </a:lnTo>
                    <a:lnTo>
                      <a:pt x="6142" y="645"/>
                    </a:lnTo>
                    <a:lnTo>
                      <a:pt x="6157" y="643"/>
                    </a:lnTo>
                    <a:lnTo>
                      <a:pt x="6168" y="640"/>
                    </a:lnTo>
                    <a:lnTo>
                      <a:pt x="6177" y="638"/>
                    </a:lnTo>
                    <a:lnTo>
                      <a:pt x="6183" y="637"/>
                    </a:lnTo>
                    <a:lnTo>
                      <a:pt x="6189" y="637"/>
                    </a:lnTo>
                    <a:lnTo>
                      <a:pt x="6271" y="600"/>
                    </a:lnTo>
                    <a:lnTo>
                      <a:pt x="6446" y="567"/>
                    </a:lnTo>
                    <a:lnTo>
                      <a:pt x="6476" y="556"/>
                    </a:lnTo>
                    <a:lnTo>
                      <a:pt x="6488" y="551"/>
                    </a:lnTo>
                    <a:lnTo>
                      <a:pt x="6499" y="549"/>
                    </a:lnTo>
                    <a:lnTo>
                      <a:pt x="6508" y="545"/>
                    </a:lnTo>
                    <a:lnTo>
                      <a:pt x="6515" y="542"/>
                    </a:lnTo>
                    <a:lnTo>
                      <a:pt x="6521" y="540"/>
                    </a:lnTo>
                    <a:lnTo>
                      <a:pt x="6526" y="539"/>
                    </a:lnTo>
                    <a:lnTo>
                      <a:pt x="6599" y="514"/>
                    </a:lnTo>
                    <a:lnTo>
                      <a:pt x="6734" y="506"/>
                    </a:lnTo>
                    <a:lnTo>
                      <a:pt x="6871" y="478"/>
                    </a:lnTo>
                    <a:lnTo>
                      <a:pt x="7138" y="484"/>
                    </a:lnTo>
                    <a:lnTo>
                      <a:pt x="7355" y="475"/>
                    </a:lnTo>
                    <a:lnTo>
                      <a:pt x="7463" y="459"/>
                    </a:lnTo>
                    <a:lnTo>
                      <a:pt x="7527" y="457"/>
                    </a:lnTo>
                    <a:lnTo>
                      <a:pt x="7876" y="389"/>
                    </a:lnTo>
                    <a:lnTo>
                      <a:pt x="7968" y="349"/>
                    </a:lnTo>
                    <a:lnTo>
                      <a:pt x="8076" y="324"/>
                    </a:lnTo>
                    <a:lnTo>
                      <a:pt x="8370" y="312"/>
                    </a:lnTo>
                    <a:lnTo>
                      <a:pt x="8801" y="318"/>
                    </a:lnTo>
                    <a:lnTo>
                      <a:pt x="8929" y="312"/>
                    </a:lnTo>
                    <a:lnTo>
                      <a:pt x="9013" y="297"/>
                    </a:lnTo>
                    <a:lnTo>
                      <a:pt x="9441" y="285"/>
                    </a:lnTo>
                    <a:close/>
                  </a:path>
                </a:pathLst>
              </a:custGeom>
              <a:solidFill>
                <a:srgbClr val="A4FFD1">
                  <a:alpha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49">
                <a:extLst>
                  <a:ext uri="{FF2B5EF4-FFF2-40B4-BE49-F238E27FC236}">
                    <a16:creationId xmlns:a16="http://schemas.microsoft.com/office/drawing/2014/main" id="{B5C8C0E4-CFF0-3D7A-E46B-9748297B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163" y="3484563"/>
                <a:ext cx="3241675" cy="2076450"/>
              </a:xfrm>
              <a:custGeom>
                <a:avLst/>
                <a:gdLst>
                  <a:gd name="T0" fmla="*/ 9486 w 10207"/>
                  <a:gd name="T1" fmla="*/ 49 h 6544"/>
                  <a:gd name="T2" fmla="*/ 8479 w 10207"/>
                  <a:gd name="T3" fmla="*/ 92 h 6544"/>
                  <a:gd name="T4" fmla="*/ 8267 w 10207"/>
                  <a:gd name="T5" fmla="*/ 165 h 6544"/>
                  <a:gd name="T6" fmla="*/ 7404 w 10207"/>
                  <a:gd name="T7" fmla="*/ 199 h 6544"/>
                  <a:gd name="T8" fmla="*/ 7211 w 10207"/>
                  <a:gd name="T9" fmla="*/ 285 h 6544"/>
                  <a:gd name="T10" fmla="*/ 6779 w 10207"/>
                  <a:gd name="T11" fmla="*/ 328 h 6544"/>
                  <a:gd name="T12" fmla="*/ 6332 w 10207"/>
                  <a:gd name="T13" fmla="*/ 444 h 6544"/>
                  <a:gd name="T14" fmla="*/ 5879 w 10207"/>
                  <a:gd name="T15" fmla="*/ 481 h 6544"/>
                  <a:gd name="T16" fmla="*/ 5750 w 10207"/>
                  <a:gd name="T17" fmla="*/ 569 h 6544"/>
                  <a:gd name="T18" fmla="*/ 5435 w 10207"/>
                  <a:gd name="T19" fmla="*/ 637 h 6544"/>
                  <a:gd name="T20" fmla="*/ 5333 w 10207"/>
                  <a:gd name="T21" fmla="*/ 763 h 6544"/>
                  <a:gd name="T22" fmla="*/ 4684 w 10207"/>
                  <a:gd name="T23" fmla="*/ 844 h 6544"/>
                  <a:gd name="T24" fmla="*/ 4487 w 10207"/>
                  <a:gd name="T25" fmla="*/ 977 h 6544"/>
                  <a:gd name="T26" fmla="*/ 4316 w 10207"/>
                  <a:gd name="T27" fmla="*/ 1026 h 6544"/>
                  <a:gd name="T28" fmla="*/ 4238 w 10207"/>
                  <a:gd name="T29" fmla="*/ 1149 h 6544"/>
                  <a:gd name="T30" fmla="*/ 4064 w 10207"/>
                  <a:gd name="T31" fmla="*/ 1210 h 6544"/>
                  <a:gd name="T32" fmla="*/ 3979 w 10207"/>
                  <a:gd name="T33" fmla="*/ 1326 h 6544"/>
                  <a:gd name="T34" fmla="*/ 3740 w 10207"/>
                  <a:gd name="T35" fmla="*/ 1381 h 6544"/>
                  <a:gd name="T36" fmla="*/ 3638 w 10207"/>
                  <a:gd name="T37" fmla="*/ 1469 h 6544"/>
                  <a:gd name="T38" fmla="*/ 3397 w 10207"/>
                  <a:gd name="T39" fmla="*/ 1549 h 6544"/>
                  <a:gd name="T40" fmla="*/ 3299 w 10207"/>
                  <a:gd name="T41" fmla="*/ 1694 h 6544"/>
                  <a:gd name="T42" fmla="*/ 3056 w 10207"/>
                  <a:gd name="T43" fmla="*/ 1757 h 6544"/>
                  <a:gd name="T44" fmla="*/ 2946 w 10207"/>
                  <a:gd name="T45" fmla="*/ 1834 h 6544"/>
                  <a:gd name="T46" fmla="*/ 2782 w 10207"/>
                  <a:gd name="T47" fmla="*/ 1896 h 6544"/>
                  <a:gd name="T48" fmla="*/ 2640 w 10207"/>
                  <a:gd name="T49" fmla="*/ 2055 h 6544"/>
                  <a:gd name="T50" fmla="*/ 2521 w 10207"/>
                  <a:gd name="T51" fmla="*/ 2229 h 6544"/>
                  <a:gd name="T52" fmla="*/ 2455 w 10207"/>
                  <a:gd name="T53" fmla="*/ 2346 h 6544"/>
                  <a:gd name="T54" fmla="*/ 2450 w 10207"/>
                  <a:gd name="T55" fmla="*/ 2373 h 6544"/>
                  <a:gd name="T56" fmla="*/ 2434 w 10207"/>
                  <a:gd name="T57" fmla="*/ 2390 h 6544"/>
                  <a:gd name="T58" fmla="*/ 2411 w 10207"/>
                  <a:gd name="T59" fmla="*/ 2435 h 6544"/>
                  <a:gd name="T60" fmla="*/ 2291 w 10207"/>
                  <a:gd name="T61" fmla="*/ 2547 h 6544"/>
                  <a:gd name="T62" fmla="*/ 2245 w 10207"/>
                  <a:gd name="T63" fmla="*/ 2841 h 6544"/>
                  <a:gd name="T64" fmla="*/ 2135 w 10207"/>
                  <a:gd name="T65" fmla="*/ 3056 h 6544"/>
                  <a:gd name="T66" fmla="*/ 2046 w 10207"/>
                  <a:gd name="T67" fmla="*/ 3313 h 6544"/>
                  <a:gd name="T68" fmla="*/ 1966 w 10207"/>
                  <a:gd name="T69" fmla="*/ 3564 h 6544"/>
                  <a:gd name="T70" fmla="*/ 1872 w 10207"/>
                  <a:gd name="T71" fmla="*/ 3923 h 6544"/>
                  <a:gd name="T72" fmla="*/ 1688 w 10207"/>
                  <a:gd name="T73" fmla="*/ 4125 h 6544"/>
                  <a:gd name="T74" fmla="*/ 1568 w 10207"/>
                  <a:gd name="T75" fmla="*/ 4299 h 6544"/>
                  <a:gd name="T76" fmla="*/ 1451 w 10207"/>
                  <a:gd name="T77" fmla="*/ 4376 h 6544"/>
                  <a:gd name="T78" fmla="*/ 1412 w 10207"/>
                  <a:gd name="T79" fmla="*/ 4517 h 6544"/>
                  <a:gd name="T80" fmla="*/ 1271 w 10207"/>
                  <a:gd name="T81" fmla="*/ 4664 h 6544"/>
                  <a:gd name="T82" fmla="*/ 1194 w 10207"/>
                  <a:gd name="T83" fmla="*/ 5049 h 6544"/>
                  <a:gd name="T84" fmla="*/ 1045 w 10207"/>
                  <a:gd name="T85" fmla="*/ 5178 h 6544"/>
                  <a:gd name="T86" fmla="*/ 943 w 10207"/>
                  <a:gd name="T87" fmla="*/ 5319 h 6544"/>
                  <a:gd name="T88" fmla="*/ 796 w 10207"/>
                  <a:gd name="T89" fmla="*/ 5380 h 6544"/>
                  <a:gd name="T90" fmla="*/ 747 w 10207"/>
                  <a:gd name="T91" fmla="*/ 5723 h 6544"/>
                  <a:gd name="T92" fmla="*/ 637 w 10207"/>
                  <a:gd name="T93" fmla="*/ 5989 h 6544"/>
                  <a:gd name="T94" fmla="*/ 557 w 10207"/>
                  <a:gd name="T95" fmla="*/ 6433 h 6544"/>
                  <a:gd name="T96" fmla="*/ 312 w 10207"/>
                  <a:gd name="T97" fmla="*/ 6503 h 6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07" h="6544">
                    <a:moveTo>
                      <a:pt x="10207" y="0"/>
                    </a:moveTo>
                    <a:lnTo>
                      <a:pt x="9486" y="0"/>
                    </a:lnTo>
                    <a:lnTo>
                      <a:pt x="9486" y="49"/>
                    </a:lnTo>
                    <a:lnTo>
                      <a:pt x="8694" y="49"/>
                    </a:lnTo>
                    <a:lnTo>
                      <a:pt x="8694" y="92"/>
                    </a:lnTo>
                    <a:lnTo>
                      <a:pt x="8479" y="92"/>
                    </a:lnTo>
                    <a:lnTo>
                      <a:pt x="8479" y="122"/>
                    </a:lnTo>
                    <a:lnTo>
                      <a:pt x="8267" y="122"/>
                    </a:lnTo>
                    <a:lnTo>
                      <a:pt x="8267" y="165"/>
                    </a:lnTo>
                    <a:lnTo>
                      <a:pt x="7655" y="165"/>
                    </a:lnTo>
                    <a:lnTo>
                      <a:pt x="7655" y="199"/>
                    </a:lnTo>
                    <a:lnTo>
                      <a:pt x="7404" y="199"/>
                    </a:lnTo>
                    <a:lnTo>
                      <a:pt x="7404" y="251"/>
                    </a:lnTo>
                    <a:lnTo>
                      <a:pt x="7211" y="251"/>
                    </a:lnTo>
                    <a:lnTo>
                      <a:pt x="7211" y="285"/>
                    </a:lnTo>
                    <a:lnTo>
                      <a:pt x="6979" y="285"/>
                    </a:lnTo>
                    <a:lnTo>
                      <a:pt x="6979" y="328"/>
                    </a:lnTo>
                    <a:lnTo>
                      <a:pt x="6779" y="328"/>
                    </a:lnTo>
                    <a:lnTo>
                      <a:pt x="6779" y="395"/>
                    </a:lnTo>
                    <a:lnTo>
                      <a:pt x="6332" y="395"/>
                    </a:lnTo>
                    <a:lnTo>
                      <a:pt x="6332" y="444"/>
                    </a:lnTo>
                    <a:lnTo>
                      <a:pt x="5993" y="444"/>
                    </a:lnTo>
                    <a:lnTo>
                      <a:pt x="5993" y="481"/>
                    </a:lnTo>
                    <a:lnTo>
                      <a:pt x="5879" y="481"/>
                    </a:lnTo>
                    <a:lnTo>
                      <a:pt x="5879" y="514"/>
                    </a:lnTo>
                    <a:lnTo>
                      <a:pt x="5750" y="514"/>
                    </a:lnTo>
                    <a:lnTo>
                      <a:pt x="5750" y="569"/>
                    </a:lnTo>
                    <a:lnTo>
                      <a:pt x="5597" y="569"/>
                    </a:lnTo>
                    <a:lnTo>
                      <a:pt x="5597" y="637"/>
                    </a:lnTo>
                    <a:lnTo>
                      <a:pt x="5435" y="637"/>
                    </a:lnTo>
                    <a:lnTo>
                      <a:pt x="5435" y="708"/>
                    </a:lnTo>
                    <a:lnTo>
                      <a:pt x="5333" y="708"/>
                    </a:lnTo>
                    <a:lnTo>
                      <a:pt x="5333" y="763"/>
                    </a:lnTo>
                    <a:lnTo>
                      <a:pt x="4994" y="763"/>
                    </a:lnTo>
                    <a:lnTo>
                      <a:pt x="4774" y="836"/>
                    </a:lnTo>
                    <a:lnTo>
                      <a:pt x="4684" y="844"/>
                    </a:lnTo>
                    <a:lnTo>
                      <a:pt x="4630" y="897"/>
                    </a:lnTo>
                    <a:lnTo>
                      <a:pt x="4487" y="897"/>
                    </a:lnTo>
                    <a:lnTo>
                      <a:pt x="4487" y="977"/>
                    </a:lnTo>
                    <a:lnTo>
                      <a:pt x="4416" y="977"/>
                    </a:lnTo>
                    <a:lnTo>
                      <a:pt x="4416" y="1026"/>
                    </a:lnTo>
                    <a:lnTo>
                      <a:pt x="4316" y="1026"/>
                    </a:lnTo>
                    <a:lnTo>
                      <a:pt x="4316" y="1087"/>
                    </a:lnTo>
                    <a:lnTo>
                      <a:pt x="4238" y="1087"/>
                    </a:lnTo>
                    <a:lnTo>
                      <a:pt x="4238" y="1149"/>
                    </a:lnTo>
                    <a:lnTo>
                      <a:pt x="4132" y="1149"/>
                    </a:lnTo>
                    <a:lnTo>
                      <a:pt x="4132" y="1210"/>
                    </a:lnTo>
                    <a:lnTo>
                      <a:pt x="4064" y="1210"/>
                    </a:lnTo>
                    <a:lnTo>
                      <a:pt x="4064" y="1261"/>
                    </a:lnTo>
                    <a:lnTo>
                      <a:pt x="3979" y="1261"/>
                    </a:lnTo>
                    <a:lnTo>
                      <a:pt x="3979" y="1326"/>
                    </a:lnTo>
                    <a:lnTo>
                      <a:pt x="3819" y="1326"/>
                    </a:lnTo>
                    <a:lnTo>
                      <a:pt x="3819" y="1381"/>
                    </a:lnTo>
                    <a:lnTo>
                      <a:pt x="3740" y="1381"/>
                    </a:lnTo>
                    <a:lnTo>
                      <a:pt x="3740" y="1424"/>
                    </a:lnTo>
                    <a:lnTo>
                      <a:pt x="3638" y="1424"/>
                    </a:lnTo>
                    <a:lnTo>
                      <a:pt x="3638" y="1469"/>
                    </a:lnTo>
                    <a:lnTo>
                      <a:pt x="3565" y="1469"/>
                    </a:lnTo>
                    <a:lnTo>
                      <a:pt x="3565" y="1549"/>
                    </a:lnTo>
                    <a:lnTo>
                      <a:pt x="3397" y="1549"/>
                    </a:lnTo>
                    <a:lnTo>
                      <a:pt x="3397" y="1641"/>
                    </a:lnTo>
                    <a:lnTo>
                      <a:pt x="3299" y="1641"/>
                    </a:lnTo>
                    <a:lnTo>
                      <a:pt x="3299" y="1694"/>
                    </a:lnTo>
                    <a:lnTo>
                      <a:pt x="3188" y="1694"/>
                    </a:lnTo>
                    <a:lnTo>
                      <a:pt x="3188" y="1757"/>
                    </a:lnTo>
                    <a:lnTo>
                      <a:pt x="3056" y="1757"/>
                    </a:lnTo>
                    <a:lnTo>
                      <a:pt x="3056" y="1806"/>
                    </a:lnTo>
                    <a:lnTo>
                      <a:pt x="2946" y="1806"/>
                    </a:lnTo>
                    <a:lnTo>
                      <a:pt x="2946" y="1834"/>
                    </a:lnTo>
                    <a:lnTo>
                      <a:pt x="2907" y="1834"/>
                    </a:lnTo>
                    <a:lnTo>
                      <a:pt x="2907" y="1896"/>
                    </a:lnTo>
                    <a:lnTo>
                      <a:pt x="2782" y="1896"/>
                    </a:lnTo>
                    <a:lnTo>
                      <a:pt x="2782" y="1972"/>
                    </a:lnTo>
                    <a:lnTo>
                      <a:pt x="2701" y="2049"/>
                    </a:lnTo>
                    <a:lnTo>
                      <a:pt x="2640" y="2055"/>
                    </a:lnTo>
                    <a:lnTo>
                      <a:pt x="2640" y="2141"/>
                    </a:lnTo>
                    <a:lnTo>
                      <a:pt x="2566" y="2180"/>
                    </a:lnTo>
                    <a:lnTo>
                      <a:pt x="2521" y="2229"/>
                    </a:lnTo>
                    <a:lnTo>
                      <a:pt x="2450" y="2290"/>
                    </a:lnTo>
                    <a:lnTo>
                      <a:pt x="2455" y="2329"/>
                    </a:lnTo>
                    <a:lnTo>
                      <a:pt x="2455" y="2346"/>
                    </a:lnTo>
                    <a:lnTo>
                      <a:pt x="2455" y="2360"/>
                    </a:lnTo>
                    <a:lnTo>
                      <a:pt x="2452" y="2368"/>
                    </a:lnTo>
                    <a:lnTo>
                      <a:pt x="2450" y="2373"/>
                    </a:lnTo>
                    <a:lnTo>
                      <a:pt x="2442" y="2378"/>
                    </a:lnTo>
                    <a:lnTo>
                      <a:pt x="2438" y="2383"/>
                    </a:lnTo>
                    <a:lnTo>
                      <a:pt x="2434" y="2390"/>
                    </a:lnTo>
                    <a:lnTo>
                      <a:pt x="2428" y="2398"/>
                    </a:lnTo>
                    <a:lnTo>
                      <a:pt x="2423" y="2409"/>
                    </a:lnTo>
                    <a:lnTo>
                      <a:pt x="2411" y="2435"/>
                    </a:lnTo>
                    <a:lnTo>
                      <a:pt x="2362" y="2490"/>
                    </a:lnTo>
                    <a:lnTo>
                      <a:pt x="2358" y="2547"/>
                    </a:lnTo>
                    <a:lnTo>
                      <a:pt x="2291" y="2547"/>
                    </a:lnTo>
                    <a:lnTo>
                      <a:pt x="2291" y="2737"/>
                    </a:lnTo>
                    <a:lnTo>
                      <a:pt x="2245" y="2737"/>
                    </a:lnTo>
                    <a:lnTo>
                      <a:pt x="2245" y="2841"/>
                    </a:lnTo>
                    <a:lnTo>
                      <a:pt x="2186" y="2841"/>
                    </a:lnTo>
                    <a:lnTo>
                      <a:pt x="2186" y="3056"/>
                    </a:lnTo>
                    <a:lnTo>
                      <a:pt x="2135" y="3056"/>
                    </a:lnTo>
                    <a:lnTo>
                      <a:pt x="2135" y="3218"/>
                    </a:lnTo>
                    <a:lnTo>
                      <a:pt x="2110" y="3267"/>
                    </a:lnTo>
                    <a:lnTo>
                      <a:pt x="2046" y="3313"/>
                    </a:lnTo>
                    <a:lnTo>
                      <a:pt x="2046" y="3503"/>
                    </a:lnTo>
                    <a:lnTo>
                      <a:pt x="2009" y="3558"/>
                    </a:lnTo>
                    <a:lnTo>
                      <a:pt x="1966" y="3564"/>
                    </a:lnTo>
                    <a:lnTo>
                      <a:pt x="1966" y="3733"/>
                    </a:lnTo>
                    <a:lnTo>
                      <a:pt x="1945" y="3790"/>
                    </a:lnTo>
                    <a:lnTo>
                      <a:pt x="1872" y="3923"/>
                    </a:lnTo>
                    <a:lnTo>
                      <a:pt x="1825" y="3968"/>
                    </a:lnTo>
                    <a:lnTo>
                      <a:pt x="1733" y="4088"/>
                    </a:lnTo>
                    <a:lnTo>
                      <a:pt x="1688" y="4125"/>
                    </a:lnTo>
                    <a:lnTo>
                      <a:pt x="1645" y="4176"/>
                    </a:lnTo>
                    <a:lnTo>
                      <a:pt x="1592" y="4225"/>
                    </a:lnTo>
                    <a:lnTo>
                      <a:pt x="1568" y="4299"/>
                    </a:lnTo>
                    <a:lnTo>
                      <a:pt x="1492" y="4299"/>
                    </a:lnTo>
                    <a:lnTo>
                      <a:pt x="1492" y="4376"/>
                    </a:lnTo>
                    <a:lnTo>
                      <a:pt x="1451" y="4376"/>
                    </a:lnTo>
                    <a:lnTo>
                      <a:pt x="1451" y="4455"/>
                    </a:lnTo>
                    <a:lnTo>
                      <a:pt x="1412" y="4455"/>
                    </a:lnTo>
                    <a:lnTo>
                      <a:pt x="1412" y="4517"/>
                    </a:lnTo>
                    <a:lnTo>
                      <a:pt x="1339" y="4517"/>
                    </a:lnTo>
                    <a:lnTo>
                      <a:pt x="1339" y="4664"/>
                    </a:lnTo>
                    <a:lnTo>
                      <a:pt x="1271" y="4664"/>
                    </a:lnTo>
                    <a:lnTo>
                      <a:pt x="1271" y="5000"/>
                    </a:lnTo>
                    <a:lnTo>
                      <a:pt x="1194" y="5000"/>
                    </a:lnTo>
                    <a:lnTo>
                      <a:pt x="1194" y="5049"/>
                    </a:lnTo>
                    <a:lnTo>
                      <a:pt x="1124" y="5049"/>
                    </a:lnTo>
                    <a:lnTo>
                      <a:pt x="1124" y="5178"/>
                    </a:lnTo>
                    <a:lnTo>
                      <a:pt x="1045" y="5178"/>
                    </a:lnTo>
                    <a:lnTo>
                      <a:pt x="1045" y="5252"/>
                    </a:lnTo>
                    <a:lnTo>
                      <a:pt x="943" y="5252"/>
                    </a:lnTo>
                    <a:lnTo>
                      <a:pt x="943" y="5319"/>
                    </a:lnTo>
                    <a:lnTo>
                      <a:pt x="885" y="5319"/>
                    </a:lnTo>
                    <a:lnTo>
                      <a:pt x="885" y="5380"/>
                    </a:lnTo>
                    <a:lnTo>
                      <a:pt x="796" y="5380"/>
                    </a:lnTo>
                    <a:lnTo>
                      <a:pt x="796" y="5634"/>
                    </a:lnTo>
                    <a:lnTo>
                      <a:pt x="747" y="5634"/>
                    </a:lnTo>
                    <a:lnTo>
                      <a:pt x="747" y="5723"/>
                    </a:lnTo>
                    <a:lnTo>
                      <a:pt x="692" y="5778"/>
                    </a:lnTo>
                    <a:lnTo>
                      <a:pt x="692" y="5989"/>
                    </a:lnTo>
                    <a:lnTo>
                      <a:pt x="637" y="5989"/>
                    </a:lnTo>
                    <a:lnTo>
                      <a:pt x="637" y="6313"/>
                    </a:lnTo>
                    <a:lnTo>
                      <a:pt x="557" y="6313"/>
                    </a:lnTo>
                    <a:lnTo>
                      <a:pt x="557" y="6433"/>
                    </a:lnTo>
                    <a:lnTo>
                      <a:pt x="478" y="6433"/>
                    </a:lnTo>
                    <a:lnTo>
                      <a:pt x="478" y="6503"/>
                    </a:lnTo>
                    <a:lnTo>
                      <a:pt x="312" y="6503"/>
                    </a:lnTo>
                    <a:lnTo>
                      <a:pt x="312" y="6544"/>
                    </a:lnTo>
                    <a:lnTo>
                      <a:pt x="0" y="6544"/>
                    </a:lnTo>
                  </a:path>
                </a:pathLst>
              </a:custGeom>
              <a:noFill/>
              <a:ln w="23813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52">
                <a:extLst>
                  <a:ext uri="{FF2B5EF4-FFF2-40B4-BE49-F238E27FC236}">
                    <a16:creationId xmlns:a16="http://schemas.microsoft.com/office/drawing/2014/main" id="{11FBCDB6-54CB-5707-5F72-EEF1D13E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13" y="3479800"/>
                <a:ext cx="3306763" cy="2082800"/>
              </a:xfrm>
              <a:custGeom>
                <a:avLst/>
                <a:gdLst>
                  <a:gd name="T0" fmla="*/ 9979 w 10414"/>
                  <a:gd name="T1" fmla="*/ 33 h 6561"/>
                  <a:gd name="T2" fmla="*/ 9532 w 10414"/>
                  <a:gd name="T3" fmla="*/ 67 h 6561"/>
                  <a:gd name="T4" fmla="*/ 8978 w 10414"/>
                  <a:gd name="T5" fmla="*/ 156 h 6561"/>
                  <a:gd name="T6" fmla="*/ 8582 w 10414"/>
                  <a:gd name="T7" fmla="*/ 190 h 6561"/>
                  <a:gd name="T8" fmla="*/ 8344 w 10414"/>
                  <a:gd name="T9" fmla="*/ 290 h 6561"/>
                  <a:gd name="T10" fmla="*/ 7820 w 10414"/>
                  <a:gd name="T11" fmla="*/ 321 h 6561"/>
                  <a:gd name="T12" fmla="*/ 7631 w 10414"/>
                  <a:gd name="T13" fmla="*/ 398 h 6561"/>
                  <a:gd name="T14" fmla="*/ 7143 w 10414"/>
                  <a:gd name="T15" fmla="*/ 453 h 6561"/>
                  <a:gd name="T16" fmla="*/ 6659 w 10414"/>
                  <a:gd name="T17" fmla="*/ 578 h 6561"/>
                  <a:gd name="T18" fmla="*/ 6194 w 10414"/>
                  <a:gd name="T19" fmla="*/ 723 h 6561"/>
                  <a:gd name="T20" fmla="*/ 5869 w 10414"/>
                  <a:gd name="T21" fmla="*/ 796 h 6561"/>
                  <a:gd name="T22" fmla="*/ 5432 w 10414"/>
                  <a:gd name="T23" fmla="*/ 888 h 6561"/>
                  <a:gd name="T24" fmla="*/ 4944 w 10414"/>
                  <a:gd name="T25" fmla="*/ 1102 h 6561"/>
                  <a:gd name="T26" fmla="*/ 4629 w 10414"/>
                  <a:gd name="T27" fmla="*/ 1249 h 6561"/>
                  <a:gd name="T28" fmla="*/ 4427 w 10414"/>
                  <a:gd name="T29" fmla="*/ 1384 h 6561"/>
                  <a:gd name="T30" fmla="*/ 4256 w 10414"/>
                  <a:gd name="T31" fmla="*/ 1549 h 6561"/>
                  <a:gd name="T32" fmla="*/ 4044 w 10414"/>
                  <a:gd name="T33" fmla="*/ 1690 h 6561"/>
                  <a:gd name="T34" fmla="*/ 3835 w 10414"/>
                  <a:gd name="T35" fmla="*/ 1821 h 6561"/>
                  <a:gd name="T36" fmla="*/ 3592 w 10414"/>
                  <a:gd name="T37" fmla="*/ 1956 h 6561"/>
                  <a:gd name="T38" fmla="*/ 3353 w 10414"/>
                  <a:gd name="T39" fmla="*/ 2048 h 6561"/>
                  <a:gd name="T40" fmla="*/ 3191 w 10414"/>
                  <a:gd name="T41" fmla="*/ 2156 h 6561"/>
                  <a:gd name="T42" fmla="*/ 3069 w 10414"/>
                  <a:gd name="T43" fmla="*/ 2278 h 6561"/>
                  <a:gd name="T44" fmla="*/ 2893 w 10414"/>
                  <a:gd name="T45" fmla="*/ 2431 h 6561"/>
                  <a:gd name="T46" fmla="*/ 2732 w 10414"/>
                  <a:gd name="T47" fmla="*/ 2554 h 6561"/>
                  <a:gd name="T48" fmla="*/ 2572 w 10414"/>
                  <a:gd name="T49" fmla="*/ 2789 h 6561"/>
                  <a:gd name="T50" fmla="*/ 2346 w 10414"/>
                  <a:gd name="T51" fmla="*/ 3062 h 6561"/>
                  <a:gd name="T52" fmla="*/ 2174 w 10414"/>
                  <a:gd name="T53" fmla="*/ 3393 h 6561"/>
                  <a:gd name="T54" fmla="*/ 2052 w 10414"/>
                  <a:gd name="T55" fmla="*/ 3754 h 6561"/>
                  <a:gd name="T56" fmla="*/ 1926 w 10414"/>
                  <a:gd name="T57" fmla="*/ 4020 h 6561"/>
                  <a:gd name="T58" fmla="*/ 1807 w 10414"/>
                  <a:gd name="T59" fmla="*/ 4179 h 6561"/>
                  <a:gd name="T60" fmla="*/ 1648 w 10414"/>
                  <a:gd name="T61" fmla="*/ 4330 h 6561"/>
                  <a:gd name="T62" fmla="*/ 1344 w 10414"/>
                  <a:gd name="T63" fmla="*/ 4736 h 6561"/>
                  <a:gd name="T64" fmla="*/ 1178 w 10414"/>
                  <a:gd name="T65" fmla="*/ 4948 h 6561"/>
                  <a:gd name="T66" fmla="*/ 1139 w 10414"/>
                  <a:gd name="T67" fmla="*/ 5035 h 6561"/>
                  <a:gd name="T68" fmla="*/ 1126 w 10414"/>
                  <a:gd name="T69" fmla="*/ 5053 h 6561"/>
                  <a:gd name="T70" fmla="*/ 1066 w 10414"/>
                  <a:gd name="T71" fmla="*/ 5159 h 6561"/>
                  <a:gd name="T72" fmla="*/ 894 w 10414"/>
                  <a:gd name="T73" fmla="*/ 5395 h 6561"/>
                  <a:gd name="T74" fmla="*/ 817 w 10414"/>
                  <a:gd name="T75" fmla="*/ 5710 h 6561"/>
                  <a:gd name="T76" fmla="*/ 717 w 10414"/>
                  <a:gd name="T77" fmla="*/ 5857 h 6561"/>
                  <a:gd name="T78" fmla="*/ 670 w 10414"/>
                  <a:gd name="T79" fmla="*/ 6316 h 6561"/>
                  <a:gd name="T80" fmla="*/ 535 w 10414"/>
                  <a:gd name="T81" fmla="*/ 6387 h 6561"/>
                  <a:gd name="T82" fmla="*/ 468 w 10414"/>
                  <a:gd name="T83" fmla="*/ 6524 h 6561"/>
                  <a:gd name="T84" fmla="*/ 0 w 10414"/>
                  <a:gd name="T85" fmla="*/ 6561 h 6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14" h="6561">
                    <a:moveTo>
                      <a:pt x="10414" y="0"/>
                    </a:moveTo>
                    <a:lnTo>
                      <a:pt x="9979" y="0"/>
                    </a:lnTo>
                    <a:lnTo>
                      <a:pt x="9979" y="33"/>
                    </a:lnTo>
                    <a:lnTo>
                      <a:pt x="9685" y="33"/>
                    </a:lnTo>
                    <a:lnTo>
                      <a:pt x="9685" y="67"/>
                    </a:lnTo>
                    <a:lnTo>
                      <a:pt x="9532" y="67"/>
                    </a:lnTo>
                    <a:lnTo>
                      <a:pt x="9532" y="119"/>
                    </a:lnTo>
                    <a:lnTo>
                      <a:pt x="8978" y="119"/>
                    </a:lnTo>
                    <a:lnTo>
                      <a:pt x="8978" y="156"/>
                    </a:lnTo>
                    <a:lnTo>
                      <a:pt x="8797" y="156"/>
                    </a:lnTo>
                    <a:lnTo>
                      <a:pt x="8797" y="190"/>
                    </a:lnTo>
                    <a:lnTo>
                      <a:pt x="8582" y="190"/>
                    </a:lnTo>
                    <a:lnTo>
                      <a:pt x="8582" y="254"/>
                    </a:lnTo>
                    <a:lnTo>
                      <a:pt x="8344" y="254"/>
                    </a:lnTo>
                    <a:lnTo>
                      <a:pt x="8344" y="290"/>
                    </a:lnTo>
                    <a:lnTo>
                      <a:pt x="8004" y="290"/>
                    </a:lnTo>
                    <a:lnTo>
                      <a:pt x="8004" y="321"/>
                    </a:lnTo>
                    <a:lnTo>
                      <a:pt x="7820" y="321"/>
                    </a:lnTo>
                    <a:lnTo>
                      <a:pt x="7820" y="349"/>
                    </a:lnTo>
                    <a:lnTo>
                      <a:pt x="7631" y="349"/>
                    </a:lnTo>
                    <a:lnTo>
                      <a:pt x="7631" y="398"/>
                    </a:lnTo>
                    <a:lnTo>
                      <a:pt x="7345" y="398"/>
                    </a:lnTo>
                    <a:lnTo>
                      <a:pt x="7345" y="437"/>
                    </a:lnTo>
                    <a:lnTo>
                      <a:pt x="7143" y="453"/>
                    </a:lnTo>
                    <a:lnTo>
                      <a:pt x="7085" y="492"/>
                    </a:lnTo>
                    <a:lnTo>
                      <a:pt x="6837" y="560"/>
                    </a:lnTo>
                    <a:lnTo>
                      <a:pt x="6659" y="578"/>
                    </a:lnTo>
                    <a:lnTo>
                      <a:pt x="6494" y="627"/>
                    </a:lnTo>
                    <a:lnTo>
                      <a:pt x="6308" y="704"/>
                    </a:lnTo>
                    <a:lnTo>
                      <a:pt x="6194" y="723"/>
                    </a:lnTo>
                    <a:lnTo>
                      <a:pt x="6022" y="731"/>
                    </a:lnTo>
                    <a:lnTo>
                      <a:pt x="5973" y="762"/>
                    </a:lnTo>
                    <a:lnTo>
                      <a:pt x="5869" y="796"/>
                    </a:lnTo>
                    <a:lnTo>
                      <a:pt x="5734" y="814"/>
                    </a:lnTo>
                    <a:lnTo>
                      <a:pt x="5642" y="845"/>
                    </a:lnTo>
                    <a:lnTo>
                      <a:pt x="5432" y="888"/>
                    </a:lnTo>
                    <a:lnTo>
                      <a:pt x="5140" y="1029"/>
                    </a:lnTo>
                    <a:lnTo>
                      <a:pt x="5015" y="1041"/>
                    </a:lnTo>
                    <a:lnTo>
                      <a:pt x="4944" y="1102"/>
                    </a:lnTo>
                    <a:lnTo>
                      <a:pt x="4766" y="1191"/>
                    </a:lnTo>
                    <a:lnTo>
                      <a:pt x="4672" y="1203"/>
                    </a:lnTo>
                    <a:lnTo>
                      <a:pt x="4629" y="1249"/>
                    </a:lnTo>
                    <a:lnTo>
                      <a:pt x="4558" y="1286"/>
                    </a:lnTo>
                    <a:lnTo>
                      <a:pt x="4513" y="1350"/>
                    </a:lnTo>
                    <a:lnTo>
                      <a:pt x="4427" y="1384"/>
                    </a:lnTo>
                    <a:lnTo>
                      <a:pt x="4356" y="1442"/>
                    </a:lnTo>
                    <a:lnTo>
                      <a:pt x="4292" y="1546"/>
                    </a:lnTo>
                    <a:lnTo>
                      <a:pt x="4256" y="1549"/>
                    </a:lnTo>
                    <a:lnTo>
                      <a:pt x="4191" y="1592"/>
                    </a:lnTo>
                    <a:lnTo>
                      <a:pt x="4127" y="1653"/>
                    </a:lnTo>
                    <a:lnTo>
                      <a:pt x="4044" y="1690"/>
                    </a:lnTo>
                    <a:lnTo>
                      <a:pt x="3956" y="1715"/>
                    </a:lnTo>
                    <a:lnTo>
                      <a:pt x="3907" y="1797"/>
                    </a:lnTo>
                    <a:lnTo>
                      <a:pt x="3835" y="1821"/>
                    </a:lnTo>
                    <a:lnTo>
                      <a:pt x="3780" y="1882"/>
                    </a:lnTo>
                    <a:lnTo>
                      <a:pt x="3677" y="1907"/>
                    </a:lnTo>
                    <a:lnTo>
                      <a:pt x="3592" y="1956"/>
                    </a:lnTo>
                    <a:lnTo>
                      <a:pt x="3494" y="1962"/>
                    </a:lnTo>
                    <a:lnTo>
                      <a:pt x="3414" y="2033"/>
                    </a:lnTo>
                    <a:lnTo>
                      <a:pt x="3353" y="2048"/>
                    </a:lnTo>
                    <a:lnTo>
                      <a:pt x="3332" y="2094"/>
                    </a:lnTo>
                    <a:lnTo>
                      <a:pt x="3255" y="2146"/>
                    </a:lnTo>
                    <a:lnTo>
                      <a:pt x="3191" y="2156"/>
                    </a:lnTo>
                    <a:lnTo>
                      <a:pt x="3163" y="2201"/>
                    </a:lnTo>
                    <a:lnTo>
                      <a:pt x="3124" y="2241"/>
                    </a:lnTo>
                    <a:lnTo>
                      <a:pt x="3069" y="2278"/>
                    </a:lnTo>
                    <a:lnTo>
                      <a:pt x="2995" y="2309"/>
                    </a:lnTo>
                    <a:lnTo>
                      <a:pt x="2964" y="2379"/>
                    </a:lnTo>
                    <a:lnTo>
                      <a:pt x="2893" y="2431"/>
                    </a:lnTo>
                    <a:lnTo>
                      <a:pt x="2838" y="2462"/>
                    </a:lnTo>
                    <a:lnTo>
                      <a:pt x="2811" y="2538"/>
                    </a:lnTo>
                    <a:lnTo>
                      <a:pt x="2732" y="2554"/>
                    </a:lnTo>
                    <a:lnTo>
                      <a:pt x="2673" y="2627"/>
                    </a:lnTo>
                    <a:lnTo>
                      <a:pt x="2634" y="2709"/>
                    </a:lnTo>
                    <a:lnTo>
                      <a:pt x="2572" y="2789"/>
                    </a:lnTo>
                    <a:lnTo>
                      <a:pt x="2508" y="2854"/>
                    </a:lnTo>
                    <a:lnTo>
                      <a:pt x="2462" y="2936"/>
                    </a:lnTo>
                    <a:lnTo>
                      <a:pt x="2346" y="3062"/>
                    </a:lnTo>
                    <a:lnTo>
                      <a:pt x="2321" y="3142"/>
                    </a:lnTo>
                    <a:lnTo>
                      <a:pt x="2281" y="3199"/>
                    </a:lnTo>
                    <a:lnTo>
                      <a:pt x="2174" y="3393"/>
                    </a:lnTo>
                    <a:lnTo>
                      <a:pt x="2150" y="3484"/>
                    </a:lnTo>
                    <a:lnTo>
                      <a:pt x="2140" y="3582"/>
                    </a:lnTo>
                    <a:lnTo>
                      <a:pt x="2052" y="3754"/>
                    </a:lnTo>
                    <a:lnTo>
                      <a:pt x="2005" y="3805"/>
                    </a:lnTo>
                    <a:lnTo>
                      <a:pt x="1972" y="3934"/>
                    </a:lnTo>
                    <a:lnTo>
                      <a:pt x="1926" y="4020"/>
                    </a:lnTo>
                    <a:lnTo>
                      <a:pt x="1868" y="4069"/>
                    </a:lnTo>
                    <a:lnTo>
                      <a:pt x="1831" y="4121"/>
                    </a:lnTo>
                    <a:lnTo>
                      <a:pt x="1807" y="4179"/>
                    </a:lnTo>
                    <a:lnTo>
                      <a:pt x="1764" y="4244"/>
                    </a:lnTo>
                    <a:lnTo>
                      <a:pt x="1690" y="4265"/>
                    </a:lnTo>
                    <a:lnTo>
                      <a:pt x="1648" y="4330"/>
                    </a:lnTo>
                    <a:lnTo>
                      <a:pt x="1525" y="4473"/>
                    </a:lnTo>
                    <a:lnTo>
                      <a:pt x="1494" y="4577"/>
                    </a:lnTo>
                    <a:lnTo>
                      <a:pt x="1344" y="4736"/>
                    </a:lnTo>
                    <a:lnTo>
                      <a:pt x="1286" y="4834"/>
                    </a:lnTo>
                    <a:lnTo>
                      <a:pt x="1203" y="4914"/>
                    </a:lnTo>
                    <a:lnTo>
                      <a:pt x="1178" y="4948"/>
                    </a:lnTo>
                    <a:lnTo>
                      <a:pt x="1145" y="5028"/>
                    </a:lnTo>
                    <a:lnTo>
                      <a:pt x="1142" y="5030"/>
                    </a:lnTo>
                    <a:lnTo>
                      <a:pt x="1139" y="5035"/>
                    </a:lnTo>
                    <a:lnTo>
                      <a:pt x="1136" y="5040"/>
                    </a:lnTo>
                    <a:lnTo>
                      <a:pt x="1132" y="5047"/>
                    </a:lnTo>
                    <a:lnTo>
                      <a:pt x="1126" y="5053"/>
                    </a:lnTo>
                    <a:lnTo>
                      <a:pt x="1121" y="5062"/>
                    </a:lnTo>
                    <a:lnTo>
                      <a:pt x="1109" y="5083"/>
                    </a:lnTo>
                    <a:lnTo>
                      <a:pt x="1066" y="5159"/>
                    </a:lnTo>
                    <a:lnTo>
                      <a:pt x="968" y="5230"/>
                    </a:lnTo>
                    <a:lnTo>
                      <a:pt x="968" y="5395"/>
                    </a:lnTo>
                    <a:lnTo>
                      <a:pt x="894" y="5395"/>
                    </a:lnTo>
                    <a:lnTo>
                      <a:pt x="894" y="5450"/>
                    </a:lnTo>
                    <a:lnTo>
                      <a:pt x="817" y="5450"/>
                    </a:lnTo>
                    <a:lnTo>
                      <a:pt x="817" y="5710"/>
                    </a:lnTo>
                    <a:lnTo>
                      <a:pt x="766" y="5710"/>
                    </a:lnTo>
                    <a:lnTo>
                      <a:pt x="766" y="5857"/>
                    </a:lnTo>
                    <a:lnTo>
                      <a:pt x="717" y="5857"/>
                    </a:lnTo>
                    <a:lnTo>
                      <a:pt x="717" y="6026"/>
                    </a:lnTo>
                    <a:lnTo>
                      <a:pt x="670" y="6026"/>
                    </a:lnTo>
                    <a:lnTo>
                      <a:pt x="670" y="6316"/>
                    </a:lnTo>
                    <a:lnTo>
                      <a:pt x="615" y="6316"/>
                    </a:lnTo>
                    <a:lnTo>
                      <a:pt x="615" y="6387"/>
                    </a:lnTo>
                    <a:lnTo>
                      <a:pt x="535" y="6387"/>
                    </a:lnTo>
                    <a:lnTo>
                      <a:pt x="535" y="6445"/>
                    </a:lnTo>
                    <a:lnTo>
                      <a:pt x="468" y="6445"/>
                    </a:lnTo>
                    <a:lnTo>
                      <a:pt x="468" y="6524"/>
                    </a:lnTo>
                    <a:lnTo>
                      <a:pt x="327" y="6524"/>
                    </a:lnTo>
                    <a:lnTo>
                      <a:pt x="327" y="6561"/>
                    </a:lnTo>
                    <a:lnTo>
                      <a:pt x="0" y="6561"/>
                    </a:lnTo>
                  </a:path>
                </a:pathLst>
              </a:custGeom>
              <a:noFill/>
              <a:ln w="238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15039F4-8633-518A-5E21-42B4169EF25F}"/>
                </a:ext>
              </a:extLst>
            </p:cNvPr>
            <p:cNvSpPr txBox="1"/>
            <p:nvPr/>
          </p:nvSpPr>
          <p:spPr>
            <a:xfrm>
              <a:off x="546412" y="48129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632A6D6-2CF8-CC83-7904-44DF12358BB0}"/>
                </a:ext>
              </a:extLst>
            </p:cNvPr>
            <p:cNvSpPr txBox="1"/>
            <p:nvPr/>
          </p:nvSpPr>
          <p:spPr>
            <a:xfrm>
              <a:off x="467866" y="425252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25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EB9F8363-3986-BF5D-A271-688F0DCE953C}"/>
                </a:ext>
              </a:extLst>
            </p:cNvPr>
            <p:cNvSpPr txBox="1"/>
            <p:nvPr/>
          </p:nvSpPr>
          <p:spPr>
            <a:xfrm>
              <a:off x="467866" y="36683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8357C47-9E49-87BD-9958-32F3E64539DF}"/>
                </a:ext>
              </a:extLst>
            </p:cNvPr>
            <p:cNvSpPr txBox="1"/>
            <p:nvPr/>
          </p:nvSpPr>
          <p:spPr>
            <a:xfrm>
              <a:off x="467866" y="31063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75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11ED7FE-ECA7-30E3-DA5F-CA6E6625FDFB}"/>
                </a:ext>
              </a:extLst>
            </p:cNvPr>
            <p:cNvSpPr txBox="1"/>
            <p:nvPr/>
          </p:nvSpPr>
          <p:spPr>
            <a:xfrm>
              <a:off x="389318" y="256462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5734754-A1F3-584F-7CE2-804A96C944B0}"/>
                </a:ext>
              </a:extLst>
            </p:cNvPr>
            <p:cNvSpPr txBox="1"/>
            <p:nvPr/>
          </p:nvSpPr>
          <p:spPr>
            <a:xfrm>
              <a:off x="890520" y="50312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5EA3852-17FB-EF7D-C661-0705E0F7972D}"/>
                </a:ext>
              </a:extLst>
            </p:cNvPr>
            <p:cNvSpPr txBox="1"/>
            <p:nvPr/>
          </p:nvSpPr>
          <p:spPr>
            <a:xfrm>
              <a:off x="1483973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70686E05-D9AB-965D-7CBD-3F417C8AFD61}"/>
                </a:ext>
              </a:extLst>
            </p:cNvPr>
            <p:cNvSpPr txBox="1"/>
            <p:nvPr/>
          </p:nvSpPr>
          <p:spPr>
            <a:xfrm>
              <a:off x="2116699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A6DFA9C2-2EAA-5501-0239-C166E72D0C6D}"/>
                </a:ext>
              </a:extLst>
            </p:cNvPr>
            <p:cNvSpPr txBox="1"/>
            <p:nvPr/>
          </p:nvSpPr>
          <p:spPr>
            <a:xfrm>
              <a:off x="2749425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570CB025-D895-10A5-D2BE-A77C43721E61}"/>
                </a:ext>
              </a:extLst>
            </p:cNvPr>
            <p:cNvSpPr txBox="1"/>
            <p:nvPr/>
          </p:nvSpPr>
          <p:spPr>
            <a:xfrm>
              <a:off x="3382151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6220560-0AE2-6D3C-E0D5-4522C286B9C3}"/>
                </a:ext>
              </a:extLst>
            </p:cNvPr>
            <p:cNvSpPr txBox="1"/>
            <p:nvPr/>
          </p:nvSpPr>
          <p:spPr>
            <a:xfrm>
              <a:off x="4014877" y="50312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DA69A08-A282-A7DC-2AED-2C8FA5428A56}"/>
                </a:ext>
              </a:extLst>
            </p:cNvPr>
            <p:cNvSpPr txBox="1"/>
            <p:nvPr/>
          </p:nvSpPr>
          <p:spPr>
            <a:xfrm>
              <a:off x="1275734" y="5296320"/>
              <a:ext cx="2694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Time since treatment initiation (weeks)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91E21825-D83C-CDD2-9C23-2BF68023D9F0}"/>
                </a:ext>
              </a:extLst>
            </p:cNvPr>
            <p:cNvSpPr txBox="1"/>
            <p:nvPr/>
          </p:nvSpPr>
          <p:spPr>
            <a:xfrm>
              <a:off x="2066318" y="4165897"/>
              <a:ext cx="2008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Log-rank test: p = 0.037</a:t>
              </a:r>
            </a:p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HR = 1.10 (95% CI: 1.00-1.21)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AFC1691-EAEE-5C31-E633-EE8654AE1544}"/>
                </a:ext>
              </a:extLst>
            </p:cNvPr>
            <p:cNvSpPr txBox="1"/>
            <p:nvPr/>
          </p:nvSpPr>
          <p:spPr>
            <a:xfrm>
              <a:off x="1371407" y="1967015"/>
              <a:ext cx="2550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B</a:t>
              </a:r>
              <a:r>
                <a:rPr lang="en-US" sz="1400" b="1" noProof="0" dirty="0" err="1">
                  <a:solidFill>
                    <a:srgbClr val="00B0F0"/>
                  </a:solidFill>
                </a:rPr>
                <a:t>aseline</a:t>
              </a:r>
              <a:r>
                <a:rPr lang="en-US" sz="1400" b="1" noProof="0" dirty="0">
                  <a:solidFill>
                    <a:srgbClr val="00B0F0"/>
                  </a:solidFill>
                </a:rPr>
                <a:t> HIV RNA </a:t>
              </a:r>
              <a:r>
                <a:rPr lang="en-US" sz="1400" b="1" u="sng" noProof="0" dirty="0">
                  <a:solidFill>
                    <a:srgbClr val="00B0F0"/>
                  </a:solidFill>
                </a:rPr>
                <a:t>&gt;</a:t>
              </a:r>
              <a:r>
                <a:rPr lang="en-US" sz="1400" b="1" noProof="0" dirty="0">
                  <a:solidFill>
                    <a:srgbClr val="00B0F0"/>
                  </a:solidFill>
                </a:rPr>
                <a:t> 5 log</a:t>
              </a:r>
              <a:r>
                <a:rPr lang="en-US" sz="1400" b="1" baseline="-25000" noProof="0" dirty="0">
                  <a:solidFill>
                    <a:srgbClr val="00B0F0"/>
                  </a:solidFill>
                </a:rPr>
                <a:t>10</a:t>
              </a:r>
              <a:r>
                <a:rPr lang="en-US" sz="1400" b="1" noProof="0" dirty="0">
                  <a:solidFill>
                    <a:srgbClr val="00B0F0"/>
                  </a:solidFill>
                </a:rPr>
                <a:t> c/mL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D851CC2-F543-B0A0-AAB2-7E9815EFC35A}"/>
                </a:ext>
              </a:extLst>
            </p:cNvPr>
            <p:cNvSpPr txBox="1"/>
            <p:nvPr/>
          </p:nvSpPr>
          <p:spPr>
            <a:xfrm>
              <a:off x="642796" y="2290527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%</a:t>
              </a:r>
            </a:p>
          </p:txBody>
        </p: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id="{CF57289F-1140-75E5-8C04-45E4E28375A3}"/>
              </a:ext>
            </a:extLst>
          </p:cNvPr>
          <p:cNvSpPr txBox="1"/>
          <p:nvPr/>
        </p:nvSpPr>
        <p:spPr>
          <a:xfrm>
            <a:off x="8803662" y="2596159"/>
            <a:ext cx="29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B0F0"/>
                </a:solidFill>
              </a:rPr>
              <a:t>Acute HIV infection population</a:t>
            </a:r>
          </a:p>
        </p:txBody>
      </p:sp>
      <p:sp>
        <p:nvSpPr>
          <p:cNvPr id="88" name="Freeform 6">
            <a:extLst>
              <a:ext uri="{FF2B5EF4-FFF2-40B4-BE49-F238E27FC236}">
                <a16:creationId xmlns:a16="http://schemas.microsoft.com/office/drawing/2014/main" id="{373F288F-34F0-9B95-37CE-C6A8E4B6C02D}"/>
              </a:ext>
            </a:extLst>
          </p:cNvPr>
          <p:cNvSpPr>
            <a:spLocks/>
          </p:cNvSpPr>
          <p:nvPr/>
        </p:nvSpPr>
        <p:spPr bwMode="auto">
          <a:xfrm>
            <a:off x="8803662" y="3134577"/>
            <a:ext cx="2982314" cy="1958647"/>
          </a:xfrm>
          <a:custGeom>
            <a:avLst/>
            <a:gdLst>
              <a:gd name="T0" fmla="*/ 10876 w 10876"/>
              <a:gd name="T1" fmla="*/ 7422 h 7422"/>
              <a:gd name="T2" fmla="*/ 0 w 10876"/>
              <a:gd name="T3" fmla="*/ 7422 h 7422"/>
              <a:gd name="T4" fmla="*/ 0 w 10876"/>
              <a:gd name="T5" fmla="*/ 0 h 7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76" h="7422">
                <a:moveTo>
                  <a:pt x="10876" y="7422"/>
                </a:moveTo>
                <a:lnTo>
                  <a:pt x="0" y="742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13">
            <a:extLst>
              <a:ext uri="{FF2B5EF4-FFF2-40B4-BE49-F238E27FC236}">
                <a16:creationId xmlns:a16="http://schemas.microsoft.com/office/drawing/2014/main" id="{F315D3CB-FF5B-3D3C-5F57-08F133F543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55234" y="5093224"/>
            <a:ext cx="0" cy="5807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14">
            <a:extLst>
              <a:ext uri="{FF2B5EF4-FFF2-40B4-BE49-F238E27FC236}">
                <a16:creationId xmlns:a16="http://schemas.microsoft.com/office/drawing/2014/main" id="{EC5808E9-F2B5-8802-FC40-C76BD0936E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02334" y="5093224"/>
            <a:ext cx="0" cy="5807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18">
            <a:extLst>
              <a:ext uri="{FF2B5EF4-FFF2-40B4-BE49-F238E27FC236}">
                <a16:creationId xmlns:a16="http://schemas.microsoft.com/office/drawing/2014/main" id="{9E5B6FC4-6A0E-1AFF-F8C6-82156CF58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69575" y="5093224"/>
            <a:ext cx="0" cy="5807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19">
            <a:extLst>
              <a:ext uri="{FF2B5EF4-FFF2-40B4-BE49-F238E27FC236}">
                <a16:creationId xmlns:a16="http://schemas.microsoft.com/office/drawing/2014/main" id="{25BC7D07-A429-6F2A-C62E-30B6D7CA10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6675" y="5093224"/>
            <a:ext cx="0" cy="5807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20">
            <a:extLst>
              <a:ext uri="{FF2B5EF4-FFF2-40B4-BE49-F238E27FC236}">
                <a16:creationId xmlns:a16="http://schemas.microsoft.com/office/drawing/2014/main" id="{01292262-B371-FB0F-6794-83384B7DAC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62404" y="5093224"/>
            <a:ext cx="0" cy="5807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21">
            <a:extLst>
              <a:ext uri="{FF2B5EF4-FFF2-40B4-BE49-F238E27FC236}">
                <a16:creationId xmlns:a16="http://schemas.microsoft.com/office/drawing/2014/main" id="{0E82FD69-3C91-2880-D53F-5D267DC27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09505" y="5093224"/>
            <a:ext cx="0" cy="5807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32">
            <a:extLst>
              <a:ext uri="{FF2B5EF4-FFF2-40B4-BE49-F238E27FC236}">
                <a16:creationId xmlns:a16="http://schemas.microsoft.com/office/drawing/2014/main" id="{692D05E8-95C0-347A-83E9-9A74D9C26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4702" y="3183411"/>
            <a:ext cx="58961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33">
            <a:extLst>
              <a:ext uri="{FF2B5EF4-FFF2-40B4-BE49-F238E27FC236}">
                <a16:creationId xmlns:a16="http://schemas.microsoft.com/office/drawing/2014/main" id="{A134953C-797C-8F91-53B5-D46DE41B8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4702" y="3649316"/>
            <a:ext cx="58961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34">
            <a:extLst>
              <a:ext uri="{FF2B5EF4-FFF2-40B4-BE49-F238E27FC236}">
                <a16:creationId xmlns:a16="http://schemas.microsoft.com/office/drawing/2014/main" id="{ADAED3AB-C0C0-D0C6-668A-D40384AD9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4702" y="4579805"/>
            <a:ext cx="58961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35">
            <a:extLst>
              <a:ext uri="{FF2B5EF4-FFF2-40B4-BE49-F238E27FC236}">
                <a16:creationId xmlns:a16="http://schemas.microsoft.com/office/drawing/2014/main" id="{7CB4A84B-AB66-2A6F-DD8E-F5C2C69E2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4702" y="4113900"/>
            <a:ext cx="58961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36">
            <a:extLst>
              <a:ext uri="{FF2B5EF4-FFF2-40B4-BE49-F238E27FC236}">
                <a16:creationId xmlns:a16="http://schemas.microsoft.com/office/drawing/2014/main" id="{D0BE0679-F6D6-65D9-C95F-83DDBE4C6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4702" y="5045710"/>
            <a:ext cx="58961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Freeform 43">
            <a:extLst>
              <a:ext uri="{FF2B5EF4-FFF2-40B4-BE49-F238E27FC236}">
                <a16:creationId xmlns:a16="http://schemas.microsoft.com/office/drawing/2014/main" id="{141E6522-A046-E6A7-6FB3-8EC33734DA2C}"/>
              </a:ext>
            </a:extLst>
          </p:cNvPr>
          <p:cNvSpPr>
            <a:spLocks/>
          </p:cNvSpPr>
          <p:nvPr/>
        </p:nvSpPr>
        <p:spPr bwMode="auto">
          <a:xfrm>
            <a:off x="9153313" y="3226966"/>
            <a:ext cx="2609353" cy="1655083"/>
          </a:xfrm>
          <a:custGeom>
            <a:avLst/>
            <a:gdLst>
              <a:gd name="T0" fmla="*/ 7130 w 9511"/>
              <a:gd name="T1" fmla="*/ 179 h 6269"/>
              <a:gd name="T2" fmla="*/ 6538 w 9511"/>
              <a:gd name="T3" fmla="*/ 284 h 6269"/>
              <a:gd name="T4" fmla="*/ 5911 w 9511"/>
              <a:gd name="T5" fmla="*/ 406 h 6269"/>
              <a:gd name="T6" fmla="*/ 4935 w 9511"/>
              <a:gd name="T7" fmla="*/ 536 h 6269"/>
              <a:gd name="T8" fmla="*/ 4555 w 9511"/>
              <a:gd name="T9" fmla="*/ 667 h 6269"/>
              <a:gd name="T10" fmla="*/ 4261 w 9511"/>
              <a:gd name="T11" fmla="*/ 852 h 6269"/>
              <a:gd name="T12" fmla="*/ 3817 w 9511"/>
              <a:gd name="T13" fmla="*/ 1052 h 6269"/>
              <a:gd name="T14" fmla="*/ 3370 w 9511"/>
              <a:gd name="T15" fmla="*/ 1345 h 6269"/>
              <a:gd name="T16" fmla="*/ 2895 w 9511"/>
              <a:gd name="T17" fmla="*/ 1657 h 6269"/>
              <a:gd name="T18" fmla="*/ 2411 w 9511"/>
              <a:gd name="T19" fmla="*/ 1951 h 6269"/>
              <a:gd name="T20" fmla="*/ 1909 w 9511"/>
              <a:gd name="T21" fmla="*/ 2421 h 6269"/>
              <a:gd name="T22" fmla="*/ 1710 w 9511"/>
              <a:gd name="T23" fmla="*/ 2724 h 6269"/>
              <a:gd name="T24" fmla="*/ 1479 w 9511"/>
              <a:gd name="T25" fmla="*/ 3375 h 6269"/>
              <a:gd name="T26" fmla="*/ 1171 w 9511"/>
              <a:gd name="T27" fmla="*/ 4266 h 6269"/>
              <a:gd name="T28" fmla="*/ 847 w 9511"/>
              <a:gd name="T29" fmla="*/ 4573 h 6269"/>
              <a:gd name="T30" fmla="*/ 620 w 9511"/>
              <a:gd name="T31" fmla="*/ 4944 h 6269"/>
              <a:gd name="T32" fmla="*/ 331 w 9511"/>
              <a:gd name="T33" fmla="*/ 5265 h 6269"/>
              <a:gd name="T34" fmla="*/ 82 w 9511"/>
              <a:gd name="T35" fmla="*/ 5781 h 6269"/>
              <a:gd name="T36" fmla="*/ 109 w 9511"/>
              <a:gd name="T37" fmla="*/ 6233 h 6269"/>
              <a:gd name="T38" fmla="*/ 239 w 9511"/>
              <a:gd name="T39" fmla="*/ 5979 h 6269"/>
              <a:gd name="T40" fmla="*/ 403 w 9511"/>
              <a:gd name="T41" fmla="*/ 5848 h 6269"/>
              <a:gd name="T42" fmla="*/ 505 w 9511"/>
              <a:gd name="T43" fmla="*/ 5685 h 6269"/>
              <a:gd name="T44" fmla="*/ 638 w 9511"/>
              <a:gd name="T45" fmla="*/ 5514 h 6269"/>
              <a:gd name="T46" fmla="*/ 834 w 9511"/>
              <a:gd name="T47" fmla="*/ 5252 h 6269"/>
              <a:gd name="T48" fmla="*/ 1048 w 9511"/>
              <a:gd name="T49" fmla="*/ 5078 h 6269"/>
              <a:gd name="T50" fmla="*/ 1230 w 9511"/>
              <a:gd name="T51" fmla="*/ 4947 h 6269"/>
              <a:gd name="T52" fmla="*/ 1372 w 9511"/>
              <a:gd name="T53" fmla="*/ 4602 h 6269"/>
              <a:gd name="T54" fmla="*/ 1508 w 9511"/>
              <a:gd name="T55" fmla="*/ 3935 h 6269"/>
              <a:gd name="T56" fmla="*/ 1620 w 9511"/>
              <a:gd name="T57" fmla="*/ 3612 h 6269"/>
              <a:gd name="T58" fmla="*/ 1807 w 9511"/>
              <a:gd name="T59" fmla="*/ 3369 h 6269"/>
              <a:gd name="T60" fmla="*/ 1954 w 9511"/>
              <a:gd name="T61" fmla="*/ 3054 h 6269"/>
              <a:gd name="T62" fmla="*/ 2120 w 9511"/>
              <a:gd name="T63" fmla="*/ 2964 h 6269"/>
              <a:gd name="T64" fmla="*/ 2270 w 9511"/>
              <a:gd name="T65" fmla="*/ 2768 h 6269"/>
              <a:gd name="T66" fmla="*/ 2535 w 9511"/>
              <a:gd name="T67" fmla="*/ 2648 h 6269"/>
              <a:gd name="T68" fmla="*/ 2650 w 9511"/>
              <a:gd name="T69" fmla="*/ 2476 h 6269"/>
              <a:gd name="T70" fmla="*/ 3136 w 9511"/>
              <a:gd name="T71" fmla="*/ 2371 h 6269"/>
              <a:gd name="T72" fmla="*/ 3256 w 9511"/>
              <a:gd name="T73" fmla="*/ 2179 h 6269"/>
              <a:gd name="T74" fmla="*/ 3438 w 9511"/>
              <a:gd name="T75" fmla="*/ 2039 h 6269"/>
              <a:gd name="T76" fmla="*/ 3634 w 9511"/>
              <a:gd name="T77" fmla="*/ 1903 h 6269"/>
              <a:gd name="T78" fmla="*/ 3815 w 9511"/>
              <a:gd name="T79" fmla="*/ 1725 h 6269"/>
              <a:gd name="T80" fmla="*/ 4122 w 9511"/>
              <a:gd name="T81" fmla="*/ 1520 h 6269"/>
              <a:gd name="T82" fmla="*/ 4328 w 9511"/>
              <a:gd name="T83" fmla="*/ 1411 h 6269"/>
              <a:gd name="T84" fmla="*/ 4537 w 9511"/>
              <a:gd name="T85" fmla="*/ 1275 h 6269"/>
              <a:gd name="T86" fmla="*/ 4812 w 9511"/>
              <a:gd name="T87" fmla="*/ 1167 h 6269"/>
              <a:gd name="T88" fmla="*/ 4946 w 9511"/>
              <a:gd name="T89" fmla="*/ 1085 h 6269"/>
              <a:gd name="T90" fmla="*/ 5699 w 9511"/>
              <a:gd name="T91" fmla="*/ 998 h 6269"/>
              <a:gd name="T92" fmla="*/ 5940 w 9511"/>
              <a:gd name="T93" fmla="*/ 896 h 6269"/>
              <a:gd name="T94" fmla="*/ 6379 w 9511"/>
              <a:gd name="T95" fmla="*/ 807 h 6269"/>
              <a:gd name="T96" fmla="*/ 6644 w 9511"/>
              <a:gd name="T97" fmla="*/ 722 h 6269"/>
              <a:gd name="T98" fmla="*/ 8036 w 9511"/>
              <a:gd name="T99" fmla="*/ 634 h 6269"/>
              <a:gd name="T100" fmla="*/ 8188 w 9511"/>
              <a:gd name="T101" fmla="*/ 535 h 6269"/>
              <a:gd name="T102" fmla="*/ 8841 w 9511"/>
              <a:gd name="T103" fmla="*/ 471 h 6269"/>
              <a:gd name="T104" fmla="*/ 9016 w 9511"/>
              <a:gd name="T105" fmla="*/ 386 h 6269"/>
              <a:gd name="T106" fmla="*/ 8851 w 9511"/>
              <a:gd name="T107" fmla="*/ 24 h 6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11" h="6269">
                <a:moveTo>
                  <a:pt x="8050" y="110"/>
                </a:moveTo>
                <a:lnTo>
                  <a:pt x="8003" y="158"/>
                </a:lnTo>
                <a:lnTo>
                  <a:pt x="7315" y="158"/>
                </a:lnTo>
                <a:lnTo>
                  <a:pt x="7287" y="179"/>
                </a:lnTo>
                <a:lnTo>
                  <a:pt x="7130" y="179"/>
                </a:lnTo>
                <a:lnTo>
                  <a:pt x="7130" y="208"/>
                </a:lnTo>
                <a:lnTo>
                  <a:pt x="6913" y="208"/>
                </a:lnTo>
                <a:lnTo>
                  <a:pt x="6913" y="252"/>
                </a:lnTo>
                <a:lnTo>
                  <a:pt x="6538" y="252"/>
                </a:lnTo>
                <a:lnTo>
                  <a:pt x="6538" y="284"/>
                </a:lnTo>
                <a:lnTo>
                  <a:pt x="6291" y="284"/>
                </a:lnTo>
                <a:lnTo>
                  <a:pt x="6291" y="361"/>
                </a:lnTo>
                <a:lnTo>
                  <a:pt x="5980" y="361"/>
                </a:lnTo>
                <a:lnTo>
                  <a:pt x="5980" y="406"/>
                </a:lnTo>
                <a:lnTo>
                  <a:pt x="5911" y="406"/>
                </a:lnTo>
                <a:lnTo>
                  <a:pt x="5911" y="447"/>
                </a:lnTo>
                <a:lnTo>
                  <a:pt x="5629" y="447"/>
                </a:lnTo>
                <a:lnTo>
                  <a:pt x="5629" y="487"/>
                </a:lnTo>
                <a:lnTo>
                  <a:pt x="4935" y="487"/>
                </a:lnTo>
                <a:lnTo>
                  <a:pt x="4935" y="536"/>
                </a:lnTo>
                <a:lnTo>
                  <a:pt x="4758" y="536"/>
                </a:lnTo>
                <a:lnTo>
                  <a:pt x="4758" y="613"/>
                </a:lnTo>
                <a:lnTo>
                  <a:pt x="4654" y="613"/>
                </a:lnTo>
                <a:lnTo>
                  <a:pt x="4654" y="667"/>
                </a:lnTo>
                <a:lnTo>
                  <a:pt x="4555" y="667"/>
                </a:lnTo>
                <a:lnTo>
                  <a:pt x="4555" y="721"/>
                </a:lnTo>
                <a:lnTo>
                  <a:pt x="4437" y="721"/>
                </a:lnTo>
                <a:lnTo>
                  <a:pt x="4437" y="771"/>
                </a:lnTo>
                <a:lnTo>
                  <a:pt x="4342" y="771"/>
                </a:lnTo>
                <a:lnTo>
                  <a:pt x="4261" y="852"/>
                </a:lnTo>
                <a:lnTo>
                  <a:pt x="4152" y="862"/>
                </a:lnTo>
                <a:lnTo>
                  <a:pt x="4075" y="943"/>
                </a:lnTo>
                <a:lnTo>
                  <a:pt x="3985" y="956"/>
                </a:lnTo>
                <a:lnTo>
                  <a:pt x="3930" y="1024"/>
                </a:lnTo>
                <a:lnTo>
                  <a:pt x="3817" y="1052"/>
                </a:lnTo>
                <a:lnTo>
                  <a:pt x="3708" y="1191"/>
                </a:lnTo>
                <a:lnTo>
                  <a:pt x="3577" y="1255"/>
                </a:lnTo>
                <a:lnTo>
                  <a:pt x="3510" y="1299"/>
                </a:lnTo>
                <a:lnTo>
                  <a:pt x="3438" y="1318"/>
                </a:lnTo>
                <a:lnTo>
                  <a:pt x="3370" y="1345"/>
                </a:lnTo>
                <a:lnTo>
                  <a:pt x="3320" y="1408"/>
                </a:lnTo>
                <a:lnTo>
                  <a:pt x="3202" y="1602"/>
                </a:lnTo>
                <a:lnTo>
                  <a:pt x="3149" y="1630"/>
                </a:lnTo>
                <a:lnTo>
                  <a:pt x="2994" y="1634"/>
                </a:lnTo>
                <a:lnTo>
                  <a:pt x="2895" y="1657"/>
                </a:lnTo>
                <a:lnTo>
                  <a:pt x="2741" y="1675"/>
                </a:lnTo>
                <a:lnTo>
                  <a:pt x="2727" y="1751"/>
                </a:lnTo>
                <a:lnTo>
                  <a:pt x="2665" y="1756"/>
                </a:lnTo>
                <a:lnTo>
                  <a:pt x="2551" y="1882"/>
                </a:lnTo>
                <a:lnTo>
                  <a:pt x="2411" y="1951"/>
                </a:lnTo>
                <a:lnTo>
                  <a:pt x="2312" y="1964"/>
                </a:lnTo>
                <a:lnTo>
                  <a:pt x="2293" y="2023"/>
                </a:lnTo>
                <a:lnTo>
                  <a:pt x="2162" y="2154"/>
                </a:lnTo>
                <a:lnTo>
                  <a:pt x="1991" y="2268"/>
                </a:lnTo>
                <a:lnTo>
                  <a:pt x="1909" y="2421"/>
                </a:lnTo>
                <a:lnTo>
                  <a:pt x="1900" y="2512"/>
                </a:lnTo>
                <a:lnTo>
                  <a:pt x="1850" y="2539"/>
                </a:lnTo>
                <a:lnTo>
                  <a:pt x="1801" y="2597"/>
                </a:lnTo>
                <a:lnTo>
                  <a:pt x="1769" y="2683"/>
                </a:lnTo>
                <a:lnTo>
                  <a:pt x="1710" y="2724"/>
                </a:lnTo>
                <a:lnTo>
                  <a:pt x="1660" y="2774"/>
                </a:lnTo>
                <a:lnTo>
                  <a:pt x="1625" y="2886"/>
                </a:lnTo>
                <a:lnTo>
                  <a:pt x="1521" y="3100"/>
                </a:lnTo>
                <a:lnTo>
                  <a:pt x="1489" y="3253"/>
                </a:lnTo>
                <a:lnTo>
                  <a:pt x="1479" y="3375"/>
                </a:lnTo>
                <a:lnTo>
                  <a:pt x="1430" y="3696"/>
                </a:lnTo>
                <a:lnTo>
                  <a:pt x="1385" y="3814"/>
                </a:lnTo>
                <a:lnTo>
                  <a:pt x="1331" y="3904"/>
                </a:lnTo>
                <a:lnTo>
                  <a:pt x="1217" y="4202"/>
                </a:lnTo>
                <a:lnTo>
                  <a:pt x="1171" y="4266"/>
                </a:lnTo>
                <a:lnTo>
                  <a:pt x="1023" y="4370"/>
                </a:lnTo>
                <a:lnTo>
                  <a:pt x="995" y="4442"/>
                </a:lnTo>
                <a:lnTo>
                  <a:pt x="936" y="4455"/>
                </a:lnTo>
                <a:lnTo>
                  <a:pt x="901" y="4555"/>
                </a:lnTo>
                <a:lnTo>
                  <a:pt x="847" y="4573"/>
                </a:lnTo>
                <a:lnTo>
                  <a:pt x="815" y="4640"/>
                </a:lnTo>
                <a:lnTo>
                  <a:pt x="756" y="4691"/>
                </a:lnTo>
                <a:lnTo>
                  <a:pt x="697" y="4771"/>
                </a:lnTo>
                <a:lnTo>
                  <a:pt x="657" y="4844"/>
                </a:lnTo>
                <a:lnTo>
                  <a:pt x="620" y="4944"/>
                </a:lnTo>
                <a:lnTo>
                  <a:pt x="570" y="5030"/>
                </a:lnTo>
                <a:lnTo>
                  <a:pt x="503" y="5084"/>
                </a:lnTo>
                <a:lnTo>
                  <a:pt x="425" y="5183"/>
                </a:lnTo>
                <a:lnTo>
                  <a:pt x="412" y="5238"/>
                </a:lnTo>
                <a:lnTo>
                  <a:pt x="331" y="5265"/>
                </a:lnTo>
                <a:lnTo>
                  <a:pt x="313" y="5364"/>
                </a:lnTo>
                <a:lnTo>
                  <a:pt x="240" y="5410"/>
                </a:lnTo>
                <a:lnTo>
                  <a:pt x="177" y="5487"/>
                </a:lnTo>
                <a:lnTo>
                  <a:pt x="123" y="5712"/>
                </a:lnTo>
                <a:lnTo>
                  <a:pt x="82" y="5781"/>
                </a:lnTo>
                <a:lnTo>
                  <a:pt x="50" y="5902"/>
                </a:lnTo>
                <a:lnTo>
                  <a:pt x="37" y="6033"/>
                </a:lnTo>
                <a:lnTo>
                  <a:pt x="0" y="6233"/>
                </a:lnTo>
                <a:lnTo>
                  <a:pt x="66" y="6269"/>
                </a:lnTo>
                <a:lnTo>
                  <a:pt x="109" y="6233"/>
                </a:lnTo>
                <a:lnTo>
                  <a:pt x="133" y="6151"/>
                </a:lnTo>
                <a:lnTo>
                  <a:pt x="152" y="6113"/>
                </a:lnTo>
                <a:lnTo>
                  <a:pt x="184" y="6027"/>
                </a:lnTo>
                <a:lnTo>
                  <a:pt x="239" y="6027"/>
                </a:lnTo>
                <a:lnTo>
                  <a:pt x="239" y="5979"/>
                </a:lnTo>
                <a:lnTo>
                  <a:pt x="282" y="5979"/>
                </a:lnTo>
                <a:lnTo>
                  <a:pt x="282" y="5893"/>
                </a:lnTo>
                <a:lnTo>
                  <a:pt x="320" y="5893"/>
                </a:lnTo>
                <a:lnTo>
                  <a:pt x="320" y="5848"/>
                </a:lnTo>
                <a:lnTo>
                  <a:pt x="403" y="5848"/>
                </a:lnTo>
                <a:lnTo>
                  <a:pt x="403" y="5787"/>
                </a:lnTo>
                <a:lnTo>
                  <a:pt x="458" y="5787"/>
                </a:lnTo>
                <a:lnTo>
                  <a:pt x="458" y="5733"/>
                </a:lnTo>
                <a:lnTo>
                  <a:pt x="505" y="5733"/>
                </a:lnTo>
                <a:lnTo>
                  <a:pt x="505" y="5685"/>
                </a:lnTo>
                <a:lnTo>
                  <a:pt x="548" y="5685"/>
                </a:lnTo>
                <a:lnTo>
                  <a:pt x="553" y="5640"/>
                </a:lnTo>
                <a:lnTo>
                  <a:pt x="601" y="5626"/>
                </a:lnTo>
                <a:lnTo>
                  <a:pt x="636" y="5588"/>
                </a:lnTo>
                <a:lnTo>
                  <a:pt x="638" y="5514"/>
                </a:lnTo>
                <a:lnTo>
                  <a:pt x="680" y="5459"/>
                </a:lnTo>
                <a:lnTo>
                  <a:pt x="748" y="5402"/>
                </a:lnTo>
                <a:lnTo>
                  <a:pt x="788" y="5348"/>
                </a:lnTo>
                <a:lnTo>
                  <a:pt x="834" y="5319"/>
                </a:lnTo>
                <a:lnTo>
                  <a:pt x="834" y="5252"/>
                </a:lnTo>
                <a:lnTo>
                  <a:pt x="928" y="5252"/>
                </a:lnTo>
                <a:lnTo>
                  <a:pt x="928" y="5161"/>
                </a:lnTo>
                <a:lnTo>
                  <a:pt x="979" y="5161"/>
                </a:lnTo>
                <a:lnTo>
                  <a:pt x="1000" y="5118"/>
                </a:lnTo>
                <a:lnTo>
                  <a:pt x="1048" y="5078"/>
                </a:lnTo>
                <a:lnTo>
                  <a:pt x="1075" y="5040"/>
                </a:lnTo>
                <a:lnTo>
                  <a:pt x="1110" y="5019"/>
                </a:lnTo>
                <a:lnTo>
                  <a:pt x="1155" y="5003"/>
                </a:lnTo>
                <a:lnTo>
                  <a:pt x="1155" y="4947"/>
                </a:lnTo>
                <a:lnTo>
                  <a:pt x="1230" y="4947"/>
                </a:lnTo>
                <a:lnTo>
                  <a:pt x="1262" y="4804"/>
                </a:lnTo>
                <a:lnTo>
                  <a:pt x="1287" y="4765"/>
                </a:lnTo>
                <a:lnTo>
                  <a:pt x="1305" y="4722"/>
                </a:lnTo>
                <a:lnTo>
                  <a:pt x="1326" y="4610"/>
                </a:lnTo>
                <a:lnTo>
                  <a:pt x="1372" y="4602"/>
                </a:lnTo>
                <a:lnTo>
                  <a:pt x="1404" y="4509"/>
                </a:lnTo>
                <a:lnTo>
                  <a:pt x="1457" y="4410"/>
                </a:lnTo>
                <a:lnTo>
                  <a:pt x="1473" y="4095"/>
                </a:lnTo>
                <a:lnTo>
                  <a:pt x="1502" y="4001"/>
                </a:lnTo>
                <a:lnTo>
                  <a:pt x="1508" y="3935"/>
                </a:lnTo>
                <a:lnTo>
                  <a:pt x="1532" y="3820"/>
                </a:lnTo>
                <a:lnTo>
                  <a:pt x="1588" y="3763"/>
                </a:lnTo>
                <a:lnTo>
                  <a:pt x="1588" y="3683"/>
                </a:lnTo>
                <a:lnTo>
                  <a:pt x="1620" y="3683"/>
                </a:lnTo>
                <a:lnTo>
                  <a:pt x="1620" y="3612"/>
                </a:lnTo>
                <a:lnTo>
                  <a:pt x="1660" y="3612"/>
                </a:lnTo>
                <a:lnTo>
                  <a:pt x="1660" y="3511"/>
                </a:lnTo>
                <a:lnTo>
                  <a:pt x="1752" y="3511"/>
                </a:lnTo>
                <a:lnTo>
                  <a:pt x="1752" y="3369"/>
                </a:lnTo>
                <a:lnTo>
                  <a:pt x="1807" y="3369"/>
                </a:lnTo>
                <a:lnTo>
                  <a:pt x="1807" y="3297"/>
                </a:lnTo>
                <a:lnTo>
                  <a:pt x="1893" y="3297"/>
                </a:lnTo>
                <a:lnTo>
                  <a:pt x="1893" y="3158"/>
                </a:lnTo>
                <a:lnTo>
                  <a:pt x="1954" y="3158"/>
                </a:lnTo>
                <a:lnTo>
                  <a:pt x="1954" y="3054"/>
                </a:lnTo>
                <a:lnTo>
                  <a:pt x="1999" y="3054"/>
                </a:lnTo>
                <a:lnTo>
                  <a:pt x="1999" y="3009"/>
                </a:lnTo>
                <a:lnTo>
                  <a:pt x="2037" y="3009"/>
                </a:lnTo>
                <a:lnTo>
                  <a:pt x="2037" y="2964"/>
                </a:lnTo>
                <a:lnTo>
                  <a:pt x="2120" y="2964"/>
                </a:lnTo>
                <a:lnTo>
                  <a:pt x="2120" y="2921"/>
                </a:lnTo>
                <a:lnTo>
                  <a:pt x="2193" y="2921"/>
                </a:lnTo>
                <a:lnTo>
                  <a:pt x="2193" y="2849"/>
                </a:lnTo>
                <a:lnTo>
                  <a:pt x="2270" y="2849"/>
                </a:lnTo>
                <a:lnTo>
                  <a:pt x="2270" y="2768"/>
                </a:lnTo>
                <a:lnTo>
                  <a:pt x="2311" y="2768"/>
                </a:lnTo>
                <a:lnTo>
                  <a:pt x="2311" y="2702"/>
                </a:lnTo>
                <a:lnTo>
                  <a:pt x="2438" y="2702"/>
                </a:lnTo>
                <a:lnTo>
                  <a:pt x="2438" y="2648"/>
                </a:lnTo>
                <a:lnTo>
                  <a:pt x="2535" y="2648"/>
                </a:lnTo>
                <a:lnTo>
                  <a:pt x="2535" y="2607"/>
                </a:lnTo>
                <a:lnTo>
                  <a:pt x="2583" y="2607"/>
                </a:lnTo>
                <a:lnTo>
                  <a:pt x="2583" y="2566"/>
                </a:lnTo>
                <a:lnTo>
                  <a:pt x="2650" y="2566"/>
                </a:lnTo>
                <a:lnTo>
                  <a:pt x="2650" y="2476"/>
                </a:lnTo>
                <a:lnTo>
                  <a:pt x="2735" y="2476"/>
                </a:lnTo>
                <a:lnTo>
                  <a:pt x="2735" y="2405"/>
                </a:lnTo>
                <a:lnTo>
                  <a:pt x="2804" y="2405"/>
                </a:lnTo>
                <a:lnTo>
                  <a:pt x="2804" y="2371"/>
                </a:lnTo>
                <a:lnTo>
                  <a:pt x="3136" y="2371"/>
                </a:lnTo>
                <a:lnTo>
                  <a:pt x="3136" y="2346"/>
                </a:lnTo>
                <a:lnTo>
                  <a:pt x="3222" y="2346"/>
                </a:lnTo>
                <a:lnTo>
                  <a:pt x="3222" y="2258"/>
                </a:lnTo>
                <a:lnTo>
                  <a:pt x="3256" y="2258"/>
                </a:lnTo>
                <a:lnTo>
                  <a:pt x="3256" y="2179"/>
                </a:lnTo>
                <a:lnTo>
                  <a:pt x="3299" y="2179"/>
                </a:lnTo>
                <a:lnTo>
                  <a:pt x="3299" y="2106"/>
                </a:lnTo>
                <a:lnTo>
                  <a:pt x="3352" y="2106"/>
                </a:lnTo>
                <a:lnTo>
                  <a:pt x="3352" y="2039"/>
                </a:lnTo>
                <a:lnTo>
                  <a:pt x="3438" y="2039"/>
                </a:lnTo>
                <a:lnTo>
                  <a:pt x="3438" y="1986"/>
                </a:lnTo>
                <a:lnTo>
                  <a:pt x="3516" y="1986"/>
                </a:lnTo>
                <a:lnTo>
                  <a:pt x="3516" y="1957"/>
                </a:lnTo>
                <a:lnTo>
                  <a:pt x="3634" y="1957"/>
                </a:lnTo>
                <a:lnTo>
                  <a:pt x="3634" y="1903"/>
                </a:lnTo>
                <a:lnTo>
                  <a:pt x="3722" y="1903"/>
                </a:lnTo>
                <a:lnTo>
                  <a:pt x="3722" y="1804"/>
                </a:lnTo>
                <a:lnTo>
                  <a:pt x="3775" y="1804"/>
                </a:lnTo>
                <a:lnTo>
                  <a:pt x="3775" y="1725"/>
                </a:lnTo>
                <a:lnTo>
                  <a:pt x="3815" y="1725"/>
                </a:lnTo>
                <a:lnTo>
                  <a:pt x="3815" y="1680"/>
                </a:lnTo>
                <a:lnTo>
                  <a:pt x="3983" y="1680"/>
                </a:lnTo>
                <a:lnTo>
                  <a:pt x="3983" y="1582"/>
                </a:lnTo>
                <a:lnTo>
                  <a:pt x="4122" y="1582"/>
                </a:lnTo>
                <a:lnTo>
                  <a:pt x="4122" y="1520"/>
                </a:lnTo>
                <a:lnTo>
                  <a:pt x="4173" y="1520"/>
                </a:lnTo>
                <a:lnTo>
                  <a:pt x="4173" y="1474"/>
                </a:lnTo>
                <a:lnTo>
                  <a:pt x="4262" y="1474"/>
                </a:lnTo>
                <a:lnTo>
                  <a:pt x="4262" y="1411"/>
                </a:lnTo>
                <a:lnTo>
                  <a:pt x="4328" y="1411"/>
                </a:lnTo>
                <a:lnTo>
                  <a:pt x="4328" y="1365"/>
                </a:lnTo>
                <a:lnTo>
                  <a:pt x="4437" y="1365"/>
                </a:lnTo>
                <a:lnTo>
                  <a:pt x="4437" y="1316"/>
                </a:lnTo>
                <a:lnTo>
                  <a:pt x="4537" y="1316"/>
                </a:lnTo>
                <a:lnTo>
                  <a:pt x="4537" y="1275"/>
                </a:lnTo>
                <a:lnTo>
                  <a:pt x="4638" y="1275"/>
                </a:lnTo>
                <a:lnTo>
                  <a:pt x="4638" y="1244"/>
                </a:lnTo>
                <a:lnTo>
                  <a:pt x="4710" y="1244"/>
                </a:lnTo>
                <a:lnTo>
                  <a:pt x="4710" y="1167"/>
                </a:lnTo>
                <a:lnTo>
                  <a:pt x="4812" y="1167"/>
                </a:lnTo>
                <a:lnTo>
                  <a:pt x="4812" y="1141"/>
                </a:lnTo>
                <a:lnTo>
                  <a:pt x="4857" y="1141"/>
                </a:lnTo>
                <a:lnTo>
                  <a:pt x="4857" y="1112"/>
                </a:lnTo>
                <a:lnTo>
                  <a:pt x="4946" y="1112"/>
                </a:lnTo>
                <a:lnTo>
                  <a:pt x="4946" y="1085"/>
                </a:lnTo>
                <a:lnTo>
                  <a:pt x="5328" y="1085"/>
                </a:lnTo>
                <a:lnTo>
                  <a:pt x="5328" y="1032"/>
                </a:lnTo>
                <a:lnTo>
                  <a:pt x="5633" y="1032"/>
                </a:lnTo>
                <a:lnTo>
                  <a:pt x="5633" y="998"/>
                </a:lnTo>
                <a:lnTo>
                  <a:pt x="5699" y="998"/>
                </a:lnTo>
                <a:lnTo>
                  <a:pt x="5699" y="971"/>
                </a:lnTo>
                <a:lnTo>
                  <a:pt x="5893" y="971"/>
                </a:lnTo>
                <a:lnTo>
                  <a:pt x="5893" y="935"/>
                </a:lnTo>
                <a:lnTo>
                  <a:pt x="5940" y="935"/>
                </a:lnTo>
                <a:lnTo>
                  <a:pt x="5940" y="896"/>
                </a:lnTo>
                <a:lnTo>
                  <a:pt x="6277" y="896"/>
                </a:lnTo>
                <a:lnTo>
                  <a:pt x="6277" y="842"/>
                </a:lnTo>
                <a:lnTo>
                  <a:pt x="6318" y="842"/>
                </a:lnTo>
                <a:lnTo>
                  <a:pt x="6318" y="807"/>
                </a:lnTo>
                <a:lnTo>
                  <a:pt x="6379" y="807"/>
                </a:lnTo>
                <a:lnTo>
                  <a:pt x="6379" y="781"/>
                </a:lnTo>
                <a:lnTo>
                  <a:pt x="6552" y="781"/>
                </a:lnTo>
                <a:lnTo>
                  <a:pt x="6552" y="754"/>
                </a:lnTo>
                <a:lnTo>
                  <a:pt x="6644" y="754"/>
                </a:lnTo>
                <a:lnTo>
                  <a:pt x="6644" y="722"/>
                </a:lnTo>
                <a:lnTo>
                  <a:pt x="6908" y="722"/>
                </a:lnTo>
                <a:lnTo>
                  <a:pt x="6908" y="692"/>
                </a:lnTo>
                <a:lnTo>
                  <a:pt x="7135" y="692"/>
                </a:lnTo>
                <a:lnTo>
                  <a:pt x="7135" y="634"/>
                </a:lnTo>
                <a:lnTo>
                  <a:pt x="8036" y="634"/>
                </a:lnTo>
                <a:lnTo>
                  <a:pt x="8036" y="599"/>
                </a:lnTo>
                <a:lnTo>
                  <a:pt x="8121" y="599"/>
                </a:lnTo>
                <a:lnTo>
                  <a:pt x="8121" y="572"/>
                </a:lnTo>
                <a:lnTo>
                  <a:pt x="8188" y="572"/>
                </a:lnTo>
                <a:lnTo>
                  <a:pt x="8188" y="535"/>
                </a:lnTo>
                <a:lnTo>
                  <a:pt x="8448" y="535"/>
                </a:lnTo>
                <a:lnTo>
                  <a:pt x="8448" y="501"/>
                </a:lnTo>
                <a:lnTo>
                  <a:pt x="8546" y="501"/>
                </a:lnTo>
                <a:lnTo>
                  <a:pt x="8546" y="471"/>
                </a:lnTo>
                <a:lnTo>
                  <a:pt x="8841" y="471"/>
                </a:lnTo>
                <a:lnTo>
                  <a:pt x="8841" y="442"/>
                </a:lnTo>
                <a:lnTo>
                  <a:pt x="8899" y="442"/>
                </a:lnTo>
                <a:lnTo>
                  <a:pt x="8899" y="415"/>
                </a:lnTo>
                <a:lnTo>
                  <a:pt x="9016" y="415"/>
                </a:lnTo>
                <a:lnTo>
                  <a:pt x="9016" y="386"/>
                </a:lnTo>
                <a:lnTo>
                  <a:pt x="9511" y="386"/>
                </a:lnTo>
                <a:lnTo>
                  <a:pt x="9511" y="0"/>
                </a:lnTo>
                <a:lnTo>
                  <a:pt x="8929" y="0"/>
                </a:lnTo>
                <a:lnTo>
                  <a:pt x="8929" y="24"/>
                </a:lnTo>
                <a:lnTo>
                  <a:pt x="8851" y="24"/>
                </a:lnTo>
                <a:lnTo>
                  <a:pt x="8851" y="70"/>
                </a:lnTo>
                <a:lnTo>
                  <a:pt x="8079" y="70"/>
                </a:lnTo>
                <a:lnTo>
                  <a:pt x="8050" y="110"/>
                </a:lnTo>
                <a:close/>
              </a:path>
            </a:pathLst>
          </a:custGeom>
          <a:solidFill>
            <a:srgbClr val="FFD9BF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1" name="Freeform 45">
            <a:extLst>
              <a:ext uri="{FF2B5EF4-FFF2-40B4-BE49-F238E27FC236}">
                <a16:creationId xmlns:a16="http://schemas.microsoft.com/office/drawing/2014/main" id="{5058029C-F989-CA0D-3997-D5352B5E060E}"/>
              </a:ext>
            </a:extLst>
          </p:cNvPr>
          <p:cNvSpPr>
            <a:spLocks/>
          </p:cNvSpPr>
          <p:nvPr/>
        </p:nvSpPr>
        <p:spPr bwMode="auto">
          <a:xfrm>
            <a:off x="9145086" y="3211128"/>
            <a:ext cx="2426986" cy="1725034"/>
          </a:xfrm>
          <a:custGeom>
            <a:avLst/>
            <a:gdLst>
              <a:gd name="T0" fmla="*/ 7638 w 8848"/>
              <a:gd name="T1" fmla="*/ 61 h 6532"/>
              <a:gd name="T2" fmla="*/ 6308 w 8848"/>
              <a:gd name="T3" fmla="*/ 230 h 6532"/>
              <a:gd name="T4" fmla="*/ 4967 w 8848"/>
              <a:gd name="T5" fmla="*/ 318 h 6532"/>
              <a:gd name="T6" fmla="*/ 4257 w 8848"/>
              <a:gd name="T7" fmla="*/ 478 h 6532"/>
              <a:gd name="T8" fmla="*/ 3816 w 8848"/>
              <a:gd name="T9" fmla="*/ 631 h 6532"/>
              <a:gd name="T10" fmla="*/ 3546 w 8848"/>
              <a:gd name="T11" fmla="*/ 769 h 6532"/>
              <a:gd name="T12" fmla="*/ 3087 w 8848"/>
              <a:gd name="T13" fmla="*/ 922 h 6532"/>
              <a:gd name="T14" fmla="*/ 2774 w 8848"/>
              <a:gd name="T15" fmla="*/ 1167 h 6532"/>
              <a:gd name="T16" fmla="*/ 2434 w 8848"/>
              <a:gd name="T17" fmla="*/ 1265 h 6532"/>
              <a:gd name="T18" fmla="*/ 2223 w 8848"/>
              <a:gd name="T19" fmla="*/ 1430 h 6532"/>
              <a:gd name="T20" fmla="*/ 1947 w 8848"/>
              <a:gd name="T21" fmla="*/ 1610 h 6532"/>
              <a:gd name="T22" fmla="*/ 1766 w 8848"/>
              <a:gd name="T23" fmla="*/ 1841 h 6532"/>
              <a:gd name="T24" fmla="*/ 1716 w 8848"/>
              <a:gd name="T25" fmla="*/ 1988 h 6532"/>
              <a:gd name="T26" fmla="*/ 1623 w 8848"/>
              <a:gd name="T27" fmla="*/ 2337 h 6532"/>
              <a:gd name="T28" fmla="*/ 1488 w 8848"/>
              <a:gd name="T29" fmla="*/ 2609 h 6532"/>
              <a:gd name="T30" fmla="*/ 1490 w 8848"/>
              <a:gd name="T31" fmla="*/ 2678 h 6532"/>
              <a:gd name="T32" fmla="*/ 1488 w 8848"/>
              <a:gd name="T33" fmla="*/ 2713 h 6532"/>
              <a:gd name="T34" fmla="*/ 1472 w 8848"/>
              <a:gd name="T35" fmla="*/ 2759 h 6532"/>
              <a:gd name="T36" fmla="*/ 1402 w 8848"/>
              <a:gd name="T37" fmla="*/ 3108 h 6532"/>
              <a:gd name="T38" fmla="*/ 1368 w 8848"/>
              <a:gd name="T39" fmla="*/ 3280 h 6532"/>
              <a:gd name="T40" fmla="*/ 1182 w 8848"/>
              <a:gd name="T41" fmla="*/ 3611 h 6532"/>
              <a:gd name="T42" fmla="*/ 994 w 8848"/>
              <a:gd name="T43" fmla="*/ 3797 h 6532"/>
              <a:gd name="T44" fmla="*/ 755 w 8848"/>
              <a:gd name="T45" fmla="*/ 4121 h 6532"/>
              <a:gd name="T46" fmla="*/ 670 w 8848"/>
              <a:gd name="T47" fmla="*/ 4672 h 6532"/>
              <a:gd name="T48" fmla="*/ 465 w 8848"/>
              <a:gd name="T49" fmla="*/ 5322 h 6532"/>
              <a:gd name="T50" fmla="*/ 405 w 8848"/>
              <a:gd name="T51" fmla="*/ 5388 h 6532"/>
              <a:gd name="T52" fmla="*/ 382 w 8848"/>
              <a:gd name="T53" fmla="*/ 5406 h 6532"/>
              <a:gd name="T54" fmla="*/ 334 w 8848"/>
              <a:gd name="T55" fmla="*/ 5426 h 6532"/>
              <a:gd name="T56" fmla="*/ 284 w 8848"/>
              <a:gd name="T57" fmla="*/ 5484 h 6532"/>
              <a:gd name="T58" fmla="*/ 250 w 8848"/>
              <a:gd name="T59" fmla="*/ 5509 h 6532"/>
              <a:gd name="T60" fmla="*/ 134 w 8848"/>
              <a:gd name="T61" fmla="*/ 5809 h 6532"/>
              <a:gd name="T62" fmla="*/ 78 w 8848"/>
              <a:gd name="T63" fmla="*/ 6021 h 6532"/>
              <a:gd name="T64" fmla="*/ 56 w 8848"/>
              <a:gd name="T65" fmla="*/ 6075 h 6532"/>
              <a:gd name="T66" fmla="*/ 28 w 8848"/>
              <a:gd name="T67" fmla="*/ 6147 h 6532"/>
              <a:gd name="T68" fmla="*/ 6 w 8848"/>
              <a:gd name="T69" fmla="*/ 6239 h 6532"/>
              <a:gd name="T70" fmla="*/ 165 w 8848"/>
              <a:gd name="T71" fmla="*/ 6397 h 6532"/>
              <a:gd name="T72" fmla="*/ 343 w 8848"/>
              <a:gd name="T73" fmla="*/ 6142 h 6532"/>
              <a:gd name="T74" fmla="*/ 545 w 8848"/>
              <a:gd name="T75" fmla="*/ 5903 h 6532"/>
              <a:gd name="T76" fmla="*/ 666 w 8848"/>
              <a:gd name="T77" fmla="*/ 5390 h 6532"/>
              <a:gd name="T78" fmla="*/ 673 w 8848"/>
              <a:gd name="T79" fmla="*/ 5337 h 6532"/>
              <a:gd name="T80" fmla="*/ 686 w 8848"/>
              <a:gd name="T81" fmla="*/ 5251 h 6532"/>
              <a:gd name="T82" fmla="*/ 784 w 8848"/>
              <a:gd name="T83" fmla="*/ 4966 h 6532"/>
              <a:gd name="T84" fmla="*/ 1051 w 8848"/>
              <a:gd name="T85" fmla="*/ 4707 h 6532"/>
              <a:gd name="T86" fmla="*/ 1402 w 8848"/>
              <a:gd name="T87" fmla="*/ 4048 h 6532"/>
              <a:gd name="T88" fmla="*/ 1506 w 8848"/>
              <a:gd name="T89" fmla="*/ 3629 h 6532"/>
              <a:gd name="T90" fmla="*/ 1751 w 8848"/>
              <a:gd name="T91" fmla="*/ 2821 h 6532"/>
              <a:gd name="T92" fmla="*/ 2021 w 8848"/>
              <a:gd name="T93" fmla="*/ 2437 h 6532"/>
              <a:gd name="T94" fmla="*/ 2239 w 8848"/>
              <a:gd name="T95" fmla="*/ 2288 h 6532"/>
              <a:gd name="T96" fmla="*/ 2483 w 8848"/>
              <a:gd name="T97" fmla="*/ 2180 h 6532"/>
              <a:gd name="T98" fmla="*/ 2654 w 8848"/>
              <a:gd name="T99" fmla="*/ 2012 h 6532"/>
              <a:gd name="T100" fmla="*/ 2958 w 8848"/>
              <a:gd name="T101" fmla="*/ 1865 h 6532"/>
              <a:gd name="T102" fmla="*/ 3322 w 8848"/>
              <a:gd name="T103" fmla="*/ 1584 h 6532"/>
              <a:gd name="T104" fmla="*/ 3675 w 8848"/>
              <a:gd name="T105" fmla="*/ 1494 h 6532"/>
              <a:gd name="T106" fmla="*/ 3840 w 8848"/>
              <a:gd name="T107" fmla="*/ 1363 h 6532"/>
              <a:gd name="T108" fmla="*/ 4161 w 8848"/>
              <a:gd name="T109" fmla="*/ 1167 h 6532"/>
              <a:gd name="T110" fmla="*/ 4798 w 8848"/>
              <a:gd name="T111" fmla="*/ 992 h 6532"/>
              <a:gd name="T112" fmla="*/ 6153 w 8848"/>
              <a:gd name="T113" fmla="*/ 910 h 6532"/>
              <a:gd name="T114" fmla="*/ 6324 w 8848"/>
              <a:gd name="T115" fmla="*/ 726 h 6532"/>
              <a:gd name="T116" fmla="*/ 7619 w 8848"/>
              <a:gd name="T117" fmla="*/ 634 h 6532"/>
              <a:gd name="T118" fmla="*/ 8128 w 8848"/>
              <a:gd name="T119" fmla="*/ 457 h 6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48" h="6532">
                <a:moveTo>
                  <a:pt x="8152" y="0"/>
                </a:moveTo>
                <a:lnTo>
                  <a:pt x="8152" y="28"/>
                </a:lnTo>
                <a:lnTo>
                  <a:pt x="8057" y="28"/>
                </a:lnTo>
                <a:lnTo>
                  <a:pt x="8057" y="61"/>
                </a:lnTo>
                <a:lnTo>
                  <a:pt x="7638" y="61"/>
                </a:lnTo>
                <a:lnTo>
                  <a:pt x="7638" y="129"/>
                </a:lnTo>
                <a:lnTo>
                  <a:pt x="6609" y="129"/>
                </a:lnTo>
                <a:lnTo>
                  <a:pt x="6609" y="169"/>
                </a:lnTo>
                <a:lnTo>
                  <a:pt x="6308" y="169"/>
                </a:lnTo>
                <a:lnTo>
                  <a:pt x="6308" y="230"/>
                </a:lnTo>
                <a:lnTo>
                  <a:pt x="6192" y="230"/>
                </a:lnTo>
                <a:lnTo>
                  <a:pt x="6192" y="279"/>
                </a:lnTo>
                <a:lnTo>
                  <a:pt x="5662" y="279"/>
                </a:lnTo>
                <a:lnTo>
                  <a:pt x="5662" y="318"/>
                </a:lnTo>
                <a:lnTo>
                  <a:pt x="4967" y="318"/>
                </a:lnTo>
                <a:lnTo>
                  <a:pt x="4967" y="361"/>
                </a:lnTo>
                <a:lnTo>
                  <a:pt x="4808" y="361"/>
                </a:lnTo>
                <a:lnTo>
                  <a:pt x="4808" y="435"/>
                </a:lnTo>
                <a:lnTo>
                  <a:pt x="4257" y="435"/>
                </a:lnTo>
                <a:lnTo>
                  <a:pt x="4257" y="478"/>
                </a:lnTo>
                <a:lnTo>
                  <a:pt x="3993" y="478"/>
                </a:lnTo>
                <a:lnTo>
                  <a:pt x="3993" y="542"/>
                </a:lnTo>
                <a:lnTo>
                  <a:pt x="3867" y="542"/>
                </a:lnTo>
                <a:lnTo>
                  <a:pt x="3867" y="631"/>
                </a:lnTo>
                <a:lnTo>
                  <a:pt x="3816" y="631"/>
                </a:lnTo>
                <a:lnTo>
                  <a:pt x="3816" y="671"/>
                </a:lnTo>
                <a:lnTo>
                  <a:pt x="3693" y="671"/>
                </a:lnTo>
                <a:lnTo>
                  <a:pt x="3693" y="729"/>
                </a:lnTo>
                <a:lnTo>
                  <a:pt x="3546" y="729"/>
                </a:lnTo>
                <a:lnTo>
                  <a:pt x="3546" y="769"/>
                </a:lnTo>
                <a:lnTo>
                  <a:pt x="3491" y="769"/>
                </a:lnTo>
                <a:lnTo>
                  <a:pt x="3491" y="802"/>
                </a:lnTo>
                <a:lnTo>
                  <a:pt x="3328" y="802"/>
                </a:lnTo>
                <a:lnTo>
                  <a:pt x="3328" y="922"/>
                </a:lnTo>
                <a:lnTo>
                  <a:pt x="3087" y="922"/>
                </a:lnTo>
                <a:lnTo>
                  <a:pt x="3087" y="959"/>
                </a:lnTo>
                <a:lnTo>
                  <a:pt x="2927" y="959"/>
                </a:lnTo>
                <a:lnTo>
                  <a:pt x="2927" y="1059"/>
                </a:lnTo>
                <a:lnTo>
                  <a:pt x="2774" y="1059"/>
                </a:lnTo>
                <a:lnTo>
                  <a:pt x="2774" y="1167"/>
                </a:lnTo>
                <a:lnTo>
                  <a:pt x="2652" y="1167"/>
                </a:lnTo>
                <a:lnTo>
                  <a:pt x="2652" y="1225"/>
                </a:lnTo>
                <a:lnTo>
                  <a:pt x="2572" y="1225"/>
                </a:lnTo>
                <a:lnTo>
                  <a:pt x="2572" y="1265"/>
                </a:lnTo>
                <a:lnTo>
                  <a:pt x="2434" y="1265"/>
                </a:lnTo>
                <a:lnTo>
                  <a:pt x="2434" y="1332"/>
                </a:lnTo>
                <a:lnTo>
                  <a:pt x="2330" y="1332"/>
                </a:lnTo>
                <a:lnTo>
                  <a:pt x="2330" y="1394"/>
                </a:lnTo>
                <a:lnTo>
                  <a:pt x="2223" y="1394"/>
                </a:lnTo>
                <a:lnTo>
                  <a:pt x="2223" y="1430"/>
                </a:lnTo>
                <a:lnTo>
                  <a:pt x="2189" y="1430"/>
                </a:lnTo>
                <a:lnTo>
                  <a:pt x="2146" y="1473"/>
                </a:lnTo>
                <a:lnTo>
                  <a:pt x="2039" y="1457"/>
                </a:lnTo>
                <a:lnTo>
                  <a:pt x="1996" y="1543"/>
                </a:lnTo>
                <a:lnTo>
                  <a:pt x="1947" y="1610"/>
                </a:lnTo>
                <a:lnTo>
                  <a:pt x="1913" y="1688"/>
                </a:lnTo>
                <a:lnTo>
                  <a:pt x="1874" y="1743"/>
                </a:lnTo>
                <a:lnTo>
                  <a:pt x="1837" y="1761"/>
                </a:lnTo>
                <a:lnTo>
                  <a:pt x="1800" y="1816"/>
                </a:lnTo>
                <a:lnTo>
                  <a:pt x="1766" y="1841"/>
                </a:lnTo>
                <a:lnTo>
                  <a:pt x="1742" y="1926"/>
                </a:lnTo>
                <a:lnTo>
                  <a:pt x="1729" y="1956"/>
                </a:lnTo>
                <a:lnTo>
                  <a:pt x="1724" y="1968"/>
                </a:lnTo>
                <a:lnTo>
                  <a:pt x="1721" y="1979"/>
                </a:lnTo>
                <a:lnTo>
                  <a:pt x="1716" y="1988"/>
                </a:lnTo>
                <a:lnTo>
                  <a:pt x="1712" y="1995"/>
                </a:lnTo>
                <a:lnTo>
                  <a:pt x="1710" y="2001"/>
                </a:lnTo>
                <a:lnTo>
                  <a:pt x="1709" y="2006"/>
                </a:lnTo>
                <a:lnTo>
                  <a:pt x="1672" y="2045"/>
                </a:lnTo>
                <a:lnTo>
                  <a:pt x="1623" y="2337"/>
                </a:lnTo>
                <a:lnTo>
                  <a:pt x="1582" y="2416"/>
                </a:lnTo>
                <a:lnTo>
                  <a:pt x="1582" y="2492"/>
                </a:lnTo>
                <a:lnTo>
                  <a:pt x="1558" y="2517"/>
                </a:lnTo>
                <a:lnTo>
                  <a:pt x="1558" y="2609"/>
                </a:lnTo>
                <a:lnTo>
                  <a:pt x="1488" y="2609"/>
                </a:lnTo>
                <a:lnTo>
                  <a:pt x="1488" y="2630"/>
                </a:lnTo>
                <a:lnTo>
                  <a:pt x="1490" y="2650"/>
                </a:lnTo>
                <a:lnTo>
                  <a:pt x="1490" y="2667"/>
                </a:lnTo>
                <a:lnTo>
                  <a:pt x="1490" y="2675"/>
                </a:lnTo>
                <a:lnTo>
                  <a:pt x="1490" y="2678"/>
                </a:lnTo>
                <a:lnTo>
                  <a:pt x="1492" y="2683"/>
                </a:lnTo>
                <a:lnTo>
                  <a:pt x="1490" y="2688"/>
                </a:lnTo>
                <a:lnTo>
                  <a:pt x="1490" y="2694"/>
                </a:lnTo>
                <a:lnTo>
                  <a:pt x="1490" y="2705"/>
                </a:lnTo>
                <a:lnTo>
                  <a:pt x="1488" y="2713"/>
                </a:lnTo>
                <a:lnTo>
                  <a:pt x="1488" y="2719"/>
                </a:lnTo>
                <a:lnTo>
                  <a:pt x="1484" y="2723"/>
                </a:lnTo>
                <a:lnTo>
                  <a:pt x="1482" y="2730"/>
                </a:lnTo>
                <a:lnTo>
                  <a:pt x="1477" y="2748"/>
                </a:lnTo>
                <a:lnTo>
                  <a:pt x="1472" y="2759"/>
                </a:lnTo>
                <a:lnTo>
                  <a:pt x="1470" y="2775"/>
                </a:lnTo>
                <a:lnTo>
                  <a:pt x="1466" y="2791"/>
                </a:lnTo>
                <a:lnTo>
                  <a:pt x="1464" y="2811"/>
                </a:lnTo>
                <a:lnTo>
                  <a:pt x="1439" y="2992"/>
                </a:lnTo>
                <a:lnTo>
                  <a:pt x="1402" y="3108"/>
                </a:lnTo>
                <a:lnTo>
                  <a:pt x="1399" y="3118"/>
                </a:lnTo>
                <a:lnTo>
                  <a:pt x="1397" y="3135"/>
                </a:lnTo>
                <a:lnTo>
                  <a:pt x="1399" y="3157"/>
                </a:lnTo>
                <a:lnTo>
                  <a:pt x="1402" y="3184"/>
                </a:lnTo>
                <a:lnTo>
                  <a:pt x="1368" y="3280"/>
                </a:lnTo>
                <a:lnTo>
                  <a:pt x="1323" y="3295"/>
                </a:lnTo>
                <a:lnTo>
                  <a:pt x="1323" y="3472"/>
                </a:lnTo>
                <a:lnTo>
                  <a:pt x="1276" y="3472"/>
                </a:lnTo>
                <a:lnTo>
                  <a:pt x="1270" y="3611"/>
                </a:lnTo>
                <a:lnTo>
                  <a:pt x="1182" y="3611"/>
                </a:lnTo>
                <a:lnTo>
                  <a:pt x="1182" y="3686"/>
                </a:lnTo>
                <a:lnTo>
                  <a:pt x="1096" y="3686"/>
                </a:lnTo>
                <a:lnTo>
                  <a:pt x="1096" y="3758"/>
                </a:lnTo>
                <a:lnTo>
                  <a:pt x="994" y="3758"/>
                </a:lnTo>
                <a:lnTo>
                  <a:pt x="994" y="3797"/>
                </a:lnTo>
                <a:lnTo>
                  <a:pt x="896" y="3797"/>
                </a:lnTo>
                <a:lnTo>
                  <a:pt x="896" y="3880"/>
                </a:lnTo>
                <a:lnTo>
                  <a:pt x="804" y="3880"/>
                </a:lnTo>
                <a:lnTo>
                  <a:pt x="780" y="4066"/>
                </a:lnTo>
                <a:lnTo>
                  <a:pt x="755" y="4121"/>
                </a:lnTo>
                <a:lnTo>
                  <a:pt x="741" y="4217"/>
                </a:lnTo>
                <a:lnTo>
                  <a:pt x="704" y="4241"/>
                </a:lnTo>
                <a:lnTo>
                  <a:pt x="673" y="4323"/>
                </a:lnTo>
                <a:lnTo>
                  <a:pt x="682" y="4554"/>
                </a:lnTo>
                <a:lnTo>
                  <a:pt x="670" y="4672"/>
                </a:lnTo>
                <a:lnTo>
                  <a:pt x="643" y="4762"/>
                </a:lnTo>
                <a:lnTo>
                  <a:pt x="615" y="5015"/>
                </a:lnTo>
                <a:lnTo>
                  <a:pt x="533" y="5135"/>
                </a:lnTo>
                <a:lnTo>
                  <a:pt x="533" y="5239"/>
                </a:lnTo>
                <a:lnTo>
                  <a:pt x="465" y="5322"/>
                </a:lnTo>
                <a:lnTo>
                  <a:pt x="449" y="5337"/>
                </a:lnTo>
                <a:lnTo>
                  <a:pt x="437" y="5353"/>
                </a:lnTo>
                <a:lnTo>
                  <a:pt x="425" y="5367"/>
                </a:lnTo>
                <a:lnTo>
                  <a:pt x="415" y="5379"/>
                </a:lnTo>
                <a:lnTo>
                  <a:pt x="405" y="5388"/>
                </a:lnTo>
                <a:lnTo>
                  <a:pt x="398" y="5395"/>
                </a:lnTo>
                <a:lnTo>
                  <a:pt x="392" y="5401"/>
                </a:lnTo>
                <a:lnTo>
                  <a:pt x="388" y="5405"/>
                </a:lnTo>
                <a:lnTo>
                  <a:pt x="386" y="5405"/>
                </a:lnTo>
                <a:lnTo>
                  <a:pt x="382" y="5406"/>
                </a:lnTo>
                <a:lnTo>
                  <a:pt x="376" y="5409"/>
                </a:lnTo>
                <a:lnTo>
                  <a:pt x="368" y="5412"/>
                </a:lnTo>
                <a:lnTo>
                  <a:pt x="359" y="5416"/>
                </a:lnTo>
                <a:lnTo>
                  <a:pt x="348" y="5421"/>
                </a:lnTo>
                <a:lnTo>
                  <a:pt x="334" y="5426"/>
                </a:lnTo>
                <a:lnTo>
                  <a:pt x="321" y="5432"/>
                </a:lnTo>
                <a:lnTo>
                  <a:pt x="308" y="5438"/>
                </a:lnTo>
                <a:lnTo>
                  <a:pt x="299" y="5449"/>
                </a:lnTo>
                <a:lnTo>
                  <a:pt x="290" y="5464"/>
                </a:lnTo>
                <a:lnTo>
                  <a:pt x="284" y="5484"/>
                </a:lnTo>
                <a:lnTo>
                  <a:pt x="281" y="5487"/>
                </a:lnTo>
                <a:lnTo>
                  <a:pt x="278" y="5491"/>
                </a:lnTo>
                <a:lnTo>
                  <a:pt x="273" y="5494"/>
                </a:lnTo>
                <a:lnTo>
                  <a:pt x="267" y="5499"/>
                </a:lnTo>
                <a:lnTo>
                  <a:pt x="250" y="5509"/>
                </a:lnTo>
                <a:lnTo>
                  <a:pt x="239" y="5514"/>
                </a:lnTo>
                <a:lnTo>
                  <a:pt x="226" y="5521"/>
                </a:lnTo>
                <a:lnTo>
                  <a:pt x="183" y="5573"/>
                </a:lnTo>
                <a:lnTo>
                  <a:pt x="171" y="5772"/>
                </a:lnTo>
                <a:lnTo>
                  <a:pt x="134" y="5809"/>
                </a:lnTo>
                <a:lnTo>
                  <a:pt x="104" y="5944"/>
                </a:lnTo>
                <a:lnTo>
                  <a:pt x="99" y="5957"/>
                </a:lnTo>
                <a:lnTo>
                  <a:pt x="95" y="5972"/>
                </a:lnTo>
                <a:lnTo>
                  <a:pt x="88" y="5998"/>
                </a:lnTo>
                <a:lnTo>
                  <a:pt x="78" y="6021"/>
                </a:lnTo>
                <a:lnTo>
                  <a:pt x="73" y="6032"/>
                </a:lnTo>
                <a:lnTo>
                  <a:pt x="69" y="6044"/>
                </a:lnTo>
                <a:lnTo>
                  <a:pt x="66" y="6049"/>
                </a:lnTo>
                <a:lnTo>
                  <a:pt x="63" y="6056"/>
                </a:lnTo>
                <a:lnTo>
                  <a:pt x="56" y="6075"/>
                </a:lnTo>
                <a:lnTo>
                  <a:pt x="46" y="6098"/>
                </a:lnTo>
                <a:lnTo>
                  <a:pt x="36" y="6127"/>
                </a:lnTo>
                <a:lnTo>
                  <a:pt x="31" y="6135"/>
                </a:lnTo>
                <a:lnTo>
                  <a:pt x="29" y="6140"/>
                </a:lnTo>
                <a:lnTo>
                  <a:pt x="28" y="6147"/>
                </a:lnTo>
                <a:lnTo>
                  <a:pt x="23" y="6164"/>
                </a:lnTo>
                <a:lnTo>
                  <a:pt x="18" y="6189"/>
                </a:lnTo>
                <a:lnTo>
                  <a:pt x="12" y="6210"/>
                </a:lnTo>
                <a:lnTo>
                  <a:pt x="8" y="6227"/>
                </a:lnTo>
                <a:lnTo>
                  <a:pt x="6" y="6239"/>
                </a:lnTo>
                <a:lnTo>
                  <a:pt x="6" y="6246"/>
                </a:lnTo>
                <a:lnTo>
                  <a:pt x="0" y="6397"/>
                </a:lnTo>
                <a:lnTo>
                  <a:pt x="9" y="6532"/>
                </a:lnTo>
                <a:lnTo>
                  <a:pt x="95" y="6477"/>
                </a:lnTo>
                <a:lnTo>
                  <a:pt x="165" y="6397"/>
                </a:lnTo>
                <a:lnTo>
                  <a:pt x="175" y="6332"/>
                </a:lnTo>
                <a:lnTo>
                  <a:pt x="171" y="6274"/>
                </a:lnTo>
                <a:lnTo>
                  <a:pt x="248" y="6216"/>
                </a:lnTo>
                <a:lnTo>
                  <a:pt x="288" y="6195"/>
                </a:lnTo>
                <a:lnTo>
                  <a:pt x="343" y="6142"/>
                </a:lnTo>
                <a:lnTo>
                  <a:pt x="398" y="6142"/>
                </a:lnTo>
                <a:lnTo>
                  <a:pt x="435" y="6118"/>
                </a:lnTo>
                <a:lnTo>
                  <a:pt x="481" y="6072"/>
                </a:lnTo>
                <a:lnTo>
                  <a:pt x="508" y="6038"/>
                </a:lnTo>
                <a:lnTo>
                  <a:pt x="545" y="5903"/>
                </a:lnTo>
                <a:lnTo>
                  <a:pt x="585" y="5876"/>
                </a:lnTo>
                <a:lnTo>
                  <a:pt x="612" y="5781"/>
                </a:lnTo>
                <a:lnTo>
                  <a:pt x="653" y="5713"/>
                </a:lnTo>
                <a:lnTo>
                  <a:pt x="661" y="5423"/>
                </a:lnTo>
                <a:lnTo>
                  <a:pt x="666" y="5390"/>
                </a:lnTo>
                <a:lnTo>
                  <a:pt x="667" y="5375"/>
                </a:lnTo>
                <a:lnTo>
                  <a:pt x="670" y="5364"/>
                </a:lnTo>
                <a:lnTo>
                  <a:pt x="672" y="5346"/>
                </a:lnTo>
                <a:lnTo>
                  <a:pt x="672" y="5340"/>
                </a:lnTo>
                <a:lnTo>
                  <a:pt x="673" y="5337"/>
                </a:lnTo>
                <a:lnTo>
                  <a:pt x="676" y="5314"/>
                </a:lnTo>
                <a:lnTo>
                  <a:pt x="680" y="5296"/>
                </a:lnTo>
                <a:lnTo>
                  <a:pt x="682" y="5277"/>
                </a:lnTo>
                <a:lnTo>
                  <a:pt x="684" y="5264"/>
                </a:lnTo>
                <a:lnTo>
                  <a:pt x="686" y="5251"/>
                </a:lnTo>
                <a:lnTo>
                  <a:pt x="688" y="5242"/>
                </a:lnTo>
                <a:lnTo>
                  <a:pt x="688" y="5233"/>
                </a:lnTo>
                <a:lnTo>
                  <a:pt x="689" y="5230"/>
                </a:lnTo>
                <a:lnTo>
                  <a:pt x="702" y="5148"/>
                </a:lnTo>
                <a:lnTo>
                  <a:pt x="784" y="4966"/>
                </a:lnTo>
                <a:lnTo>
                  <a:pt x="820" y="4819"/>
                </a:lnTo>
                <a:lnTo>
                  <a:pt x="928" y="4819"/>
                </a:lnTo>
                <a:lnTo>
                  <a:pt x="928" y="4731"/>
                </a:lnTo>
                <a:lnTo>
                  <a:pt x="1002" y="4731"/>
                </a:lnTo>
                <a:lnTo>
                  <a:pt x="1051" y="4707"/>
                </a:lnTo>
                <a:lnTo>
                  <a:pt x="1112" y="4666"/>
                </a:lnTo>
                <a:lnTo>
                  <a:pt x="1200" y="4584"/>
                </a:lnTo>
                <a:lnTo>
                  <a:pt x="1353" y="4303"/>
                </a:lnTo>
                <a:lnTo>
                  <a:pt x="1394" y="4143"/>
                </a:lnTo>
                <a:lnTo>
                  <a:pt x="1402" y="4048"/>
                </a:lnTo>
                <a:lnTo>
                  <a:pt x="1443" y="3935"/>
                </a:lnTo>
                <a:lnTo>
                  <a:pt x="1449" y="3907"/>
                </a:lnTo>
                <a:lnTo>
                  <a:pt x="1449" y="3837"/>
                </a:lnTo>
                <a:lnTo>
                  <a:pt x="1500" y="3715"/>
                </a:lnTo>
                <a:lnTo>
                  <a:pt x="1506" y="3629"/>
                </a:lnTo>
                <a:lnTo>
                  <a:pt x="1562" y="3415"/>
                </a:lnTo>
                <a:lnTo>
                  <a:pt x="1596" y="3356"/>
                </a:lnTo>
                <a:lnTo>
                  <a:pt x="1626" y="3268"/>
                </a:lnTo>
                <a:lnTo>
                  <a:pt x="1682" y="3025"/>
                </a:lnTo>
                <a:lnTo>
                  <a:pt x="1751" y="2821"/>
                </a:lnTo>
                <a:lnTo>
                  <a:pt x="1804" y="2784"/>
                </a:lnTo>
                <a:lnTo>
                  <a:pt x="1804" y="2716"/>
                </a:lnTo>
                <a:lnTo>
                  <a:pt x="1976" y="2545"/>
                </a:lnTo>
                <a:lnTo>
                  <a:pt x="1976" y="2483"/>
                </a:lnTo>
                <a:lnTo>
                  <a:pt x="2021" y="2437"/>
                </a:lnTo>
                <a:lnTo>
                  <a:pt x="2021" y="2380"/>
                </a:lnTo>
                <a:lnTo>
                  <a:pt x="2165" y="2380"/>
                </a:lnTo>
                <a:lnTo>
                  <a:pt x="2165" y="2318"/>
                </a:lnTo>
                <a:lnTo>
                  <a:pt x="2239" y="2318"/>
                </a:lnTo>
                <a:lnTo>
                  <a:pt x="2239" y="2288"/>
                </a:lnTo>
                <a:lnTo>
                  <a:pt x="2315" y="2288"/>
                </a:lnTo>
                <a:lnTo>
                  <a:pt x="2315" y="2223"/>
                </a:lnTo>
                <a:lnTo>
                  <a:pt x="2431" y="2223"/>
                </a:lnTo>
                <a:lnTo>
                  <a:pt x="2431" y="2180"/>
                </a:lnTo>
                <a:lnTo>
                  <a:pt x="2483" y="2180"/>
                </a:lnTo>
                <a:lnTo>
                  <a:pt x="2483" y="2137"/>
                </a:lnTo>
                <a:lnTo>
                  <a:pt x="2566" y="2137"/>
                </a:lnTo>
                <a:lnTo>
                  <a:pt x="2566" y="2094"/>
                </a:lnTo>
                <a:lnTo>
                  <a:pt x="2654" y="2094"/>
                </a:lnTo>
                <a:lnTo>
                  <a:pt x="2654" y="2012"/>
                </a:lnTo>
                <a:lnTo>
                  <a:pt x="2774" y="2012"/>
                </a:lnTo>
                <a:lnTo>
                  <a:pt x="2774" y="1904"/>
                </a:lnTo>
                <a:lnTo>
                  <a:pt x="2915" y="1904"/>
                </a:lnTo>
                <a:lnTo>
                  <a:pt x="2915" y="1865"/>
                </a:lnTo>
                <a:lnTo>
                  <a:pt x="2958" y="1865"/>
                </a:lnTo>
                <a:lnTo>
                  <a:pt x="2958" y="1786"/>
                </a:lnTo>
                <a:lnTo>
                  <a:pt x="3095" y="1786"/>
                </a:lnTo>
                <a:lnTo>
                  <a:pt x="3095" y="1739"/>
                </a:lnTo>
                <a:lnTo>
                  <a:pt x="3322" y="1739"/>
                </a:lnTo>
                <a:lnTo>
                  <a:pt x="3322" y="1584"/>
                </a:lnTo>
                <a:lnTo>
                  <a:pt x="3493" y="1584"/>
                </a:lnTo>
                <a:lnTo>
                  <a:pt x="3493" y="1543"/>
                </a:lnTo>
                <a:lnTo>
                  <a:pt x="3585" y="1543"/>
                </a:lnTo>
                <a:lnTo>
                  <a:pt x="3585" y="1494"/>
                </a:lnTo>
                <a:lnTo>
                  <a:pt x="3675" y="1494"/>
                </a:lnTo>
                <a:lnTo>
                  <a:pt x="3675" y="1443"/>
                </a:lnTo>
                <a:lnTo>
                  <a:pt x="3718" y="1443"/>
                </a:lnTo>
                <a:lnTo>
                  <a:pt x="3718" y="1384"/>
                </a:lnTo>
                <a:lnTo>
                  <a:pt x="3794" y="1384"/>
                </a:lnTo>
                <a:lnTo>
                  <a:pt x="3840" y="1363"/>
                </a:lnTo>
                <a:lnTo>
                  <a:pt x="3852" y="1320"/>
                </a:lnTo>
                <a:lnTo>
                  <a:pt x="3852" y="1237"/>
                </a:lnTo>
                <a:lnTo>
                  <a:pt x="4008" y="1237"/>
                </a:lnTo>
                <a:lnTo>
                  <a:pt x="4008" y="1167"/>
                </a:lnTo>
                <a:lnTo>
                  <a:pt x="4161" y="1167"/>
                </a:lnTo>
                <a:lnTo>
                  <a:pt x="4161" y="1143"/>
                </a:lnTo>
                <a:lnTo>
                  <a:pt x="4669" y="1143"/>
                </a:lnTo>
                <a:lnTo>
                  <a:pt x="4669" y="1063"/>
                </a:lnTo>
                <a:lnTo>
                  <a:pt x="4798" y="1063"/>
                </a:lnTo>
                <a:lnTo>
                  <a:pt x="4798" y="992"/>
                </a:lnTo>
                <a:lnTo>
                  <a:pt x="4963" y="992"/>
                </a:lnTo>
                <a:lnTo>
                  <a:pt x="4963" y="955"/>
                </a:lnTo>
                <a:lnTo>
                  <a:pt x="5647" y="955"/>
                </a:lnTo>
                <a:lnTo>
                  <a:pt x="5647" y="910"/>
                </a:lnTo>
                <a:lnTo>
                  <a:pt x="6153" y="910"/>
                </a:lnTo>
                <a:lnTo>
                  <a:pt x="6153" y="812"/>
                </a:lnTo>
                <a:lnTo>
                  <a:pt x="6278" y="812"/>
                </a:lnTo>
                <a:lnTo>
                  <a:pt x="6278" y="781"/>
                </a:lnTo>
                <a:lnTo>
                  <a:pt x="6324" y="781"/>
                </a:lnTo>
                <a:lnTo>
                  <a:pt x="6324" y="726"/>
                </a:lnTo>
                <a:lnTo>
                  <a:pt x="6588" y="726"/>
                </a:lnTo>
                <a:lnTo>
                  <a:pt x="6588" y="680"/>
                </a:lnTo>
                <a:lnTo>
                  <a:pt x="7123" y="680"/>
                </a:lnTo>
                <a:lnTo>
                  <a:pt x="7123" y="634"/>
                </a:lnTo>
                <a:lnTo>
                  <a:pt x="7619" y="634"/>
                </a:lnTo>
                <a:lnTo>
                  <a:pt x="7619" y="549"/>
                </a:lnTo>
                <a:lnTo>
                  <a:pt x="8058" y="549"/>
                </a:lnTo>
                <a:lnTo>
                  <a:pt x="8058" y="508"/>
                </a:lnTo>
                <a:lnTo>
                  <a:pt x="8128" y="508"/>
                </a:lnTo>
                <a:lnTo>
                  <a:pt x="8128" y="457"/>
                </a:lnTo>
                <a:lnTo>
                  <a:pt x="8848" y="457"/>
                </a:lnTo>
                <a:lnTo>
                  <a:pt x="8848" y="0"/>
                </a:lnTo>
                <a:lnTo>
                  <a:pt x="8152" y="0"/>
                </a:lnTo>
                <a:close/>
              </a:path>
            </a:pathLst>
          </a:custGeom>
          <a:solidFill>
            <a:srgbClr val="A4FFD1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2" name="Freeform 48">
            <a:extLst>
              <a:ext uri="{FF2B5EF4-FFF2-40B4-BE49-F238E27FC236}">
                <a16:creationId xmlns:a16="http://schemas.microsoft.com/office/drawing/2014/main" id="{B0D9DB61-49B6-2653-021E-222F53A965B8}"/>
              </a:ext>
            </a:extLst>
          </p:cNvPr>
          <p:cNvSpPr>
            <a:spLocks/>
          </p:cNvSpPr>
          <p:nvPr/>
        </p:nvSpPr>
        <p:spPr bwMode="auto">
          <a:xfrm>
            <a:off x="8968204" y="3253363"/>
            <a:ext cx="2603868" cy="1792347"/>
          </a:xfrm>
          <a:custGeom>
            <a:avLst/>
            <a:gdLst>
              <a:gd name="T0" fmla="*/ 8784 w 9495"/>
              <a:gd name="T1" fmla="*/ 0 h 6791"/>
              <a:gd name="T2" fmla="*/ 8707 w 9495"/>
              <a:gd name="T3" fmla="*/ 41 h 6791"/>
              <a:gd name="T4" fmla="*/ 8279 w 9495"/>
              <a:gd name="T5" fmla="*/ 90 h 6791"/>
              <a:gd name="T6" fmla="*/ 7795 w 9495"/>
              <a:gd name="T7" fmla="*/ 169 h 6791"/>
              <a:gd name="T8" fmla="*/ 7231 w 9495"/>
              <a:gd name="T9" fmla="*/ 200 h 6791"/>
              <a:gd name="T10" fmla="*/ 6980 w 9495"/>
              <a:gd name="T11" fmla="*/ 230 h 6791"/>
              <a:gd name="T12" fmla="*/ 6922 w 9495"/>
              <a:gd name="T13" fmla="*/ 273 h 6791"/>
              <a:gd name="T14" fmla="*/ 6817 w 9495"/>
              <a:gd name="T15" fmla="*/ 319 h 6791"/>
              <a:gd name="T16" fmla="*/ 6321 w 9495"/>
              <a:gd name="T17" fmla="*/ 377 h 6791"/>
              <a:gd name="T18" fmla="*/ 5602 w 9495"/>
              <a:gd name="T19" fmla="*/ 420 h 6791"/>
              <a:gd name="T20" fmla="*/ 5461 w 9495"/>
              <a:gd name="T21" fmla="*/ 459 h 6791"/>
              <a:gd name="T22" fmla="*/ 5332 w 9495"/>
              <a:gd name="T23" fmla="*/ 533 h 6791"/>
              <a:gd name="T24" fmla="*/ 4906 w 9495"/>
              <a:gd name="T25" fmla="*/ 564 h 6791"/>
              <a:gd name="T26" fmla="*/ 4665 w 9495"/>
              <a:gd name="T27" fmla="*/ 613 h 6791"/>
              <a:gd name="T28" fmla="*/ 4518 w 9495"/>
              <a:gd name="T29" fmla="*/ 677 h 6791"/>
              <a:gd name="T30" fmla="*/ 4477 w 9495"/>
              <a:gd name="T31" fmla="*/ 739 h 6791"/>
              <a:gd name="T32" fmla="*/ 4343 w 9495"/>
              <a:gd name="T33" fmla="*/ 831 h 6791"/>
              <a:gd name="T34" fmla="*/ 4224 w 9495"/>
              <a:gd name="T35" fmla="*/ 892 h 6791"/>
              <a:gd name="T36" fmla="*/ 4144 w 9495"/>
              <a:gd name="T37" fmla="*/ 937 h 6791"/>
              <a:gd name="T38" fmla="*/ 3981 w 9495"/>
              <a:gd name="T39" fmla="*/ 986 h 6791"/>
              <a:gd name="T40" fmla="*/ 3736 w 9495"/>
              <a:gd name="T41" fmla="*/ 1137 h 6791"/>
              <a:gd name="T42" fmla="*/ 3608 w 9495"/>
              <a:gd name="T43" fmla="*/ 1173 h 6791"/>
              <a:gd name="T44" fmla="*/ 3562 w 9495"/>
              <a:gd name="T45" fmla="*/ 1229 h 6791"/>
              <a:gd name="T46" fmla="*/ 3430 w 9495"/>
              <a:gd name="T47" fmla="*/ 1274 h 6791"/>
              <a:gd name="T48" fmla="*/ 3307 w 9495"/>
              <a:gd name="T49" fmla="*/ 1403 h 6791"/>
              <a:gd name="T50" fmla="*/ 3213 w 9495"/>
              <a:gd name="T51" fmla="*/ 1445 h 6791"/>
              <a:gd name="T52" fmla="*/ 3118 w 9495"/>
              <a:gd name="T53" fmla="*/ 1498 h 6791"/>
              <a:gd name="T54" fmla="*/ 3084 w 9495"/>
              <a:gd name="T55" fmla="*/ 1531 h 6791"/>
              <a:gd name="T56" fmla="*/ 2964 w 9495"/>
              <a:gd name="T57" fmla="*/ 1578 h 6791"/>
              <a:gd name="T58" fmla="*/ 2876 w 9495"/>
              <a:gd name="T59" fmla="*/ 1639 h 6791"/>
              <a:gd name="T60" fmla="*/ 2815 w 9495"/>
              <a:gd name="T61" fmla="*/ 1672 h 6791"/>
              <a:gd name="T62" fmla="*/ 2699 w 9495"/>
              <a:gd name="T63" fmla="*/ 1731 h 6791"/>
              <a:gd name="T64" fmla="*/ 2609 w 9495"/>
              <a:gd name="T65" fmla="*/ 1774 h 6791"/>
              <a:gd name="T66" fmla="*/ 2572 w 9495"/>
              <a:gd name="T67" fmla="*/ 1896 h 6791"/>
              <a:gd name="T68" fmla="*/ 2474 w 9495"/>
              <a:gd name="T69" fmla="*/ 1988 h 6791"/>
              <a:gd name="T70" fmla="*/ 2398 w 9495"/>
              <a:gd name="T71" fmla="*/ 2074 h 6791"/>
              <a:gd name="T72" fmla="*/ 2349 w 9495"/>
              <a:gd name="T73" fmla="*/ 2303 h 6791"/>
              <a:gd name="T74" fmla="*/ 2300 w 9495"/>
              <a:gd name="T75" fmla="*/ 2613 h 6791"/>
              <a:gd name="T76" fmla="*/ 2264 w 9495"/>
              <a:gd name="T77" fmla="*/ 2725 h 6791"/>
              <a:gd name="T78" fmla="*/ 2199 w 9495"/>
              <a:gd name="T79" fmla="*/ 2903 h 6791"/>
              <a:gd name="T80" fmla="*/ 2156 w 9495"/>
              <a:gd name="T81" fmla="*/ 3060 h 6791"/>
              <a:gd name="T82" fmla="*/ 2107 w 9495"/>
              <a:gd name="T83" fmla="*/ 3274 h 6791"/>
              <a:gd name="T84" fmla="*/ 2037 w 9495"/>
              <a:gd name="T85" fmla="*/ 3576 h 6791"/>
              <a:gd name="T86" fmla="*/ 1978 w 9495"/>
              <a:gd name="T87" fmla="*/ 3770 h 6791"/>
              <a:gd name="T88" fmla="*/ 1939 w 9495"/>
              <a:gd name="T89" fmla="*/ 3901 h 6791"/>
              <a:gd name="T90" fmla="*/ 1831 w 9495"/>
              <a:gd name="T91" fmla="*/ 3984 h 6791"/>
              <a:gd name="T92" fmla="*/ 1755 w 9495"/>
              <a:gd name="T93" fmla="*/ 4048 h 6791"/>
              <a:gd name="T94" fmla="*/ 1641 w 9495"/>
              <a:gd name="T95" fmla="*/ 4085 h 6791"/>
              <a:gd name="T96" fmla="*/ 1568 w 9495"/>
              <a:gd name="T97" fmla="*/ 4156 h 6791"/>
              <a:gd name="T98" fmla="*/ 1474 w 9495"/>
              <a:gd name="T99" fmla="*/ 4232 h 6791"/>
              <a:gd name="T100" fmla="*/ 1439 w 9495"/>
              <a:gd name="T101" fmla="*/ 4360 h 6791"/>
              <a:gd name="T102" fmla="*/ 1378 w 9495"/>
              <a:gd name="T103" fmla="*/ 4467 h 6791"/>
              <a:gd name="T104" fmla="*/ 1313 w 9495"/>
              <a:gd name="T105" fmla="*/ 5172 h 6791"/>
              <a:gd name="T106" fmla="*/ 1164 w 9495"/>
              <a:gd name="T107" fmla="*/ 5528 h 6791"/>
              <a:gd name="T108" fmla="*/ 1047 w 9495"/>
              <a:gd name="T109" fmla="*/ 5601 h 6791"/>
              <a:gd name="T110" fmla="*/ 922 w 9495"/>
              <a:gd name="T111" fmla="*/ 5659 h 6791"/>
              <a:gd name="T112" fmla="*/ 790 w 9495"/>
              <a:gd name="T113" fmla="*/ 5750 h 6791"/>
              <a:gd name="T114" fmla="*/ 729 w 9495"/>
              <a:gd name="T115" fmla="*/ 6024 h 6791"/>
              <a:gd name="T116" fmla="*/ 665 w 9495"/>
              <a:gd name="T117" fmla="*/ 6289 h 6791"/>
              <a:gd name="T118" fmla="*/ 582 w 9495"/>
              <a:gd name="T119" fmla="*/ 6534 h 6791"/>
              <a:gd name="T120" fmla="*/ 502 w 9495"/>
              <a:gd name="T121" fmla="*/ 6700 h 6791"/>
              <a:gd name="T122" fmla="*/ 310 w 9495"/>
              <a:gd name="T123" fmla="*/ 6730 h 6791"/>
              <a:gd name="T124" fmla="*/ 0 w 9495"/>
              <a:gd name="T125" fmla="*/ 6791 h 6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95" h="6791">
                <a:moveTo>
                  <a:pt x="9495" y="0"/>
                </a:moveTo>
                <a:lnTo>
                  <a:pt x="8784" y="0"/>
                </a:lnTo>
                <a:lnTo>
                  <a:pt x="8784" y="41"/>
                </a:lnTo>
                <a:lnTo>
                  <a:pt x="8707" y="41"/>
                </a:lnTo>
                <a:lnTo>
                  <a:pt x="8707" y="90"/>
                </a:lnTo>
                <a:lnTo>
                  <a:pt x="8279" y="90"/>
                </a:lnTo>
                <a:lnTo>
                  <a:pt x="8279" y="169"/>
                </a:lnTo>
                <a:lnTo>
                  <a:pt x="7795" y="169"/>
                </a:lnTo>
                <a:lnTo>
                  <a:pt x="7795" y="200"/>
                </a:lnTo>
                <a:lnTo>
                  <a:pt x="7231" y="200"/>
                </a:lnTo>
                <a:lnTo>
                  <a:pt x="7231" y="230"/>
                </a:lnTo>
                <a:lnTo>
                  <a:pt x="6980" y="230"/>
                </a:lnTo>
                <a:lnTo>
                  <a:pt x="6980" y="273"/>
                </a:lnTo>
                <a:lnTo>
                  <a:pt x="6922" y="273"/>
                </a:lnTo>
                <a:lnTo>
                  <a:pt x="6922" y="319"/>
                </a:lnTo>
                <a:lnTo>
                  <a:pt x="6817" y="319"/>
                </a:lnTo>
                <a:lnTo>
                  <a:pt x="6817" y="377"/>
                </a:lnTo>
                <a:lnTo>
                  <a:pt x="6321" y="377"/>
                </a:lnTo>
                <a:lnTo>
                  <a:pt x="6321" y="420"/>
                </a:lnTo>
                <a:lnTo>
                  <a:pt x="5602" y="420"/>
                </a:lnTo>
                <a:lnTo>
                  <a:pt x="5602" y="459"/>
                </a:lnTo>
                <a:lnTo>
                  <a:pt x="5461" y="459"/>
                </a:lnTo>
                <a:lnTo>
                  <a:pt x="5461" y="533"/>
                </a:lnTo>
                <a:lnTo>
                  <a:pt x="5332" y="533"/>
                </a:lnTo>
                <a:lnTo>
                  <a:pt x="5332" y="564"/>
                </a:lnTo>
                <a:lnTo>
                  <a:pt x="4906" y="564"/>
                </a:lnTo>
                <a:lnTo>
                  <a:pt x="4906" y="613"/>
                </a:lnTo>
                <a:lnTo>
                  <a:pt x="4665" y="613"/>
                </a:lnTo>
                <a:lnTo>
                  <a:pt x="4665" y="677"/>
                </a:lnTo>
                <a:lnTo>
                  <a:pt x="4518" y="677"/>
                </a:lnTo>
                <a:lnTo>
                  <a:pt x="4518" y="739"/>
                </a:lnTo>
                <a:lnTo>
                  <a:pt x="4477" y="739"/>
                </a:lnTo>
                <a:lnTo>
                  <a:pt x="4477" y="831"/>
                </a:lnTo>
                <a:lnTo>
                  <a:pt x="4343" y="831"/>
                </a:lnTo>
                <a:lnTo>
                  <a:pt x="4343" y="892"/>
                </a:lnTo>
                <a:lnTo>
                  <a:pt x="4224" y="892"/>
                </a:lnTo>
                <a:lnTo>
                  <a:pt x="4224" y="937"/>
                </a:lnTo>
                <a:lnTo>
                  <a:pt x="4144" y="937"/>
                </a:lnTo>
                <a:lnTo>
                  <a:pt x="4144" y="986"/>
                </a:lnTo>
                <a:lnTo>
                  <a:pt x="3981" y="986"/>
                </a:lnTo>
                <a:lnTo>
                  <a:pt x="3981" y="1137"/>
                </a:lnTo>
                <a:lnTo>
                  <a:pt x="3736" y="1137"/>
                </a:lnTo>
                <a:lnTo>
                  <a:pt x="3736" y="1173"/>
                </a:lnTo>
                <a:lnTo>
                  <a:pt x="3608" y="1173"/>
                </a:lnTo>
                <a:lnTo>
                  <a:pt x="3608" y="1229"/>
                </a:lnTo>
                <a:lnTo>
                  <a:pt x="3562" y="1229"/>
                </a:lnTo>
                <a:lnTo>
                  <a:pt x="3562" y="1274"/>
                </a:lnTo>
                <a:lnTo>
                  <a:pt x="3430" y="1274"/>
                </a:lnTo>
                <a:lnTo>
                  <a:pt x="3430" y="1403"/>
                </a:lnTo>
                <a:lnTo>
                  <a:pt x="3307" y="1403"/>
                </a:lnTo>
                <a:lnTo>
                  <a:pt x="3307" y="1445"/>
                </a:lnTo>
                <a:lnTo>
                  <a:pt x="3213" y="1445"/>
                </a:lnTo>
                <a:lnTo>
                  <a:pt x="3213" y="1498"/>
                </a:lnTo>
                <a:lnTo>
                  <a:pt x="3118" y="1498"/>
                </a:lnTo>
                <a:lnTo>
                  <a:pt x="3118" y="1531"/>
                </a:lnTo>
                <a:lnTo>
                  <a:pt x="3084" y="1531"/>
                </a:lnTo>
                <a:lnTo>
                  <a:pt x="3084" y="1578"/>
                </a:lnTo>
                <a:lnTo>
                  <a:pt x="2964" y="1578"/>
                </a:lnTo>
                <a:lnTo>
                  <a:pt x="2964" y="1639"/>
                </a:lnTo>
                <a:lnTo>
                  <a:pt x="2876" y="1639"/>
                </a:lnTo>
                <a:lnTo>
                  <a:pt x="2876" y="1672"/>
                </a:lnTo>
                <a:lnTo>
                  <a:pt x="2815" y="1672"/>
                </a:lnTo>
                <a:lnTo>
                  <a:pt x="2815" y="1731"/>
                </a:lnTo>
                <a:lnTo>
                  <a:pt x="2699" y="1731"/>
                </a:lnTo>
                <a:lnTo>
                  <a:pt x="2699" y="1774"/>
                </a:lnTo>
                <a:lnTo>
                  <a:pt x="2609" y="1774"/>
                </a:lnTo>
                <a:lnTo>
                  <a:pt x="2609" y="1896"/>
                </a:lnTo>
                <a:lnTo>
                  <a:pt x="2572" y="1896"/>
                </a:lnTo>
                <a:lnTo>
                  <a:pt x="2572" y="1988"/>
                </a:lnTo>
                <a:lnTo>
                  <a:pt x="2474" y="1988"/>
                </a:lnTo>
                <a:lnTo>
                  <a:pt x="2474" y="2074"/>
                </a:lnTo>
                <a:lnTo>
                  <a:pt x="2398" y="2074"/>
                </a:lnTo>
                <a:lnTo>
                  <a:pt x="2398" y="2131"/>
                </a:lnTo>
                <a:lnTo>
                  <a:pt x="2349" y="2303"/>
                </a:lnTo>
                <a:lnTo>
                  <a:pt x="2300" y="2352"/>
                </a:lnTo>
                <a:lnTo>
                  <a:pt x="2300" y="2613"/>
                </a:lnTo>
                <a:lnTo>
                  <a:pt x="2264" y="2613"/>
                </a:lnTo>
                <a:lnTo>
                  <a:pt x="2264" y="2725"/>
                </a:lnTo>
                <a:lnTo>
                  <a:pt x="2199" y="2725"/>
                </a:lnTo>
                <a:lnTo>
                  <a:pt x="2199" y="2903"/>
                </a:lnTo>
                <a:lnTo>
                  <a:pt x="2156" y="2903"/>
                </a:lnTo>
                <a:lnTo>
                  <a:pt x="2156" y="3060"/>
                </a:lnTo>
                <a:lnTo>
                  <a:pt x="2107" y="3060"/>
                </a:lnTo>
                <a:lnTo>
                  <a:pt x="2107" y="3274"/>
                </a:lnTo>
                <a:lnTo>
                  <a:pt x="2037" y="3274"/>
                </a:lnTo>
                <a:lnTo>
                  <a:pt x="2037" y="3576"/>
                </a:lnTo>
                <a:lnTo>
                  <a:pt x="1978" y="3576"/>
                </a:lnTo>
                <a:lnTo>
                  <a:pt x="1978" y="3770"/>
                </a:lnTo>
                <a:lnTo>
                  <a:pt x="1939" y="3770"/>
                </a:lnTo>
                <a:lnTo>
                  <a:pt x="1939" y="3901"/>
                </a:lnTo>
                <a:lnTo>
                  <a:pt x="1831" y="3901"/>
                </a:lnTo>
                <a:lnTo>
                  <a:pt x="1831" y="3984"/>
                </a:lnTo>
                <a:lnTo>
                  <a:pt x="1755" y="3984"/>
                </a:lnTo>
                <a:lnTo>
                  <a:pt x="1755" y="4048"/>
                </a:lnTo>
                <a:lnTo>
                  <a:pt x="1641" y="4048"/>
                </a:lnTo>
                <a:lnTo>
                  <a:pt x="1641" y="4085"/>
                </a:lnTo>
                <a:lnTo>
                  <a:pt x="1568" y="4085"/>
                </a:lnTo>
                <a:lnTo>
                  <a:pt x="1568" y="4156"/>
                </a:lnTo>
                <a:lnTo>
                  <a:pt x="1474" y="4156"/>
                </a:lnTo>
                <a:lnTo>
                  <a:pt x="1474" y="4232"/>
                </a:lnTo>
                <a:lnTo>
                  <a:pt x="1439" y="4232"/>
                </a:lnTo>
                <a:lnTo>
                  <a:pt x="1439" y="4360"/>
                </a:lnTo>
                <a:lnTo>
                  <a:pt x="1378" y="4360"/>
                </a:lnTo>
                <a:lnTo>
                  <a:pt x="1378" y="4467"/>
                </a:lnTo>
                <a:lnTo>
                  <a:pt x="1313" y="4532"/>
                </a:lnTo>
                <a:lnTo>
                  <a:pt x="1313" y="5172"/>
                </a:lnTo>
                <a:lnTo>
                  <a:pt x="1164" y="5322"/>
                </a:lnTo>
                <a:lnTo>
                  <a:pt x="1164" y="5528"/>
                </a:lnTo>
                <a:lnTo>
                  <a:pt x="1047" y="5528"/>
                </a:lnTo>
                <a:lnTo>
                  <a:pt x="1047" y="5601"/>
                </a:lnTo>
                <a:lnTo>
                  <a:pt x="980" y="5601"/>
                </a:lnTo>
                <a:lnTo>
                  <a:pt x="922" y="5659"/>
                </a:lnTo>
                <a:lnTo>
                  <a:pt x="882" y="5723"/>
                </a:lnTo>
                <a:lnTo>
                  <a:pt x="790" y="5750"/>
                </a:lnTo>
                <a:lnTo>
                  <a:pt x="790" y="5962"/>
                </a:lnTo>
                <a:lnTo>
                  <a:pt x="729" y="6024"/>
                </a:lnTo>
                <a:lnTo>
                  <a:pt x="729" y="6289"/>
                </a:lnTo>
                <a:lnTo>
                  <a:pt x="665" y="6289"/>
                </a:lnTo>
                <a:lnTo>
                  <a:pt x="665" y="6534"/>
                </a:lnTo>
                <a:lnTo>
                  <a:pt x="582" y="6534"/>
                </a:lnTo>
                <a:lnTo>
                  <a:pt x="582" y="6700"/>
                </a:lnTo>
                <a:lnTo>
                  <a:pt x="502" y="6700"/>
                </a:lnTo>
                <a:lnTo>
                  <a:pt x="502" y="6730"/>
                </a:lnTo>
                <a:lnTo>
                  <a:pt x="310" y="6730"/>
                </a:lnTo>
                <a:lnTo>
                  <a:pt x="310" y="6791"/>
                </a:lnTo>
                <a:lnTo>
                  <a:pt x="0" y="6791"/>
                </a:lnTo>
              </a:path>
            </a:pathLst>
          </a:custGeom>
          <a:noFill/>
          <a:ln w="23813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" name="Freeform 51">
            <a:extLst>
              <a:ext uri="{FF2B5EF4-FFF2-40B4-BE49-F238E27FC236}">
                <a16:creationId xmlns:a16="http://schemas.microsoft.com/office/drawing/2014/main" id="{CEFB7307-0F6F-C2C0-6729-4B6ADBF5D57E}"/>
              </a:ext>
            </a:extLst>
          </p:cNvPr>
          <p:cNvSpPr>
            <a:spLocks/>
          </p:cNvSpPr>
          <p:nvPr/>
        </p:nvSpPr>
        <p:spPr bwMode="auto">
          <a:xfrm>
            <a:off x="8969575" y="3262601"/>
            <a:ext cx="2783492" cy="1781788"/>
          </a:xfrm>
          <a:custGeom>
            <a:avLst/>
            <a:gdLst>
              <a:gd name="T0" fmla="*/ 9686 w 10149"/>
              <a:gd name="T1" fmla="*/ 46 h 6749"/>
              <a:gd name="T2" fmla="*/ 9252 w 10149"/>
              <a:gd name="T3" fmla="*/ 74 h 6749"/>
              <a:gd name="T4" fmla="*/ 9131 w 10149"/>
              <a:gd name="T5" fmla="*/ 138 h 6749"/>
              <a:gd name="T6" fmla="*/ 8678 w 10149"/>
              <a:gd name="T7" fmla="*/ 184 h 6749"/>
              <a:gd name="T8" fmla="*/ 7971 w 10149"/>
              <a:gd name="T9" fmla="*/ 248 h 6749"/>
              <a:gd name="T10" fmla="*/ 7343 w 10149"/>
              <a:gd name="T11" fmla="*/ 291 h 6749"/>
              <a:gd name="T12" fmla="*/ 7236 w 10149"/>
              <a:gd name="T13" fmla="*/ 376 h 6749"/>
              <a:gd name="T14" fmla="*/ 6951 w 10149"/>
              <a:gd name="T15" fmla="*/ 417 h 6749"/>
              <a:gd name="T16" fmla="*/ 6620 w 10149"/>
              <a:gd name="T17" fmla="*/ 527 h 6749"/>
              <a:gd name="T18" fmla="*/ 5981 w 10149"/>
              <a:gd name="T19" fmla="*/ 582 h 6749"/>
              <a:gd name="T20" fmla="*/ 5607 w 10149"/>
              <a:gd name="T21" fmla="*/ 662 h 6749"/>
              <a:gd name="T22" fmla="*/ 5366 w 10149"/>
              <a:gd name="T23" fmla="*/ 701 h 6749"/>
              <a:gd name="T24" fmla="*/ 5307 w 10149"/>
              <a:gd name="T25" fmla="*/ 805 h 6749"/>
              <a:gd name="T26" fmla="*/ 5105 w 10149"/>
              <a:gd name="T27" fmla="*/ 860 h 6749"/>
              <a:gd name="T28" fmla="*/ 4949 w 10149"/>
              <a:gd name="T29" fmla="*/ 992 h 6749"/>
              <a:gd name="T30" fmla="*/ 4790 w 10149"/>
              <a:gd name="T31" fmla="*/ 1029 h 6749"/>
              <a:gd name="T32" fmla="*/ 4625 w 10149"/>
              <a:gd name="T33" fmla="*/ 1197 h 6749"/>
              <a:gd name="T34" fmla="*/ 4398 w 10149"/>
              <a:gd name="T35" fmla="*/ 1274 h 6749"/>
              <a:gd name="T36" fmla="*/ 4312 w 10149"/>
              <a:gd name="T37" fmla="*/ 1454 h 6749"/>
              <a:gd name="T38" fmla="*/ 4027 w 10149"/>
              <a:gd name="T39" fmla="*/ 1519 h 6749"/>
              <a:gd name="T40" fmla="*/ 3984 w 10149"/>
              <a:gd name="T41" fmla="*/ 1660 h 6749"/>
              <a:gd name="T42" fmla="*/ 3810 w 10149"/>
              <a:gd name="T43" fmla="*/ 1816 h 6749"/>
              <a:gd name="T44" fmla="*/ 3471 w 10149"/>
              <a:gd name="T45" fmla="*/ 1895 h 6749"/>
              <a:gd name="T46" fmla="*/ 3311 w 10149"/>
              <a:gd name="T47" fmla="*/ 1948 h 6749"/>
              <a:gd name="T48" fmla="*/ 3226 w 10149"/>
              <a:gd name="T49" fmla="*/ 2113 h 6749"/>
              <a:gd name="T50" fmla="*/ 2975 w 10149"/>
              <a:gd name="T51" fmla="*/ 2158 h 6749"/>
              <a:gd name="T52" fmla="*/ 2873 w 10149"/>
              <a:gd name="T53" fmla="*/ 2379 h 6749"/>
              <a:gd name="T54" fmla="*/ 2683 w 10149"/>
              <a:gd name="T55" fmla="*/ 2438 h 6749"/>
              <a:gd name="T56" fmla="*/ 2632 w 10149"/>
              <a:gd name="T57" fmla="*/ 2606 h 6749"/>
              <a:gd name="T58" fmla="*/ 2499 w 10149"/>
              <a:gd name="T59" fmla="*/ 2744 h 6749"/>
              <a:gd name="T60" fmla="*/ 2405 w 10149"/>
              <a:gd name="T61" fmla="*/ 2977 h 6749"/>
              <a:gd name="T62" fmla="*/ 2291 w 10149"/>
              <a:gd name="T63" fmla="*/ 3022 h 6749"/>
              <a:gd name="T64" fmla="*/ 2254 w 10149"/>
              <a:gd name="T65" fmla="*/ 3283 h 6749"/>
              <a:gd name="T66" fmla="*/ 2126 w 10149"/>
              <a:gd name="T67" fmla="*/ 3565 h 6749"/>
              <a:gd name="T68" fmla="*/ 2062 w 10149"/>
              <a:gd name="T69" fmla="*/ 4097 h 6749"/>
              <a:gd name="T70" fmla="*/ 1923 w 10149"/>
              <a:gd name="T71" fmla="*/ 4290 h 6749"/>
              <a:gd name="T72" fmla="*/ 1795 w 10149"/>
              <a:gd name="T73" fmla="*/ 4528 h 6749"/>
              <a:gd name="T74" fmla="*/ 1651 w 10149"/>
              <a:gd name="T75" fmla="*/ 4584 h 6749"/>
              <a:gd name="T76" fmla="*/ 1587 w 10149"/>
              <a:gd name="T77" fmla="*/ 4767 h 6749"/>
              <a:gd name="T78" fmla="*/ 1403 w 10149"/>
              <a:gd name="T79" fmla="*/ 4902 h 6749"/>
              <a:gd name="T80" fmla="*/ 1329 w 10149"/>
              <a:gd name="T81" fmla="*/ 5132 h 6749"/>
              <a:gd name="T82" fmla="*/ 1152 w 10149"/>
              <a:gd name="T83" fmla="*/ 5220 h 6749"/>
              <a:gd name="T84" fmla="*/ 1088 w 10149"/>
              <a:gd name="T85" fmla="*/ 5392 h 6749"/>
              <a:gd name="T86" fmla="*/ 950 w 10149"/>
              <a:gd name="T87" fmla="*/ 5478 h 6749"/>
              <a:gd name="T88" fmla="*/ 874 w 10149"/>
              <a:gd name="T89" fmla="*/ 5634 h 6749"/>
              <a:gd name="T90" fmla="*/ 741 w 10149"/>
              <a:gd name="T91" fmla="*/ 5845 h 6749"/>
              <a:gd name="T92" fmla="*/ 696 w 10149"/>
              <a:gd name="T93" fmla="*/ 6155 h 6749"/>
              <a:gd name="T94" fmla="*/ 600 w 10149"/>
              <a:gd name="T95" fmla="*/ 6317 h 6749"/>
              <a:gd name="T96" fmla="*/ 537 w 10149"/>
              <a:gd name="T97" fmla="*/ 6657 h 6749"/>
              <a:gd name="T98" fmla="*/ 190 w 10149"/>
              <a:gd name="T99" fmla="*/ 6724 h 6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49" h="6749">
                <a:moveTo>
                  <a:pt x="10149" y="0"/>
                </a:moveTo>
                <a:lnTo>
                  <a:pt x="9686" y="0"/>
                </a:lnTo>
                <a:lnTo>
                  <a:pt x="9686" y="46"/>
                </a:lnTo>
                <a:lnTo>
                  <a:pt x="9509" y="46"/>
                </a:lnTo>
                <a:lnTo>
                  <a:pt x="9509" y="74"/>
                </a:lnTo>
                <a:lnTo>
                  <a:pt x="9252" y="74"/>
                </a:lnTo>
                <a:lnTo>
                  <a:pt x="9252" y="107"/>
                </a:lnTo>
                <a:lnTo>
                  <a:pt x="9131" y="107"/>
                </a:lnTo>
                <a:lnTo>
                  <a:pt x="9131" y="138"/>
                </a:lnTo>
                <a:lnTo>
                  <a:pt x="8835" y="138"/>
                </a:lnTo>
                <a:lnTo>
                  <a:pt x="8835" y="184"/>
                </a:lnTo>
                <a:lnTo>
                  <a:pt x="8678" y="184"/>
                </a:lnTo>
                <a:lnTo>
                  <a:pt x="8678" y="215"/>
                </a:lnTo>
                <a:lnTo>
                  <a:pt x="7971" y="215"/>
                </a:lnTo>
                <a:lnTo>
                  <a:pt x="7971" y="248"/>
                </a:lnTo>
                <a:lnTo>
                  <a:pt x="7802" y="248"/>
                </a:lnTo>
                <a:lnTo>
                  <a:pt x="7802" y="291"/>
                </a:lnTo>
                <a:lnTo>
                  <a:pt x="7343" y="291"/>
                </a:lnTo>
                <a:lnTo>
                  <a:pt x="7343" y="319"/>
                </a:lnTo>
                <a:lnTo>
                  <a:pt x="7236" y="319"/>
                </a:lnTo>
                <a:lnTo>
                  <a:pt x="7236" y="376"/>
                </a:lnTo>
                <a:lnTo>
                  <a:pt x="6991" y="376"/>
                </a:lnTo>
                <a:lnTo>
                  <a:pt x="6991" y="417"/>
                </a:lnTo>
                <a:lnTo>
                  <a:pt x="6951" y="417"/>
                </a:lnTo>
                <a:lnTo>
                  <a:pt x="6951" y="462"/>
                </a:lnTo>
                <a:lnTo>
                  <a:pt x="6620" y="462"/>
                </a:lnTo>
                <a:lnTo>
                  <a:pt x="6620" y="527"/>
                </a:lnTo>
                <a:lnTo>
                  <a:pt x="6314" y="527"/>
                </a:lnTo>
                <a:lnTo>
                  <a:pt x="6314" y="582"/>
                </a:lnTo>
                <a:lnTo>
                  <a:pt x="5981" y="582"/>
                </a:lnTo>
                <a:lnTo>
                  <a:pt x="5981" y="625"/>
                </a:lnTo>
                <a:lnTo>
                  <a:pt x="5607" y="625"/>
                </a:lnTo>
                <a:lnTo>
                  <a:pt x="5607" y="662"/>
                </a:lnTo>
                <a:lnTo>
                  <a:pt x="5521" y="662"/>
                </a:lnTo>
                <a:lnTo>
                  <a:pt x="5521" y="701"/>
                </a:lnTo>
                <a:lnTo>
                  <a:pt x="5366" y="701"/>
                </a:lnTo>
                <a:lnTo>
                  <a:pt x="5366" y="772"/>
                </a:lnTo>
                <a:lnTo>
                  <a:pt x="5307" y="772"/>
                </a:lnTo>
                <a:lnTo>
                  <a:pt x="5307" y="805"/>
                </a:lnTo>
                <a:lnTo>
                  <a:pt x="5221" y="805"/>
                </a:lnTo>
                <a:lnTo>
                  <a:pt x="5221" y="860"/>
                </a:lnTo>
                <a:lnTo>
                  <a:pt x="5105" y="860"/>
                </a:lnTo>
                <a:lnTo>
                  <a:pt x="5105" y="897"/>
                </a:lnTo>
                <a:lnTo>
                  <a:pt x="4949" y="897"/>
                </a:lnTo>
                <a:lnTo>
                  <a:pt x="4949" y="992"/>
                </a:lnTo>
                <a:lnTo>
                  <a:pt x="4839" y="992"/>
                </a:lnTo>
                <a:lnTo>
                  <a:pt x="4839" y="1029"/>
                </a:lnTo>
                <a:lnTo>
                  <a:pt x="4790" y="1029"/>
                </a:lnTo>
                <a:lnTo>
                  <a:pt x="4790" y="1093"/>
                </a:lnTo>
                <a:lnTo>
                  <a:pt x="4625" y="1093"/>
                </a:lnTo>
                <a:lnTo>
                  <a:pt x="4625" y="1197"/>
                </a:lnTo>
                <a:lnTo>
                  <a:pt x="4456" y="1197"/>
                </a:lnTo>
                <a:lnTo>
                  <a:pt x="4456" y="1274"/>
                </a:lnTo>
                <a:lnTo>
                  <a:pt x="4398" y="1274"/>
                </a:lnTo>
                <a:lnTo>
                  <a:pt x="4398" y="1387"/>
                </a:lnTo>
                <a:lnTo>
                  <a:pt x="4312" y="1387"/>
                </a:lnTo>
                <a:lnTo>
                  <a:pt x="4312" y="1454"/>
                </a:lnTo>
                <a:lnTo>
                  <a:pt x="4149" y="1454"/>
                </a:lnTo>
                <a:lnTo>
                  <a:pt x="4149" y="1519"/>
                </a:lnTo>
                <a:lnTo>
                  <a:pt x="4027" y="1519"/>
                </a:lnTo>
                <a:lnTo>
                  <a:pt x="4027" y="1564"/>
                </a:lnTo>
                <a:lnTo>
                  <a:pt x="3984" y="1564"/>
                </a:lnTo>
                <a:lnTo>
                  <a:pt x="3984" y="1660"/>
                </a:lnTo>
                <a:lnTo>
                  <a:pt x="3904" y="1660"/>
                </a:lnTo>
                <a:lnTo>
                  <a:pt x="3904" y="1816"/>
                </a:lnTo>
                <a:lnTo>
                  <a:pt x="3810" y="1816"/>
                </a:lnTo>
                <a:lnTo>
                  <a:pt x="3810" y="1856"/>
                </a:lnTo>
                <a:lnTo>
                  <a:pt x="3471" y="1856"/>
                </a:lnTo>
                <a:lnTo>
                  <a:pt x="3471" y="1895"/>
                </a:lnTo>
                <a:lnTo>
                  <a:pt x="3406" y="1895"/>
                </a:lnTo>
                <a:lnTo>
                  <a:pt x="3406" y="1948"/>
                </a:lnTo>
                <a:lnTo>
                  <a:pt x="3311" y="1948"/>
                </a:lnTo>
                <a:lnTo>
                  <a:pt x="3311" y="2009"/>
                </a:lnTo>
                <a:lnTo>
                  <a:pt x="3271" y="2052"/>
                </a:lnTo>
                <a:lnTo>
                  <a:pt x="3226" y="2113"/>
                </a:lnTo>
                <a:lnTo>
                  <a:pt x="3146" y="2113"/>
                </a:lnTo>
                <a:lnTo>
                  <a:pt x="3146" y="2158"/>
                </a:lnTo>
                <a:lnTo>
                  <a:pt x="2975" y="2158"/>
                </a:lnTo>
                <a:lnTo>
                  <a:pt x="2975" y="2275"/>
                </a:lnTo>
                <a:lnTo>
                  <a:pt x="2873" y="2275"/>
                </a:lnTo>
                <a:lnTo>
                  <a:pt x="2873" y="2379"/>
                </a:lnTo>
                <a:lnTo>
                  <a:pt x="2809" y="2379"/>
                </a:lnTo>
                <a:lnTo>
                  <a:pt x="2809" y="2438"/>
                </a:lnTo>
                <a:lnTo>
                  <a:pt x="2683" y="2438"/>
                </a:lnTo>
                <a:lnTo>
                  <a:pt x="2683" y="2489"/>
                </a:lnTo>
                <a:lnTo>
                  <a:pt x="2632" y="2489"/>
                </a:lnTo>
                <a:lnTo>
                  <a:pt x="2632" y="2606"/>
                </a:lnTo>
                <a:lnTo>
                  <a:pt x="2589" y="2606"/>
                </a:lnTo>
                <a:lnTo>
                  <a:pt x="2589" y="2744"/>
                </a:lnTo>
                <a:lnTo>
                  <a:pt x="2499" y="2744"/>
                </a:lnTo>
                <a:lnTo>
                  <a:pt x="2499" y="2836"/>
                </a:lnTo>
                <a:lnTo>
                  <a:pt x="2405" y="2836"/>
                </a:lnTo>
                <a:lnTo>
                  <a:pt x="2405" y="2977"/>
                </a:lnTo>
                <a:lnTo>
                  <a:pt x="2340" y="2977"/>
                </a:lnTo>
                <a:lnTo>
                  <a:pt x="2340" y="3022"/>
                </a:lnTo>
                <a:lnTo>
                  <a:pt x="2291" y="3022"/>
                </a:lnTo>
                <a:lnTo>
                  <a:pt x="2291" y="3132"/>
                </a:lnTo>
                <a:lnTo>
                  <a:pt x="2254" y="3132"/>
                </a:lnTo>
                <a:lnTo>
                  <a:pt x="2254" y="3283"/>
                </a:lnTo>
                <a:lnTo>
                  <a:pt x="2172" y="3283"/>
                </a:lnTo>
                <a:lnTo>
                  <a:pt x="2172" y="3565"/>
                </a:lnTo>
                <a:lnTo>
                  <a:pt x="2126" y="3565"/>
                </a:lnTo>
                <a:lnTo>
                  <a:pt x="2126" y="3947"/>
                </a:lnTo>
                <a:lnTo>
                  <a:pt x="2062" y="3947"/>
                </a:lnTo>
                <a:lnTo>
                  <a:pt x="2062" y="4097"/>
                </a:lnTo>
                <a:lnTo>
                  <a:pt x="1966" y="4097"/>
                </a:lnTo>
                <a:lnTo>
                  <a:pt x="1966" y="4290"/>
                </a:lnTo>
                <a:lnTo>
                  <a:pt x="1923" y="4290"/>
                </a:lnTo>
                <a:lnTo>
                  <a:pt x="1923" y="4437"/>
                </a:lnTo>
                <a:lnTo>
                  <a:pt x="1795" y="4437"/>
                </a:lnTo>
                <a:lnTo>
                  <a:pt x="1795" y="4528"/>
                </a:lnTo>
                <a:lnTo>
                  <a:pt x="1727" y="4528"/>
                </a:lnTo>
                <a:lnTo>
                  <a:pt x="1727" y="4584"/>
                </a:lnTo>
                <a:lnTo>
                  <a:pt x="1651" y="4584"/>
                </a:lnTo>
                <a:lnTo>
                  <a:pt x="1651" y="4675"/>
                </a:lnTo>
                <a:lnTo>
                  <a:pt x="1587" y="4675"/>
                </a:lnTo>
                <a:lnTo>
                  <a:pt x="1587" y="4767"/>
                </a:lnTo>
                <a:lnTo>
                  <a:pt x="1470" y="4767"/>
                </a:lnTo>
                <a:lnTo>
                  <a:pt x="1470" y="4902"/>
                </a:lnTo>
                <a:lnTo>
                  <a:pt x="1403" y="4902"/>
                </a:lnTo>
                <a:lnTo>
                  <a:pt x="1403" y="4963"/>
                </a:lnTo>
                <a:lnTo>
                  <a:pt x="1329" y="4963"/>
                </a:lnTo>
                <a:lnTo>
                  <a:pt x="1329" y="5132"/>
                </a:lnTo>
                <a:lnTo>
                  <a:pt x="1241" y="5132"/>
                </a:lnTo>
                <a:lnTo>
                  <a:pt x="1241" y="5220"/>
                </a:lnTo>
                <a:lnTo>
                  <a:pt x="1152" y="5220"/>
                </a:lnTo>
                <a:lnTo>
                  <a:pt x="1152" y="5328"/>
                </a:lnTo>
                <a:lnTo>
                  <a:pt x="1088" y="5328"/>
                </a:lnTo>
                <a:lnTo>
                  <a:pt x="1088" y="5392"/>
                </a:lnTo>
                <a:lnTo>
                  <a:pt x="986" y="5392"/>
                </a:lnTo>
                <a:lnTo>
                  <a:pt x="986" y="5478"/>
                </a:lnTo>
                <a:lnTo>
                  <a:pt x="950" y="5478"/>
                </a:lnTo>
                <a:lnTo>
                  <a:pt x="950" y="5579"/>
                </a:lnTo>
                <a:lnTo>
                  <a:pt x="874" y="5579"/>
                </a:lnTo>
                <a:lnTo>
                  <a:pt x="874" y="5634"/>
                </a:lnTo>
                <a:lnTo>
                  <a:pt x="815" y="5634"/>
                </a:lnTo>
                <a:lnTo>
                  <a:pt x="815" y="5772"/>
                </a:lnTo>
                <a:lnTo>
                  <a:pt x="741" y="5845"/>
                </a:lnTo>
                <a:lnTo>
                  <a:pt x="741" y="5990"/>
                </a:lnTo>
                <a:lnTo>
                  <a:pt x="696" y="5990"/>
                </a:lnTo>
                <a:lnTo>
                  <a:pt x="696" y="6155"/>
                </a:lnTo>
                <a:lnTo>
                  <a:pt x="649" y="6155"/>
                </a:lnTo>
                <a:lnTo>
                  <a:pt x="649" y="6317"/>
                </a:lnTo>
                <a:lnTo>
                  <a:pt x="600" y="6317"/>
                </a:lnTo>
                <a:lnTo>
                  <a:pt x="600" y="6571"/>
                </a:lnTo>
                <a:lnTo>
                  <a:pt x="537" y="6571"/>
                </a:lnTo>
                <a:lnTo>
                  <a:pt x="537" y="6657"/>
                </a:lnTo>
                <a:lnTo>
                  <a:pt x="435" y="6657"/>
                </a:lnTo>
                <a:lnTo>
                  <a:pt x="435" y="6724"/>
                </a:lnTo>
                <a:lnTo>
                  <a:pt x="190" y="6724"/>
                </a:lnTo>
                <a:lnTo>
                  <a:pt x="190" y="6749"/>
                </a:lnTo>
                <a:lnTo>
                  <a:pt x="0" y="6749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417E1D3-1A30-D6BA-13C3-4FD7BE5846CC}"/>
              </a:ext>
            </a:extLst>
          </p:cNvPr>
          <p:cNvSpPr txBox="1"/>
          <p:nvPr/>
        </p:nvSpPr>
        <p:spPr>
          <a:xfrm>
            <a:off x="8875758" y="5122612"/>
            <a:ext cx="227347" cy="23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9B102E8-254F-E3B2-925E-F8A468B82344}"/>
              </a:ext>
            </a:extLst>
          </p:cNvPr>
          <p:cNvSpPr txBox="1"/>
          <p:nvPr/>
        </p:nvSpPr>
        <p:spPr>
          <a:xfrm>
            <a:off x="9388344" y="5122612"/>
            <a:ext cx="295190" cy="23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0066"/>
                </a:solidFill>
              </a:rPr>
              <a:t>12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E4D6E50-0CB2-AFD8-6FB4-50FA42E694D1}"/>
              </a:ext>
            </a:extLst>
          </p:cNvPr>
          <p:cNvSpPr txBox="1"/>
          <p:nvPr/>
        </p:nvSpPr>
        <p:spPr>
          <a:xfrm>
            <a:off x="9934851" y="5122612"/>
            <a:ext cx="295190" cy="23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0066"/>
                </a:solidFill>
              </a:rPr>
              <a:t>24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52E2175-A7A4-3477-4E1D-A4B2CDBC47B8}"/>
              </a:ext>
            </a:extLst>
          </p:cNvPr>
          <p:cNvSpPr txBox="1"/>
          <p:nvPr/>
        </p:nvSpPr>
        <p:spPr>
          <a:xfrm>
            <a:off x="10481358" y="5122612"/>
            <a:ext cx="295190" cy="23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0066"/>
                </a:solidFill>
              </a:rPr>
              <a:t>36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0B0FB6F-5622-801C-5599-492EB58346A1}"/>
              </a:ext>
            </a:extLst>
          </p:cNvPr>
          <p:cNvSpPr txBox="1"/>
          <p:nvPr/>
        </p:nvSpPr>
        <p:spPr>
          <a:xfrm>
            <a:off x="11027866" y="5122612"/>
            <a:ext cx="295190" cy="23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0066"/>
                </a:solidFill>
              </a:rPr>
              <a:t>48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F8FC1893-6693-22A8-40C7-8F44CFB0516F}"/>
              </a:ext>
            </a:extLst>
          </p:cNvPr>
          <p:cNvSpPr txBox="1"/>
          <p:nvPr/>
        </p:nvSpPr>
        <p:spPr>
          <a:xfrm>
            <a:off x="11574373" y="5122612"/>
            <a:ext cx="295190" cy="23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0066"/>
                </a:solidFill>
              </a:rPr>
              <a:t>60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B8C3BBA7-053E-7BFB-F6B0-B3D96BD6F4A0}"/>
              </a:ext>
            </a:extLst>
          </p:cNvPr>
          <p:cNvSpPr txBox="1"/>
          <p:nvPr/>
        </p:nvSpPr>
        <p:spPr>
          <a:xfrm>
            <a:off x="9208481" y="5343023"/>
            <a:ext cx="2327350" cy="23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noProof="0" dirty="0">
                <a:solidFill>
                  <a:srgbClr val="000066"/>
                </a:solidFill>
              </a:rPr>
              <a:t>Time since treatment initiation (weeks)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AA3020C4-984C-E8F5-D78D-AFF3A6426450}"/>
              </a:ext>
            </a:extLst>
          </p:cNvPr>
          <p:cNvSpPr txBox="1"/>
          <p:nvPr/>
        </p:nvSpPr>
        <p:spPr>
          <a:xfrm>
            <a:off x="9893747" y="4403192"/>
            <a:ext cx="1765603" cy="383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noProof="0" dirty="0">
                <a:solidFill>
                  <a:srgbClr val="000066"/>
                </a:solidFill>
              </a:rPr>
              <a:t>Log-rank test: p = 0.025</a:t>
            </a:r>
          </a:p>
          <a:p>
            <a:pPr algn="ctr"/>
            <a:r>
              <a:rPr lang="en-US" sz="1200" noProof="0" dirty="0">
                <a:solidFill>
                  <a:srgbClr val="000066"/>
                </a:solidFill>
              </a:rPr>
              <a:t>HR = 1.22 (95% CI: 1.01-1.47)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CA434BF-132E-46AA-29D9-C2FF053CE004}"/>
              </a:ext>
            </a:extLst>
          </p:cNvPr>
          <p:cNvSpPr txBox="1"/>
          <p:nvPr/>
        </p:nvSpPr>
        <p:spPr>
          <a:xfrm>
            <a:off x="8653322" y="2797521"/>
            <a:ext cx="270268" cy="255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solidFill>
                  <a:srgbClr val="000066"/>
                </a:solidFill>
              </a:rPr>
              <a:t>%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A07B1BAA-E1A2-6017-F391-A0C8C3C473B1}"/>
              </a:ext>
            </a:extLst>
          </p:cNvPr>
          <p:cNvSpPr txBox="1"/>
          <p:nvPr/>
        </p:nvSpPr>
        <p:spPr>
          <a:xfrm>
            <a:off x="4397517" y="2853799"/>
            <a:ext cx="270268" cy="255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solidFill>
                  <a:srgbClr val="00006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84243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791F383-8663-D6E3-A646-77E6A3BE0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566" y="6444771"/>
            <a:ext cx="2849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Martinez E, EACS 2025, Abs. R03.8LB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59F20C2-EF05-2FA4-0725-7BA972B52129}"/>
              </a:ext>
            </a:extLst>
          </p:cNvPr>
          <p:cNvSpPr txBox="1"/>
          <p:nvPr/>
        </p:nvSpPr>
        <p:spPr>
          <a:xfrm>
            <a:off x="2372974" y="1639106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Absolute Mean Changes in Metabolic Parameters at W96 </a:t>
            </a:r>
            <a:br>
              <a:rPr lang="en-US" noProof="0" dirty="0"/>
            </a:br>
            <a:r>
              <a:rPr lang="en-US" noProof="0" dirty="0"/>
              <a:t>According to Weight Gain (≤5% vs &gt;5%)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0B55813-D3AC-15CD-6BA0-B9248A6AF2B4}"/>
              </a:ext>
            </a:extLst>
          </p:cNvPr>
          <p:cNvGrpSpPr/>
          <p:nvPr/>
        </p:nvGrpSpPr>
        <p:grpSpPr>
          <a:xfrm>
            <a:off x="1609098" y="2494559"/>
            <a:ext cx="9036331" cy="3820520"/>
            <a:chOff x="1983967" y="2536872"/>
            <a:chExt cx="8218148" cy="3474596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CF6B6D7-48EE-D624-7753-62439A58C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926" y="2677572"/>
              <a:ext cx="7724189" cy="2953551"/>
            </a:xfrm>
            <a:custGeom>
              <a:avLst/>
              <a:gdLst>
                <a:gd name="T0" fmla="*/ 0 w 15906"/>
                <a:gd name="T1" fmla="*/ 0 h 9271"/>
                <a:gd name="T2" fmla="*/ 0 w 15906"/>
                <a:gd name="T3" fmla="*/ 9271 h 9271"/>
                <a:gd name="T4" fmla="*/ 15906 w 15906"/>
                <a:gd name="T5" fmla="*/ 9271 h 9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06" h="9271">
                  <a:moveTo>
                    <a:pt x="0" y="0"/>
                  </a:moveTo>
                  <a:lnTo>
                    <a:pt x="0" y="9271"/>
                  </a:lnTo>
                  <a:lnTo>
                    <a:pt x="15906" y="92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37A2358C-3E86-BF14-BD90-86B3794B3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3267" y="56311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" name="Line 21">
              <a:extLst>
                <a:ext uri="{FF2B5EF4-FFF2-40B4-BE49-F238E27FC236}">
                  <a16:creationId xmlns:a16="http://schemas.microsoft.com/office/drawing/2014/main" id="{B3C98451-3FB2-1B19-E0F2-8377240E5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4521445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76AA8A35-FEFB-01CC-F024-1D8D9813C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4887952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" name="Line 23">
              <a:extLst>
                <a:ext uri="{FF2B5EF4-FFF2-40B4-BE49-F238E27FC236}">
                  <a16:creationId xmlns:a16="http://schemas.microsoft.com/office/drawing/2014/main" id="{A14EA438-BCC5-3C07-A847-CE08591E4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5259557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" name="Line 24">
              <a:extLst>
                <a:ext uri="{FF2B5EF4-FFF2-40B4-BE49-F238E27FC236}">
                  <a16:creationId xmlns:a16="http://schemas.microsoft.com/office/drawing/2014/main" id="{B72920E8-666B-7631-BB67-11A59BCBB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5610942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" name="Line 25">
              <a:extLst>
                <a:ext uri="{FF2B5EF4-FFF2-40B4-BE49-F238E27FC236}">
                  <a16:creationId xmlns:a16="http://schemas.microsoft.com/office/drawing/2014/main" id="{7C4D5DA5-F6A8-BD51-909F-AE156DD5C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3" y="4147208"/>
              <a:ext cx="78550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3D0FC56-12B4-5F19-EA69-2F14CAA76235}"/>
                </a:ext>
              </a:extLst>
            </p:cNvPr>
            <p:cNvSpPr txBox="1"/>
            <p:nvPr/>
          </p:nvSpPr>
          <p:spPr>
            <a:xfrm>
              <a:off x="1983967" y="5449154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-40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0025AFB-CDB0-0600-01A2-4054703A5A48}"/>
                </a:ext>
              </a:extLst>
            </p:cNvPr>
            <p:cNvSpPr txBox="1"/>
            <p:nvPr/>
          </p:nvSpPr>
          <p:spPr>
            <a:xfrm>
              <a:off x="1983967" y="5098645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-30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0CD3CD4-FB78-6CB1-5A55-D0C5792DF68C}"/>
                </a:ext>
              </a:extLst>
            </p:cNvPr>
            <p:cNvSpPr txBox="1"/>
            <p:nvPr/>
          </p:nvSpPr>
          <p:spPr>
            <a:xfrm>
              <a:off x="1983967" y="4723610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-20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CB73715-EF17-42A3-DA0F-00C8EC29FD0E}"/>
                </a:ext>
              </a:extLst>
            </p:cNvPr>
            <p:cNvSpPr txBox="1"/>
            <p:nvPr/>
          </p:nvSpPr>
          <p:spPr>
            <a:xfrm>
              <a:off x="1983967" y="4355106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-10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BE46AF0-2C5E-7DA6-8FC0-7C54DF04381B}"/>
                </a:ext>
              </a:extLst>
            </p:cNvPr>
            <p:cNvSpPr txBox="1"/>
            <p:nvPr/>
          </p:nvSpPr>
          <p:spPr>
            <a:xfrm>
              <a:off x="2143170" y="3987661"/>
              <a:ext cx="262707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722A393-4029-F726-5EF1-5DC806A70323}"/>
                </a:ext>
              </a:extLst>
            </p:cNvPr>
            <p:cNvSpPr txBox="1"/>
            <p:nvPr/>
          </p:nvSpPr>
          <p:spPr>
            <a:xfrm>
              <a:off x="9264019" y="5703568"/>
              <a:ext cx="689861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HOMA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1D4D55-2FD0-0C29-BB88-A8B28D7F1051}"/>
                </a:ext>
              </a:extLst>
            </p:cNvPr>
            <p:cNvSpPr/>
            <p:nvPr/>
          </p:nvSpPr>
          <p:spPr>
            <a:xfrm>
              <a:off x="2720558" y="4152576"/>
              <a:ext cx="448425" cy="27718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040BB8-AC98-5911-99CA-FE8FB48489B2}"/>
                </a:ext>
              </a:extLst>
            </p:cNvPr>
            <p:cNvSpPr/>
            <p:nvPr/>
          </p:nvSpPr>
          <p:spPr>
            <a:xfrm>
              <a:off x="3179877" y="4104421"/>
              <a:ext cx="448425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20C8B3B-5CE5-2112-B599-C8B675ACC1C8}"/>
                </a:ext>
              </a:extLst>
            </p:cNvPr>
            <p:cNvSpPr txBox="1"/>
            <p:nvPr/>
          </p:nvSpPr>
          <p:spPr>
            <a:xfrm>
              <a:off x="2653736" y="4420222"/>
              <a:ext cx="561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-7.94</a:t>
              </a: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FD5E398A-41B0-A28D-6F6B-A18B5FE20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0880" y="56311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5610C2FD-3005-E3AA-2BE3-008027A36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46329" y="56311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12CA9617-251D-52E1-3A46-5FE0FE950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3791936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6BF4EBC-C5FD-6033-EBD6-E66706C3D1B4}"/>
                </a:ext>
              </a:extLst>
            </p:cNvPr>
            <p:cNvSpPr txBox="1"/>
            <p:nvPr/>
          </p:nvSpPr>
          <p:spPr>
            <a:xfrm>
              <a:off x="2038469" y="36362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49FB2BD-DB90-9EBC-B6AA-84EB29BA600F}"/>
                </a:ext>
              </a:extLst>
            </p:cNvPr>
            <p:cNvSpPr txBox="1"/>
            <p:nvPr/>
          </p:nvSpPr>
          <p:spPr>
            <a:xfrm>
              <a:off x="2988021" y="2718000"/>
              <a:ext cx="2195889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Weight gain </a:t>
              </a:r>
              <a:r>
                <a:rPr lang="en-US" sz="1600" b="1" u="sng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r>
                <a:rPr lang="en-US" sz="16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5% </a:t>
              </a:r>
              <a:r>
                <a:rPr lang="en-US" sz="16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(N =340)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6C9A127-9F3C-9F3F-95D0-B5BE7D26D321}"/>
                </a:ext>
              </a:extLst>
            </p:cNvPr>
            <p:cNvSpPr txBox="1"/>
            <p:nvPr/>
          </p:nvSpPr>
          <p:spPr>
            <a:xfrm>
              <a:off x="8152083" y="5703568"/>
              <a:ext cx="779315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Glucose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9A8205A-C55C-047F-D6BA-BF8B161C72A6}"/>
                </a:ext>
              </a:extLst>
            </p:cNvPr>
            <p:cNvSpPr txBox="1"/>
            <p:nvPr/>
          </p:nvSpPr>
          <p:spPr>
            <a:xfrm>
              <a:off x="7199320" y="5703568"/>
              <a:ext cx="684028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Insulin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0D8FC34-667B-CED0-8F9B-A3226E153417}"/>
                </a:ext>
              </a:extLst>
            </p:cNvPr>
            <p:cNvSpPr txBox="1"/>
            <p:nvPr/>
          </p:nvSpPr>
          <p:spPr>
            <a:xfrm>
              <a:off x="3908308" y="5703568"/>
              <a:ext cx="939155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HDL CHOL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779792C-0679-BC26-945C-C8815ED3B63E}"/>
                </a:ext>
              </a:extLst>
            </p:cNvPr>
            <p:cNvSpPr txBox="1"/>
            <p:nvPr/>
          </p:nvSpPr>
          <p:spPr>
            <a:xfrm>
              <a:off x="2642000" y="5703568"/>
              <a:ext cx="1008665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Total CHOL</a:t>
              </a:r>
            </a:p>
          </p:txBody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19D8B5C5-2475-6BCE-A9F3-A80385B91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6312" y="56311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FE501C9C-13CA-4081-6B25-958586993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3422037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1" name="Line 25">
              <a:extLst>
                <a:ext uri="{FF2B5EF4-FFF2-40B4-BE49-F238E27FC236}">
                  <a16:creationId xmlns:a16="http://schemas.microsoft.com/office/drawing/2014/main" id="{EF97ECC7-9043-E045-E5B6-1BD4BBEAE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3047800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D1C6261-EBEE-7AC2-CC32-F7B4CC0DEC29}"/>
                </a:ext>
              </a:extLst>
            </p:cNvPr>
            <p:cNvSpPr txBox="1"/>
            <p:nvPr/>
          </p:nvSpPr>
          <p:spPr>
            <a:xfrm>
              <a:off x="2038469" y="325569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0D3F540-7AB1-3D99-9540-4674C79BB711}"/>
                </a:ext>
              </a:extLst>
            </p:cNvPr>
            <p:cNvSpPr txBox="1"/>
            <p:nvPr/>
          </p:nvSpPr>
          <p:spPr>
            <a:xfrm>
              <a:off x="2038469" y="288825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64" name="Line 25">
              <a:extLst>
                <a:ext uri="{FF2B5EF4-FFF2-40B4-BE49-F238E27FC236}">
                  <a16:creationId xmlns:a16="http://schemas.microsoft.com/office/drawing/2014/main" id="{F6DE50AD-B9DB-96BA-4886-DB4778ECC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55" y="2692528"/>
              <a:ext cx="130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E5FDFD5F-6820-2AE7-231B-503EF70F8968}"/>
                </a:ext>
              </a:extLst>
            </p:cNvPr>
            <p:cNvSpPr txBox="1"/>
            <p:nvPr/>
          </p:nvSpPr>
          <p:spPr>
            <a:xfrm>
              <a:off x="2038469" y="253687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029512BE-EE92-E266-4341-AB1435DC4A4F}"/>
                </a:ext>
              </a:extLst>
            </p:cNvPr>
            <p:cNvSpPr txBox="1"/>
            <p:nvPr/>
          </p:nvSpPr>
          <p:spPr>
            <a:xfrm>
              <a:off x="6605664" y="2718000"/>
              <a:ext cx="2195889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Weight gain &gt; 5% </a:t>
              </a:r>
              <a:r>
                <a:rPr lang="en-US" sz="1600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(N =151)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2009CDC2-DFA0-6C43-68BA-D011981DCF6F}"/>
                </a:ext>
              </a:extLst>
            </p:cNvPr>
            <p:cNvSpPr txBox="1"/>
            <p:nvPr/>
          </p:nvSpPr>
          <p:spPr>
            <a:xfrm>
              <a:off x="3150654" y="3815043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1.15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D37CEA-F544-F883-6EC2-9B95B263F5E7}"/>
                </a:ext>
              </a:extLst>
            </p:cNvPr>
            <p:cNvSpPr/>
            <p:nvPr/>
          </p:nvSpPr>
          <p:spPr>
            <a:xfrm flipV="1">
              <a:off x="3845688" y="4104421"/>
              <a:ext cx="448425" cy="48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E8943E2-F599-E4FF-85CD-196A8E880A0C}"/>
                </a:ext>
              </a:extLst>
            </p:cNvPr>
            <p:cNvSpPr/>
            <p:nvPr/>
          </p:nvSpPr>
          <p:spPr>
            <a:xfrm>
              <a:off x="4305008" y="4104421"/>
              <a:ext cx="448425" cy="2130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92C44F5D-4984-C79C-0275-20D54B214745}"/>
                </a:ext>
              </a:extLst>
            </p:cNvPr>
            <p:cNvSpPr txBox="1"/>
            <p:nvPr/>
          </p:nvSpPr>
          <p:spPr>
            <a:xfrm>
              <a:off x="3806116" y="3702860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0.71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5134D3E2-E95D-43B9-A5A8-3AF8848A2D40}"/>
                </a:ext>
              </a:extLst>
            </p:cNvPr>
            <p:cNvSpPr txBox="1"/>
            <p:nvPr/>
          </p:nvSpPr>
          <p:spPr>
            <a:xfrm>
              <a:off x="4248536" y="4289958"/>
              <a:ext cx="561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-4.68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938F8DD-B92A-D15C-C312-6596F973F7AB}"/>
                </a:ext>
              </a:extLst>
            </p:cNvPr>
            <p:cNvSpPr/>
            <p:nvPr/>
          </p:nvSpPr>
          <p:spPr>
            <a:xfrm>
              <a:off x="4933136" y="4152577"/>
              <a:ext cx="448425" cy="1297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71E490A-6695-FA3A-1D0A-F6A91D48ACBC}"/>
                </a:ext>
              </a:extLst>
            </p:cNvPr>
            <p:cNvSpPr/>
            <p:nvPr/>
          </p:nvSpPr>
          <p:spPr>
            <a:xfrm>
              <a:off x="5392455" y="4020351"/>
              <a:ext cx="448425" cy="1297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712CCE8-22E7-4B35-73E2-944315C99C5E}"/>
                </a:ext>
              </a:extLst>
            </p:cNvPr>
            <p:cNvSpPr txBox="1"/>
            <p:nvPr/>
          </p:nvSpPr>
          <p:spPr>
            <a:xfrm>
              <a:off x="4866314" y="4255524"/>
              <a:ext cx="561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-3.60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0FE0358-AE5E-26CA-546E-3A17C53B7A74}"/>
                </a:ext>
              </a:extLst>
            </p:cNvPr>
            <p:cNvSpPr txBox="1"/>
            <p:nvPr/>
          </p:nvSpPr>
          <p:spPr>
            <a:xfrm>
              <a:off x="5363232" y="3769164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3.33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709AF86-8FD8-973B-B7E4-EFF952DBB467}"/>
                </a:ext>
              </a:extLst>
            </p:cNvPr>
            <p:cNvSpPr/>
            <p:nvPr/>
          </p:nvSpPr>
          <p:spPr>
            <a:xfrm>
              <a:off x="5955981" y="4152576"/>
              <a:ext cx="448425" cy="11474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21A9E6D-B8E1-970B-5963-E90BE4BA3E3C}"/>
                </a:ext>
              </a:extLst>
            </p:cNvPr>
            <p:cNvSpPr/>
            <p:nvPr/>
          </p:nvSpPr>
          <p:spPr>
            <a:xfrm>
              <a:off x="6415301" y="3653745"/>
              <a:ext cx="448425" cy="4963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B1CF23DB-09A4-5B09-7346-7C3AF7908116}"/>
                </a:ext>
              </a:extLst>
            </p:cNvPr>
            <p:cNvSpPr txBox="1"/>
            <p:nvPr/>
          </p:nvSpPr>
          <p:spPr>
            <a:xfrm>
              <a:off x="5843473" y="5260751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-31.80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7C1B6D5A-AB76-C345-A4BB-9BE9F42C03BE}"/>
                </a:ext>
              </a:extLst>
            </p:cNvPr>
            <p:cNvSpPr txBox="1"/>
            <p:nvPr/>
          </p:nvSpPr>
          <p:spPr>
            <a:xfrm>
              <a:off x="6340392" y="3395082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13.62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332145D-C4F9-7510-131C-5FA551CDC1F8}"/>
                </a:ext>
              </a:extLst>
            </p:cNvPr>
            <p:cNvSpPr/>
            <p:nvPr/>
          </p:nvSpPr>
          <p:spPr>
            <a:xfrm>
              <a:off x="7038044" y="4152577"/>
              <a:ext cx="448425" cy="1283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300059E-0989-604D-646F-60F269DF1812}"/>
                </a:ext>
              </a:extLst>
            </p:cNvPr>
            <p:cNvSpPr/>
            <p:nvPr/>
          </p:nvSpPr>
          <p:spPr>
            <a:xfrm>
              <a:off x="7497364" y="4104421"/>
              <a:ext cx="448425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BC215FC9-918C-D620-0401-E372F1C771FC}"/>
                </a:ext>
              </a:extLst>
            </p:cNvPr>
            <p:cNvSpPr txBox="1"/>
            <p:nvPr/>
          </p:nvSpPr>
          <p:spPr>
            <a:xfrm>
              <a:off x="6971222" y="4266230"/>
              <a:ext cx="561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-3.71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8DB3ECCA-F20F-FEDA-6C22-7A636F12C499}"/>
                </a:ext>
              </a:extLst>
            </p:cNvPr>
            <p:cNvSpPr txBox="1"/>
            <p:nvPr/>
          </p:nvSpPr>
          <p:spPr>
            <a:xfrm>
              <a:off x="7468141" y="3818037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1.06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407FC4A-0057-43AD-8EAB-F2162014612E}"/>
                </a:ext>
              </a:extLst>
            </p:cNvPr>
            <p:cNvSpPr/>
            <p:nvPr/>
          </p:nvSpPr>
          <p:spPr>
            <a:xfrm flipV="1">
              <a:off x="8082423" y="4106857"/>
              <a:ext cx="448425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061EE2-A82F-3274-F3F2-81AC4FE32675}"/>
                </a:ext>
              </a:extLst>
            </p:cNvPr>
            <p:cNvSpPr/>
            <p:nvPr/>
          </p:nvSpPr>
          <p:spPr>
            <a:xfrm>
              <a:off x="8541742" y="4150137"/>
              <a:ext cx="448425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200D98D-401D-43B5-48E4-8025105FEF19}"/>
                </a:ext>
              </a:extLst>
            </p:cNvPr>
            <p:cNvSpPr txBox="1"/>
            <p:nvPr/>
          </p:nvSpPr>
          <p:spPr>
            <a:xfrm>
              <a:off x="7961768" y="4170314"/>
              <a:ext cx="561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-0.54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43D0567-2A85-F086-F2B1-440016692F95}"/>
                </a:ext>
              </a:extLst>
            </p:cNvPr>
            <p:cNvSpPr txBox="1"/>
            <p:nvPr/>
          </p:nvSpPr>
          <p:spPr>
            <a:xfrm>
              <a:off x="8485269" y="4144773"/>
              <a:ext cx="561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-1.13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3D88C0F-9751-44D1-E0E7-D35B1D3FF0FF}"/>
                </a:ext>
              </a:extLst>
            </p:cNvPr>
            <p:cNvSpPr/>
            <p:nvPr/>
          </p:nvSpPr>
          <p:spPr>
            <a:xfrm>
              <a:off x="9153719" y="4152576"/>
              <a:ext cx="448425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F542762A-AD13-02D8-6D1B-EA12B67A1F7F}"/>
                </a:ext>
              </a:extLst>
            </p:cNvPr>
            <p:cNvSpPr txBox="1"/>
            <p:nvPr/>
          </p:nvSpPr>
          <p:spPr>
            <a:xfrm>
              <a:off x="9086898" y="4206627"/>
              <a:ext cx="561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-0.93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03169466-CD93-F89B-7C14-BB0669F255F9}"/>
                </a:ext>
              </a:extLst>
            </p:cNvPr>
            <p:cNvSpPr txBox="1"/>
            <p:nvPr/>
          </p:nvSpPr>
          <p:spPr>
            <a:xfrm>
              <a:off x="9583815" y="3815043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0.00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81034CDD-6A4E-AAA6-AA22-A4CA757BB5F1}"/>
                </a:ext>
              </a:extLst>
            </p:cNvPr>
            <p:cNvSpPr txBox="1"/>
            <p:nvPr/>
          </p:nvSpPr>
          <p:spPr>
            <a:xfrm>
              <a:off x="2827861" y="3193127"/>
              <a:ext cx="713186" cy="27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P=0.010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EB8ADF74-BA2C-A0BF-674C-D60FE0ECD62A}"/>
                </a:ext>
              </a:extLst>
            </p:cNvPr>
            <p:cNvSpPr txBox="1"/>
            <p:nvPr/>
          </p:nvSpPr>
          <p:spPr>
            <a:xfrm>
              <a:off x="3874918" y="3193127"/>
              <a:ext cx="713186" cy="27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P&lt;0.001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1F7969A-5E11-E85E-9E09-910A61A75B5E}"/>
                </a:ext>
              </a:extLst>
            </p:cNvPr>
            <p:cNvSpPr txBox="1"/>
            <p:nvPr/>
          </p:nvSpPr>
          <p:spPr>
            <a:xfrm>
              <a:off x="4932723" y="3193127"/>
              <a:ext cx="713186" cy="27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P=0.026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99E4FA68-3650-5ADF-F49F-7BE7EBF9F7EF}"/>
                </a:ext>
              </a:extLst>
            </p:cNvPr>
            <p:cNvSpPr txBox="1"/>
            <p:nvPr/>
          </p:nvSpPr>
          <p:spPr>
            <a:xfrm>
              <a:off x="6047814" y="3193127"/>
              <a:ext cx="713186" cy="27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P&lt;0.001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8DD18B44-9D09-BB27-7D54-D553635DA89C}"/>
                </a:ext>
              </a:extLst>
            </p:cNvPr>
            <p:cNvSpPr txBox="1"/>
            <p:nvPr/>
          </p:nvSpPr>
          <p:spPr>
            <a:xfrm>
              <a:off x="7074803" y="3193127"/>
              <a:ext cx="713186" cy="27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P=0.039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93E90F48-A289-3C4E-FCBA-530AC7E4B5D1}"/>
                </a:ext>
              </a:extLst>
            </p:cNvPr>
            <p:cNvSpPr txBox="1"/>
            <p:nvPr/>
          </p:nvSpPr>
          <p:spPr>
            <a:xfrm>
              <a:off x="8143749" y="3193127"/>
              <a:ext cx="713186" cy="27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P=0.747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FAE160A5-2DF9-FD7D-98D4-0B972469E252}"/>
                </a:ext>
              </a:extLst>
            </p:cNvPr>
            <p:cNvSpPr txBox="1"/>
            <p:nvPr/>
          </p:nvSpPr>
          <p:spPr>
            <a:xfrm>
              <a:off x="9235746" y="3193127"/>
              <a:ext cx="713186" cy="279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P=0.147</a:t>
              </a:r>
            </a:p>
          </p:txBody>
        </p:sp>
        <p:sp>
          <p:nvSpPr>
            <p:cNvPr id="102" name="Line 19">
              <a:extLst>
                <a:ext uri="{FF2B5EF4-FFF2-40B4-BE49-F238E27FC236}">
                  <a16:creationId xmlns:a16="http://schemas.microsoft.com/office/drawing/2014/main" id="{C08A657E-A2B8-5C92-BE3C-AE3EF2BCA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8044" y="56311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3" name="Line 19">
              <a:extLst>
                <a:ext uri="{FF2B5EF4-FFF2-40B4-BE49-F238E27FC236}">
                  <a16:creationId xmlns:a16="http://schemas.microsoft.com/office/drawing/2014/main" id="{F29B0D19-B3E1-A317-B2DB-FCC162D13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2385" y="5631123"/>
              <a:ext cx="0" cy="102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B90A7D7D-E056-96D3-1E50-9FDF3EFBBF04}"/>
                </a:ext>
              </a:extLst>
            </p:cNvPr>
            <p:cNvSpPr txBox="1"/>
            <p:nvPr/>
          </p:nvSpPr>
          <p:spPr>
            <a:xfrm>
              <a:off x="5893955" y="5703568"/>
              <a:ext cx="1135674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Triglycerides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A806EBD9-A536-6460-D603-2C3ACB09F788}"/>
                </a:ext>
              </a:extLst>
            </p:cNvPr>
            <p:cNvSpPr txBox="1"/>
            <p:nvPr/>
          </p:nvSpPr>
          <p:spPr>
            <a:xfrm>
              <a:off x="4901656" y="5703568"/>
              <a:ext cx="901250" cy="3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LDL CHOL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4DE97B5-A0A1-1AED-D12C-6066F1B5AEF2}"/>
                </a:ext>
              </a:extLst>
            </p:cNvPr>
            <p:cNvSpPr/>
            <p:nvPr/>
          </p:nvSpPr>
          <p:spPr>
            <a:xfrm>
              <a:off x="2625179" y="2812619"/>
              <a:ext cx="414706" cy="1080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CD15EF4-48F9-59AA-297B-F2B9DC0A6D10}"/>
                </a:ext>
              </a:extLst>
            </p:cNvPr>
            <p:cNvSpPr/>
            <p:nvPr/>
          </p:nvSpPr>
          <p:spPr>
            <a:xfrm>
              <a:off x="6177862" y="2812619"/>
              <a:ext cx="414706" cy="10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00066"/>
                </a:solidFill>
              </a:endParaRPr>
            </a:p>
          </p:txBody>
        </p:sp>
      </p:grpSp>
      <p:sp>
        <p:nvSpPr>
          <p:cNvPr id="29" name="Titre 28">
            <a:extLst>
              <a:ext uri="{FF2B5EF4-FFF2-40B4-BE49-F238E27FC236}">
                <a16:creationId xmlns:a16="http://schemas.microsoft.com/office/drawing/2014/main" id="{D0779B40-0883-EA31-F386-84F65937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321143" cy="1481068"/>
          </a:xfrm>
        </p:spPr>
        <p:txBody>
          <a:bodyPr>
            <a:normAutofit/>
          </a:bodyPr>
          <a:lstStyle/>
          <a:p>
            <a:r>
              <a:rPr lang="en-US" dirty="0"/>
              <a:t>Switch to DTG/3TC vs BIC/FTC/TAF in virologically suppressed PWH: PASO-DOBLE trial (5)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45717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7A1DB-CF98-862F-4791-9DAD93AC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Switch to DOR/3TC/TDF: weight changes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00DB69-703D-9847-884E-1173B7732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871" y="1151812"/>
            <a:ext cx="11351824" cy="17274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noProof="0" dirty="0"/>
              <a:t>Prospective longitudinal case control study (period 2018-2024)</a:t>
            </a:r>
          </a:p>
          <a:p>
            <a:pPr>
              <a:spcBef>
                <a:spcPts val="0"/>
              </a:spcBef>
            </a:pPr>
            <a:r>
              <a:rPr lang="en-US" sz="1800" noProof="0" dirty="0"/>
              <a:t>Individuals with HIV RNA &lt; 50 c/mL and BMI ≥ 25 kg/m</a:t>
            </a:r>
            <a:r>
              <a:rPr lang="en-US" sz="1800" baseline="30000" noProof="0" dirty="0"/>
              <a:t>2</a:t>
            </a:r>
          </a:p>
          <a:p>
            <a:pPr>
              <a:spcBef>
                <a:spcPts val="0"/>
              </a:spcBef>
            </a:pPr>
            <a:r>
              <a:rPr lang="en-US" sz="1800" noProof="0" dirty="0"/>
              <a:t>Case: switch to DOR/3TC/TDF from an INSTI-or PI-based regimen</a:t>
            </a:r>
          </a:p>
          <a:p>
            <a:pPr>
              <a:spcBef>
                <a:spcPts val="0"/>
              </a:spcBef>
            </a:pPr>
            <a:r>
              <a:rPr lang="en-US" sz="1800" noProof="0" dirty="0"/>
              <a:t>Controls matched 2:1 on age, gender, race/ethnicity, baseline BMI, switch class, use of weight loss pharmacotherapy, control « switch date » based on date of onset of BMI ≥ 25 kg/m</a:t>
            </a:r>
            <a:r>
              <a:rPr lang="en-US" sz="1800" baseline="30000" noProof="0" dirty="0"/>
              <a:t>2</a:t>
            </a:r>
          </a:p>
          <a:p>
            <a:pPr>
              <a:spcBef>
                <a:spcPts val="0"/>
              </a:spcBef>
            </a:pPr>
            <a:endParaRPr lang="en-US" sz="2000" noProof="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26BA47-6FDA-25EF-AA7B-94A4C267B6B6}"/>
              </a:ext>
            </a:extLst>
          </p:cNvPr>
          <p:cNvSpPr txBox="1"/>
          <p:nvPr/>
        </p:nvSpPr>
        <p:spPr>
          <a:xfrm>
            <a:off x="707374" y="6098654"/>
            <a:ext cx="10755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66"/>
                </a:solidFill>
              </a:rPr>
              <a:t>S</a:t>
            </a:r>
            <a:r>
              <a:rPr lang="en-US" noProof="0" dirty="0">
                <a:solidFill>
                  <a:srgbClr val="000066"/>
                </a:solidFill>
                <a:effectLst/>
              </a:rPr>
              <a:t>witching from TAF and an INSTI were associated with the greatest amount</a:t>
            </a:r>
            <a:r>
              <a:rPr lang="en-US" noProof="0" dirty="0">
                <a:solidFill>
                  <a:srgbClr val="000066"/>
                </a:solidFill>
              </a:rPr>
              <a:t> </a:t>
            </a:r>
            <a:r>
              <a:rPr lang="en-US" noProof="0" dirty="0">
                <a:solidFill>
                  <a:srgbClr val="000066"/>
                </a:solidFill>
                <a:effectLst/>
              </a:rPr>
              <a:t>of weight loss at W24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4DA4F38-D314-B635-9D9B-32056520DABD}"/>
              </a:ext>
            </a:extLst>
          </p:cNvPr>
          <p:cNvSpPr txBox="1"/>
          <p:nvPr/>
        </p:nvSpPr>
        <p:spPr>
          <a:xfrm>
            <a:off x="4358844" y="2653315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Weight trajectory (kg)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0B8B3AF-7AFA-FCC5-2EA7-72C144AC3A09}"/>
              </a:ext>
            </a:extLst>
          </p:cNvPr>
          <p:cNvGrpSpPr/>
          <p:nvPr/>
        </p:nvGrpSpPr>
        <p:grpSpPr>
          <a:xfrm>
            <a:off x="457946" y="2939664"/>
            <a:ext cx="5276105" cy="3206947"/>
            <a:chOff x="457946" y="2939664"/>
            <a:chExt cx="5276105" cy="320694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E050026-6419-DB0D-A8B6-5C086E0A227A}"/>
                </a:ext>
              </a:extLst>
            </p:cNvPr>
            <p:cNvSpPr txBox="1"/>
            <p:nvPr/>
          </p:nvSpPr>
          <p:spPr>
            <a:xfrm>
              <a:off x="2717749" y="2972225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N = 30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B54417B-7920-BEFE-ACBE-591DF21D508A}"/>
                </a:ext>
              </a:extLst>
            </p:cNvPr>
            <p:cNvSpPr txBox="1"/>
            <p:nvPr/>
          </p:nvSpPr>
          <p:spPr>
            <a:xfrm>
              <a:off x="2107461" y="3186311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N = 51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1723D02-79D6-8C4F-531C-498B450547A8}"/>
                </a:ext>
              </a:extLst>
            </p:cNvPr>
            <p:cNvSpPr txBox="1"/>
            <p:nvPr/>
          </p:nvSpPr>
          <p:spPr>
            <a:xfrm>
              <a:off x="1857180" y="3429684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N = 9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14DD92D-B43A-7D61-608B-48479608B9FC}"/>
                </a:ext>
              </a:extLst>
            </p:cNvPr>
            <p:cNvGrpSpPr/>
            <p:nvPr/>
          </p:nvGrpSpPr>
          <p:grpSpPr>
            <a:xfrm>
              <a:off x="798513" y="3103563"/>
              <a:ext cx="4935538" cy="2617788"/>
              <a:chOff x="769938" y="2503488"/>
              <a:chExt cx="4935538" cy="2617788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A06F8FC2-BCF3-88CB-5B95-7C09F9C10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126" y="2503488"/>
                <a:ext cx="4832350" cy="2513013"/>
              </a:xfrm>
              <a:custGeom>
                <a:avLst/>
                <a:gdLst>
                  <a:gd name="T0" fmla="*/ 12176 w 12176"/>
                  <a:gd name="T1" fmla="*/ 6332 h 6332"/>
                  <a:gd name="T2" fmla="*/ 0 w 12176"/>
                  <a:gd name="T3" fmla="*/ 6332 h 6332"/>
                  <a:gd name="T4" fmla="*/ 0 w 12176"/>
                  <a:gd name="T5" fmla="*/ 0 h 6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76" h="6332">
                    <a:moveTo>
                      <a:pt x="12176" y="6332"/>
                    </a:moveTo>
                    <a:lnTo>
                      <a:pt x="0" y="633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AC5AC696-DFC2-0693-8C22-05CD0B56E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8" y="2771776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97FBA9C7-155C-6362-A573-C6CB443B2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8" y="3098801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1B13D526-6735-E930-D0EA-7BA4462BF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8" y="3424238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0EFFEEE8-B75B-A2D6-73EA-A139505DA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8" y="3751263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15B2DC1B-C6B3-6C73-9F25-2FECC413C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8" y="4078288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5F586432-BB66-97FF-7F23-4651AF0B9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8" y="4403726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BD5C8E8D-3ABD-9FDD-6643-B70DF01D4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8" y="4732338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5" name="Line 26">
                <a:extLst>
                  <a:ext uri="{FF2B5EF4-FFF2-40B4-BE49-F238E27FC236}">
                    <a16:creationId xmlns:a16="http://schemas.microsoft.com/office/drawing/2014/main" id="{6B67B0A8-1A9C-5066-09D3-85C97885C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8551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6" name="Line 27">
                <a:extLst>
                  <a:ext uri="{FF2B5EF4-FFF2-40B4-BE49-F238E27FC236}">
                    <a16:creationId xmlns:a16="http://schemas.microsoft.com/office/drawing/2014/main" id="{A3F781DE-A07E-413E-6063-E2B2E0969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4213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69E353B9-8746-4D56-9436-20E1E0714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51463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8" name="Line 29">
                <a:extLst>
                  <a:ext uri="{FF2B5EF4-FFF2-40B4-BE49-F238E27FC236}">
                    <a16:creationId xmlns:a16="http://schemas.microsoft.com/office/drawing/2014/main" id="{6CE5D4AE-41E3-5E0B-AE08-5CF385708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563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FD4A680B-4523-1BB3-2ADB-29E61750B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7226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Line 31">
                <a:extLst>
                  <a:ext uri="{FF2B5EF4-FFF2-40B4-BE49-F238E27FC236}">
                    <a16:creationId xmlns:a16="http://schemas.microsoft.com/office/drawing/2014/main" id="{B4DA3095-6A63-D07A-911D-16DA7AB36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2888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Line 35">
                <a:extLst>
                  <a:ext uri="{FF2B5EF4-FFF2-40B4-BE49-F238E27FC236}">
                    <a16:creationId xmlns:a16="http://schemas.microsoft.com/office/drawing/2014/main" id="{0BFDFC73-9E57-AC76-08F4-D342DF4A3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3" y="2573338"/>
                <a:ext cx="0" cy="24431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088C1326-BE49-C22B-060C-D4626AB1D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51" y="3135313"/>
                <a:ext cx="4357688" cy="657225"/>
              </a:xfrm>
              <a:custGeom>
                <a:avLst/>
                <a:gdLst>
                  <a:gd name="T0" fmla="*/ 5370 w 10981"/>
                  <a:gd name="T1" fmla="*/ 508 h 1654"/>
                  <a:gd name="T2" fmla="*/ 5249 w 10981"/>
                  <a:gd name="T3" fmla="*/ 514 h 1654"/>
                  <a:gd name="T4" fmla="*/ 5157 w 10981"/>
                  <a:gd name="T5" fmla="*/ 513 h 1654"/>
                  <a:gd name="T6" fmla="*/ 5087 w 10981"/>
                  <a:gd name="T7" fmla="*/ 510 h 1654"/>
                  <a:gd name="T8" fmla="*/ 5004 w 10981"/>
                  <a:gd name="T9" fmla="*/ 502 h 1654"/>
                  <a:gd name="T10" fmla="*/ 4796 w 10981"/>
                  <a:gd name="T11" fmla="*/ 479 h 1654"/>
                  <a:gd name="T12" fmla="*/ 4461 w 10981"/>
                  <a:gd name="T13" fmla="*/ 464 h 1654"/>
                  <a:gd name="T14" fmla="*/ 4039 w 10981"/>
                  <a:gd name="T15" fmla="*/ 463 h 1654"/>
                  <a:gd name="T16" fmla="*/ 3611 w 10981"/>
                  <a:gd name="T17" fmla="*/ 479 h 1654"/>
                  <a:gd name="T18" fmla="*/ 3140 w 10981"/>
                  <a:gd name="T19" fmla="*/ 503 h 1654"/>
                  <a:gd name="T20" fmla="*/ 2563 w 10981"/>
                  <a:gd name="T21" fmla="*/ 508 h 1654"/>
                  <a:gd name="T22" fmla="*/ 1988 w 10981"/>
                  <a:gd name="T23" fmla="*/ 486 h 1654"/>
                  <a:gd name="T24" fmla="*/ 1697 w 10981"/>
                  <a:gd name="T25" fmla="*/ 465 h 1654"/>
                  <a:gd name="T26" fmla="*/ 1419 w 10981"/>
                  <a:gd name="T27" fmla="*/ 435 h 1654"/>
                  <a:gd name="T28" fmla="*/ 1218 w 10981"/>
                  <a:gd name="T29" fmla="*/ 402 h 1654"/>
                  <a:gd name="T30" fmla="*/ 1025 w 10981"/>
                  <a:gd name="T31" fmla="*/ 365 h 1654"/>
                  <a:gd name="T32" fmla="*/ 716 w 10981"/>
                  <a:gd name="T33" fmla="*/ 287 h 1654"/>
                  <a:gd name="T34" fmla="*/ 482 w 10981"/>
                  <a:gd name="T35" fmla="*/ 211 h 1654"/>
                  <a:gd name="T36" fmla="*/ 316 w 10981"/>
                  <a:gd name="T37" fmla="*/ 146 h 1654"/>
                  <a:gd name="T38" fmla="*/ 156 w 10981"/>
                  <a:gd name="T39" fmla="*/ 76 h 1654"/>
                  <a:gd name="T40" fmla="*/ 4 w 10981"/>
                  <a:gd name="T41" fmla="*/ 0 h 1654"/>
                  <a:gd name="T42" fmla="*/ 291 w 10981"/>
                  <a:gd name="T43" fmla="*/ 1140 h 1654"/>
                  <a:gd name="T44" fmla="*/ 750 w 10981"/>
                  <a:gd name="T45" fmla="*/ 1061 h 1654"/>
                  <a:gd name="T46" fmla="*/ 1239 w 10981"/>
                  <a:gd name="T47" fmla="*/ 1012 h 1654"/>
                  <a:gd name="T48" fmla="*/ 1579 w 10981"/>
                  <a:gd name="T49" fmla="*/ 993 h 1654"/>
                  <a:gd name="T50" fmla="*/ 1931 w 10981"/>
                  <a:gd name="T51" fmla="*/ 989 h 1654"/>
                  <a:gd name="T52" fmla="*/ 2481 w 10981"/>
                  <a:gd name="T53" fmla="*/ 1004 h 1654"/>
                  <a:gd name="T54" fmla="*/ 2910 w 10981"/>
                  <a:gd name="T55" fmla="*/ 1028 h 1654"/>
                  <a:gd name="T56" fmla="*/ 3277 w 10981"/>
                  <a:gd name="T57" fmla="*/ 1042 h 1654"/>
                  <a:gd name="T58" fmla="*/ 3660 w 10981"/>
                  <a:gd name="T59" fmla="*/ 1053 h 1654"/>
                  <a:gd name="T60" fmla="*/ 4051 w 10981"/>
                  <a:gd name="T61" fmla="*/ 1054 h 1654"/>
                  <a:gd name="T62" fmla="*/ 4456 w 10981"/>
                  <a:gd name="T63" fmla="*/ 1051 h 1654"/>
                  <a:gd name="T64" fmla="*/ 4911 w 10981"/>
                  <a:gd name="T65" fmla="*/ 1039 h 1654"/>
                  <a:gd name="T66" fmla="*/ 5460 w 10981"/>
                  <a:gd name="T67" fmla="*/ 1050 h 1654"/>
                  <a:gd name="T68" fmla="*/ 6023 w 10981"/>
                  <a:gd name="T69" fmla="*/ 1104 h 1654"/>
                  <a:gd name="T70" fmla="*/ 6400 w 10981"/>
                  <a:gd name="T71" fmla="*/ 1168 h 1654"/>
                  <a:gd name="T72" fmla="*/ 6681 w 10981"/>
                  <a:gd name="T73" fmla="*/ 1195 h 1654"/>
                  <a:gd name="T74" fmla="*/ 6969 w 10981"/>
                  <a:gd name="T75" fmla="*/ 1192 h 1654"/>
                  <a:gd name="T76" fmla="*/ 7526 w 10981"/>
                  <a:gd name="T77" fmla="*/ 1172 h 1654"/>
                  <a:gd name="T78" fmla="*/ 8086 w 10981"/>
                  <a:gd name="T79" fmla="*/ 1176 h 1654"/>
                  <a:gd name="T80" fmla="*/ 8620 w 10981"/>
                  <a:gd name="T81" fmla="*/ 1188 h 1654"/>
                  <a:gd name="T82" fmla="*/ 9097 w 10981"/>
                  <a:gd name="T83" fmla="*/ 1206 h 1654"/>
                  <a:gd name="T84" fmla="*/ 9570 w 10981"/>
                  <a:gd name="T85" fmla="*/ 1261 h 1654"/>
                  <a:gd name="T86" fmla="*/ 10043 w 10981"/>
                  <a:gd name="T87" fmla="*/ 1354 h 1654"/>
                  <a:gd name="T88" fmla="*/ 10512 w 10981"/>
                  <a:gd name="T89" fmla="*/ 1484 h 1654"/>
                  <a:gd name="T90" fmla="*/ 10825 w 10981"/>
                  <a:gd name="T91" fmla="*/ 1593 h 1654"/>
                  <a:gd name="T92" fmla="*/ 10907 w 10981"/>
                  <a:gd name="T93" fmla="*/ 608 h 1654"/>
                  <a:gd name="T94" fmla="*/ 10834 w 10981"/>
                  <a:gd name="T95" fmla="*/ 622 h 1654"/>
                  <a:gd name="T96" fmla="*/ 10537 w 10981"/>
                  <a:gd name="T97" fmla="*/ 670 h 1654"/>
                  <a:gd name="T98" fmla="*/ 10157 w 10981"/>
                  <a:gd name="T99" fmla="*/ 712 h 1654"/>
                  <a:gd name="T100" fmla="*/ 9963 w 10981"/>
                  <a:gd name="T101" fmla="*/ 726 h 1654"/>
                  <a:gd name="T102" fmla="*/ 9846 w 10981"/>
                  <a:gd name="T103" fmla="*/ 734 h 1654"/>
                  <a:gd name="T104" fmla="*/ 9530 w 10981"/>
                  <a:gd name="T105" fmla="*/ 743 h 1654"/>
                  <a:gd name="T106" fmla="*/ 9289 w 10981"/>
                  <a:gd name="T107" fmla="*/ 742 h 1654"/>
                  <a:gd name="T108" fmla="*/ 9044 w 10981"/>
                  <a:gd name="T109" fmla="*/ 733 h 1654"/>
                  <a:gd name="T110" fmla="*/ 8629 w 10981"/>
                  <a:gd name="T111" fmla="*/ 704 h 1654"/>
                  <a:gd name="T112" fmla="*/ 8012 w 10981"/>
                  <a:gd name="T113" fmla="*/ 700 h 1654"/>
                  <a:gd name="T114" fmla="*/ 7345 w 10981"/>
                  <a:gd name="T115" fmla="*/ 687 h 1654"/>
                  <a:gd name="T116" fmla="*/ 6687 w 10981"/>
                  <a:gd name="T117" fmla="*/ 637 h 1654"/>
                  <a:gd name="T118" fmla="*/ 6232 w 10981"/>
                  <a:gd name="T119" fmla="*/ 546 h 1654"/>
                  <a:gd name="T120" fmla="*/ 5875 w 10981"/>
                  <a:gd name="T121" fmla="*/ 495 h 1654"/>
                  <a:gd name="T122" fmla="*/ 5527 w 10981"/>
                  <a:gd name="T123" fmla="*/ 486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81" h="1654">
                    <a:moveTo>
                      <a:pt x="5527" y="486"/>
                    </a:moveTo>
                    <a:lnTo>
                      <a:pt x="5448" y="498"/>
                    </a:lnTo>
                    <a:lnTo>
                      <a:pt x="5370" y="508"/>
                    </a:lnTo>
                    <a:lnTo>
                      <a:pt x="5289" y="513"/>
                    </a:lnTo>
                    <a:lnTo>
                      <a:pt x="5268" y="513"/>
                    </a:lnTo>
                    <a:lnTo>
                      <a:pt x="5249" y="514"/>
                    </a:lnTo>
                    <a:lnTo>
                      <a:pt x="5210" y="515"/>
                    </a:lnTo>
                    <a:lnTo>
                      <a:pt x="5168" y="514"/>
                    </a:lnTo>
                    <a:lnTo>
                      <a:pt x="5157" y="513"/>
                    </a:lnTo>
                    <a:lnTo>
                      <a:pt x="5148" y="513"/>
                    </a:lnTo>
                    <a:lnTo>
                      <a:pt x="5128" y="513"/>
                    </a:lnTo>
                    <a:lnTo>
                      <a:pt x="5087" y="510"/>
                    </a:lnTo>
                    <a:lnTo>
                      <a:pt x="5046" y="508"/>
                    </a:lnTo>
                    <a:lnTo>
                      <a:pt x="5024" y="504"/>
                    </a:lnTo>
                    <a:lnTo>
                      <a:pt x="5004" y="502"/>
                    </a:lnTo>
                    <a:lnTo>
                      <a:pt x="4962" y="498"/>
                    </a:lnTo>
                    <a:lnTo>
                      <a:pt x="4880" y="486"/>
                    </a:lnTo>
                    <a:lnTo>
                      <a:pt x="4796" y="479"/>
                    </a:lnTo>
                    <a:lnTo>
                      <a:pt x="4713" y="475"/>
                    </a:lnTo>
                    <a:lnTo>
                      <a:pt x="4546" y="467"/>
                    </a:lnTo>
                    <a:lnTo>
                      <a:pt x="4461" y="464"/>
                    </a:lnTo>
                    <a:lnTo>
                      <a:pt x="4377" y="463"/>
                    </a:lnTo>
                    <a:lnTo>
                      <a:pt x="4210" y="462"/>
                    </a:lnTo>
                    <a:lnTo>
                      <a:pt x="4039" y="463"/>
                    </a:lnTo>
                    <a:lnTo>
                      <a:pt x="3869" y="467"/>
                    </a:lnTo>
                    <a:lnTo>
                      <a:pt x="3697" y="475"/>
                    </a:lnTo>
                    <a:lnTo>
                      <a:pt x="3611" y="479"/>
                    </a:lnTo>
                    <a:lnTo>
                      <a:pt x="3526" y="486"/>
                    </a:lnTo>
                    <a:lnTo>
                      <a:pt x="3332" y="496"/>
                    </a:lnTo>
                    <a:lnTo>
                      <a:pt x="3140" y="503"/>
                    </a:lnTo>
                    <a:lnTo>
                      <a:pt x="2948" y="508"/>
                    </a:lnTo>
                    <a:lnTo>
                      <a:pt x="2757" y="510"/>
                    </a:lnTo>
                    <a:lnTo>
                      <a:pt x="2563" y="508"/>
                    </a:lnTo>
                    <a:lnTo>
                      <a:pt x="2371" y="503"/>
                    </a:lnTo>
                    <a:lnTo>
                      <a:pt x="2179" y="496"/>
                    </a:lnTo>
                    <a:lnTo>
                      <a:pt x="1988" y="486"/>
                    </a:lnTo>
                    <a:lnTo>
                      <a:pt x="1841" y="476"/>
                    </a:lnTo>
                    <a:lnTo>
                      <a:pt x="1768" y="471"/>
                    </a:lnTo>
                    <a:lnTo>
                      <a:pt x="1697" y="465"/>
                    </a:lnTo>
                    <a:lnTo>
                      <a:pt x="1556" y="451"/>
                    </a:lnTo>
                    <a:lnTo>
                      <a:pt x="1487" y="442"/>
                    </a:lnTo>
                    <a:lnTo>
                      <a:pt x="1419" y="435"/>
                    </a:lnTo>
                    <a:lnTo>
                      <a:pt x="1351" y="424"/>
                    </a:lnTo>
                    <a:lnTo>
                      <a:pt x="1284" y="414"/>
                    </a:lnTo>
                    <a:lnTo>
                      <a:pt x="1218" y="402"/>
                    </a:lnTo>
                    <a:lnTo>
                      <a:pt x="1153" y="391"/>
                    </a:lnTo>
                    <a:lnTo>
                      <a:pt x="1088" y="378"/>
                    </a:lnTo>
                    <a:lnTo>
                      <a:pt x="1025" y="365"/>
                    </a:lnTo>
                    <a:lnTo>
                      <a:pt x="900" y="337"/>
                    </a:lnTo>
                    <a:lnTo>
                      <a:pt x="777" y="304"/>
                    </a:lnTo>
                    <a:lnTo>
                      <a:pt x="716" y="287"/>
                    </a:lnTo>
                    <a:lnTo>
                      <a:pt x="657" y="269"/>
                    </a:lnTo>
                    <a:lnTo>
                      <a:pt x="540" y="231"/>
                    </a:lnTo>
                    <a:lnTo>
                      <a:pt x="482" y="211"/>
                    </a:lnTo>
                    <a:lnTo>
                      <a:pt x="427" y="191"/>
                    </a:lnTo>
                    <a:lnTo>
                      <a:pt x="370" y="168"/>
                    </a:lnTo>
                    <a:lnTo>
                      <a:pt x="316" y="146"/>
                    </a:lnTo>
                    <a:lnTo>
                      <a:pt x="261" y="124"/>
                    </a:lnTo>
                    <a:lnTo>
                      <a:pt x="209" y="101"/>
                    </a:lnTo>
                    <a:lnTo>
                      <a:pt x="156" y="76"/>
                    </a:lnTo>
                    <a:lnTo>
                      <a:pt x="104" y="51"/>
                    </a:lnTo>
                    <a:lnTo>
                      <a:pt x="53" y="25"/>
                    </a:lnTo>
                    <a:lnTo>
                      <a:pt x="4" y="0"/>
                    </a:lnTo>
                    <a:lnTo>
                      <a:pt x="0" y="1209"/>
                    </a:lnTo>
                    <a:lnTo>
                      <a:pt x="144" y="1173"/>
                    </a:lnTo>
                    <a:lnTo>
                      <a:pt x="291" y="1140"/>
                    </a:lnTo>
                    <a:lnTo>
                      <a:pt x="441" y="1111"/>
                    </a:lnTo>
                    <a:lnTo>
                      <a:pt x="595" y="1084"/>
                    </a:lnTo>
                    <a:lnTo>
                      <a:pt x="750" y="1061"/>
                    </a:lnTo>
                    <a:lnTo>
                      <a:pt x="910" y="1041"/>
                    </a:lnTo>
                    <a:lnTo>
                      <a:pt x="1073" y="1025"/>
                    </a:lnTo>
                    <a:lnTo>
                      <a:pt x="1239" y="1012"/>
                    </a:lnTo>
                    <a:lnTo>
                      <a:pt x="1322" y="1005"/>
                    </a:lnTo>
                    <a:lnTo>
                      <a:pt x="1407" y="1001"/>
                    </a:lnTo>
                    <a:lnTo>
                      <a:pt x="1579" y="993"/>
                    </a:lnTo>
                    <a:lnTo>
                      <a:pt x="1665" y="990"/>
                    </a:lnTo>
                    <a:lnTo>
                      <a:pt x="1754" y="989"/>
                    </a:lnTo>
                    <a:lnTo>
                      <a:pt x="1931" y="989"/>
                    </a:lnTo>
                    <a:lnTo>
                      <a:pt x="2111" y="990"/>
                    </a:lnTo>
                    <a:lnTo>
                      <a:pt x="2295" y="995"/>
                    </a:lnTo>
                    <a:lnTo>
                      <a:pt x="2481" y="1004"/>
                    </a:lnTo>
                    <a:lnTo>
                      <a:pt x="2672" y="1016"/>
                    </a:lnTo>
                    <a:lnTo>
                      <a:pt x="2789" y="1021"/>
                    </a:lnTo>
                    <a:lnTo>
                      <a:pt x="2910" y="1028"/>
                    </a:lnTo>
                    <a:lnTo>
                      <a:pt x="3031" y="1033"/>
                    </a:lnTo>
                    <a:lnTo>
                      <a:pt x="3154" y="1039"/>
                    </a:lnTo>
                    <a:lnTo>
                      <a:pt x="3277" y="1042"/>
                    </a:lnTo>
                    <a:lnTo>
                      <a:pt x="3404" y="1046"/>
                    </a:lnTo>
                    <a:lnTo>
                      <a:pt x="3530" y="1050"/>
                    </a:lnTo>
                    <a:lnTo>
                      <a:pt x="3660" y="1053"/>
                    </a:lnTo>
                    <a:lnTo>
                      <a:pt x="3788" y="1053"/>
                    </a:lnTo>
                    <a:lnTo>
                      <a:pt x="3919" y="1054"/>
                    </a:lnTo>
                    <a:lnTo>
                      <a:pt x="4051" y="1054"/>
                    </a:lnTo>
                    <a:lnTo>
                      <a:pt x="4185" y="1054"/>
                    </a:lnTo>
                    <a:lnTo>
                      <a:pt x="4319" y="1052"/>
                    </a:lnTo>
                    <a:lnTo>
                      <a:pt x="4456" y="1051"/>
                    </a:lnTo>
                    <a:lnTo>
                      <a:pt x="4593" y="1047"/>
                    </a:lnTo>
                    <a:lnTo>
                      <a:pt x="4733" y="1045"/>
                    </a:lnTo>
                    <a:lnTo>
                      <a:pt x="4911" y="1039"/>
                    </a:lnTo>
                    <a:lnTo>
                      <a:pt x="5093" y="1038"/>
                    </a:lnTo>
                    <a:lnTo>
                      <a:pt x="5275" y="1041"/>
                    </a:lnTo>
                    <a:lnTo>
                      <a:pt x="5460" y="1050"/>
                    </a:lnTo>
                    <a:lnTo>
                      <a:pt x="5645" y="1063"/>
                    </a:lnTo>
                    <a:lnTo>
                      <a:pt x="5834" y="1081"/>
                    </a:lnTo>
                    <a:lnTo>
                      <a:pt x="6023" y="1104"/>
                    </a:lnTo>
                    <a:lnTo>
                      <a:pt x="6216" y="1133"/>
                    </a:lnTo>
                    <a:lnTo>
                      <a:pt x="6308" y="1152"/>
                    </a:lnTo>
                    <a:lnTo>
                      <a:pt x="6400" y="1168"/>
                    </a:lnTo>
                    <a:lnTo>
                      <a:pt x="6494" y="1180"/>
                    </a:lnTo>
                    <a:lnTo>
                      <a:pt x="6588" y="1190"/>
                    </a:lnTo>
                    <a:lnTo>
                      <a:pt x="6681" y="1195"/>
                    </a:lnTo>
                    <a:lnTo>
                      <a:pt x="6776" y="1198"/>
                    </a:lnTo>
                    <a:lnTo>
                      <a:pt x="6872" y="1197"/>
                    </a:lnTo>
                    <a:lnTo>
                      <a:pt x="6969" y="1192"/>
                    </a:lnTo>
                    <a:lnTo>
                      <a:pt x="7154" y="1182"/>
                    </a:lnTo>
                    <a:lnTo>
                      <a:pt x="7341" y="1176"/>
                    </a:lnTo>
                    <a:lnTo>
                      <a:pt x="7526" y="1172"/>
                    </a:lnTo>
                    <a:lnTo>
                      <a:pt x="7714" y="1170"/>
                    </a:lnTo>
                    <a:lnTo>
                      <a:pt x="7899" y="1172"/>
                    </a:lnTo>
                    <a:lnTo>
                      <a:pt x="8086" y="1176"/>
                    </a:lnTo>
                    <a:lnTo>
                      <a:pt x="8274" y="1182"/>
                    </a:lnTo>
                    <a:lnTo>
                      <a:pt x="8461" y="1192"/>
                    </a:lnTo>
                    <a:lnTo>
                      <a:pt x="8620" y="1188"/>
                    </a:lnTo>
                    <a:lnTo>
                      <a:pt x="8779" y="1190"/>
                    </a:lnTo>
                    <a:lnTo>
                      <a:pt x="8938" y="1195"/>
                    </a:lnTo>
                    <a:lnTo>
                      <a:pt x="9097" y="1206"/>
                    </a:lnTo>
                    <a:lnTo>
                      <a:pt x="9254" y="1219"/>
                    </a:lnTo>
                    <a:lnTo>
                      <a:pt x="9413" y="1239"/>
                    </a:lnTo>
                    <a:lnTo>
                      <a:pt x="9570" y="1261"/>
                    </a:lnTo>
                    <a:lnTo>
                      <a:pt x="9729" y="1289"/>
                    </a:lnTo>
                    <a:lnTo>
                      <a:pt x="9886" y="1320"/>
                    </a:lnTo>
                    <a:lnTo>
                      <a:pt x="10043" y="1354"/>
                    </a:lnTo>
                    <a:lnTo>
                      <a:pt x="10199" y="1394"/>
                    </a:lnTo>
                    <a:lnTo>
                      <a:pt x="10356" y="1437"/>
                    </a:lnTo>
                    <a:lnTo>
                      <a:pt x="10512" y="1484"/>
                    </a:lnTo>
                    <a:lnTo>
                      <a:pt x="10669" y="1536"/>
                    </a:lnTo>
                    <a:lnTo>
                      <a:pt x="10746" y="1563"/>
                    </a:lnTo>
                    <a:lnTo>
                      <a:pt x="10825" y="1593"/>
                    </a:lnTo>
                    <a:lnTo>
                      <a:pt x="10981" y="1654"/>
                    </a:lnTo>
                    <a:lnTo>
                      <a:pt x="10981" y="595"/>
                    </a:lnTo>
                    <a:lnTo>
                      <a:pt x="10907" y="608"/>
                    </a:lnTo>
                    <a:lnTo>
                      <a:pt x="10870" y="614"/>
                    </a:lnTo>
                    <a:lnTo>
                      <a:pt x="10852" y="618"/>
                    </a:lnTo>
                    <a:lnTo>
                      <a:pt x="10834" y="622"/>
                    </a:lnTo>
                    <a:lnTo>
                      <a:pt x="10686" y="648"/>
                    </a:lnTo>
                    <a:lnTo>
                      <a:pt x="10611" y="659"/>
                    </a:lnTo>
                    <a:lnTo>
                      <a:pt x="10537" y="670"/>
                    </a:lnTo>
                    <a:lnTo>
                      <a:pt x="10387" y="691"/>
                    </a:lnTo>
                    <a:lnTo>
                      <a:pt x="10234" y="706"/>
                    </a:lnTo>
                    <a:lnTo>
                      <a:pt x="10157" y="712"/>
                    </a:lnTo>
                    <a:lnTo>
                      <a:pt x="10081" y="720"/>
                    </a:lnTo>
                    <a:lnTo>
                      <a:pt x="10002" y="724"/>
                    </a:lnTo>
                    <a:lnTo>
                      <a:pt x="9963" y="726"/>
                    </a:lnTo>
                    <a:lnTo>
                      <a:pt x="9943" y="728"/>
                    </a:lnTo>
                    <a:lnTo>
                      <a:pt x="9925" y="730"/>
                    </a:lnTo>
                    <a:lnTo>
                      <a:pt x="9846" y="734"/>
                    </a:lnTo>
                    <a:lnTo>
                      <a:pt x="9769" y="738"/>
                    </a:lnTo>
                    <a:lnTo>
                      <a:pt x="9610" y="742"/>
                    </a:lnTo>
                    <a:lnTo>
                      <a:pt x="9530" y="743"/>
                    </a:lnTo>
                    <a:lnTo>
                      <a:pt x="9489" y="743"/>
                    </a:lnTo>
                    <a:lnTo>
                      <a:pt x="9450" y="744"/>
                    </a:lnTo>
                    <a:lnTo>
                      <a:pt x="9289" y="742"/>
                    </a:lnTo>
                    <a:lnTo>
                      <a:pt x="9207" y="740"/>
                    </a:lnTo>
                    <a:lnTo>
                      <a:pt x="9127" y="737"/>
                    </a:lnTo>
                    <a:lnTo>
                      <a:pt x="9044" y="733"/>
                    </a:lnTo>
                    <a:lnTo>
                      <a:pt x="8962" y="729"/>
                    </a:lnTo>
                    <a:lnTo>
                      <a:pt x="8796" y="718"/>
                    </a:lnTo>
                    <a:lnTo>
                      <a:pt x="8629" y="704"/>
                    </a:lnTo>
                    <a:lnTo>
                      <a:pt x="8461" y="687"/>
                    </a:lnTo>
                    <a:lnTo>
                      <a:pt x="8236" y="696"/>
                    </a:lnTo>
                    <a:lnTo>
                      <a:pt x="8012" y="700"/>
                    </a:lnTo>
                    <a:lnTo>
                      <a:pt x="7789" y="700"/>
                    </a:lnTo>
                    <a:lnTo>
                      <a:pt x="7567" y="696"/>
                    </a:lnTo>
                    <a:lnTo>
                      <a:pt x="7345" y="687"/>
                    </a:lnTo>
                    <a:lnTo>
                      <a:pt x="7125" y="674"/>
                    </a:lnTo>
                    <a:lnTo>
                      <a:pt x="6904" y="657"/>
                    </a:lnTo>
                    <a:lnTo>
                      <a:pt x="6687" y="637"/>
                    </a:lnTo>
                    <a:lnTo>
                      <a:pt x="6476" y="602"/>
                    </a:lnTo>
                    <a:lnTo>
                      <a:pt x="6353" y="572"/>
                    </a:lnTo>
                    <a:lnTo>
                      <a:pt x="6232" y="546"/>
                    </a:lnTo>
                    <a:lnTo>
                      <a:pt x="6113" y="524"/>
                    </a:lnTo>
                    <a:lnTo>
                      <a:pt x="5994" y="508"/>
                    </a:lnTo>
                    <a:lnTo>
                      <a:pt x="5875" y="495"/>
                    </a:lnTo>
                    <a:lnTo>
                      <a:pt x="5758" y="487"/>
                    </a:lnTo>
                    <a:lnTo>
                      <a:pt x="5641" y="484"/>
                    </a:lnTo>
                    <a:lnTo>
                      <a:pt x="5527" y="486"/>
                    </a:lnTo>
                    <a:close/>
                  </a:path>
                </a:pathLst>
              </a:custGeom>
              <a:solidFill>
                <a:srgbClr val="A4FFD1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Freeform 43">
                <a:extLst>
                  <a:ext uri="{FF2B5EF4-FFF2-40B4-BE49-F238E27FC236}">
                    <a16:creationId xmlns:a16="http://schemas.microsoft.com/office/drawing/2014/main" id="{B68791AD-8315-2661-B5CE-AD576667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1" y="3375026"/>
                <a:ext cx="4346575" cy="214313"/>
              </a:xfrm>
              <a:custGeom>
                <a:avLst/>
                <a:gdLst>
                  <a:gd name="T0" fmla="*/ 10953 w 10953"/>
                  <a:gd name="T1" fmla="*/ 543 h 543"/>
                  <a:gd name="T2" fmla="*/ 9781 w 10953"/>
                  <a:gd name="T3" fmla="*/ 416 h 543"/>
                  <a:gd name="T4" fmla="*/ 9455 w 10953"/>
                  <a:gd name="T5" fmla="*/ 388 h 543"/>
                  <a:gd name="T6" fmla="*/ 9131 w 10953"/>
                  <a:gd name="T7" fmla="*/ 366 h 543"/>
                  <a:gd name="T8" fmla="*/ 8808 w 10953"/>
                  <a:gd name="T9" fmla="*/ 346 h 543"/>
                  <a:gd name="T10" fmla="*/ 8488 w 10953"/>
                  <a:gd name="T11" fmla="*/ 333 h 543"/>
                  <a:gd name="T12" fmla="*/ 8167 w 10953"/>
                  <a:gd name="T13" fmla="*/ 322 h 543"/>
                  <a:gd name="T14" fmla="*/ 7849 w 10953"/>
                  <a:gd name="T15" fmla="*/ 318 h 543"/>
                  <a:gd name="T16" fmla="*/ 7531 w 10953"/>
                  <a:gd name="T17" fmla="*/ 317 h 543"/>
                  <a:gd name="T18" fmla="*/ 7215 w 10953"/>
                  <a:gd name="T19" fmla="*/ 321 h 543"/>
                  <a:gd name="T20" fmla="*/ 7102 w 10953"/>
                  <a:gd name="T21" fmla="*/ 322 h 543"/>
                  <a:gd name="T22" fmla="*/ 6989 w 10953"/>
                  <a:gd name="T23" fmla="*/ 322 h 543"/>
                  <a:gd name="T24" fmla="*/ 6876 w 10953"/>
                  <a:gd name="T25" fmla="*/ 318 h 543"/>
                  <a:gd name="T26" fmla="*/ 6819 w 10953"/>
                  <a:gd name="T27" fmla="*/ 315 h 543"/>
                  <a:gd name="T28" fmla="*/ 6763 w 10953"/>
                  <a:gd name="T29" fmla="*/ 313 h 543"/>
                  <a:gd name="T30" fmla="*/ 6650 w 10953"/>
                  <a:gd name="T31" fmla="*/ 303 h 543"/>
                  <a:gd name="T32" fmla="*/ 6537 w 10953"/>
                  <a:gd name="T33" fmla="*/ 292 h 543"/>
                  <a:gd name="T34" fmla="*/ 6424 w 10953"/>
                  <a:gd name="T35" fmla="*/ 277 h 543"/>
                  <a:gd name="T36" fmla="*/ 6312 w 10953"/>
                  <a:gd name="T37" fmla="*/ 260 h 543"/>
                  <a:gd name="T38" fmla="*/ 6123 w 10953"/>
                  <a:gd name="T39" fmla="*/ 236 h 543"/>
                  <a:gd name="T40" fmla="*/ 5935 w 10953"/>
                  <a:gd name="T41" fmla="*/ 216 h 543"/>
                  <a:gd name="T42" fmla="*/ 5745 w 10953"/>
                  <a:gd name="T43" fmla="*/ 198 h 543"/>
                  <a:gd name="T44" fmla="*/ 5555 w 10953"/>
                  <a:gd name="T45" fmla="*/ 184 h 543"/>
                  <a:gd name="T46" fmla="*/ 5364 w 10953"/>
                  <a:gd name="T47" fmla="*/ 171 h 543"/>
                  <a:gd name="T48" fmla="*/ 5174 w 10953"/>
                  <a:gd name="T49" fmla="*/ 161 h 543"/>
                  <a:gd name="T50" fmla="*/ 4983 w 10953"/>
                  <a:gd name="T51" fmla="*/ 155 h 543"/>
                  <a:gd name="T52" fmla="*/ 4792 w 10953"/>
                  <a:gd name="T53" fmla="*/ 152 h 543"/>
                  <a:gd name="T54" fmla="*/ 3190 w 10953"/>
                  <a:gd name="T55" fmla="*/ 152 h 543"/>
                  <a:gd name="T56" fmla="*/ 2985 w 10953"/>
                  <a:gd name="T57" fmla="*/ 155 h 543"/>
                  <a:gd name="T58" fmla="*/ 2781 w 10953"/>
                  <a:gd name="T59" fmla="*/ 156 h 543"/>
                  <a:gd name="T60" fmla="*/ 2578 w 10953"/>
                  <a:gd name="T61" fmla="*/ 156 h 543"/>
                  <a:gd name="T62" fmla="*/ 2376 w 10953"/>
                  <a:gd name="T63" fmla="*/ 155 h 543"/>
                  <a:gd name="T64" fmla="*/ 2173 w 10953"/>
                  <a:gd name="T65" fmla="*/ 152 h 543"/>
                  <a:gd name="T66" fmla="*/ 1973 w 10953"/>
                  <a:gd name="T67" fmla="*/ 146 h 543"/>
                  <a:gd name="T68" fmla="*/ 1773 w 10953"/>
                  <a:gd name="T69" fmla="*/ 140 h 543"/>
                  <a:gd name="T70" fmla="*/ 1573 w 10953"/>
                  <a:gd name="T71" fmla="*/ 132 h 543"/>
                  <a:gd name="T72" fmla="*/ 1374 w 10953"/>
                  <a:gd name="T73" fmla="*/ 121 h 543"/>
                  <a:gd name="T74" fmla="*/ 1176 w 10953"/>
                  <a:gd name="T75" fmla="*/ 109 h 543"/>
                  <a:gd name="T76" fmla="*/ 977 w 10953"/>
                  <a:gd name="T77" fmla="*/ 95 h 543"/>
                  <a:gd name="T78" fmla="*/ 781 w 10953"/>
                  <a:gd name="T79" fmla="*/ 80 h 543"/>
                  <a:gd name="T80" fmla="*/ 584 w 10953"/>
                  <a:gd name="T81" fmla="*/ 61 h 543"/>
                  <a:gd name="T82" fmla="*/ 389 w 10953"/>
                  <a:gd name="T83" fmla="*/ 43 h 543"/>
                  <a:gd name="T84" fmla="*/ 194 w 10953"/>
                  <a:gd name="T85" fmla="*/ 22 h 543"/>
                  <a:gd name="T86" fmla="*/ 0 w 10953"/>
                  <a:gd name="T87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953" h="543">
                    <a:moveTo>
                      <a:pt x="10953" y="543"/>
                    </a:moveTo>
                    <a:lnTo>
                      <a:pt x="9781" y="416"/>
                    </a:lnTo>
                    <a:lnTo>
                      <a:pt x="9455" y="388"/>
                    </a:lnTo>
                    <a:lnTo>
                      <a:pt x="9131" y="366"/>
                    </a:lnTo>
                    <a:lnTo>
                      <a:pt x="8808" y="346"/>
                    </a:lnTo>
                    <a:lnTo>
                      <a:pt x="8488" y="333"/>
                    </a:lnTo>
                    <a:lnTo>
                      <a:pt x="8167" y="322"/>
                    </a:lnTo>
                    <a:lnTo>
                      <a:pt x="7849" y="318"/>
                    </a:lnTo>
                    <a:lnTo>
                      <a:pt x="7531" y="317"/>
                    </a:lnTo>
                    <a:lnTo>
                      <a:pt x="7215" y="321"/>
                    </a:lnTo>
                    <a:lnTo>
                      <a:pt x="7102" y="322"/>
                    </a:lnTo>
                    <a:lnTo>
                      <a:pt x="6989" y="322"/>
                    </a:lnTo>
                    <a:lnTo>
                      <a:pt x="6876" y="318"/>
                    </a:lnTo>
                    <a:lnTo>
                      <a:pt x="6819" y="315"/>
                    </a:lnTo>
                    <a:lnTo>
                      <a:pt x="6763" y="313"/>
                    </a:lnTo>
                    <a:lnTo>
                      <a:pt x="6650" y="303"/>
                    </a:lnTo>
                    <a:lnTo>
                      <a:pt x="6537" y="292"/>
                    </a:lnTo>
                    <a:lnTo>
                      <a:pt x="6424" y="277"/>
                    </a:lnTo>
                    <a:lnTo>
                      <a:pt x="6312" y="260"/>
                    </a:lnTo>
                    <a:lnTo>
                      <a:pt x="6123" y="236"/>
                    </a:lnTo>
                    <a:lnTo>
                      <a:pt x="5935" y="216"/>
                    </a:lnTo>
                    <a:lnTo>
                      <a:pt x="5745" y="198"/>
                    </a:lnTo>
                    <a:lnTo>
                      <a:pt x="5555" y="184"/>
                    </a:lnTo>
                    <a:lnTo>
                      <a:pt x="5364" y="171"/>
                    </a:lnTo>
                    <a:lnTo>
                      <a:pt x="5174" y="161"/>
                    </a:lnTo>
                    <a:lnTo>
                      <a:pt x="4983" y="155"/>
                    </a:lnTo>
                    <a:lnTo>
                      <a:pt x="4792" y="152"/>
                    </a:lnTo>
                    <a:lnTo>
                      <a:pt x="3190" y="152"/>
                    </a:lnTo>
                    <a:lnTo>
                      <a:pt x="2985" y="155"/>
                    </a:lnTo>
                    <a:lnTo>
                      <a:pt x="2781" y="156"/>
                    </a:lnTo>
                    <a:lnTo>
                      <a:pt x="2578" y="156"/>
                    </a:lnTo>
                    <a:lnTo>
                      <a:pt x="2376" y="155"/>
                    </a:lnTo>
                    <a:lnTo>
                      <a:pt x="2173" y="152"/>
                    </a:lnTo>
                    <a:lnTo>
                      <a:pt x="1973" y="146"/>
                    </a:lnTo>
                    <a:lnTo>
                      <a:pt x="1773" y="140"/>
                    </a:lnTo>
                    <a:lnTo>
                      <a:pt x="1573" y="132"/>
                    </a:lnTo>
                    <a:lnTo>
                      <a:pt x="1374" y="121"/>
                    </a:lnTo>
                    <a:lnTo>
                      <a:pt x="1176" y="109"/>
                    </a:lnTo>
                    <a:lnTo>
                      <a:pt x="977" y="95"/>
                    </a:lnTo>
                    <a:lnTo>
                      <a:pt x="781" y="80"/>
                    </a:lnTo>
                    <a:lnTo>
                      <a:pt x="584" y="61"/>
                    </a:lnTo>
                    <a:lnTo>
                      <a:pt x="389" y="43"/>
                    </a:lnTo>
                    <a:lnTo>
                      <a:pt x="194" y="22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4" name="Freeform 44">
                <a:extLst>
                  <a:ext uri="{FF2B5EF4-FFF2-40B4-BE49-F238E27FC236}">
                    <a16:creationId xmlns:a16="http://schemas.microsoft.com/office/drawing/2014/main" id="{DAC8B0AC-A0EF-9FD2-BF29-6524D71E1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588" y="2982913"/>
                <a:ext cx="4311650" cy="1298575"/>
              </a:xfrm>
              <a:custGeom>
                <a:avLst/>
                <a:gdLst>
                  <a:gd name="T0" fmla="*/ 5404 w 10864"/>
                  <a:gd name="T1" fmla="*/ 1653 h 3276"/>
                  <a:gd name="T2" fmla="*/ 5155 w 10864"/>
                  <a:gd name="T3" fmla="*/ 1663 h 3276"/>
                  <a:gd name="T4" fmla="*/ 4815 w 10864"/>
                  <a:gd name="T5" fmla="*/ 1764 h 3276"/>
                  <a:gd name="T6" fmla="*/ 4678 w 10864"/>
                  <a:gd name="T7" fmla="*/ 1819 h 3276"/>
                  <a:gd name="T8" fmla="*/ 4417 w 10864"/>
                  <a:gd name="T9" fmla="*/ 1907 h 3276"/>
                  <a:gd name="T10" fmla="*/ 4197 w 10864"/>
                  <a:gd name="T11" fmla="*/ 1969 h 3276"/>
                  <a:gd name="T12" fmla="*/ 3835 w 10864"/>
                  <a:gd name="T13" fmla="*/ 2026 h 3276"/>
                  <a:gd name="T14" fmla="*/ 3412 w 10864"/>
                  <a:gd name="T15" fmla="*/ 2056 h 3276"/>
                  <a:gd name="T16" fmla="*/ 2987 w 10864"/>
                  <a:gd name="T17" fmla="*/ 2046 h 3276"/>
                  <a:gd name="T18" fmla="*/ 2610 w 10864"/>
                  <a:gd name="T19" fmla="*/ 2006 h 3276"/>
                  <a:gd name="T20" fmla="*/ 2378 w 10864"/>
                  <a:gd name="T21" fmla="*/ 1971 h 3276"/>
                  <a:gd name="T22" fmla="*/ 2201 w 10864"/>
                  <a:gd name="T23" fmla="*/ 1932 h 3276"/>
                  <a:gd name="T24" fmla="*/ 2093 w 10864"/>
                  <a:gd name="T25" fmla="*/ 1898 h 3276"/>
                  <a:gd name="T26" fmla="*/ 1801 w 10864"/>
                  <a:gd name="T27" fmla="*/ 1773 h 3276"/>
                  <a:gd name="T28" fmla="*/ 1578 w 10864"/>
                  <a:gd name="T29" fmla="*/ 1643 h 3276"/>
                  <a:gd name="T30" fmla="*/ 1313 w 10864"/>
                  <a:gd name="T31" fmla="*/ 1452 h 3276"/>
                  <a:gd name="T32" fmla="*/ 1043 w 10864"/>
                  <a:gd name="T33" fmla="*/ 1220 h 3276"/>
                  <a:gd name="T34" fmla="*/ 887 w 10864"/>
                  <a:gd name="T35" fmla="*/ 1069 h 3276"/>
                  <a:gd name="T36" fmla="*/ 729 w 10864"/>
                  <a:gd name="T37" fmla="*/ 905 h 3276"/>
                  <a:gd name="T38" fmla="*/ 448 w 10864"/>
                  <a:gd name="T39" fmla="*/ 585 h 3276"/>
                  <a:gd name="T40" fmla="*/ 164 w 10864"/>
                  <a:gd name="T41" fmla="*/ 224 h 3276"/>
                  <a:gd name="T42" fmla="*/ 0 w 10864"/>
                  <a:gd name="T43" fmla="*/ 2712 h 3276"/>
                  <a:gd name="T44" fmla="*/ 701 w 10864"/>
                  <a:gd name="T45" fmla="*/ 2725 h 3276"/>
                  <a:gd name="T46" fmla="*/ 1403 w 10864"/>
                  <a:gd name="T47" fmla="*/ 2813 h 3276"/>
                  <a:gd name="T48" fmla="*/ 2291 w 10864"/>
                  <a:gd name="T49" fmla="*/ 2994 h 3276"/>
                  <a:gd name="T50" fmla="*/ 3069 w 10864"/>
                  <a:gd name="T51" fmla="*/ 3103 h 3276"/>
                  <a:gd name="T52" fmla="*/ 3352 w 10864"/>
                  <a:gd name="T53" fmla="*/ 3132 h 3276"/>
                  <a:gd name="T54" fmla="*/ 3594 w 10864"/>
                  <a:gd name="T55" fmla="*/ 3139 h 3276"/>
                  <a:gd name="T56" fmla="*/ 3871 w 10864"/>
                  <a:gd name="T57" fmla="*/ 3119 h 3276"/>
                  <a:gd name="T58" fmla="*/ 4147 w 10864"/>
                  <a:gd name="T59" fmla="*/ 3070 h 3276"/>
                  <a:gd name="T60" fmla="*/ 4579 w 10864"/>
                  <a:gd name="T61" fmla="*/ 2984 h 3276"/>
                  <a:gd name="T62" fmla="*/ 5190 w 10864"/>
                  <a:gd name="T63" fmla="*/ 2910 h 3276"/>
                  <a:gd name="T64" fmla="*/ 5841 w 10864"/>
                  <a:gd name="T65" fmla="*/ 2911 h 3276"/>
                  <a:gd name="T66" fmla="*/ 6388 w 10864"/>
                  <a:gd name="T67" fmla="*/ 2904 h 3276"/>
                  <a:gd name="T68" fmla="*/ 6727 w 10864"/>
                  <a:gd name="T69" fmla="*/ 2940 h 3276"/>
                  <a:gd name="T70" fmla="*/ 6892 w 10864"/>
                  <a:gd name="T71" fmla="*/ 2980 h 3276"/>
                  <a:gd name="T72" fmla="*/ 7190 w 10864"/>
                  <a:gd name="T73" fmla="*/ 3002 h 3276"/>
                  <a:gd name="T74" fmla="*/ 7426 w 10864"/>
                  <a:gd name="T75" fmla="*/ 2966 h 3276"/>
                  <a:gd name="T76" fmla="*/ 7691 w 10864"/>
                  <a:gd name="T77" fmla="*/ 2920 h 3276"/>
                  <a:gd name="T78" fmla="*/ 8049 w 10864"/>
                  <a:gd name="T79" fmla="*/ 2924 h 3276"/>
                  <a:gd name="T80" fmla="*/ 8652 w 10864"/>
                  <a:gd name="T81" fmla="*/ 2933 h 3276"/>
                  <a:gd name="T82" fmla="*/ 9231 w 10864"/>
                  <a:gd name="T83" fmla="*/ 2908 h 3276"/>
                  <a:gd name="T84" fmla="*/ 9525 w 10864"/>
                  <a:gd name="T85" fmla="*/ 2900 h 3276"/>
                  <a:gd name="T86" fmla="*/ 9811 w 10864"/>
                  <a:gd name="T87" fmla="*/ 2922 h 3276"/>
                  <a:gd name="T88" fmla="*/ 10141 w 10864"/>
                  <a:gd name="T89" fmla="*/ 2983 h 3276"/>
                  <a:gd name="T90" fmla="*/ 10355 w 10864"/>
                  <a:gd name="T91" fmla="*/ 3044 h 3276"/>
                  <a:gd name="T92" fmla="*/ 10764 w 10864"/>
                  <a:gd name="T93" fmla="*/ 3219 h 3276"/>
                  <a:gd name="T94" fmla="*/ 10732 w 10864"/>
                  <a:gd name="T95" fmla="*/ 1598 h 3276"/>
                  <a:gd name="T96" fmla="*/ 10215 w 10864"/>
                  <a:gd name="T97" fmla="*/ 1732 h 3276"/>
                  <a:gd name="T98" fmla="*/ 9714 w 10864"/>
                  <a:gd name="T99" fmla="*/ 1813 h 3276"/>
                  <a:gd name="T100" fmla="*/ 9228 w 10864"/>
                  <a:gd name="T101" fmla="*/ 1843 h 3276"/>
                  <a:gd name="T102" fmla="*/ 8701 w 10864"/>
                  <a:gd name="T103" fmla="*/ 1821 h 3276"/>
                  <a:gd name="T104" fmla="*/ 8022 w 10864"/>
                  <a:gd name="T105" fmla="*/ 1812 h 3276"/>
                  <a:gd name="T106" fmla="*/ 7401 w 10864"/>
                  <a:gd name="T107" fmla="*/ 1832 h 3276"/>
                  <a:gd name="T108" fmla="*/ 6956 w 10864"/>
                  <a:gd name="T109" fmla="*/ 1815 h 3276"/>
                  <a:gd name="T110" fmla="*/ 6557 w 10864"/>
                  <a:gd name="T111" fmla="*/ 1772 h 3276"/>
                  <a:gd name="T112" fmla="*/ 6229 w 10864"/>
                  <a:gd name="T113" fmla="*/ 1723 h 3276"/>
                  <a:gd name="T114" fmla="*/ 5701 w 10864"/>
                  <a:gd name="T115" fmla="*/ 1678 h 3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64" h="3276">
                    <a:moveTo>
                      <a:pt x="5569" y="1675"/>
                    </a:moveTo>
                    <a:lnTo>
                      <a:pt x="5486" y="1661"/>
                    </a:lnTo>
                    <a:lnTo>
                      <a:pt x="5445" y="1655"/>
                    </a:lnTo>
                    <a:lnTo>
                      <a:pt x="5404" y="1653"/>
                    </a:lnTo>
                    <a:lnTo>
                      <a:pt x="5322" y="1650"/>
                    </a:lnTo>
                    <a:lnTo>
                      <a:pt x="5239" y="1654"/>
                    </a:lnTo>
                    <a:lnTo>
                      <a:pt x="5196" y="1658"/>
                    </a:lnTo>
                    <a:lnTo>
                      <a:pt x="5155" y="1663"/>
                    </a:lnTo>
                    <a:lnTo>
                      <a:pt x="5072" y="1678"/>
                    </a:lnTo>
                    <a:lnTo>
                      <a:pt x="4987" y="1699"/>
                    </a:lnTo>
                    <a:lnTo>
                      <a:pt x="4904" y="1726"/>
                    </a:lnTo>
                    <a:lnTo>
                      <a:pt x="4815" y="1764"/>
                    </a:lnTo>
                    <a:lnTo>
                      <a:pt x="4769" y="1783"/>
                    </a:lnTo>
                    <a:lnTo>
                      <a:pt x="4725" y="1802"/>
                    </a:lnTo>
                    <a:lnTo>
                      <a:pt x="4701" y="1810"/>
                    </a:lnTo>
                    <a:lnTo>
                      <a:pt x="4678" y="1819"/>
                    </a:lnTo>
                    <a:lnTo>
                      <a:pt x="4632" y="1836"/>
                    </a:lnTo>
                    <a:lnTo>
                      <a:pt x="4538" y="1870"/>
                    </a:lnTo>
                    <a:lnTo>
                      <a:pt x="4443" y="1900"/>
                    </a:lnTo>
                    <a:lnTo>
                      <a:pt x="4417" y="1907"/>
                    </a:lnTo>
                    <a:lnTo>
                      <a:pt x="4394" y="1914"/>
                    </a:lnTo>
                    <a:lnTo>
                      <a:pt x="4346" y="1930"/>
                    </a:lnTo>
                    <a:lnTo>
                      <a:pt x="4248" y="1957"/>
                    </a:lnTo>
                    <a:lnTo>
                      <a:pt x="4197" y="1969"/>
                    </a:lnTo>
                    <a:lnTo>
                      <a:pt x="4148" y="1982"/>
                    </a:lnTo>
                    <a:lnTo>
                      <a:pt x="4044" y="1998"/>
                    </a:lnTo>
                    <a:lnTo>
                      <a:pt x="3939" y="2015"/>
                    </a:lnTo>
                    <a:lnTo>
                      <a:pt x="3835" y="2026"/>
                    </a:lnTo>
                    <a:lnTo>
                      <a:pt x="3730" y="2038"/>
                    </a:lnTo>
                    <a:lnTo>
                      <a:pt x="3623" y="2046"/>
                    </a:lnTo>
                    <a:lnTo>
                      <a:pt x="3519" y="2053"/>
                    </a:lnTo>
                    <a:lnTo>
                      <a:pt x="3412" y="2056"/>
                    </a:lnTo>
                    <a:lnTo>
                      <a:pt x="3308" y="2058"/>
                    </a:lnTo>
                    <a:lnTo>
                      <a:pt x="3201" y="2056"/>
                    </a:lnTo>
                    <a:lnTo>
                      <a:pt x="3094" y="2053"/>
                    </a:lnTo>
                    <a:lnTo>
                      <a:pt x="2987" y="2046"/>
                    </a:lnTo>
                    <a:lnTo>
                      <a:pt x="2881" y="2038"/>
                    </a:lnTo>
                    <a:lnTo>
                      <a:pt x="2772" y="2026"/>
                    </a:lnTo>
                    <a:lnTo>
                      <a:pt x="2665" y="2015"/>
                    </a:lnTo>
                    <a:lnTo>
                      <a:pt x="2610" y="2006"/>
                    </a:lnTo>
                    <a:lnTo>
                      <a:pt x="2583" y="2001"/>
                    </a:lnTo>
                    <a:lnTo>
                      <a:pt x="2557" y="1998"/>
                    </a:lnTo>
                    <a:lnTo>
                      <a:pt x="2450" y="1982"/>
                    </a:lnTo>
                    <a:lnTo>
                      <a:pt x="2378" y="1971"/>
                    </a:lnTo>
                    <a:lnTo>
                      <a:pt x="2309" y="1958"/>
                    </a:lnTo>
                    <a:lnTo>
                      <a:pt x="2237" y="1942"/>
                    </a:lnTo>
                    <a:lnTo>
                      <a:pt x="2218" y="1936"/>
                    </a:lnTo>
                    <a:lnTo>
                      <a:pt x="2201" y="1932"/>
                    </a:lnTo>
                    <a:lnTo>
                      <a:pt x="2166" y="1922"/>
                    </a:lnTo>
                    <a:lnTo>
                      <a:pt x="2129" y="1910"/>
                    </a:lnTo>
                    <a:lnTo>
                      <a:pt x="2111" y="1904"/>
                    </a:lnTo>
                    <a:lnTo>
                      <a:pt x="2093" y="1898"/>
                    </a:lnTo>
                    <a:lnTo>
                      <a:pt x="2021" y="1872"/>
                    </a:lnTo>
                    <a:lnTo>
                      <a:pt x="1947" y="1843"/>
                    </a:lnTo>
                    <a:lnTo>
                      <a:pt x="1875" y="1810"/>
                    </a:lnTo>
                    <a:lnTo>
                      <a:pt x="1801" y="1773"/>
                    </a:lnTo>
                    <a:lnTo>
                      <a:pt x="1727" y="1733"/>
                    </a:lnTo>
                    <a:lnTo>
                      <a:pt x="1689" y="1711"/>
                    </a:lnTo>
                    <a:lnTo>
                      <a:pt x="1652" y="1689"/>
                    </a:lnTo>
                    <a:lnTo>
                      <a:pt x="1578" y="1643"/>
                    </a:lnTo>
                    <a:lnTo>
                      <a:pt x="1502" y="1592"/>
                    </a:lnTo>
                    <a:lnTo>
                      <a:pt x="1428" y="1539"/>
                    </a:lnTo>
                    <a:lnTo>
                      <a:pt x="1351" y="1482"/>
                    </a:lnTo>
                    <a:lnTo>
                      <a:pt x="1313" y="1452"/>
                    </a:lnTo>
                    <a:lnTo>
                      <a:pt x="1276" y="1423"/>
                    </a:lnTo>
                    <a:lnTo>
                      <a:pt x="1198" y="1358"/>
                    </a:lnTo>
                    <a:lnTo>
                      <a:pt x="1121" y="1291"/>
                    </a:lnTo>
                    <a:lnTo>
                      <a:pt x="1043" y="1220"/>
                    </a:lnTo>
                    <a:lnTo>
                      <a:pt x="1004" y="1183"/>
                    </a:lnTo>
                    <a:lnTo>
                      <a:pt x="984" y="1165"/>
                    </a:lnTo>
                    <a:lnTo>
                      <a:pt x="966" y="1147"/>
                    </a:lnTo>
                    <a:lnTo>
                      <a:pt x="887" y="1069"/>
                    </a:lnTo>
                    <a:lnTo>
                      <a:pt x="809" y="988"/>
                    </a:lnTo>
                    <a:lnTo>
                      <a:pt x="788" y="967"/>
                    </a:lnTo>
                    <a:lnTo>
                      <a:pt x="769" y="946"/>
                    </a:lnTo>
                    <a:lnTo>
                      <a:pt x="729" y="905"/>
                    </a:lnTo>
                    <a:lnTo>
                      <a:pt x="651" y="819"/>
                    </a:lnTo>
                    <a:lnTo>
                      <a:pt x="570" y="727"/>
                    </a:lnTo>
                    <a:lnTo>
                      <a:pt x="490" y="634"/>
                    </a:lnTo>
                    <a:lnTo>
                      <a:pt x="448" y="585"/>
                    </a:lnTo>
                    <a:lnTo>
                      <a:pt x="408" y="537"/>
                    </a:lnTo>
                    <a:lnTo>
                      <a:pt x="327" y="437"/>
                    </a:lnTo>
                    <a:lnTo>
                      <a:pt x="245" y="332"/>
                    </a:lnTo>
                    <a:lnTo>
                      <a:pt x="164" y="224"/>
                    </a:lnTo>
                    <a:lnTo>
                      <a:pt x="81" y="113"/>
                    </a:lnTo>
                    <a:lnTo>
                      <a:pt x="40" y="57"/>
                    </a:lnTo>
                    <a:lnTo>
                      <a:pt x="0" y="0"/>
                    </a:lnTo>
                    <a:lnTo>
                      <a:pt x="0" y="2712"/>
                    </a:lnTo>
                    <a:lnTo>
                      <a:pt x="174" y="2708"/>
                    </a:lnTo>
                    <a:lnTo>
                      <a:pt x="350" y="2709"/>
                    </a:lnTo>
                    <a:lnTo>
                      <a:pt x="525" y="2714"/>
                    </a:lnTo>
                    <a:lnTo>
                      <a:pt x="701" y="2725"/>
                    </a:lnTo>
                    <a:lnTo>
                      <a:pt x="875" y="2740"/>
                    </a:lnTo>
                    <a:lnTo>
                      <a:pt x="1052" y="2760"/>
                    </a:lnTo>
                    <a:lnTo>
                      <a:pt x="1226" y="2784"/>
                    </a:lnTo>
                    <a:lnTo>
                      <a:pt x="1403" y="2813"/>
                    </a:lnTo>
                    <a:lnTo>
                      <a:pt x="1625" y="2863"/>
                    </a:lnTo>
                    <a:lnTo>
                      <a:pt x="1847" y="2910"/>
                    </a:lnTo>
                    <a:lnTo>
                      <a:pt x="2069" y="2954"/>
                    </a:lnTo>
                    <a:lnTo>
                      <a:pt x="2291" y="2994"/>
                    </a:lnTo>
                    <a:lnTo>
                      <a:pt x="2514" y="3030"/>
                    </a:lnTo>
                    <a:lnTo>
                      <a:pt x="2736" y="3062"/>
                    </a:lnTo>
                    <a:lnTo>
                      <a:pt x="2958" y="3091"/>
                    </a:lnTo>
                    <a:lnTo>
                      <a:pt x="3069" y="3103"/>
                    </a:lnTo>
                    <a:lnTo>
                      <a:pt x="3181" y="3116"/>
                    </a:lnTo>
                    <a:lnTo>
                      <a:pt x="3249" y="3123"/>
                    </a:lnTo>
                    <a:lnTo>
                      <a:pt x="3318" y="3130"/>
                    </a:lnTo>
                    <a:lnTo>
                      <a:pt x="3352" y="3132"/>
                    </a:lnTo>
                    <a:lnTo>
                      <a:pt x="3387" y="3135"/>
                    </a:lnTo>
                    <a:lnTo>
                      <a:pt x="3457" y="3139"/>
                    </a:lnTo>
                    <a:lnTo>
                      <a:pt x="3524" y="3140"/>
                    </a:lnTo>
                    <a:lnTo>
                      <a:pt x="3594" y="3139"/>
                    </a:lnTo>
                    <a:lnTo>
                      <a:pt x="3664" y="3136"/>
                    </a:lnTo>
                    <a:lnTo>
                      <a:pt x="3733" y="3133"/>
                    </a:lnTo>
                    <a:lnTo>
                      <a:pt x="3801" y="3127"/>
                    </a:lnTo>
                    <a:lnTo>
                      <a:pt x="3871" y="3119"/>
                    </a:lnTo>
                    <a:lnTo>
                      <a:pt x="3940" y="3109"/>
                    </a:lnTo>
                    <a:lnTo>
                      <a:pt x="4010" y="3098"/>
                    </a:lnTo>
                    <a:lnTo>
                      <a:pt x="4078" y="3084"/>
                    </a:lnTo>
                    <a:lnTo>
                      <a:pt x="4147" y="3070"/>
                    </a:lnTo>
                    <a:lnTo>
                      <a:pt x="4217" y="3054"/>
                    </a:lnTo>
                    <a:lnTo>
                      <a:pt x="4287" y="3036"/>
                    </a:lnTo>
                    <a:lnTo>
                      <a:pt x="4432" y="3009"/>
                    </a:lnTo>
                    <a:lnTo>
                      <a:pt x="4579" y="2984"/>
                    </a:lnTo>
                    <a:lnTo>
                      <a:pt x="4728" y="2961"/>
                    </a:lnTo>
                    <a:lnTo>
                      <a:pt x="4880" y="2943"/>
                    </a:lnTo>
                    <a:lnTo>
                      <a:pt x="5034" y="2924"/>
                    </a:lnTo>
                    <a:lnTo>
                      <a:pt x="5190" y="2910"/>
                    </a:lnTo>
                    <a:lnTo>
                      <a:pt x="5348" y="2898"/>
                    </a:lnTo>
                    <a:lnTo>
                      <a:pt x="5510" y="2888"/>
                    </a:lnTo>
                    <a:lnTo>
                      <a:pt x="5657" y="2892"/>
                    </a:lnTo>
                    <a:lnTo>
                      <a:pt x="5841" y="2911"/>
                    </a:lnTo>
                    <a:lnTo>
                      <a:pt x="6089" y="2916"/>
                    </a:lnTo>
                    <a:lnTo>
                      <a:pt x="6164" y="2908"/>
                    </a:lnTo>
                    <a:lnTo>
                      <a:pt x="6238" y="2905"/>
                    </a:lnTo>
                    <a:lnTo>
                      <a:pt x="6388" y="2904"/>
                    </a:lnTo>
                    <a:lnTo>
                      <a:pt x="6462" y="2905"/>
                    </a:lnTo>
                    <a:lnTo>
                      <a:pt x="6536" y="2910"/>
                    </a:lnTo>
                    <a:lnTo>
                      <a:pt x="6686" y="2926"/>
                    </a:lnTo>
                    <a:lnTo>
                      <a:pt x="6727" y="2940"/>
                    </a:lnTo>
                    <a:lnTo>
                      <a:pt x="6768" y="2951"/>
                    </a:lnTo>
                    <a:lnTo>
                      <a:pt x="6809" y="2962"/>
                    </a:lnTo>
                    <a:lnTo>
                      <a:pt x="6851" y="2972"/>
                    </a:lnTo>
                    <a:lnTo>
                      <a:pt x="6892" y="2980"/>
                    </a:lnTo>
                    <a:lnTo>
                      <a:pt x="6935" y="2986"/>
                    </a:lnTo>
                    <a:lnTo>
                      <a:pt x="7020" y="2997"/>
                    </a:lnTo>
                    <a:lnTo>
                      <a:pt x="7105" y="3002"/>
                    </a:lnTo>
                    <a:lnTo>
                      <a:pt x="7190" y="3002"/>
                    </a:lnTo>
                    <a:lnTo>
                      <a:pt x="7276" y="2995"/>
                    </a:lnTo>
                    <a:lnTo>
                      <a:pt x="7319" y="2991"/>
                    </a:lnTo>
                    <a:lnTo>
                      <a:pt x="7363" y="2985"/>
                    </a:lnTo>
                    <a:lnTo>
                      <a:pt x="7426" y="2966"/>
                    </a:lnTo>
                    <a:lnTo>
                      <a:pt x="7490" y="2949"/>
                    </a:lnTo>
                    <a:lnTo>
                      <a:pt x="7556" y="2936"/>
                    </a:lnTo>
                    <a:lnTo>
                      <a:pt x="7623" y="2928"/>
                    </a:lnTo>
                    <a:lnTo>
                      <a:pt x="7691" y="2920"/>
                    </a:lnTo>
                    <a:lnTo>
                      <a:pt x="7759" y="2917"/>
                    </a:lnTo>
                    <a:lnTo>
                      <a:pt x="7829" y="2916"/>
                    </a:lnTo>
                    <a:lnTo>
                      <a:pt x="7901" y="2919"/>
                    </a:lnTo>
                    <a:lnTo>
                      <a:pt x="8049" y="2924"/>
                    </a:lnTo>
                    <a:lnTo>
                      <a:pt x="8199" y="2930"/>
                    </a:lnTo>
                    <a:lnTo>
                      <a:pt x="8350" y="2933"/>
                    </a:lnTo>
                    <a:lnTo>
                      <a:pt x="8501" y="2934"/>
                    </a:lnTo>
                    <a:lnTo>
                      <a:pt x="8652" y="2933"/>
                    </a:lnTo>
                    <a:lnTo>
                      <a:pt x="8805" y="2930"/>
                    </a:lnTo>
                    <a:lnTo>
                      <a:pt x="8957" y="2924"/>
                    </a:lnTo>
                    <a:lnTo>
                      <a:pt x="9111" y="2919"/>
                    </a:lnTo>
                    <a:lnTo>
                      <a:pt x="9231" y="2908"/>
                    </a:lnTo>
                    <a:lnTo>
                      <a:pt x="9290" y="2904"/>
                    </a:lnTo>
                    <a:lnTo>
                      <a:pt x="9350" y="2901"/>
                    </a:lnTo>
                    <a:lnTo>
                      <a:pt x="9467" y="2899"/>
                    </a:lnTo>
                    <a:lnTo>
                      <a:pt x="9525" y="2900"/>
                    </a:lnTo>
                    <a:lnTo>
                      <a:pt x="9584" y="2904"/>
                    </a:lnTo>
                    <a:lnTo>
                      <a:pt x="9640" y="2906"/>
                    </a:lnTo>
                    <a:lnTo>
                      <a:pt x="9698" y="2910"/>
                    </a:lnTo>
                    <a:lnTo>
                      <a:pt x="9811" y="2922"/>
                    </a:lnTo>
                    <a:lnTo>
                      <a:pt x="9922" y="2937"/>
                    </a:lnTo>
                    <a:lnTo>
                      <a:pt x="10034" y="2959"/>
                    </a:lnTo>
                    <a:lnTo>
                      <a:pt x="10087" y="2970"/>
                    </a:lnTo>
                    <a:lnTo>
                      <a:pt x="10141" y="2983"/>
                    </a:lnTo>
                    <a:lnTo>
                      <a:pt x="10195" y="2996"/>
                    </a:lnTo>
                    <a:lnTo>
                      <a:pt x="10249" y="3011"/>
                    </a:lnTo>
                    <a:lnTo>
                      <a:pt x="10301" y="3027"/>
                    </a:lnTo>
                    <a:lnTo>
                      <a:pt x="10355" y="3044"/>
                    </a:lnTo>
                    <a:lnTo>
                      <a:pt x="10459" y="3082"/>
                    </a:lnTo>
                    <a:lnTo>
                      <a:pt x="10562" y="3123"/>
                    </a:lnTo>
                    <a:lnTo>
                      <a:pt x="10664" y="3169"/>
                    </a:lnTo>
                    <a:lnTo>
                      <a:pt x="10764" y="3219"/>
                    </a:lnTo>
                    <a:lnTo>
                      <a:pt x="10813" y="3246"/>
                    </a:lnTo>
                    <a:lnTo>
                      <a:pt x="10864" y="3276"/>
                    </a:lnTo>
                    <a:lnTo>
                      <a:pt x="10864" y="1557"/>
                    </a:lnTo>
                    <a:lnTo>
                      <a:pt x="10732" y="1598"/>
                    </a:lnTo>
                    <a:lnTo>
                      <a:pt x="10601" y="1636"/>
                    </a:lnTo>
                    <a:lnTo>
                      <a:pt x="10471" y="1671"/>
                    </a:lnTo>
                    <a:lnTo>
                      <a:pt x="10344" y="1703"/>
                    </a:lnTo>
                    <a:lnTo>
                      <a:pt x="10215" y="1732"/>
                    </a:lnTo>
                    <a:lnTo>
                      <a:pt x="10089" y="1758"/>
                    </a:lnTo>
                    <a:lnTo>
                      <a:pt x="9964" y="1779"/>
                    </a:lnTo>
                    <a:lnTo>
                      <a:pt x="9840" y="1799"/>
                    </a:lnTo>
                    <a:lnTo>
                      <a:pt x="9714" y="1813"/>
                    </a:lnTo>
                    <a:lnTo>
                      <a:pt x="9591" y="1825"/>
                    </a:lnTo>
                    <a:lnTo>
                      <a:pt x="9469" y="1834"/>
                    </a:lnTo>
                    <a:lnTo>
                      <a:pt x="9348" y="1840"/>
                    </a:lnTo>
                    <a:lnTo>
                      <a:pt x="9228" y="1843"/>
                    </a:lnTo>
                    <a:lnTo>
                      <a:pt x="9108" y="1841"/>
                    </a:lnTo>
                    <a:lnTo>
                      <a:pt x="8989" y="1837"/>
                    </a:lnTo>
                    <a:lnTo>
                      <a:pt x="8871" y="1831"/>
                    </a:lnTo>
                    <a:lnTo>
                      <a:pt x="8701" y="1821"/>
                    </a:lnTo>
                    <a:lnTo>
                      <a:pt x="8531" y="1815"/>
                    </a:lnTo>
                    <a:lnTo>
                      <a:pt x="8362" y="1812"/>
                    </a:lnTo>
                    <a:lnTo>
                      <a:pt x="8192" y="1811"/>
                    </a:lnTo>
                    <a:lnTo>
                      <a:pt x="8022" y="1812"/>
                    </a:lnTo>
                    <a:lnTo>
                      <a:pt x="7852" y="1815"/>
                    </a:lnTo>
                    <a:lnTo>
                      <a:pt x="7682" y="1821"/>
                    </a:lnTo>
                    <a:lnTo>
                      <a:pt x="7514" y="1831"/>
                    </a:lnTo>
                    <a:lnTo>
                      <a:pt x="7401" y="1832"/>
                    </a:lnTo>
                    <a:lnTo>
                      <a:pt x="7290" y="1831"/>
                    </a:lnTo>
                    <a:lnTo>
                      <a:pt x="7179" y="1827"/>
                    </a:lnTo>
                    <a:lnTo>
                      <a:pt x="7068" y="1823"/>
                    </a:lnTo>
                    <a:lnTo>
                      <a:pt x="6956" y="1815"/>
                    </a:lnTo>
                    <a:lnTo>
                      <a:pt x="6845" y="1808"/>
                    </a:lnTo>
                    <a:lnTo>
                      <a:pt x="6734" y="1797"/>
                    </a:lnTo>
                    <a:lnTo>
                      <a:pt x="6623" y="1785"/>
                    </a:lnTo>
                    <a:lnTo>
                      <a:pt x="6557" y="1772"/>
                    </a:lnTo>
                    <a:lnTo>
                      <a:pt x="6491" y="1761"/>
                    </a:lnTo>
                    <a:lnTo>
                      <a:pt x="6361" y="1740"/>
                    </a:lnTo>
                    <a:lnTo>
                      <a:pt x="6294" y="1730"/>
                    </a:lnTo>
                    <a:lnTo>
                      <a:pt x="6229" y="1723"/>
                    </a:lnTo>
                    <a:lnTo>
                      <a:pt x="6098" y="1709"/>
                    </a:lnTo>
                    <a:lnTo>
                      <a:pt x="5965" y="1696"/>
                    </a:lnTo>
                    <a:lnTo>
                      <a:pt x="5833" y="1686"/>
                    </a:lnTo>
                    <a:lnTo>
                      <a:pt x="5701" y="1678"/>
                    </a:lnTo>
                    <a:lnTo>
                      <a:pt x="5569" y="1675"/>
                    </a:lnTo>
                    <a:close/>
                  </a:path>
                </a:pathLst>
              </a:custGeom>
              <a:solidFill>
                <a:srgbClr val="C4DBFF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D68DC9DF-8192-09F6-6885-B1F062001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763" y="3516313"/>
                <a:ext cx="4297363" cy="487363"/>
              </a:xfrm>
              <a:custGeom>
                <a:avLst/>
                <a:gdLst>
                  <a:gd name="T0" fmla="*/ 8434 w 10831"/>
                  <a:gd name="T1" fmla="*/ 1010 h 1226"/>
                  <a:gd name="T2" fmla="*/ 8209 w 10831"/>
                  <a:gd name="T3" fmla="*/ 1007 h 1226"/>
                  <a:gd name="T4" fmla="*/ 7991 w 10831"/>
                  <a:gd name="T5" fmla="*/ 1010 h 1226"/>
                  <a:gd name="T6" fmla="*/ 7778 w 10831"/>
                  <a:gd name="T7" fmla="*/ 1020 h 1226"/>
                  <a:gd name="T8" fmla="*/ 7575 w 10831"/>
                  <a:gd name="T9" fmla="*/ 1039 h 1226"/>
                  <a:gd name="T10" fmla="*/ 7368 w 10831"/>
                  <a:gd name="T11" fmla="*/ 1052 h 1226"/>
                  <a:gd name="T12" fmla="*/ 7163 w 10831"/>
                  <a:gd name="T13" fmla="*/ 1054 h 1226"/>
                  <a:gd name="T14" fmla="*/ 6958 w 10831"/>
                  <a:gd name="T15" fmla="*/ 1041 h 1226"/>
                  <a:gd name="T16" fmla="*/ 6753 w 10831"/>
                  <a:gd name="T17" fmla="*/ 1017 h 1226"/>
                  <a:gd name="T18" fmla="*/ 6429 w 10831"/>
                  <a:gd name="T19" fmla="*/ 980 h 1226"/>
                  <a:gd name="T20" fmla="*/ 6105 w 10831"/>
                  <a:gd name="T21" fmla="*/ 959 h 1226"/>
                  <a:gd name="T22" fmla="*/ 5300 w 10831"/>
                  <a:gd name="T23" fmla="*/ 961 h 1226"/>
                  <a:gd name="T24" fmla="*/ 5166 w 10831"/>
                  <a:gd name="T25" fmla="*/ 970 h 1226"/>
                  <a:gd name="T26" fmla="*/ 5031 w 10831"/>
                  <a:gd name="T27" fmla="*/ 983 h 1226"/>
                  <a:gd name="T28" fmla="*/ 4829 w 10831"/>
                  <a:gd name="T29" fmla="*/ 1015 h 1226"/>
                  <a:gd name="T30" fmla="*/ 4554 w 10831"/>
                  <a:gd name="T31" fmla="*/ 1070 h 1226"/>
                  <a:gd name="T32" fmla="*/ 4345 w 10831"/>
                  <a:gd name="T33" fmla="*/ 1126 h 1226"/>
                  <a:gd name="T34" fmla="*/ 4233 w 10831"/>
                  <a:gd name="T35" fmla="*/ 1156 h 1226"/>
                  <a:gd name="T36" fmla="*/ 4145 w 10831"/>
                  <a:gd name="T37" fmla="*/ 1175 h 1226"/>
                  <a:gd name="T38" fmla="*/ 4051 w 10831"/>
                  <a:gd name="T39" fmla="*/ 1190 h 1226"/>
                  <a:gd name="T40" fmla="*/ 3952 w 10831"/>
                  <a:gd name="T41" fmla="*/ 1202 h 1226"/>
                  <a:gd name="T42" fmla="*/ 3888 w 10831"/>
                  <a:gd name="T43" fmla="*/ 1208 h 1226"/>
                  <a:gd name="T44" fmla="*/ 3848 w 10831"/>
                  <a:gd name="T45" fmla="*/ 1212 h 1226"/>
                  <a:gd name="T46" fmla="*/ 3741 w 10831"/>
                  <a:gd name="T47" fmla="*/ 1219 h 1226"/>
                  <a:gd name="T48" fmla="*/ 3685 w 10831"/>
                  <a:gd name="T49" fmla="*/ 1223 h 1226"/>
                  <a:gd name="T50" fmla="*/ 3627 w 10831"/>
                  <a:gd name="T51" fmla="*/ 1224 h 1226"/>
                  <a:gd name="T52" fmla="*/ 3509 w 10831"/>
                  <a:gd name="T53" fmla="*/ 1225 h 1226"/>
                  <a:gd name="T54" fmla="*/ 3463 w 10831"/>
                  <a:gd name="T55" fmla="*/ 1225 h 1226"/>
                  <a:gd name="T56" fmla="*/ 3385 w 10831"/>
                  <a:gd name="T57" fmla="*/ 1224 h 1226"/>
                  <a:gd name="T58" fmla="*/ 3257 w 10831"/>
                  <a:gd name="T59" fmla="*/ 1219 h 1226"/>
                  <a:gd name="T60" fmla="*/ 3124 w 10831"/>
                  <a:gd name="T61" fmla="*/ 1213 h 1226"/>
                  <a:gd name="T62" fmla="*/ 2986 w 10831"/>
                  <a:gd name="T63" fmla="*/ 1203 h 1226"/>
                  <a:gd name="T64" fmla="*/ 2879 w 10831"/>
                  <a:gd name="T65" fmla="*/ 1194 h 1226"/>
                  <a:gd name="T66" fmla="*/ 2843 w 10831"/>
                  <a:gd name="T67" fmla="*/ 1191 h 1226"/>
                  <a:gd name="T68" fmla="*/ 2696 w 10831"/>
                  <a:gd name="T69" fmla="*/ 1177 h 1226"/>
                  <a:gd name="T70" fmla="*/ 2621 w 10831"/>
                  <a:gd name="T71" fmla="*/ 1169 h 1226"/>
                  <a:gd name="T72" fmla="*/ 2543 w 10831"/>
                  <a:gd name="T73" fmla="*/ 1159 h 1226"/>
                  <a:gd name="T74" fmla="*/ 2386 w 10831"/>
                  <a:gd name="T75" fmla="*/ 1139 h 1226"/>
                  <a:gd name="T76" fmla="*/ 2345 w 10831"/>
                  <a:gd name="T77" fmla="*/ 1133 h 1226"/>
                  <a:gd name="T78" fmla="*/ 2148 w 10831"/>
                  <a:gd name="T79" fmla="*/ 1085 h 1226"/>
                  <a:gd name="T80" fmla="*/ 1840 w 10831"/>
                  <a:gd name="T81" fmla="*/ 989 h 1226"/>
                  <a:gd name="T82" fmla="*/ 1537 w 10831"/>
                  <a:gd name="T83" fmla="*/ 878 h 1226"/>
                  <a:gd name="T84" fmla="*/ 1242 w 10831"/>
                  <a:gd name="T85" fmla="*/ 751 h 1226"/>
                  <a:gd name="T86" fmla="*/ 953 w 10831"/>
                  <a:gd name="T87" fmla="*/ 610 h 1226"/>
                  <a:gd name="T88" fmla="*/ 672 w 10831"/>
                  <a:gd name="T89" fmla="*/ 453 h 1226"/>
                  <a:gd name="T90" fmla="*/ 398 w 10831"/>
                  <a:gd name="T91" fmla="*/ 283 h 1226"/>
                  <a:gd name="T92" fmla="*/ 130 w 10831"/>
                  <a:gd name="T93" fmla="*/ 98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31" h="1226">
                    <a:moveTo>
                      <a:pt x="10831" y="1010"/>
                    </a:moveTo>
                    <a:lnTo>
                      <a:pt x="8434" y="1010"/>
                    </a:lnTo>
                    <a:lnTo>
                      <a:pt x="8320" y="1007"/>
                    </a:lnTo>
                    <a:lnTo>
                      <a:pt x="8209" y="1007"/>
                    </a:lnTo>
                    <a:lnTo>
                      <a:pt x="8099" y="1007"/>
                    </a:lnTo>
                    <a:lnTo>
                      <a:pt x="7991" y="1010"/>
                    </a:lnTo>
                    <a:lnTo>
                      <a:pt x="7883" y="1014"/>
                    </a:lnTo>
                    <a:lnTo>
                      <a:pt x="7778" y="1020"/>
                    </a:lnTo>
                    <a:lnTo>
                      <a:pt x="7675" y="1028"/>
                    </a:lnTo>
                    <a:lnTo>
                      <a:pt x="7575" y="1039"/>
                    </a:lnTo>
                    <a:lnTo>
                      <a:pt x="7470" y="1046"/>
                    </a:lnTo>
                    <a:lnTo>
                      <a:pt x="7368" y="1052"/>
                    </a:lnTo>
                    <a:lnTo>
                      <a:pt x="7265" y="1054"/>
                    </a:lnTo>
                    <a:lnTo>
                      <a:pt x="7163" y="1054"/>
                    </a:lnTo>
                    <a:lnTo>
                      <a:pt x="7060" y="1048"/>
                    </a:lnTo>
                    <a:lnTo>
                      <a:pt x="6958" y="1041"/>
                    </a:lnTo>
                    <a:lnTo>
                      <a:pt x="6856" y="1030"/>
                    </a:lnTo>
                    <a:lnTo>
                      <a:pt x="6753" y="1017"/>
                    </a:lnTo>
                    <a:lnTo>
                      <a:pt x="6590" y="995"/>
                    </a:lnTo>
                    <a:lnTo>
                      <a:pt x="6429" y="980"/>
                    </a:lnTo>
                    <a:lnTo>
                      <a:pt x="6266" y="967"/>
                    </a:lnTo>
                    <a:lnTo>
                      <a:pt x="6105" y="959"/>
                    </a:lnTo>
                    <a:lnTo>
                      <a:pt x="5368" y="959"/>
                    </a:lnTo>
                    <a:lnTo>
                      <a:pt x="5300" y="961"/>
                    </a:lnTo>
                    <a:lnTo>
                      <a:pt x="5234" y="966"/>
                    </a:lnTo>
                    <a:lnTo>
                      <a:pt x="5166" y="970"/>
                    </a:lnTo>
                    <a:lnTo>
                      <a:pt x="5100" y="977"/>
                    </a:lnTo>
                    <a:lnTo>
                      <a:pt x="5031" y="983"/>
                    </a:lnTo>
                    <a:lnTo>
                      <a:pt x="4964" y="993"/>
                    </a:lnTo>
                    <a:lnTo>
                      <a:pt x="4829" y="1015"/>
                    </a:lnTo>
                    <a:lnTo>
                      <a:pt x="4691" y="1040"/>
                    </a:lnTo>
                    <a:lnTo>
                      <a:pt x="4554" y="1070"/>
                    </a:lnTo>
                    <a:lnTo>
                      <a:pt x="4415" y="1106"/>
                    </a:lnTo>
                    <a:lnTo>
                      <a:pt x="4345" y="1126"/>
                    </a:lnTo>
                    <a:lnTo>
                      <a:pt x="4276" y="1147"/>
                    </a:lnTo>
                    <a:lnTo>
                      <a:pt x="4233" y="1156"/>
                    </a:lnTo>
                    <a:lnTo>
                      <a:pt x="4189" y="1166"/>
                    </a:lnTo>
                    <a:lnTo>
                      <a:pt x="4145" y="1175"/>
                    </a:lnTo>
                    <a:lnTo>
                      <a:pt x="4099" y="1183"/>
                    </a:lnTo>
                    <a:lnTo>
                      <a:pt x="4051" y="1190"/>
                    </a:lnTo>
                    <a:lnTo>
                      <a:pt x="4002" y="1196"/>
                    </a:lnTo>
                    <a:lnTo>
                      <a:pt x="3952" y="1202"/>
                    </a:lnTo>
                    <a:lnTo>
                      <a:pt x="3902" y="1208"/>
                    </a:lnTo>
                    <a:lnTo>
                      <a:pt x="3888" y="1208"/>
                    </a:lnTo>
                    <a:lnTo>
                      <a:pt x="3875" y="1209"/>
                    </a:lnTo>
                    <a:lnTo>
                      <a:pt x="3848" y="1212"/>
                    </a:lnTo>
                    <a:lnTo>
                      <a:pt x="3795" y="1216"/>
                    </a:lnTo>
                    <a:lnTo>
                      <a:pt x="3741" y="1219"/>
                    </a:lnTo>
                    <a:lnTo>
                      <a:pt x="3712" y="1220"/>
                    </a:lnTo>
                    <a:lnTo>
                      <a:pt x="3685" y="1223"/>
                    </a:lnTo>
                    <a:lnTo>
                      <a:pt x="3656" y="1223"/>
                    </a:lnTo>
                    <a:lnTo>
                      <a:pt x="3627" y="1224"/>
                    </a:lnTo>
                    <a:lnTo>
                      <a:pt x="3568" y="1225"/>
                    </a:lnTo>
                    <a:lnTo>
                      <a:pt x="3509" y="1225"/>
                    </a:lnTo>
                    <a:lnTo>
                      <a:pt x="3478" y="1225"/>
                    </a:lnTo>
                    <a:lnTo>
                      <a:pt x="3463" y="1225"/>
                    </a:lnTo>
                    <a:lnTo>
                      <a:pt x="3449" y="1226"/>
                    </a:lnTo>
                    <a:lnTo>
                      <a:pt x="3385" y="1224"/>
                    </a:lnTo>
                    <a:lnTo>
                      <a:pt x="3322" y="1223"/>
                    </a:lnTo>
                    <a:lnTo>
                      <a:pt x="3257" y="1219"/>
                    </a:lnTo>
                    <a:lnTo>
                      <a:pt x="3192" y="1217"/>
                    </a:lnTo>
                    <a:lnTo>
                      <a:pt x="3124" y="1213"/>
                    </a:lnTo>
                    <a:lnTo>
                      <a:pt x="3055" y="1208"/>
                    </a:lnTo>
                    <a:lnTo>
                      <a:pt x="2986" y="1203"/>
                    </a:lnTo>
                    <a:lnTo>
                      <a:pt x="2916" y="1199"/>
                    </a:lnTo>
                    <a:lnTo>
                      <a:pt x="2879" y="1194"/>
                    </a:lnTo>
                    <a:lnTo>
                      <a:pt x="2860" y="1192"/>
                    </a:lnTo>
                    <a:lnTo>
                      <a:pt x="2843" y="1191"/>
                    </a:lnTo>
                    <a:lnTo>
                      <a:pt x="2770" y="1184"/>
                    </a:lnTo>
                    <a:lnTo>
                      <a:pt x="2696" y="1177"/>
                    </a:lnTo>
                    <a:lnTo>
                      <a:pt x="2658" y="1172"/>
                    </a:lnTo>
                    <a:lnTo>
                      <a:pt x="2621" y="1169"/>
                    </a:lnTo>
                    <a:lnTo>
                      <a:pt x="2582" y="1164"/>
                    </a:lnTo>
                    <a:lnTo>
                      <a:pt x="2543" y="1159"/>
                    </a:lnTo>
                    <a:lnTo>
                      <a:pt x="2465" y="1150"/>
                    </a:lnTo>
                    <a:lnTo>
                      <a:pt x="2386" y="1139"/>
                    </a:lnTo>
                    <a:lnTo>
                      <a:pt x="2365" y="1135"/>
                    </a:lnTo>
                    <a:lnTo>
                      <a:pt x="2345" y="1133"/>
                    </a:lnTo>
                    <a:lnTo>
                      <a:pt x="2306" y="1129"/>
                    </a:lnTo>
                    <a:lnTo>
                      <a:pt x="2148" y="1085"/>
                    </a:lnTo>
                    <a:lnTo>
                      <a:pt x="1993" y="1039"/>
                    </a:lnTo>
                    <a:lnTo>
                      <a:pt x="1840" y="989"/>
                    </a:lnTo>
                    <a:lnTo>
                      <a:pt x="1688" y="935"/>
                    </a:lnTo>
                    <a:lnTo>
                      <a:pt x="1537" y="878"/>
                    </a:lnTo>
                    <a:lnTo>
                      <a:pt x="1389" y="817"/>
                    </a:lnTo>
                    <a:lnTo>
                      <a:pt x="1242" y="751"/>
                    </a:lnTo>
                    <a:lnTo>
                      <a:pt x="1098" y="683"/>
                    </a:lnTo>
                    <a:lnTo>
                      <a:pt x="953" y="610"/>
                    </a:lnTo>
                    <a:lnTo>
                      <a:pt x="813" y="534"/>
                    </a:lnTo>
                    <a:lnTo>
                      <a:pt x="672" y="453"/>
                    </a:lnTo>
                    <a:lnTo>
                      <a:pt x="535" y="370"/>
                    </a:lnTo>
                    <a:lnTo>
                      <a:pt x="398" y="283"/>
                    </a:lnTo>
                    <a:lnTo>
                      <a:pt x="264" y="193"/>
                    </a:lnTo>
                    <a:lnTo>
                      <a:pt x="130" y="9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6" name="Freeform 46">
                <a:extLst>
                  <a:ext uri="{FF2B5EF4-FFF2-40B4-BE49-F238E27FC236}">
                    <a16:creationId xmlns:a16="http://schemas.microsoft.com/office/drawing/2014/main" id="{12664202-1059-A460-5CDF-EE79AF13B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201" y="3321051"/>
                <a:ext cx="4402138" cy="931863"/>
              </a:xfrm>
              <a:custGeom>
                <a:avLst/>
                <a:gdLst>
                  <a:gd name="T0" fmla="*/ 3533 w 11091"/>
                  <a:gd name="T1" fmla="*/ 816 h 2352"/>
                  <a:gd name="T2" fmla="*/ 2950 w 11091"/>
                  <a:gd name="T3" fmla="*/ 828 h 2352"/>
                  <a:gd name="T4" fmla="*/ 1667 w 11091"/>
                  <a:gd name="T5" fmla="*/ 927 h 2352"/>
                  <a:gd name="T6" fmla="*/ 1168 w 11091"/>
                  <a:gd name="T7" fmla="*/ 902 h 2352"/>
                  <a:gd name="T8" fmla="*/ 686 w 11091"/>
                  <a:gd name="T9" fmla="*/ 822 h 2352"/>
                  <a:gd name="T10" fmla="*/ 224 w 11091"/>
                  <a:gd name="T11" fmla="*/ 685 h 2352"/>
                  <a:gd name="T12" fmla="*/ 98 w 11091"/>
                  <a:gd name="T13" fmla="*/ 2288 h 2352"/>
                  <a:gd name="T14" fmla="*/ 495 w 11091"/>
                  <a:gd name="T15" fmla="*/ 2066 h 2352"/>
                  <a:gd name="T16" fmla="*/ 892 w 11091"/>
                  <a:gd name="T17" fmla="*/ 1894 h 2352"/>
                  <a:gd name="T18" fmla="*/ 1189 w 11091"/>
                  <a:gd name="T19" fmla="*/ 1798 h 2352"/>
                  <a:gd name="T20" fmla="*/ 1585 w 11091"/>
                  <a:gd name="T21" fmla="*/ 1714 h 2352"/>
                  <a:gd name="T22" fmla="*/ 2455 w 11091"/>
                  <a:gd name="T23" fmla="*/ 1628 h 2352"/>
                  <a:gd name="T24" fmla="*/ 3346 w 11091"/>
                  <a:gd name="T25" fmla="*/ 1622 h 2352"/>
                  <a:gd name="T26" fmla="*/ 3555 w 11091"/>
                  <a:gd name="T27" fmla="*/ 1641 h 2352"/>
                  <a:gd name="T28" fmla="*/ 3702 w 11091"/>
                  <a:gd name="T29" fmla="*/ 1651 h 2352"/>
                  <a:gd name="T30" fmla="*/ 3873 w 11091"/>
                  <a:gd name="T31" fmla="*/ 1653 h 2352"/>
                  <a:gd name="T32" fmla="*/ 4096 w 11091"/>
                  <a:gd name="T33" fmla="*/ 1645 h 2352"/>
                  <a:gd name="T34" fmla="*/ 4205 w 11091"/>
                  <a:gd name="T35" fmla="*/ 1636 h 2352"/>
                  <a:gd name="T36" fmla="*/ 4351 w 11091"/>
                  <a:gd name="T37" fmla="*/ 1617 h 2352"/>
                  <a:gd name="T38" fmla="*/ 4519 w 11091"/>
                  <a:gd name="T39" fmla="*/ 1588 h 2352"/>
                  <a:gd name="T40" fmla="*/ 4742 w 11091"/>
                  <a:gd name="T41" fmla="*/ 1530 h 2352"/>
                  <a:gd name="T42" fmla="*/ 4911 w 11091"/>
                  <a:gd name="T43" fmla="*/ 1475 h 2352"/>
                  <a:gd name="T44" fmla="*/ 5028 w 11091"/>
                  <a:gd name="T45" fmla="*/ 1428 h 2352"/>
                  <a:gd name="T46" fmla="*/ 5503 w 11091"/>
                  <a:gd name="T47" fmla="*/ 1266 h 2352"/>
                  <a:gd name="T48" fmla="*/ 6175 w 11091"/>
                  <a:gd name="T49" fmla="*/ 1066 h 2352"/>
                  <a:gd name="T50" fmla="*/ 6842 w 11091"/>
                  <a:gd name="T51" fmla="*/ 901 h 2352"/>
                  <a:gd name="T52" fmla="*/ 7379 w 11091"/>
                  <a:gd name="T53" fmla="*/ 849 h 2352"/>
                  <a:gd name="T54" fmla="*/ 8127 w 11091"/>
                  <a:gd name="T55" fmla="*/ 836 h 2352"/>
                  <a:gd name="T56" fmla="*/ 8771 w 11091"/>
                  <a:gd name="T57" fmla="*/ 862 h 2352"/>
                  <a:gd name="T58" fmla="*/ 9292 w 11091"/>
                  <a:gd name="T59" fmla="*/ 911 h 2352"/>
                  <a:gd name="T60" fmla="*/ 9806 w 11091"/>
                  <a:gd name="T61" fmla="*/ 1033 h 2352"/>
                  <a:gd name="T62" fmla="*/ 10320 w 11091"/>
                  <a:gd name="T63" fmla="*/ 1238 h 2352"/>
                  <a:gd name="T64" fmla="*/ 10834 w 11091"/>
                  <a:gd name="T65" fmla="*/ 1525 h 2352"/>
                  <a:gd name="T66" fmla="*/ 11035 w 11091"/>
                  <a:gd name="T67" fmla="*/ 12 h 2352"/>
                  <a:gd name="T68" fmla="*/ 10635 w 11091"/>
                  <a:gd name="T69" fmla="*/ 88 h 2352"/>
                  <a:gd name="T70" fmla="*/ 10218 w 11091"/>
                  <a:gd name="T71" fmla="*/ 137 h 2352"/>
                  <a:gd name="T72" fmla="*/ 10096 w 11091"/>
                  <a:gd name="T73" fmla="*/ 147 h 2352"/>
                  <a:gd name="T74" fmla="*/ 9658 w 11091"/>
                  <a:gd name="T75" fmla="*/ 166 h 2352"/>
                  <a:gd name="T76" fmla="*/ 9333 w 11091"/>
                  <a:gd name="T77" fmla="*/ 162 h 2352"/>
                  <a:gd name="T78" fmla="*/ 9136 w 11091"/>
                  <a:gd name="T79" fmla="*/ 156 h 2352"/>
                  <a:gd name="T80" fmla="*/ 7123 w 11091"/>
                  <a:gd name="T81" fmla="*/ 86 h 2352"/>
                  <a:gd name="T82" fmla="*/ 6846 w 11091"/>
                  <a:gd name="T83" fmla="*/ 97 h 2352"/>
                  <a:gd name="T84" fmla="*/ 6643 w 11091"/>
                  <a:gd name="T85" fmla="*/ 129 h 2352"/>
                  <a:gd name="T86" fmla="*/ 6196 w 11091"/>
                  <a:gd name="T87" fmla="*/ 255 h 2352"/>
                  <a:gd name="T88" fmla="*/ 5441 w 11091"/>
                  <a:gd name="T89" fmla="*/ 512 h 2352"/>
                  <a:gd name="T90" fmla="*/ 5138 w 11091"/>
                  <a:gd name="T91" fmla="*/ 629 h 2352"/>
                  <a:gd name="T92" fmla="*/ 4901 w 11091"/>
                  <a:gd name="T93" fmla="*/ 704 h 2352"/>
                  <a:gd name="T94" fmla="*/ 4740 w 11091"/>
                  <a:gd name="T95" fmla="*/ 745 h 2352"/>
                  <a:gd name="T96" fmla="*/ 4492 w 11091"/>
                  <a:gd name="T97" fmla="*/ 793 h 2352"/>
                  <a:gd name="T98" fmla="*/ 4148 w 11091"/>
                  <a:gd name="T99" fmla="*/ 831 h 2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091" h="2352">
                    <a:moveTo>
                      <a:pt x="3971" y="840"/>
                    </a:moveTo>
                    <a:lnTo>
                      <a:pt x="3825" y="828"/>
                    </a:lnTo>
                    <a:lnTo>
                      <a:pt x="3679" y="821"/>
                    </a:lnTo>
                    <a:lnTo>
                      <a:pt x="3533" y="816"/>
                    </a:lnTo>
                    <a:lnTo>
                      <a:pt x="3387" y="815"/>
                    </a:lnTo>
                    <a:lnTo>
                      <a:pt x="3241" y="816"/>
                    </a:lnTo>
                    <a:lnTo>
                      <a:pt x="3095" y="821"/>
                    </a:lnTo>
                    <a:lnTo>
                      <a:pt x="2950" y="828"/>
                    </a:lnTo>
                    <a:lnTo>
                      <a:pt x="2804" y="840"/>
                    </a:lnTo>
                    <a:lnTo>
                      <a:pt x="1925" y="920"/>
                    </a:lnTo>
                    <a:lnTo>
                      <a:pt x="1795" y="925"/>
                    </a:lnTo>
                    <a:lnTo>
                      <a:pt x="1667" y="927"/>
                    </a:lnTo>
                    <a:lnTo>
                      <a:pt x="1540" y="926"/>
                    </a:lnTo>
                    <a:lnTo>
                      <a:pt x="1416" y="922"/>
                    </a:lnTo>
                    <a:lnTo>
                      <a:pt x="1291" y="913"/>
                    </a:lnTo>
                    <a:lnTo>
                      <a:pt x="1168" y="902"/>
                    </a:lnTo>
                    <a:lnTo>
                      <a:pt x="1046" y="887"/>
                    </a:lnTo>
                    <a:lnTo>
                      <a:pt x="926" y="870"/>
                    </a:lnTo>
                    <a:lnTo>
                      <a:pt x="805" y="847"/>
                    </a:lnTo>
                    <a:lnTo>
                      <a:pt x="686" y="822"/>
                    </a:lnTo>
                    <a:lnTo>
                      <a:pt x="568" y="793"/>
                    </a:lnTo>
                    <a:lnTo>
                      <a:pt x="453" y="761"/>
                    </a:lnTo>
                    <a:lnTo>
                      <a:pt x="338" y="724"/>
                    </a:lnTo>
                    <a:lnTo>
                      <a:pt x="224" y="685"/>
                    </a:lnTo>
                    <a:lnTo>
                      <a:pt x="111" y="642"/>
                    </a:lnTo>
                    <a:lnTo>
                      <a:pt x="0" y="597"/>
                    </a:lnTo>
                    <a:lnTo>
                      <a:pt x="0" y="2352"/>
                    </a:lnTo>
                    <a:lnTo>
                      <a:pt x="98" y="2288"/>
                    </a:lnTo>
                    <a:lnTo>
                      <a:pt x="198" y="2228"/>
                    </a:lnTo>
                    <a:lnTo>
                      <a:pt x="297" y="2170"/>
                    </a:lnTo>
                    <a:lnTo>
                      <a:pt x="397" y="2117"/>
                    </a:lnTo>
                    <a:lnTo>
                      <a:pt x="495" y="2066"/>
                    </a:lnTo>
                    <a:lnTo>
                      <a:pt x="596" y="2018"/>
                    </a:lnTo>
                    <a:lnTo>
                      <a:pt x="694" y="1973"/>
                    </a:lnTo>
                    <a:lnTo>
                      <a:pt x="794" y="1933"/>
                    </a:lnTo>
                    <a:lnTo>
                      <a:pt x="892" y="1894"/>
                    </a:lnTo>
                    <a:lnTo>
                      <a:pt x="941" y="1875"/>
                    </a:lnTo>
                    <a:lnTo>
                      <a:pt x="991" y="1859"/>
                    </a:lnTo>
                    <a:lnTo>
                      <a:pt x="1089" y="1826"/>
                    </a:lnTo>
                    <a:lnTo>
                      <a:pt x="1189" y="1798"/>
                    </a:lnTo>
                    <a:lnTo>
                      <a:pt x="1287" y="1772"/>
                    </a:lnTo>
                    <a:lnTo>
                      <a:pt x="1386" y="1749"/>
                    </a:lnTo>
                    <a:lnTo>
                      <a:pt x="1485" y="1729"/>
                    </a:lnTo>
                    <a:lnTo>
                      <a:pt x="1585" y="1714"/>
                    </a:lnTo>
                    <a:lnTo>
                      <a:pt x="1799" y="1685"/>
                    </a:lnTo>
                    <a:lnTo>
                      <a:pt x="2017" y="1661"/>
                    </a:lnTo>
                    <a:lnTo>
                      <a:pt x="2235" y="1641"/>
                    </a:lnTo>
                    <a:lnTo>
                      <a:pt x="2455" y="1628"/>
                    </a:lnTo>
                    <a:lnTo>
                      <a:pt x="2675" y="1618"/>
                    </a:lnTo>
                    <a:lnTo>
                      <a:pt x="2897" y="1614"/>
                    </a:lnTo>
                    <a:lnTo>
                      <a:pt x="3121" y="1615"/>
                    </a:lnTo>
                    <a:lnTo>
                      <a:pt x="3346" y="1622"/>
                    </a:lnTo>
                    <a:lnTo>
                      <a:pt x="3406" y="1628"/>
                    </a:lnTo>
                    <a:lnTo>
                      <a:pt x="3467" y="1635"/>
                    </a:lnTo>
                    <a:lnTo>
                      <a:pt x="3526" y="1639"/>
                    </a:lnTo>
                    <a:lnTo>
                      <a:pt x="3555" y="1641"/>
                    </a:lnTo>
                    <a:lnTo>
                      <a:pt x="3586" y="1645"/>
                    </a:lnTo>
                    <a:lnTo>
                      <a:pt x="3614" y="1646"/>
                    </a:lnTo>
                    <a:lnTo>
                      <a:pt x="3643" y="1648"/>
                    </a:lnTo>
                    <a:lnTo>
                      <a:pt x="3702" y="1651"/>
                    </a:lnTo>
                    <a:lnTo>
                      <a:pt x="3818" y="1654"/>
                    </a:lnTo>
                    <a:lnTo>
                      <a:pt x="3831" y="1653"/>
                    </a:lnTo>
                    <a:lnTo>
                      <a:pt x="3845" y="1653"/>
                    </a:lnTo>
                    <a:lnTo>
                      <a:pt x="3873" y="1653"/>
                    </a:lnTo>
                    <a:lnTo>
                      <a:pt x="3930" y="1653"/>
                    </a:lnTo>
                    <a:lnTo>
                      <a:pt x="3985" y="1651"/>
                    </a:lnTo>
                    <a:lnTo>
                      <a:pt x="4042" y="1649"/>
                    </a:lnTo>
                    <a:lnTo>
                      <a:pt x="4096" y="1645"/>
                    </a:lnTo>
                    <a:lnTo>
                      <a:pt x="4124" y="1642"/>
                    </a:lnTo>
                    <a:lnTo>
                      <a:pt x="4152" y="1641"/>
                    </a:lnTo>
                    <a:lnTo>
                      <a:pt x="4178" y="1638"/>
                    </a:lnTo>
                    <a:lnTo>
                      <a:pt x="4205" y="1636"/>
                    </a:lnTo>
                    <a:lnTo>
                      <a:pt x="4260" y="1632"/>
                    </a:lnTo>
                    <a:lnTo>
                      <a:pt x="4312" y="1624"/>
                    </a:lnTo>
                    <a:lnTo>
                      <a:pt x="4338" y="1620"/>
                    </a:lnTo>
                    <a:lnTo>
                      <a:pt x="4351" y="1617"/>
                    </a:lnTo>
                    <a:lnTo>
                      <a:pt x="4366" y="1616"/>
                    </a:lnTo>
                    <a:lnTo>
                      <a:pt x="4417" y="1608"/>
                    </a:lnTo>
                    <a:lnTo>
                      <a:pt x="4469" y="1599"/>
                    </a:lnTo>
                    <a:lnTo>
                      <a:pt x="4519" y="1588"/>
                    </a:lnTo>
                    <a:lnTo>
                      <a:pt x="4570" y="1577"/>
                    </a:lnTo>
                    <a:lnTo>
                      <a:pt x="4670" y="1553"/>
                    </a:lnTo>
                    <a:lnTo>
                      <a:pt x="4718" y="1538"/>
                    </a:lnTo>
                    <a:lnTo>
                      <a:pt x="4742" y="1530"/>
                    </a:lnTo>
                    <a:lnTo>
                      <a:pt x="4767" y="1524"/>
                    </a:lnTo>
                    <a:lnTo>
                      <a:pt x="4815" y="1507"/>
                    </a:lnTo>
                    <a:lnTo>
                      <a:pt x="4864" y="1492"/>
                    </a:lnTo>
                    <a:lnTo>
                      <a:pt x="4911" y="1475"/>
                    </a:lnTo>
                    <a:lnTo>
                      <a:pt x="4959" y="1457"/>
                    </a:lnTo>
                    <a:lnTo>
                      <a:pt x="5005" y="1438"/>
                    </a:lnTo>
                    <a:lnTo>
                      <a:pt x="5016" y="1432"/>
                    </a:lnTo>
                    <a:lnTo>
                      <a:pt x="5028" y="1428"/>
                    </a:lnTo>
                    <a:lnTo>
                      <a:pt x="5052" y="1419"/>
                    </a:lnTo>
                    <a:lnTo>
                      <a:pt x="5277" y="1340"/>
                    </a:lnTo>
                    <a:lnTo>
                      <a:pt x="5389" y="1302"/>
                    </a:lnTo>
                    <a:lnTo>
                      <a:pt x="5503" y="1266"/>
                    </a:lnTo>
                    <a:lnTo>
                      <a:pt x="5727" y="1195"/>
                    </a:lnTo>
                    <a:lnTo>
                      <a:pt x="5839" y="1161"/>
                    </a:lnTo>
                    <a:lnTo>
                      <a:pt x="5953" y="1130"/>
                    </a:lnTo>
                    <a:lnTo>
                      <a:pt x="6175" y="1066"/>
                    </a:lnTo>
                    <a:lnTo>
                      <a:pt x="6286" y="1035"/>
                    </a:lnTo>
                    <a:lnTo>
                      <a:pt x="6398" y="1007"/>
                    </a:lnTo>
                    <a:lnTo>
                      <a:pt x="6620" y="951"/>
                    </a:lnTo>
                    <a:lnTo>
                      <a:pt x="6842" y="901"/>
                    </a:lnTo>
                    <a:lnTo>
                      <a:pt x="7019" y="874"/>
                    </a:lnTo>
                    <a:lnTo>
                      <a:pt x="7138" y="864"/>
                    </a:lnTo>
                    <a:lnTo>
                      <a:pt x="7258" y="857"/>
                    </a:lnTo>
                    <a:lnTo>
                      <a:pt x="7379" y="849"/>
                    </a:lnTo>
                    <a:lnTo>
                      <a:pt x="7502" y="845"/>
                    </a:lnTo>
                    <a:lnTo>
                      <a:pt x="7750" y="837"/>
                    </a:lnTo>
                    <a:lnTo>
                      <a:pt x="8001" y="836"/>
                    </a:lnTo>
                    <a:lnTo>
                      <a:pt x="8127" y="836"/>
                    </a:lnTo>
                    <a:lnTo>
                      <a:pt x="8254" y="839"/>
                    </a:lnTo>
                    <a:lnTo>
                      <a:pt x="8381" y="843"/>
                    </a:lnTo>
                    <a:lnTo>
                      <a:pt x="8511" y="848"/>
                    </a:lnTo>
                    <a:lnTo>
                      <a:pt x="8771" y="862"/>
                    </a:lnTo>
                    <a:lnTo>
                      <a:pt x="9036" y="882"/>
                    </a:lnTo>
                    <a:lnTo>
                      <a:pt x="9099" y="886"/>
                    </a:lnTo>
                    <a:lnTo>
                      <a:pt x="9164" y="894"/>
                    </a:lnTo>
                    <a:lnTo>
                      <a:pt x="9292" y="911"/>
                    </a:lnTo>
                    <a:lnTo>
                      <a:pt x="9421" y="934"/>
                    </a:lnTo>
                    <a:lnTo>
                      <a:pt x="9549" y="962"/>
                    </a:lnTo>
                    <a:lnTo>
                      <a:pt x="9678" y="995"/>
                    </a:lnTo>
                    <a:lnTo>
                      <a:pt x="9806" y="1033"/>
                    </a:lnTo>
                    <a:lnTo>
                      <a:pt x="9935" y="1077"/>
                    </a:lnTo>
                    <a:lnTo>
                      <a:pt x="10063" y="1126"/>
                    </a:lnTo>
                    <a:lnTo>
                      <a:pt x="10192" y="1179"/>
                    </a:lnTo>
                    <a:lnTo>
                      <a:pt x="10320" y="1238"/>
                    </a:lnTo>
                    <a:lnTo>
                      <a:pt x="10449" y="1302"/>
                    </a:lnTo>
                    <a:lnTo>
                      <a:pt x="10577" y="1371"/>
                    </a:lnTo>
                    <a:lnTo>
                      <a:pt x="10706" y="1445"/>
                    </a:lnTo>
                    <a:lnTo>
                      <a:pt x="10834" y="1525"/>
                    </a:lnTo>
                    <a:lnTo>
                      <a:pt x="10963" y="1610"/>
                    </a:lnTo>
                    <a:lnTo>
                      <a:pt x="11091" y="1701"/>
                    </a:lnTo>
                    <a:lnTo>
                      <a:pt x="11091" y="0"/>
                    </a:lnTo>
                    <a:lnTo>
                      <a:pt x="11035" y="12"/>
                    </a:lnTo>
                    <a:lnTo>
                      <a:pt x="10979" y="25"/>
                    </a:lnTo>
                    <a:lnTo>
                      <a:pt x="10866" y="48"/>
                    </a:lnTo>
                    <a:lnTo>
                      <a:pt x="10751" y="69"/>
                    </a:lnTo>
                    <a:lnTo>
                      <a:pt x="10635" y="88"/>
                    </a:lnTo>
                    <a:lnTo>
                      <a:pt x="10517" y="105"/>
                    </a:lnTo>
                    <a:lnTo>
                      <a:pt x="10399" y="120"/>
                    </a:lnTo>
                    <a:lnTo>
                      <a:pt x="10279" y="132"/>
                    </a:lnTo>
                    <a:lnTo>
                      <a:pt x="10218" y="137"/>
                    </a:lnTo>
                    <a:lnTo>
                      <a:pt x="10158" y="144"/>
                    </a:lnTo>
                    <a:lnTo>
                      <a:pt x="10142" y="144"/>
                    </a:lnTo>
                    <a:lnTo>
                      <a:pt x="10126" y="145"/>
                    </a:lnTo>
                    <a:lnTo>
                      <a:pt x="10096" y="147"/>
                    </a:lnTo>
                    <a:lnTo>
                      <a:pt x="10035" y="152"/>
                    </a:lnTo>
                    <a:lnTo>
                      <a:pt x="9911" y="159"/>
                    </a:lnTo>
                    <a:lnTo>
                      <a:pt x="9784" y="162"/>
                    </a:lnTo>
                    <a:lnTo>
                      <a:pt x="9658" y="166"/>
                    </a:lnTo>
                    <a:lnTo>
                      <a:pt x="9530" y="166"/>
                    </a:lnTo>
                    <a:lnTo>
                      <a:pt x="9464" y="165"/>
                    </a:lnTo>
                    <a:lnTo>
                      <a:pt x="9400" y="165"/>
                    </a:lnTo>
                    <a:lnTo>
                      <a:pt x="9333" y="162"/>
                    </a:lnTo>
                    <a:lnTo>
                      <a:pt x="9268" y="161"/>
                    </a:lnTo>
                    <a:lnTo>
                      <a:pt x="9234" y="159"/>
                    </a:lnTo>
                    <a:lnTo>
                      <a:pt x="9202" y="158"/>
                    </a:lnTo>
                    <a:lnTo>
                      <a:pt x="9136" y="156"/>
                    </a:lnTo>
                    <a:lnTo>
                      <a:pt x="7364" y="100"/>
                    </a:lnTo>
                    <a:lnTo>
                      <a:pt x="7241" y="91"/>
                    </a:lnTo>
                    <a:lnTo>
                      <a:pt x="7181" y="87"/>
                    </a:lnTo>
                    <a:lnTo>
                      <a:pt x="7123" y="86"/>
                    </a:lnTo>
                    <a:lnTo>
                      <a:pt x="7009" y="86"/>
                    </a:lnTo>
                    <a:lnTo>
                      <a:pt x="6954" y="88"/>
                    </a:lnTo>
                    <a:lnTo>
                      <a:pt x="6900" y="93"/>
                    </a:lnTo>
                    <a:lnTo>
                      <a:pt x="6846" y="97"/>
                    </a:lnTo>
                    <a:lnTo>
                      <a:pt x="6793" y="104"/>
                    </a:lnTo>
                    <a:lnTo>
                      <a:pt x="6742" y="110"/>
                    </a:lnTo>
                    <a:lnTo>
                      <a:pt x="6693" y="120"/>
                    </a:lnTo>
                    <a:lnTo>
                      <a:pt x="6643" y="129"/>
                    </a:lnTo>
                    <a:lnTo>
                      <a:pt x="6595" y="141"/>
                    </a:lnTo>
                    <a:lnTo>
                      <a:pt x="6503" y="168"/>
                    </a:lnTo>
                    <a:lnTo>
                      <a:pt x="6349" y="210"/>
                    </a:lnTo>
                    <a:lnTo>
                      <a:pt x="6196" y="255"/>
                    </a:lnTo>
                    <a:lnTo>
                      <a:pt x="5893" y="352"/>
                    </a:lnTo>
                    <a:lnTo>
                      <a:pt x="5741" y="403"/>
                    </a:lnTo>
                    <a:lnTo>
                      <a:pt x="5591" y="456"/>
                    </a:lnTo>
                    <a:lnTo>
                      <a:pt x="5441" y="512"/>
                    </a:lnTo>
                    <a:lnTo>
                      <a:pt x="5291" y="572"/>
                    </a:lnTo>
                    <a:lnTo>
                      <a:pt x="5252" y="586"/>
                    </a:lnTo>
                    <a:lnTo>
                      <a:pt x="5214" y="601"/>
                    </a:lnTo>
                    <a:lnTo>
                      <a:pt x="5138" y="629"/>
                    </a:lnTo>
                    <a:lnTo>
                      <a:pt x="5059" y="656"/>
                    </a:lnTo>
                    <a:lnTo>
                      <a:pt x="5020" y="668"/>
                    </a:lnTo>
                    <a:lnTo>
                      <a:pt x="4982" y="682"/>
                    </a:lnTo>
                    <a:lnTo>
                      <a:pt x="4901" y="704"/>
                    </a:lnTo>
                    <a:lnTo>
                      <a:pt x="4881" y="709"/>
                    </a:lnTo>
                    <a:lnTo>
                      <a:pt x="4861" y="714"/>
                    </a:lnTo>
                    <a:lnTo>
                      <a:pt x="4822" y="725"/>
                    </a:lnTo>
                    <a:lnTo>
                      <a:pt x="4740" y="745"/>
                    </a:lnTo>
                    <a:lnTo>
                      <a:pt x="4660" y="763"/>
                    </a:lnTo>
                    <a:lnTo>
                      <a:pt x="4576" y="778"/>
                    </a:lnTo>
                    <a:lnTo>
                      <a:pt x="4533" y="785"/>
                    </a:lnTo>
                    <a:lnTo>
                      <a:pt x="4492" y="793"/>
                    </a:lnTo>
                    <a:lnTo>
                      <a:pt x="4407" y="804"/>
                    </a:lnTo>
                    <a:lnTo>
                      <a:pt x="4322" y="815"/>
                    </a:lnTo>
                    <a:lnTo>
                      <a:pt x="4235" y="823"/>
                    </a:lnTo>
                    <a:lnTo>
                      <a:pt x="4148" y="831"/>
                    </a:lnTo>
                    <a:lnTo>
                      <a:pt x="4103" y="833"/>
                    </a:lnTo>
                    <a:lnTo>
                      <a:pt x="4059" y="836"/>
                    </a:lnTo>
                    <a:lnTo>
                      <a:pt x="3971" y="840"/>
                    </a:lnTo>
                    <a:close/>
                  </a:path>
                </a:pathLst>
              </a:custGeom>
              <a:solidFill>
                <a:srgbClr val="FFDDC6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7" name="Freeform 47">
                <a:extLst>
                  <a:ext uri="{FF2B5EF4-FFF2-40B4-BE49-F238E27FC236}">
                    <a16:creationId xmlns:a16="http://schemas.microsoft.com/office/drawing/2014/main" id="{FEF89551-D99F-DACD-8B70-952FA25D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138" y="3498851"/>
                <a:ext cx="4392613" cy="407988"/>
              </a:xfrm>
              <a:custGeom>
                <a:avLst/>
                <a:gdLst>
                  <a:gd name="T0" fmla="*/ 10928 w 11067"/>
                  <a:gd name="T1" fmla="*/ 362 h 1028"/>
                  <a:gd name="T2" fmla="*/ 10512 w 11067"/>
                  <a:gd name="T3" fmla="*/ 273 h 1028"/>
                  <a:gd name="T4" fmla="*/ 10234 w 11067"/>
                  <a:gd name="T5" fmla="*/ 222 h 1028"/>
                  <a:gd name="T6" fmla="*/ 9957 w 11067"/>
                  <a:gd name="T7" fmla="*/ 178 h 1028"/>
                  <a:gd name="T8" fmla="*/ 9602 w 11067"/>
                  <a:gd name="T9" fmla="*/ 124 h 1028"/>
                  <a:gd name="T10" fmla="*/ 9249 w 11067"/>
                  <a:gd name="T11" fmla="*/ 80 h 1028"/>
                  <a:gd name="T12" fmla="*/ 8894 w 11067"/>
                  <a:gd name="T13" fmla="*/ 45 h 1028"/>
                  <a:gd name="T14" fmla="*/ 8541 w 11067"/>
                  <a:gd name="T15" fmla="*/ 21 h 1028"/>
                  <a:gd name="T16" fmla="*/ 8186 w 11067"/>
                  <a:gd name="T17" fmla="*/ 5 h 1028"/>
                  <a:gd name="T18" fmla="*/ 7833 w 11067"/>
                  <a:gd name="T19" fmla="*/ 0 h 1028"/>
                  <a:gd name="T20" fmla="*/ 7479 w 11067"/>
                  <a:gd name="T21" fmla="*/ 4 h 1028"/>
                  <a:gd name="T22" fmla="*/ 7126 w 11067"/>
                  <a:gd name="T23" fmla="*/ 18 h 1028"/>
                  <a:gd name="T24" fmla="*/ 6879 w 11067"/>
                  <a:gd name="T25" fmla="*/ 54 h 1028"/>
                  <a:gd name="T26" fmla="*/ 6632 w 11067"/>
                  <a:gd name="T27" fmla="*/ 102 h 1028"/>
                  <a:gd name="T28" fmla="*/ 6467 w 11067"/>
                  <a:gd name="T29" fmla="*/ 139 h 1028"/>
                  <a:gd name="T30" fmla="*/ 6216 w 11067"/>
                  <a:gd name="T31" fmla="*/ 201 h 1028"/>
                  <a:gd name="T32" fmla="*/ 5965 w 11067"/>
                  <a:gd name="T33" fmla="*/ 275 h 1028"/>
                  <a:gd name="T34" fmla="*/ 5798 w 11067"/>
                  <a:gd name="T35" fmla="*/ 329 h 1028"/>
                  <a:gd name="T36" fmla="*/ 5229 w 11067"/>
                  <a:gd name="T37" fmla="*/ 521 h 1028"/>
                  <a:gd name="T38" fmla="*/ 5074 w 11067"/>
                  <a:gd name="T39" fmla="*/ 596 h 1028"/>
                  <a:gd name="T40" fmla="*/ 4921 w 11067"/>
                  <a:gd name="T41" fmla="*/ 659 h 1028"/>
                  <a:gd name="T42" fmla="*/ 4768 w 11067"/>
                  <a:gd name="T43" fmla="*/ 710 h 1028"/>
                  <a:gd name="T44" fmla="*/ 4617 w 11067"/>
                  <a:gd name="T45" fmla="*/ 751 h 1028"/>
                  <a:gd name="T46" fmla="*/ 4466 w 11067"/>
                  <a:gd name="T47" fmla="*/ 779 h 1028"/>
                  <a:gd name="T48" fmla="*/ 4317 w 11067"/>
                  <a:gd name="T49" fmla="*/ 796 h 1028"/>
                  <a:gd name="T50" fmla="*/ 4169 w 11067"/>
                  <a:gd name="T51" fmla="*/ 802 h 1028"/>
                  <a:gd name="T52" fmla="*/ 3934 w 11067"/>
                  <a:gd name="T53" fmla="*/ 789 h 1028"/>
                  <a:gd name="T54" fmla="*/ 3609 w 11067"/>
                  <a:gd name="T55" fmla="*/ 776 h 1028"/>
                  <a:gd name="T56" fmla="*/ 3287 w 11067"/>
                  <a:gd name="T57" fmla="*/ 776 h 1028"/>
                  <a:gd name="T58" fmla="*/ 2966 w 11067"/>
                  <a:gd name="T59" fmla="*/ 789 h 1028"/>
                  <a:gd name="T60" fmla="*/ 2450 w 11067"/>
                  <a:gd name="T61" fmla="*/ 818 h 1028"/>
                  <a:gd name="T62" fmla="*/ 1741 w 11067"/>
                  <a:gd name="T63" fmla="*/ 863 h 1028"/>
                  <a:gd name="T64" fmla="*/ 1040 w 11067"/>
                  <a:gd name="T65" fmla="*/ 919 h 1028"/>
                  <a:gd name="T66" fmla="*/ 345 w 11067"/>
                  <a:gd name="T67" fmla="*/ 98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067" h="1028">
                    <a:moveTo>
                      <a:pt x="11067" y="396"/>
                    </a:moveTo>
                    <a:lnTo>
                      <a:pt x="10928" y="362"/>
                    </a:lnTo>
                    <a:lnTo>
                      <a:pt x="10788" y="330"/>
                    </a:lnTo>
                    <a:lnTo>
                      <a:pt x="10512" y="273"/>
                    </a:lnTo>
                    <a:lnTo>
                      <a:pt x="10372" y="246"/>
                    </a:lnTo>
                    <a:lnTo>
                      <a:pt x="10234" y="222"/>
                    </a:lnTo>
                    <a:lnTo>
                      <a:pt x="10094" y="199"/>
                    </a:lnTo>
                    <a:lnTo>
                      <a:pt x="9957" y="178"/>
                    </a:lnTo>
                    <a:lnTo>
                      <a:pt x="9778" y="149"/>
                    </a:lnTo>
                    <a:lnTo>
                      <a:pt x="9602" y="124"/>
                    </a:lnTo>
                    <a:lnTo>
                      <a:pt x="9426" y="101"/>
                    </a:lnTo>
                    <a:lnTo>
                      <a:pt x="9249" y="80"/>
                    </a:lnTo>
                    <a:lnTo>
                      <a:pt x="9070" y="62"/>
                    </a:lnTo>
                    <a:lnTo>
                      <a:pt x="8894" y="45"/>
                    </a:lnTo>
                    <a:lnTo>
                      <a:pt x="8718" y="31"/>
                    </a:lnTo>
                    <a:lnTo>
                      <a:pt x="8541" y="21"/>
                    </a:lnTo>
                    <a:lnTo>
                      <a:pt x="8362" y="12"/>
                    </a:lnTo>
                    <a:lnTo>
                      <a:pt x="8186" y="5"/>
                    </a:lnTo>
                    <a:lnTo>
                      <a:pt x="8010" y="1"/>
                    </a:lnTo>
                    <a:lnTo>
                      <a:pt x="7833" y="0"/>
                    </a:lnTo>
                    <a:lnTo>
                      <a:pt x="7656" y="1"/>
                    </a:lnTo>
                    <a:lnTo>
                      <a:pt x="7479" y="4"/>
                    </a:lnTo>
                    <a:lnTo>
                      <a:pt x="7303" y="9"/>
                    </a:lnTo>
                    <a:lnTo>
                      <a:pt x="7126" y="18"/>
                    </a:lnTo>
                    <a:lnTo>
                      <a:pt x="6962" y="41"/>
                    </a:lnTo>
                    <a:lnTo>
                      <a:pt x="6879" y="54"/>
                    </a:lnTo>
                    <a:lnTo>
                      <a:pt x="6797" y="69"/>
                    </a:lnTo>
                    <a:lnTo>
                      <a:pt x="6632" y="102"/>
                    </a:lnTo>
                    <a:lnTo>
                      <a:pt x="6549" y="119"/>
                    </a:lnTo>
                    <a:lnTo>
                      <a:pt x="6467" y="139"/>
                    </a:lnTo>
                    <a:lnTo>
                      <a:pt x="6299" y="179"/>
                    </a:lnTo>
                    <a:lnTo>
                      <a:pt x="6216" y="201"/>
                    </a:lnTo>
                    <a:lnTo>
                      <a:pt x="6133" y="225"/>
                    </a:lnTo>
                    <a:lnTo>
                      <a:pt x="5965" y="275"/>
                    </a:lnTo>
                    <a:lnTo>
                      <a:pt x="5881" y="301"/>
                    </a:lnTo>
                    <a:lnTo>
                      <a:pt x="5798" y="329"/>
                    </a:lnTo>
                    <a:lnTo>
                      <a:pt x="5307" y="481"/>
                    </a:lnTo>
                    <a:lnTo>
                      <a:pt x="5229" y="521"/>
                    </a:lnTo>
                    <a:lnTo>
                      <a:pt x="5151" y="560"/>
                    </a:lnTo>
                    <a:lnTo>
                      <a:pt x="5074" y="596"/>
                    </a:lnTo>
                    <a:lnTo>
                      <a:pt x="4998" y="630"/>
                    </a:lnTo>
                    <a:lnTo>
                      <a:pt x="4921" y="659"/>
                    </a:lnTo>
                    <a:lnTo>
                      <a:pt x="4844" y="686"/>
                    </a:lnTo>
                    <a:lnTo>
                      <a:pt x="4768" y="710"/>
                    </a:lnTo>
                    <a:lnTo>
                      <a:pt x="4693" y="733"/>
                    </a:lnTo>
                    <a:lnTo>
                      <a:pt x="4617" y="751"/>
                    </a:lnTo>
                    <a:lnTo>
                      <a:pt x="4541" y="767"/>
                    </a:lnTo>
                    <a:lnTo>
                      <a:pt x="4466" y="779"/>
                    </a:lnTo>
                    <a:lnTo>
                      <a:pt x="4392" y="790"/>
                    </a:lnTo>
                    <a:lnTo>
                      <a:pt x="4317" y="796"/>
                    </a:lnTo>
                    <a:lnTo>
                      <a:pt x="4243" y="801"/>
                    </a:lnTo>
                    <a:lnTo>
                      <a:pt x="4169" y="802"/>
                    </a:lnTo>
                    <a:lnTo>
                      <a:pt x="4097" y="802"/>
                    </a:lnTo>
                    <a:lnTo>
                      <a:pt x="3934" y="789"/>
                    </a:lnTo>
                    <a:lnTo>
                      <a:pt x="3771" y="781"/>
                    </a:lnTo>
                    <a:lnTo>
                      <a:pt x="3609" y="776"/>
                    </a:lnTo>
                    <a:lnTo>
                      <a:pt x="3448" y="774"/>
                    </a:lnTo>
                    <a:lnTo>
                      <a:pt x="3287" y="776"/>
                    </a:lnTo>
                    <a:lnTo>
                      <a:pt x="3127" y="781"/>
                    </a:lnTo>
                    <a:lnTo>
                      <a:pt x="2966" y="789"/>
                    </a:lnTo>
                    <a:lnTo>
                      <a:pt x="2807" y="802"/>
                    </a:lnTo>
                    <a:lnTo>
                      <a:pt x="2450" y="818"/>
                    </a:lnTo>
                    <a:lnTo>
                      <a:pt x="2095" y="839"/>
                    </a:lnTo>
                    <a:lnTo>
                      <a:pt x="1741" y="863"/>
                    </a:lnTo>
                    <a:lnTo>
                      <a:pt x="1390" y="890"/>
                    </a:lnTo>
                    <a:lnTo>
                      <a:pt x="1040" y="919"/>
                    </a:lnTo>
                    <a:lnTo>
                      <a:pt x="692" y="952"/>
                    </a:lnTo>
                    <a:lnTo>
                      <a:pt x="345" y="988"/>
                    </a:lnTo>
                    <a:lnTo>
                      <a:pt x="0" y="1028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60" name="Line 37">
              <a:extLst>
                <a:ext uri="{FF2B5EF4-FFF2-40B4-BE49-F238E27FC236}">
                  <a16:creationId xmlns:a16="http://schemas.microsoft.com/office/drawing/2014/main" id="{3D4DFDA3-E1AE-7909-9427-F6583AC13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3501" y="3585484"/>
              <a:ext cx="320675" cy="0"/>
            </a:xfrm>
            <a:prstGeom prst="line">
              <a:avLst/>
            </a:prstGeom>
            <a:noFill/>
            <a:ln w="25400">
              <a:solidFill>
                <a:srgbClr val="0F6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1" name="Line 38">
              <a:extLst>
                <a:ext uri="{FF2B5EF4-FFF2-40B4-BE49-F238E27FC236}">
                  <a16:creationId xmlns:a16="http://schemas.microsoft.com/office/drawing/2014/main" id="{5FAD0420-A91B-3DB1-FCAF-E4834C226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3501" y="3324226"/>
              <a:ext cx="320675" cy="0"/>
            </a:xfrm>
            <a:prstGeom prst="line">
              <a:avLst/>
            </a:prstGeom>
            <a:noFill/>
            <a:ln w="2540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2" name="Line 41">
              <a:extLst>
                <a:ext uri="{FF2B5EF4-FFF2-40B4-BE49-F238E27FC236}">
                  <a16:creationId xmlns:a16="http://schemas.microsoft.com/office/drawing/2014/main" id="{63AA5654-43DB-5E65-FB21-790A34640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3501" y="3095626"/>
              <a:ext cx="320675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47E7E96-D3BF-A909-4B50-88ACE62D8F91}"/>
                </a:ext>
              </a:extLst>
            </p:cNvPr>
            <p:cNvSpPr txBox="1"/>
            <p:nvPr/>
          </p:nvSpPr>
          <p:spPr>
            <a:xfrm>
              <a:off x="536494" y="52065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53B951F-1F23-4F6F-DCF9-7E1D189533D3}"/>
                </a:ext>
              </a:extLst>
            </p:cNvPr>
            <p:cNvSpPr txBox="1"/>
            <p:nvPr/>
          </p:nvSpPr>
          <p:spPr>
            <a:xfrm>
              <a:off x="915681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-96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8BF1DECA-6180-0975-1EFF-4C44C53AC136}"/>
                </a:ext>
              </a:extLst>
            </p:cNvPr>
            <p:cNvSpPr txBox="1"/>
            <p:nvPr/>
          </p:nvSpPr>
          <p:spPr>
            <a:xfrm>
              <a:off x="2757057" y="5838834"/>
              <a:ext cx="952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Visit week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41BAA847-FFEB-A801-991F-8D9B92A4022D}"/>
                </a:ext>
              </a:extLst>
            </p:cNvPr>
            <p:cNvSpPr txBox="1"/>
            <p:nvPr/>
          </p:nvSpPr>
          <p:spPr>
            <a:xfrm>
              <a:off x="1770730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-72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9209A120-7777-B7B4-0D6B-D9F567EC4A87}"/>
                </a:ext>
              </a:extLst>
            </p:cNvPr>
            <p:cNvSpPr txBox="1"/>
            <p:nvPr/>
          </p:nvSpPr>
          <p:spPr>
            <a:xfrm>
              <a:off x="2625779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-48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E42D5E9D-3EE0-6F28-3199-C098BDF2B2A3}"/>
                </a:ext>
              </a:extLst>
            </p:cNvPr>
            <p:cNvSpPr txBox="1"/>
            <p:nvPr/>
          </p:nvSpPr>
          <p:spPr>
            <a:xfrm>
              <a:off x="3480828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-24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BE15B2A0-01E6-32CA-7513-C92730868598}"/>
                </a:ext>
              </a:extLst>
            </p:cNvPr>
            <p:cNvSpPr txBox="1"/>
            <p:nvPr/>
          </p:nvSpPr>
          <p:spPr>
            <a:xfrm>
              <a:off x="4398394" y="56820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E5D1AF49-CCDE-3C1A-10A3-C1C79172EA0B}"/>
                </a:ext>
              </a:extLst>
            </p:cNvPr>
            <p:cNvSpPr txBox="1"/>
            <p:nvPr/>
          </p:nvSpPr>
          <p:spPr>
            <a:xfrm>
              <a:off x="5214172" y="56820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CE480FC2-AF1B-5B0B-C52E-136A77C581EC}"/>
                </a:ext>
              </a:extLst>
            </p:cNvPr>
            <p:cNvSpPr txBox="1"/>
            <p:nvPr/>
          </p:nvSpPr>
          <p:spPr>
            <a:xfrm rot="16200000">
              <a:off x="3807046" y="3349039"/>
              <a:ext cx="1095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Time of switch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A186B5C8-AED2-9A3D-6B05-5AB26E0F0D12}"/>
                </a:ext>
              </a:extLst>
            </p:cNvPr>
            <p:cNvSpPr txBox="1"/>
            <p:nvPr/>
          </p:nvSpPr>
          <p:spPr>
            <a:xfrm>
              <a:off x="536494" y="48791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70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B754B7CA-3293-211D-5091-86F1AB301734}"/>
                </a:ext>
              </a:extLst>
            </p:cNvPr>
            <p:cNvSpPr txBox="1"/>
            <p:nvPr/>
          </p:nvSpPr>
          <p:spPr>
            <a:xfrm>
              <a:off x="536494" y="455162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80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814D127-D371-2B03-B720-2B2BF61051F4}"/>
                </a:ext>
              </a:extLst>
            </p:cNvPr>
            <p:cNvSpPr txBox="1"/>
            <p:nvPr/>
          </p:nvSpPr>
          <p:spPr>
            <a:xfrm>
              <a:off x="536494" y="422414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90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1EF25A7-7F99-48E2-1EA3-4EB01678DD18}"/>
                </a:ext>
              </a:extLst>
            </p:cNvPr>
            <p:cNvSpPr txBox="1"/>
            <p:nvPr/>
          </p:nvSpPr>
          <p:spPr>
            <a:xfrm>
              <a:off x="457946" y="38966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004DC33-6922-6114-CFC6-EFE9713CD7FA}"/>
                </a:ext>
              </a:extLst>
            </p:cNvPr>
            <p:cNvSpPr txBox="1"/>
            <p:nvPr/>
          </p:nvSpPr>
          <p:spPr>
            <a:xfrm>
              <a:off x="457946" y="356919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110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EFC600F7-2264-6CFD-2128-CD8AE07B9C0E}"/>
                </a:ext>
              </a:extLst>
            </p:cNvPr>
            <p:cNvSpPr txBox="1"/>
            <p:nvPr/>
          </p:nvSpPr>
          <p:spPr>
            <a:xfrm>
              <a:off x="457946" y="324171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120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45A28A6-6FE4-D52B-D6DE-94D506CD1888}"/>
                </a:ext>
              </a:extLst>
            </p:cNvPr>
            <p:cNvSpPr txBox="1"/>
            <p:nvPr/>
          </p:nvSpPr>
          <p:spPr>
            <a:xfrm>
              <a:off x="1661648" y="2966651"/>
              <a:ext cx="1229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DOR/3TC/TDF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BA9BA850-0DC8-5BEA-60DB-BC310194031C}"/>
                </a:ext>
              </a:extLst>
            </p:cNvPr>
            <p:cNvSpPr txBox="1"/>
            <p:nvPr/>
          </p:nvSpPr>
          <p:spPr>
            <a:xfrm>
              <a:off x="1661648" y="3185726"/>
              <a:ext cx="570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INSTI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7C7B2838-E6A6-0E6F-17B7-400CA7961D70}"/>
                </a:ext>
              </a:extLst>
            </p:cNvPr>
            <p:cNvSpPr txBox="1"/>
            <p:nvPr/>
          </p:nvSpPr>
          <p:spPr>
            <a:xfrm>
              <a:off x="1661648" y="3421877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PI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3208A38D-6F7F-57E1-AF72-FFD0BA0F7E73}"/>
              </a:ext>
            </a:extLst>
          </p:cNvPr>
          <p:cNvGrpSpPr/>
          <p:nvPr/>
        </p:nvGrpSpPr>
        <p:grpSpPr>
          <a:xfrm>
            <a:off x="6069759" y="2939664"/>
            <a:ext cx="6034483" cy="3206947"/>
            <a:chOff x="6069759" y="2939664"/>
            <a:chExt cx="6034483" cy="320694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4C54C28-9870-987D-E590-AED06E5F9ABF}"/>
                </a:ext>
              </a:extLst>
            </p:cNvPr>
            <p:cNvSpPr txBox="1"/>
            <p:nvPr/>
          </p:nvSpPr>
          <p:spPr>
            <a:xfrm>
              <a:off x="7676107" y="325480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N = 60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8EB37CB-E23C-3920-1E16-DEF531DF3AD3}"/>
                </a:ext>
              </a:extLst>
            </p:cNvPr>
            <p:cNvSpPr txBox="1"/>
            <p:nvPr/>
          </p:nvSpPr>
          <p:spPr>
            <a:xfrm>
              <a:off x="8172460" y="3035323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N = 30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100A9F0-268E-0E7C-BE96-CD017BC29484}"/>
                </a:ext>
              </a:extLst>
            </p:cNvPr>
            <p:cNvSpPr txBox="1"/>
            <p:nvPr/>
          </p:nvSpPr>
          <p:spPr>
            <a:xfrm>
              <a:off x="10635486" y="4529806"/>
              <a:ext cx="1390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FF6600"/>
                  </a:solidFill>
                </a:rPr>
                <a:t>- 1.25 kg/month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72CFE8D-0CBB-6B0E-3044-4CA5251D3FA1}"/>
                </a:ext>
              </a:extLst>
            </p:cNvPr>
            <p:cNvSpPr txBox="1"/>
            <p:nvPr/>
          </p:nvSpPr>
          <p:spPr>
            <a:xfrm>
              <a:off x="10683493" y="3655581"/>
              <a:ext cx="1390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CCCC"/>
                  </a:solidFill>
                </a:rPr>
                <a:t>- 0.19 kg/month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61E2213-B218-8B85-8FE4-AF93A2A0095A}"/>
                </a:ext>
              </a:extLst>
            </p:cNvPr>
            <p:cNvSpPr txBox="1"/>
            <p:nvPr/>
          </p:nvSpPr>
          <p:spPr>
            <a:xfrm>
              <a:off x="11244711" y="4082279"/>
              <a:ext cx="85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p &lt; 0.001</a:t>
              </a: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CCF6BCD-DBF5-72A1-D842-728B2CA16AC8}"/>
                </a:ext>
              </a:extLst>
            </p:cNvPr>
            <p:cNvGrpSpPr/>
            <p:nvPr/>
          </p:nvGrpSpPr>
          <p:grpSpPr>
            <a:xfrm>
              <a:off x="6410326" y="3103563"/>
              <a:ext cx="4937125" cy="2617788"/>
              <a:chOff x="6457951" y="2503488"/>
              <a:chExt cx="4937125" cy="2617788"/>
            </a:xfrm>
          </p:grpSpPr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58A0F20C-9683-73F9-6243-75EE66A6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138" y="2503488"/>
                <a:ext cx="4833938" cy="2513013"/>
              </a:xfrm>
              <a:custGeom>
                <a:avLst/>
                <a:gdLst>
                  <a:gd name="T0" fmla="*/ 12176 w 12176"/>
                  <a:gd name="T1" fmla="*/ 6332 h 6332"/>
                  <a:gd name="T2" fmla="*/ 0 w 12176"/>
                  <a:gd name="T3" fmla="*/ 6332 h 6332"/>
                  <a:gd name="T4" fmla="*/ 0 w 12176"/>
                  <a:gd name="T5" fmla="*/ 0 h 6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76" h="6332">
                    <a:moveTo>
                      <a:pt x="12176" y="6332"/>
                    </a:moveTo>
                    <a:lnTo>
                      <a:pt x="0" y="633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7C215C8D-D90C-8EAF-243A-32CC36B1C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951" y="2771776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ED74F746-0D15-91BF-786A-D58278405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951" y="3098801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2" name="Line 11">
                <a:extLst>
                  <a:ext uri="{FF2B5EF4-FFF2-40B4-BE49-F238E27FC236}">
                    <a16:creationId xmlns:a16="http://schemas.microsoft.com/office/drawing/2014/main" id="{4ECF3D4D-099C-F29D-3A52-B56289FD2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951" y="3751263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" name="Line 12">
                <a:extLst>
                  <a:ext uri="{FF2B5EF4-FFF2-40B4-BE49-F238E27FC236}">
                    <a16:creationId xmlns:a16="http://schemas.microsoft.com/office/drawing/2014/main" id="{C79C859A-50E7-F0A3-EFA5-2EA93ED55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951" y="3424238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" name="Line 13">
                <a:extLst>
                  <a:ext uri="{FF2B5EF4-FFF2-40B4-BE49-F238E27FC236}">
                    <a16:creationId xmlns:a16="http://schemas.microsoft.com/office/drawing/2014/main" id="{4B82EAA2-FF2B-1904-7427-3BB111E65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951" y="4078288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" name="Line 14">
                <a:extLst>
                  <a:ext uri="{FF2B5EF4-FFF2-40B4-BE49-F238E27FC236}">
                    <a16:creationId xmlns:a16="http://schemas.microsoft.com/office/drawing/2014/main" id="{28145F2F-F6C4-C79D-DA71-BE3476545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951" y="4403726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" name="Line 15">
                <a:extLst>
                  <a:ext uri="{FF2B5EF4-FFF2-40B4-BE49-F238E27FC236}">
                    <a16:creationId xmlns:a16="http://schemas.microsoft.com/office/drawing/2014/main" id="{11151B09-CB8C-F062-631F-9305094CE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951" y="4732338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" name="Line 23">
                <a:extLst>
                  <a:ext uri="{FF2B5EF4-FFF2-40B4-BE49-F238E27FC236}">
                    <a16:creationId xmlns:a16="http://schemas.microsoft.com/office/drawing/2014/main" id="{FAC86BA3-CAC4-FB5C-E890-AC7714463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1163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" name="Line 24">
                <a:extLst>
                  <a:ext uri="{FF2B5EF4-FFF2-40B4-BE49-F238E27FC236}">
                    <a16:creationId xmlns:a16="http://schemas.microsoft.com/office/drawing/2014/main" id="{C2792221-FDED-D140-44B4-6F81568E7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16826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" name="Line 25">
                <a:extLst>
                  <a:ext uri="{FF2B5EF4-FFF2-40B4-BE49-F238E27FC236}">
                    <a16:creationId xmlns:a16="http://schemas.microsoft.com/office/drawing/2014/main" id="{6ED7C618-40C5-0511-15D9-5C0AA6F7A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70901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" name="Line 32">
                <a:extLst>
                  <a:ext uri="{FF2B5EF4-FFF2-40B4-BE49-F238E27FC236}">
                    <a16:creationId xmlns:a16="http://schemas.microsoft.com/office/drawing/2014/main" id="{B44C7C82-88E1-748E-36E4-9E4C6BC8E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6563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002E01BF-7996-AA8D-D419-FC03651EA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2226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" name="Line 34">
                <a:extLst>
                  <a:ext uri="{FF2B5EF4-FFF2-40B4-BE49-F238E27FC236}">
                    <a16:creationId xmlns:a16="http://schemas.microsoft.com/office/drawing/2014/main" id="{4AB9246F-0DB1-17B5-BD7B-00891BDEF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39476" y="5016501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CBE5520B-BA5A-3BAB-C95D-BAD837E05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82226" y="2573338"/>
                <a:ext cx="0" cy="24431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9C3E3048-E091-C0B7-3058-E06DA5747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801" y="3328988"/>
                <a:ext cx="4411663" cy="931863"/>
              </a:xfrm>
              <a:custGeom>
                <a:avLst/>
                <a:gdLst>
                  <a:gd name="T0" fmla="*/ 7162 w 11114"/>
                  <a:gd name="T1" fmla="*/ 88 h 2345"/>
                  <a:gd name="T2" fmla="*/ 6892 w 11114"/>
                  <a:gd name="T3" fmla="*/ 98 h 2345"/>
                  <a:gd name="T4" fmla="*/ 6639 w 11114"/>
                  <a:gd name="T5" fmla="*/ 133 h 2345"/>
                  <a:gd name="T6" fmla="*/ 6406 w 11114"/>
                  <a:gd name="T7" fmla="*/ 193 h 2345"/>
                  <a:gd name="T8" fmla="*/ 5702 w 11114"/>
                  <a:gd name="T9" fmla="*/ 406 h 2345"/>
                  <a:gd name="T10" fmla="*/ 5287 w 11114"/>
                  <a:gd name="T11" fmla="*/ 573 h 2345"/>
                  <a:gd name="T12" fmla="*/ 5186 w 11114"/>
                  <a:gd name="T13" fmla="*/ 611 h 2345"/>
                  <a:gd name="T14" fmla="*/ 5006 w 11114"/>
                  <a:gd name="T15" fmla="*/ 669 h 2345"/>
                  <a:gd name="T16" fmla="*/ 4824 w 11114"/>
                  <a:gd name="T17" fmla="*/ 721 h 2345"/>
                  <a:gd name="T18" fmla="*/ 4586 w 11114"/>
                  <a:gd name="T19" fmla="*/ 770 h 2345"/>
                  <a:gd name="T20" fmla="*/ 4235 w 11114"/>
                  <a:gd name="T21" fmla="*/ 812 h 2345"/>
                  <a:gd name="T22" fmla="*/ 4069 w 11114"/>
                  <a:gd name="T23" fmla="*/ 818 h 2345"/>
                  <a:gd name="T24" fmla="*/ 3845 w 11114"/>
                  <a:gd name="T25" fmla="*/ 817 h 2345"/>
                  <a:gd name="T26" fmla="*/ 3581 w 11114"/>
                  <a:gd name="T27" fmla="*/ 795 h 2345"/>
                  <a:gd name="T28" fmla="*/ 3166 w 11114"/>
                  <a:gd name="T29" fmla="*/ 795 h 2345"/>
                  <a:gd name="T30" fmla="*/ 2683 w 11114"/>
                  <a:gd name="T31" fmla="*/ 847 h 2345"/>
                  <a:gd name="T32" fmla="*/ 2121 w 11114"/>
                  <a:gd name="T33" fmla="*/ 896 h 2345"/>
                  <a:gd name="T34" fmla="*/ 1596 w 11114"/>
                  <a:gd name="T35" fmla="*/ 915 h 2345"/>
                  <a:gd name="T36" fmla="*/ 1130 w 11114"/>
                  <a:gd name="T37" fmla="*/ 883 h 2345"/>
                  <a:gd name="T38" fmla="*/ 670 w 11114"/>
                  <a:gd name="T39" fmla="*/ 807 h 2345"/>
                  <a:gd name="T40" fmla="*/ 221 w 11114"/>
                  <a:gd name="T41" fmla="*/ 686 h 2345"/>
                  <a:gd name="T42" fmla="*/ 95 w 11114"/>
                  <a:gd name="T43" fmla="*/ 2280 h 2345"/>
                  <a:gd name="T44" fmla="*/ 495 w 11114"/>
                  <a:gd name="T45" fmla="*/ 2051 h 2345"/>
                  <a:gd name="T46" fmla="*/ 921 w 11114"/>
                  <a:gd name="T47" fmla="*/ 1875 h 2345"/>
                  <a:gd name="T48" fmla="*/ 1371 w 11114"/>
                  <a:gd name="T49" fmla="*/ 1750 h 2345"/>
                  <a:gd name="T50" fmla="*/ 1963 w 11114"/>
                  <a:gd name="T51" fmla="*/ 1674 h 2345"/>
                  <a:gd name="T52" fmla="*/ 2915 w 11114"/>
                  <a:gd name="T53" fmla="*/ 1634 h 2345"/>
                  <a:gd name="T54" fmla="*/ 3823 w 11114"/>
                  <a:gd name="T55" fmla="*/ 1650 h 2345"/>
                  <a:gd name="T56" fmla="*/ 4107 w 11114"/>
                  <a:gd name="T57" fmla="*/ 1661 h 2345"/>
                  <a:gd name="T58" fmla="*/ 4351 w 11114"/>
                  <a:gd name="T59" fmla="*/ 1640 h 2345"/>
                  <a:gd name="T60" fmla="*/ 4558 w 11114"/>
                  <a:gd name="T61" fmla="*/ 1601 h 2345"/>
                  <a:gd name="T62" fmla="*/ 4746 w 11114"/>
                  <a:gd name="T63" fmla="*/ 1547 h 2345"/>
                  <a:gd name="T64" fmla="*/ 4873 w 11114"/>
                  <a:gd name="T65" fmla="*/ 1501 h 2345"/>
                  <a:gd name="T66" fmla="*/ 5487 w 11114"/>
                  <a:gd name="T67" fmla="*/ 1270 h 2345"/>
                  <a:gd name="T68" fmla="*/ 5946 w 11114"/>
                  <a:gd name="T69" fmla="*/ 1153 h 2345"/>
                  <a:gd name="T70" fmla="*/ 6408 w 11114"/>
                  <a:gd name="T71" fmla="*/ 1011 h 2345"/>
                  <a:gd name="T72" fmla="*/ 6907 w 11114"/>
                  <a:gd name="T73" fmla="*/ 903 h 2345"/>
                  <a:gd name="T74" fmla="*/ 7434 w 11114"/>
                  <a:gd name="T75" fmla="*/ 842 h 2345"/>
                  <a:gd name="T76" fmla="*/ 7988 w 11114"/>
                  <a:gd name="T77" fmla="*/ 825 h 2345"/>
                  <a:gd name="T78" fmla="*/ 8568 w 11114"/>
                  <a:gd name="T79" fmla="*/ 854 h 2345"/>
                  <a:gd name="T80" fmla="*/ 9062 w 11114"/>
                  <a:gd name="T81" fmla="*/ 876 h 2345"/>
                  <a:gd name="T82" fmla="*/ 9548 w 11114"/>
                  <a:gd name="T83" fmla="*/ 962 h 2345"/>
                  <a:gd name="T84" fmla="*/ 9869 w 11114"/>
                  <a:gd name="T85" fmla="*/ 1055 h 2345"/>
                  <a:gd name="T86" fmla="*/ 10185 w 11114"/>
                  <a:gd name="T87" fmla="*/ 1173 h 2345"/>
                  <a:gd name="T88" fmla="*/ 10652 w 11114"/>
                  <a:gd name="T89" fmla="*/ 1405 h 2345"/>
                  <a:gd name="T90" fmla="*/ 10960 w 11114"/>
                  <a:gd name="T91" fmla="*/ 1594 h 2345"/>
                  <a:gd name="T92" fmla="*/ 11061 w 11114"/>
                  <a:gd name="T93" fmla="*/ 10 h 2345"/>
                  <a:gd name="T94" fmla="*/ 10698 w 11114"/>
                  <a:gd name="T95" fmla="*/ 75 h 2345"/>
                  <a:gd name="T96" fmla="*/ 10431 w 11114"/>
                  <a:gd name="T97" fmla="*/ 110 h 2345"/>
                  <a:gd name="T98" fmla="*/ 10052 w 11114"/>
                  <a:gd name="T99" fmla="*/ 146 h 2345"/>
                  <a:gd name="T100" fmla="*/ 9774 w 11114"/>
                  <a:gd name="T101" fmla="*/ 159 h 2345"/>
                  <a:gd name="T102" fmla="*/ 9493 w 11114"/>
                  <a:gd name="T103" fmla="*/ 166 h 2345"/>
                  <a:gd name="T104" fmla="*/ 8127 w 11114"/>
                  <a:gd name="T105" fmla="*/ 110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14" h="2345">
                    <a:moveTo>
                      <a:pt x="7378" y="99"/>
                    </a:moveTo>
                    <a:lnTo>
                      <a:pt x="7304" y="94"/>
                    </a:lnTo>
                    <a:lnTo>
                      <a:pt x="7233" y="90"/>
                    </a:lnTo>
                    <a:lnTo>
                      <a:pt x="7162" y="88"/>
                    </a:lnTo>
                    <a:lnTo>
                      <a:pt x="7093" y="89"/>
                    </a:lnTo>
                    <a:lnTo>
                      <a:pt x="7025" y="90"/>
                    </a:lnTo>
                    <a:lnTo>
                      <a:pt x="6958" y="94"/>
                    </a:lnTo>
                    <a:lnTo>
                      <a:pt x="6892" y="98"/>
                    </a:lnTo>
                    <a:lnTo>
                      <a:pt x="6828" y="106"/>
                    </a:lnTo>
                    <a:lnTo>
                      <a:pt x="6763" y="112"/>
                    </a:lnTo>
                    <a:lnTo>
                      <a:pt x="6701" y="122"/>
                    </a:lnTo>
                    <a:lnTo>
                      <a:pt x="6639" y="133"/>
                    </a:lnTo>
                    <a:lnTo>
                      <a:pt x="6580" y="146"/>
                    </a:lnTo>
                    <a:lnTo>
                      <a:pt x="6520" y="159"/>
                    </a:lnTo>
                    <a:lnTo>
                      <a:pt x="6463" y="175"/>
                    </a:lnTo>
                    <a:lnTo>
                      <a:pt x="6406" y="193"/>
                    </a:lnTo>
                    <a:lnTo>
                      <a:pt x="6352" y="212"/>
                    </a:lnTo>
                    <a:lnTo>
                      <a:pt x="6134" y="270"/>
                    </a:lnTo>
                    <a:lnTo>
                      <a:pt x="5918" y="335"/>
                    </a:lnTo>
                    <a:lnTo>
                      <a:pt x="5702" y="406"/>
                    </a:lnTo>
                    <a:lnTo>
                      <a:pt x="5487" y="485"/>
                    </a:lnTo>
                    <a:lnTo>
                      <a:pt x="5386" y="530"/>
                    </a:lnTo>
                    <a:lnTo>
                      <a:pt x="5336" y="551"/>
                    </a:lnTo>
                    <a:lnTo>
                      <a:pt x="5287" y="573"/>
                    </a:lnTo>
                    <a:lnTo>
                      <a:pt x="5261" y="581"/>
                    </a:lnTo>
                    <a:lnTo>
                      <a:pt x="5248" y="586"/>
                    </a:lnTo>
                    <a:lnTo>
                      <a:pt x="5236" y="591"/>
                    </a:lnTo>
                    <a:lnTo>
                      <a:pt x="5186" y="611"/>
                    </a:lnTo>
                    <a:lnTo>
                      <a:pt x="5135" y="628"/>
                    </a:lnTo>
                    <a:lnTo>
                      <a:pt x="5085" y="647"/>
                    </a:lnTo>
                    <a:lnTo>
                      <a:pt x="5032" y="662"/>
                    </a:lnTo>
                    <a:lnTo>
                      <a:pt x="5006" y="669"/>
                    </a:lnTo>
                    <a:lnTo>
                      <a:pt x="4981" y="678"/>
                    </a:lnTo>
                    <a:lnTo>
                      <a:pt x="4929" y="692"/>
                    </a:lnTo>
                    <a:lnTo>
                      <a:pt x="4878" y="707"/>
                    </a:lnTo>
                    <a:lnTo>
                      <a:pt x="4824" y="721"/>
                    </a:lnTo>
                    <a:lnTo>
                      <a:pt x="4772" y="734"/>
                    </a:lnTo>
                    <a:lnTo>
                      <a:pt x="4668" y="756"/>
                    </a:lnTo>
                    <a:lnTo>
                      <a:pt x="4613" y="765"/>
                    </a:lnTo>
                    <a:lnTo>
                      <a:pt x="4586" y="770"/>
                    </a:lnTo>
                    <a:lnTo>
                      <a:pt x="4560" y="775"/>
                    </a:lnTo>
                    <a:lnTo>
                      <a:pt x="4453" y="790"/>
                    </a:lnTo>
                    <a:lnTo>
                      <a:pt x="4344" y="802"/>
                    </a:lnTo>
                    <a:lnTo>
                      <a:pt x="4235" y="812"/>
                    </a:lnTo>
                    <a:lnTo>
                      <a:pt x="4124" y="817"/>
                    </a:lnTo>
                    <a:lnTo>
                      <a:pt x="4096" y="817"/>
                    </a:lnTo>
                    <a:lnTo>
                      <a:pt x="4082" y="817"/>
                    </a:lnTo>
                    <a:lnTo>
                      <a:pt x="4069" y="818"/>
                    </a:lnTo>
                    <a:lnTo>
                      <a:pt x="4014" y="821"/>
                    </a:lnTo>
                    <a:lnTo>
                      <a:pt x="3957" y="820"/>
                    </a:lnTo>
                    <a:lnTo>
                      <a:pt x="3902" y="820"/>
                    </a:lnTo>
                    <a:lnTo>
                      <a:pt x="3845" y="817"/>
                    </a:lnTo>
                    <a:lnTo>
                      <a:pt x="3817" y="816"/>
                    </a:lnTo>
                    <a:lnTo>
                      <a:pt x="3790" y="816"/>
                    </a:lnTo>
                    <a:lnTo>
                      <a:pt x="3685" y="803"/>
                    </a:lnTo>
                    <a:lnTo>
                      <a:pt x="3581" y="795"/>
                    </a:lnTo>
                    <a:lnTo>
                      <a:pt x="3476" y="789"/>
                    </a:lnTo>
                    <a:lnTo>
                      <a:pt x="3374" y="788"/>
                    </a:lnTo>
                    <a:lnTo>
                      <a:pt x="3269" y="789"/>
                    </a:lnTo>
                    <a:lnTo>
                      <a:pt x="3166" y="795"/>
                    </a:lnTo>
                    <a:lnTo>
                      <a:pt x="3061" y="803"/>
                    </a:lnTo>
                    <a:lnTo>
                      <a:pt x="2959" y="816"/>
                    </a:lnTo>
                    <a:lnTo>
                      <a:pt x="2821" y="832"/>
                    </a:lnTo>
                    <a:lnTo>
                      <a:pt x="2683" y="847"/>
                    </a:lnTo>
                    <a:lnTo>
                      <a:pt x="2544" y="861"/>
                    </a:lnTo>
                    <a:lnTo>
                      <a:pt x="2404" y="874"/>
                    </a:lnTo>
                    <a:lnTo>
                      <a:pt x="2263" y="885"/>
                    </a:lnTo>
                    <a:lnTo>
                      <a:pt x="2121" y="896"/>
                    </a:lnTo>
                    <a:lnTo>
                      <a:pt x="1977" y="906"/>
                    </a:lnTo>
                    <a:lnTo>
                      <a:pt x="1833" y="915"/>
                    </a:lnTo>
                    <a:lnTo>
                      <a:pt x="1714" y="916"/>
                    </a:lnTo>
                    <a:lnTo>
                      <a:pt x="1596" y="915"/>
                    </a:lnTo>
                    <a:lnTo>
                      <a:pt x="1478" y="911"/>
                    </a:lnTo>
                    <a:lnTo>
                      <a:pt x="1362" y="906"/>
                    </a:lnTo>
                    <a:lnTo>
                      <a:pt x="1245" y="895"/>
                    </a:lnTo>
                    <a:lnTo>
                      <a:pt x="1130" y="883"/>
                    </a:lnTo>
                    <a:lnTo>
                      <a:pt x="1014" y="867"/>
                    </a:lnTo>
                    <a:lnTo>
                      <a:pt x="900" y="851"/>
                    </a:lnTo>
                    <a:lnTo>
                      <a:pt x="785" y="829"/>
                    </a:lnTo>
                    <a:lnTo>
                      <a:pt x="670" y="807"/>
                    </a:lnTo>
                    <a:lnTo>
                      <a:pt x="557" y="780"/>
                    </a:lnTo>
                    <a:lnTo>
                      <a:pt x="445" y="752"/>
                    </a:lnTo>
                    <a:lnTo>
                      <a:pt x="332" y="719"/>
                    </a:lnTo>
                    <a:lnTo>
                      <a:pt x="221" y="686"/>
                    </a:lnTo>
                    <a:lnTo>
                      <a:pt x="110" y="648"/>
                    </a:lnTo>
                    <a:lnTo>
                      <a:pt x="0" y="608"/>
                    </a:lnTo>
                    <a:lnTo>
                      <a:pt x="0" y="2345"/>
                    </a:lnTo>
                    <a:lnTo>
                      <a:pt x="95" y="2280"/>
                    </a:lnTo>
                    <a:lnTo>
                      <a:pt x="193" y="2218"/>
                    </a:lnTo>
                    <a:lnTo>
                      <a:pt x="292" y="2159"/>
                    </a:lnTo>
                    <a:lnTo>
                      <a:pt x="393" y="2105"/>
                    </a:lnTo>
                    <a:lnTo>
                      <a:pt x="495" y="2051"/>
                    </a:lnTo>
                    <a:lnTo>
                      <a:pt x="599" y="2002"/>
                    </a:lnTo>
                    <a:lnTo>
                      <a:pt x="705" y="1957"/>
                    </a:lnTo>
                    <a:lnTo>
                      <a:pt x="813" y="1915"/>
                    </a:lnTo>
                    <a:lnTo>
                      <a:pt x="921" y="1875"/>
                    </a:lnTo>
                    <a:lnTo>
                      <a:pt x="1031" y="1839"/>
                    </a:lnTo>
                    <a:lnTo>
                      <a:pt x="1142" y="1807"/>
                    </a:lnTo>
                    <a:lnTo>
                      <a:pt x="1256" y="1777"/>
                    </a:lnTo>
                    <a:lnTo>
                      <a:pt x="1371" y="1750"/>
                    </a:lnTo>
                    <a:lnTo>
                      <a:pt x="1487" y="1727"/>
                    </a:lnTo>
                    <a:lnTo>
                      <a:pt x="1605" y="1706"/>
                    </a:lnTo>
                    <a:lnTo>
                      <a:pt x="1726" y="1690"/>
                    </a:lnTo>
                    <a:lnTo>
                      <a:pt x="1963" y="1674"/>
                    </a:lnTo>
                    <a:lnTo>
                      <a:pt x="2201" y="1660"/>
                    </a:lnTo>
                    <a:lnTo>
                      <a:pt x="2438" y="1648"/>
                    </a:lnTo>
                    <a:lnTo>
                      <a:pt x="2678" y="1640"/>
                    </a:lnTo>
                    <a:lnTo>
                      <a:pt x="2915" y="1634"/>
                    </a:lnTo>
                    <a:lnTo>
                      <a:pt x="3152" y="1630"/>
                    </a:lnTo>
                    <a:lnTo>
                      <a:pt x="3390" y="1629"/>
                    </a:lnTo>
                    <a:lnTo>
                      <a:pt x="3630" y="1632"/>
                    </a:lnTo>
                    <a:lnTo>
                      <a:pt x="3823" y="1650"/>
                    </a:lnTo>
                    <a:lnTo>
                      <a:pt x="3893" y="1655"/>
                    </a:lnTo>
                    <a:lnTo>
                      <a:pt x="3965" y="1659"/>
                    </a:lnTo>
                    <a:lnTo>
                      <a:pt x="4035" y="1660"/>
                    </a:lnTo>
                    <a:lnTo>
                      <a:pt x="4107" y="1661"/>
                    </a:lnTo>
                    <a:lnTo>
                      <a:pt x="4176" y="1658"/>
                    </a:lnTo>
                    <a:lnTo>
                      <a:pt x="4246" y="1652"/>
                    </a:lnTo>
                    <a:lnTo>
                      <a:pt x="4316" y="1644"/>
                    </a:lnTo>
                    <a:lnTo>
                      <a:pt x="4351" y="1640"/>
                    </a:lnTo>
                    <a:lnTo>
                      <a:pt x="4387" y="1636"/>
                    </a:lnTo>
                    <a:lnTo>
                      <a:pt x="4454" y="1624"/>
                    </a:lnTo>
                    <a:lnTo>
                      <a:pt x="4524" y="1610"/>
                    </a:lnTo>
                    <a:lnTo>
                      <a:pt x="4558" y="1601"/>
                    </a:lnTo>
                    <a:lnTo>
                      <a:pt x="4592" y="1593"/>
                    </a:lnTo>
                    <a:lnTo>
                      <a:pt x="4662" y="1575"/>
                    </a:lnTo>
                    <a:lnTo>
                      <a:pt x="4730" y="1553"/>
                    </a:lnTo>
                    <a:lnTo>
                      <a:pt x="4746" y="1547"/>
                    </a:lnTo>
                    <a:lnTo>
                      <a:pt x="4763" y="1541"/>
                    </a:lnTo>
                    <a:lnTo>
                      <a:pt x="4798" y="1530"/>
                    </a:lnTo>
                    <a:lnTo>
                      <a:pt x="4866" y="1505"/>
                    </a:lnTo>
                    <a:lnTo>
                      <a:pt x="4873" y="1501"/>
                    </a:lnTo>
                    <a:lnTo>
                      <a:pt x="4882" y="1498"/>
                    </a:lnTo>
                    <a:lnTo>
                      <a:pt x="4900" y="1491"/>
                    </a:lnTo>
                    <a:lnTo>
                      <a:pt x="4934" y="1478"/>
                    </a:lnTo>
                    <a:lnTo>
                      <a:pt x="5487" y="1270"/>
                    </a:lnTo>
                    <a:lnTo>
                      <a:pt x="5600" y="1243"/>
                    </a:lnTo>
                    <a:lnTo>
                      <a:pt x="5715" y="1215"/>
                    </a:lnTo>
                    <a:lnTo>
                      <a:pt x="5831" y="1184"/>
                    </a:lnTo>
                    <a:lnTo>
                      <a:pt x="5946" y="1153"/>
                    </a:lnTo>
                    <a:lnTo>
                      <a:pt x="6062" y="1119"/>
                    </a:lnTo>
                    <a:lnTo>
                      <a:pt x="6177" y="1084"/>
                    </a:lnTo>
                    <a:lnTo>
                      <a:pt x="6293" y="1048"/>
                    </a:lnTo>
                    <a:lnTo>
                      <a:pt x="6408" y="1011"/>
                    </a:lnTo>
                    <a:lnTo>
                      <a:pt x="6529" y="980"/>
                    </a:lnTo>
                    <a:lnTo>
                      <a:pt x="6653" y="951"/>
                    </a:lnTo>
                    <a:lnTo>
                      <a:pt x="6779" y="925"/>
                    </a:lnTo>
                    <a:lnTo>
                      <a:pt x="6907" y="903"/>
                    </a:lnTo>
                    <a:lnTo>
                      <a:pt x="7036" y="884"/>
                    </a:lnTo>
                    <a:lnTo>
                      <a:pt x="7167" y="867"/>
                    </a:lnTo>
                    <a:lnTo>
                      <a:pt x="7299" y="853"/>
                    </a:lnTo>
                    <a:lnTo>
                      <a:pt x="7434" y="842"/>
                    </a:lnTo>
                    <a:lnTo>
                      <a:pt x="7569" y="834"/>
                    </a:lnTo>
                    <a:lnTo>
                      <a:pt x="7708" y="828"/>
                    </a:lnTo>
                    <a:lnTo>
                      <a:pt x="7846" y="825"/>
                    </a:lnTo>
                    <a:lnTo>
                      <a:pt x="7988" y="825"/>
                    </a:lnTo>
                    <a:lnTo>
                      <a:pt x="8129" y="827"/>
                    </a:lnTo>
                    <a:lnTo>
                      <a:pt x="8274" y="834"/>
                    </a:lnTo>
                    <a:lnTo>
                      <a:pt x="8419" y="842"/>
                    </a:lnTo>
                    <a:lnTo>
                      <a:pt x="8568" y="854"/>
                    </a:lnTo>
                    <a:lnTo>
                      <a:pt x="8650" y="853"/>
                    </a:lnTo>
                    <a:lnTo>
                      <a:pt x="8733" y="854"/>
                    </a:lnTo>
                    <a:lnTo>
                      <a:pt x="8898" y="862"/>
                    </a:lnTo>
                    <a:lnTo>
                      <a:pt x="9062" y="876"/>
                    </a:lnTo>
                    <a:lnTo>
                      <a:pt x="9225" y="899"/>
                    </a:lnTo>
                    <a:lnTo>
                      <a:pt x="9386" y="926"/>
                    </a:lnTo>
                    <a:lnTo>
                      <a:pt x="9467" y="943"/>
                    </a:lnTo>
                    <a:lnTo>
                      <a:pt x="9548" y="962"/>
                    </a:lnTo>
                    <a:lnTo>
                      <a:pt x="9628" y="982"/>
                    </a:lnTo>
                    <a:lnTo>
                      <a:pt x="9709" y="1005"/>
                    </a:lnTo>
                    <a:lnTo>
                      <a:pt x="9788" y="1027"/>
                    </a:lnTo>
                    <a:lnTo>
                      <a:pt x="9869" y="1055"/>
                    </a:lnTo>
                    <a:lnTo>
                      <a:pt x="9947" y="1081"/>
                    </a:lnTo>
                    <a:lnTo>
                      <a:pt x="10027" y="1110"/>
                    </a:lnTo>
                    <a:lnTo>
                      <a:pt x="10105" y="1140"/>
                    </a:lnTo>
                    <a:lnTo>
                      <a:pt x="10185" y="1173"/>
                    </a:lnTo>
                    <a:lnTo>
                      <a:pt x="10262" y="1207"/>
                    </a:lnTo>
                    <a:lnTo>
                      <a:pt x="10340" y="1244"/>
                    </a:lnTo>
                    <a:lnTo>
                      <a:pt x="10497" y="1321"/>
                    </a:lnTo>
                    <a:lnTo>
                      <a:pt x="10652" y="1405"/>
                    </a:lnTo>
                    <a:lnTo>
                      <a:pt x="10728" y="1450"/>
                    </a:lnTo>
                    <a:lnTo>
                      <a:pt x="10806" y="1496"/>
                    </a:lnTo>
                    <a:lnTo>
                      <a:pt x="10883" y="1543"/>
                    </a:lnTo>
                    <a:lnTo>
                      <a:pt x="10960" y="1594"/>
                    </a:lnTo>
                    <a:lnTo>
                      <a:pt x="11036" y="1646"/>
                    </a:lnTo>
                    <a:lnTo>
                      <a:pt x="11114" y="1700"/>
                    </a:lnTo>
                    <a:lnTo>
                      <a:pt x="11114" y="0"/>
                    </a:lnTo>
                    <a:lnTo>
                      <a:pt x="11061" y="10"/>
                    </a:lnTo>
                    <a:lnTo>
                      <a:pt x="11010" y="21"/>
                    </a:lnTo>
                    <a:lnTo>
                      <a:pt x="10907" y="40"/>
                    </a:lnTo>
                    <a:lnTo>
                      <a:pt x="10802" y="58"/>
                    </a:lnTo>
                    <a:lnTo>
                      <a:pt x="10698" y="75"/>
                    </a:lnTo>
                    <a:lnTo>
                      <a:pt x="10591" y="90"/>
                    </a:lnTo>
                    <a:lnTo>
                      <a:pt x="10537" y="97"/>
                    </a:lnTo>
                    <a:lnTo>
                      <a:pt x="10485" y="105"/>
                    </a:lnTo>
                    <a:lnTo>
                      <a:pt x="10431" y="110"/>
                    </a:lnTo>
                    <a:lnTo>
                      <a:pt x="10377" y="117"/>
                    </a:lnTo>
                    <a:lnTo>
                      <a:pt x="10271" y="129"/>
                    </a:lnTo>
                    <a:lnTo>
                      <a:pt x="10161" y="137"/>
                    </a:lnTo>
                    <a:lnTo>
                      <a:pt x="10052" y="146"/>
                    </a:lnTo>
                    <a:lnTo>
                      <a:pt x="9941" y="152"/>
                    </a:lnTo>
                    <a:lnTo>
                      <a:pt x="9885" y="155"/>
                    </a:lnTo>
                    <a:lnTo>
                      <a:pt x="9831" y="158"/>
                    </a:lnTo>
                    <a:lnTo>
                      <a:pt x="9774" y="159"/>
                    </a:lnTo>
                    <a:lnTo>
                      <a:pt x="9718" y="161"/>
                    </a:lnTo>
                    <a:lnTo>
                      <a:pt x="9662" y="162"/>
                    </a:lnTo>
                    <a:lnTo>
                      <a:pt x="9606" y="164"/>
                    </a:lnTo>
                    <a:lnTo>
                      <a:pt x="9493" y="166"/>
                    </a:lnTo>
                    <a:lnTo>
                      <a:pt x="9380" y="166"/>
                    </a:lnTo>
                    <a:lnTo>
                      <a:pt x="8879" y="138"/>
                    </a:lnTo>
                    <a:lnTo>
                      <a:pt x="8377" y="118"/>
                    </a:lnTo>
                    <a:lnTo>
                      <a:pt x="8127" y="110"/>
                    </a:lnTo>
                    <a:lnTo>
                      <a:pt x="7876" y="105"/>
                    </a:lnTo>
                    <a:lnTo>
                      <a:pt x="7378" y="99"/>
                    </a:lnTo>
                    <a:close/>
                  </a:path>
                </a:pathLst>
              </a:custGeom>
              <a:solidFill>
                <a:srgbClr val="FFDDC6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C2BCD5EB-7A57-588A-5733-3ABE46B23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513138"/>
                <a:ext cx="4400550" cy="400050"/>
              </a:xfrm>
              <a:custGeom>
                <a:avLst/>
                <a:gdLst>
                  <a:gd name="T0" fmla="*/ 10891 w 11089"/>
                  <a:gd name="T1" fmla="*/ 336 h 1009"/>
                  <a:gd name="T2" fmla="*/ 10694 w 11089"/>
                  <a:gd name="T3" fmla="*/ 288 h 1009"/>
                  <a:gd name="T4" fmla="*/ 10300 w 11089"/>
                  <a:gd name="T5" fmla="*/ 205 h 1009"/>
                  <a:gd name="T6" fmla="*/ 9905 w 11089"/>
                  <a:gd name="T7" fmla="*/ 140 h 1009"/>
                  <a:gd name="T8" fmla="*/ 9511 w 11089"/>
                  <a:gd name="T9" fmla="*/ 93 h 1009"/>
                  <a:gd name="T10" fmla="*/ 8997 w 11089"/>
                  <a:gd name="T11" fmla="*/ 50 h 1009"/>
                  <a:gd name="T12" fmla="*/ 8483 w 11089"/>
                  <a:gd name="T13" fmla="*/ 21 h 1009"/>
                  <a:gd name="T14" fmla="*/ 7969 w 11089"/>
                  <a:gd name="T15" fmla="*/ 5 h 1009"/>
                  <a:gd name="T16" fmla="*/ 7456 w 11089"/>
                  <a:gd name="T17" fmla="*/ 3 h 1009"/>
                  <a:gd name="T18" fmla="*/ 7169 w 11089"/>
                  <a:gd name="T19" fmla="*/ 3 h 1009"/>
                  <a:gd name="T20" fmla="*/ 6889 w 11089"/>
                  <a:gd name="T21" fmla="*/ 29 h 1009"/>
                  <a:gd name="T22" fmla="*/ 6616 w 11089"/>
                  <a:gd name="T23" fmla="*/ 80 h 1009"/>
                  <a:gd name="T24" fmla="*/ 6350 w 11089"/>
                  <a:gd name="T25" fmla="*/ 159 h 1009"/>
                  <a:gd name="T26" fmla="*/ 4952 w 11089"/>
                  <a:gd name="T27" fmla="*/ 608 h 1009"/>
                  <a:gd name="T28" fmla="*/ 4896 w 11089"/>
                  <a:gd name="T29" fmla="*/ 629 h 1009"/>
                  <a:gd name="T30" fmla="*/ 4841 w 11089"/>
                  <a:gd name="T31" fmla="*/ 649 h 1009"/>
                  <a:gd name="T32" fmla="*/ 4764 w 11089"/>
                  <a:gd name="T33" fmla="*/ 676 h 1009"/>
                  <a:gd name="T34" fmla="*/ 4726 w 11089"/>
                  <a:gd name="T35" fmla="*/ 687 h 1009"/>
                  <a:gd name="T36" fmla="*/ 4648 w 11089"/>
                  <a:gd name="T37" fmla="*/ 710 h 1009"/>
                  <a:gd name="T38" fmla="*/ 4565 w 11089"/>
                  <a:gd name="T39" fmla="*/ 728 h 1009"/>
                  <a:gd name="T40" fmla="*/ 4523 w 11089"/>
                  <a:gd name="T41" fmla="*/ 735 h 1009"/>
                  <a:gd name="T42" fmla="*/ 4438 w 11089"/>
                  <a:gd name="T43" fmla="*/ 751 h 1009"/>
                  <a:gd name="T44" fmla="*/ 4372 w 11089"/>
                  <a:gd name="T45" fmla="*/ 759 h 1009"/>
                  <a:gd name="T46" fmla="*/ 4307 w 11089"/>
                  <a:gd name="T47" fmla="*/ 768 h 1009"/>
                  <a:gd name="T48" fmla="*/ 4260 w 11089"/>
                  <a:gd name="T49" fmla="*/ 771 h 1009"/>
                  <a:gd name="T50" fmla="*/ 4167 w 11089"/>
                  <a:gd name="T51" fmla="*/ 777 h 1009"/>
                  <a:gd name="T52" fmla="*/ 4074 w 11089"/>
                  <a:gd name="T53" fmla="*/ 779 h 1009"/>
                  <a:gd name="T54" fmla="*/ 3977 w 11089"/>
                  <a:gd name="T55" fmla="*/ 780 h 1009"/>
                  <a:gd name="T56" fmla="*/ 3903 w 11089"/>
                  <a:gd name="T57" fmla="*/ 778 h 1009"/>
                  <a:gd name="T58" fmla="*/ 3878 w 11089"/>
                  <a:gd name="T59" fmla="*/ 777 h 1009"/>
                  <a:gd name="T60" fmla="*/ 3801 w 11089"/>
                  <a:gd name="T61" fmla="*/ 772 h 1009"/>
                  <a:gd name="T62" fmla="*/ 3776 w 11089"/>
                  <a:gd name="T63" fmla="*/ 771 h 1009"/>
                  <a:gd name="T64" fmla="*/ 3712 w 11089"/>
                  <a:gd name="T65" fmla="*/ 766 h 1009"/>
                  <a:gd name="T66" fmla="*/ 3673 w 11089"/>
                  <a:gd name="T67" fmla="*/ 763 h 1009"/>
                  <a:gd name="T68" fmla="*/ 3606 w 11089"/>
                  <a:gd name="T69" fmla="*/ 756 h 1009"/>
                  <a:gd name="T70" fmla="*/ 3567 w 11089"/>
                  <a:gd name="T71" fmla="*/ 753 h 1009"/>
                  <a:gd name="T72" fmla="*/ 2807 w 11089"/>
                  <a:gd name="T73" fmla="*/ 782 h 1009"/>
                  <a:gd name="T74" fmla="*/ 2101 w 11089"/>
                  <a:gd name="T75" fmla="*/ 813 h 1009"/>
                  <a:gd name="T76" fmla="*/ 1399 w 11089"/>
                  <a:gd name="T77" fmla="*/ 861 h 1009"/>
                  <a:gd name="T78" fmla="*/ 698 w 11089"/>
                  <a:gd name="T79" fmla="*/ 926 h 1009"/>
                  <a:gd name="T80" fmla="*/ 0 w 11089"/>
                  <a:gd name="T81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89" h="1009">
                    <a:moveTo>
                      <a:pt x="11089" y="390"/>
                    </a:moveTo>
                    <a:lnTo>
                      <a:pt x="10891" y="336"/>
                    </a:lnTo>
                    <a:lnTo>
                      <a:pt x="10792" y="311"/>
                    </a:lnTo>
                    <a:lnTo>
                      <a:pt x="10694" y="288"/>
                    </a:lnTo>
                    <a:lnTo>
                      <a:pt x="10496" y="245"/>
                    </a:lnTo>
                    <a:lnTo>
                      <a:pt x="10300" y="205"/>
                    </a:lnTo>
                    <a:lnTo>
                      <a:pt x="10102" y="171"/>
                    </a:lnTo>
                    <a:lnTo>
                      <a:pt x="9905" y="140"/>
                    </a:lnTo>
                    <a:lnTo>
                      <a:pt x="9707" y="114"/>
                    </a:lnTo>
                    <a:lnTo>
                      <a:pt x="9511" y="93"/>
                    </a:lnTo>
                    <a:lnTo>
                      <a:pt x="9254" y="69"/>
                    </a:lnTo>
                    <a:lnTo>
                      <a:pt x="8997" y="50"/>
                    </a:lnTo>
                    <a:lnTo>
                      <a:pt x="8740" y="33"/>
                    </a:lnTo>
                    <a:lnTo>
                      <a:pt x="8483" y="21"/>
                    </a:lnTo>
                    <a:lnTo>
                      <a:pt x="8226" y="12"/>
                    </a:lnTo>
                    <a:lnTo>
                      <a:pt x="7969" y="5"/>
                    </a:lnTo>
                    <a:lnTo>
                      <a:pt x="7712" y="2"/>
                    </a:lnTo>
                    <a:lnTo>
                      <a:pt x="7456" y="3"/>
                    </a:lnTo>
                    <a:lnTo>
                      <a:pt x="7311" y="0"/>
                    </a:lnTo>
                    <a:lnTo>
                      <a:pt x="7169" y="3"/>
                    </a:lnTo>
                    <a:lnTo>
                      <a:pt x="7028" y="13"/>
                    </a:lnTo>
                    <a:lnTo>
                      <a:pt x="6889" y="29"/>
                    </a:lnTo>
                    <a:lnTo>
                      <a:pt x="6751" y="51"/>
                    </a:lnTo>
                    <a:lnTo>
                      <a:pt x="6616" y="80"/>
                    </a:lnTo>
                    <a:lnTo>
                      <a:pt x="6482" y="116"/>
                    </a:lnTo>
                    <a:lnTo>
                      <a:pt x="6350" y="159"/>
                    </a:lnTo>
                    <a:lnTo>
                      <a:pt x="5618" y="376"/>
                    </a:lnTo>
                    <a:lnTo>
                      <a:pt x="4952" y="608"/>
                    </a:lnTo>
                    <a:lnTo>
                      <a:pt x="4915" y="622"/>
                    </a:lnTo>
                    <a:lnTo>
                      <a:pt x="4896" y="629"/>
                    </a:lnTo>
                    <a:lnTo>
                      <a:pt x="4879" y="636"/>
                    </a:lnTo>
                    <a:lnTo>
                      <a:pt x="4841" y="649"/>
                    </a:lnTo>
                    <a:lnTo>
                      <a:pt x="4804" y="664"/>
                    </a:lnTo>
                    <a:lnTo>
                      <a:pt x="4764" y="676"/>
                    </a:lnTo>
                    <a:lnTo>
                      <a:pt x="4745" y="681"/>
                    </a:lnTo>
                    <a:lnTo>
                      <a:pt x="4726" y="687"/>
                    </a:lnTo>
                    <a:lnTo>
                      <a:pt x="4687" y="698"/>
                    </a:lnTo>
                    <a:lnTo>
                      <a:pt x="4648" y="710"/>
                    </a:lnTo>
                    <a:lnTo>
                      <a:pt x="4606" y="719"/>
                    </a:lnTo>
                    <a:lnTo>
                      <a:pt x="4565" y="728"/>
                    </a:lnTo>
                    <a:lnTo>
                      <a:pt x="4543" y="731"/>
                    </a:lnTo>
                    <a:lnTo>
                      <a:pt x="4523" y="735"/>
                    </a:lnTo>
                    <a:lnTo>
                      <a:pt x="4481" y="744"/>
                    </a:lnTo>
                    <a:lnTo>
                      <a:pt x="4438" y="751"/>
                    </a:lnTo>
                    <a:lnTo>
                      <a:pt x="4395" y="757"/>
                    </a:lnTo>
                    <a:lnTo>
                      <a:pt x="4372" y="759"/>
                    </a:lnTo>
                    <a:lnTo>
                      <a:pt x="4350" y="763"/>
                    </a:lnTo>
                    <a:lnTo>
                      <a:pt x="4307" y="768"/>
                    </a:lnTo>
                    <a:lnTo>
                      <a:pt x="4283" y="769"/>
                    </a:lnTo>
                    <a:lnTo>
                      <a:pt x="4260" y="771"/>
                    </a:lnTo>
                    <a:lnTo>
                      <a:pt x="4214" y="775"/>
                    </a:lnTo>
                    <a:lnTo>
                      <a:pt x="4167" y="777"/>
                    </a:lnTo>
                    <a:lnTo>
                      <a:pt x="4122" y="779"/>
                    </a:lnTo>
                    <a:lnTo>
                      <a:pt x="4074" y="779"/>
                    </a:lnTo>
                    <a:lnTo>
                      <a:pt x="4026" y="780"/>
                    </a:lnTo>
                    <a:lnTo>
                      <a:pt x="3977" y="780"/>
                    </a:lnTo>
                    <a:lnTo>
                      <a:pt x="3929" y="780"/>
                    </a:lnTo>
                    <a:lnTo>
                      <a:pt x="3903" y="778"/>
                    </a:lnTo>
                    <a:lnTo>
                      <a:pt x="3890" y="777"/>
                    </a:lnTo>
                    <a:lnTo>
                      <a:pt x="3878" y="777"/>
                    </a:lnTo>
                    <a:lnTo>
                      <a:pt x="3828" y="775"/>
                    </a:lnTo>
                    <a:lnTo>
                      <a:pt x="3801" y="772"/>
                    </a:lnTo>
                    <a:lnTo>
                      <a:pt x="3788" y="771"/>
                    </a:lnTo>
                    <a:lnTo>
                      <a:pt x="3776" y="771"/>
                    </a:lnTo>
                    <a:lnTo>
                      <a:pt x="3726" y="768"/>
                    </a:lnTo>
                    <a:lnTo>
                      <a:pt x="3712" y="766"/>
                    </a:lnTo>
                    <a:lnTo>
                      <a:pt x="3699" y="765"/>
                    </a:lnTo>
                    <a:lnTo>
                      <a:pt x="3673" y="763"/>
                    </a:lnTo>
                    <a:lnTo>
                      <a:pt x="3621" y="758"/>
                    </a:lnTo>
                    <a:lnTo>
                      <a:pt x="3606" y="756"/>
                    </a:lnTo>
                    <a:lnTo>
                      <a:pt x="3593" y="755"/>
                    </a:lnTo>
                    <a:lnTo>
                      <a:pt x="3567" y="753"/>
                    </a:lnTo>
                    <a:lnTo>
                      <a:pt x="3515" y="747"/>
                    </a:lnTo>
                    <a:lnTo>
                      <a:pt x="2807" y="782"/>
                    </a:lnTo>
                    <a:lnTo>
                      <a:pt x="2454" y="795"/>
                    </a:lnTo>
                    <a:lnTo>
                      <a:pt x="2101" y="813"/>
                    </a:lnTo>
                    <a:lnTo>
                      <a:pt x="1749" y="834"/>
                    </a:lnTo>
                    <a:lnTo>
                      <a:pt x="1399" y="861"/>
                    </a:lnTo>
                    <a:lnTo>
                      <a:pt x="1048" y="891"/>
                    </a:lnTo>
                    <a:lnTo>
                      <a:pt x="698" y="926"/>
                    </a:lnTo>
                    <a:lnTo>
                      <a:pt x="349" y="965"/>
                    </a:lnTo>
                    <a:lnTo>
                      <a:pt x="0" y="1009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A17C49B0-39EF-3F23-E52D-2BC0466CC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838" y="3159126"/>
                <a:ext cx="4365625" cy="695325"/>
              </a:xfrm>
              <a:custGeom>
                <a:avLst/>
                <a:gdLst>
                  <a:gd name="T0" fmla="*/ 6980 w 11000"/>
                  <a:gd name="T1" fmla="*/ 1339 h 1751"/>
                  <a:gd name="T2" fmla="*/ 7107 w 11000"/>
                  <a:gd name="T3" fmla="*/ 1332 h 1751"/>
                  <a:gd name="T4" fmla="*/ 7162 w 11000"/>
                  <a:gd name="T5" fmla="*/ 1327 h 1751"/>
                  <a:gd name="T6" fmla="*/ 8130 w 11000"/>
                  <a:gd name="T7" fmla="*/ 1276 h 1751"/>
                  <a:gd name="T8" fmla="*/ 8610 w 11000"/>
                  <a:gd name="T9" fmla="*/ 1272 h 1751"/>
                  <a:gd name="T10" fmla="*/ 9086 w 11000"/>
                  <a:gd name="T11" fmla="*/ 1294 h 1751"/>
                  <a:gd name="T12" fmla="*/ 9563 w 11000"/>
                  <a:gd name="T13" fmla="*/ 1352 h 1751"/>
                  <a:gd name="T14" fmla="*/ 10040 w 11000"/>
                  <a:gd name="T15" fmla="*/ 1448 h 1751"/>
                  <a:gd name="T16" fmla="*/ 10518 w 11000"/>
                  <a:gd name="T17" fmla="*/ 1580 h 1751"/>
                  <a:gd name="T18" fmla="*/ 11000 w 11000"/>
                  <a:gd name="T19" fmla="*/ 1751 h 1751"/>
                  <a:gd name="T20" fmla="*/ 10944 w 11000"/>
                  <a:gd name="T21" fmla="*/ 773 h 1751"/>
                  <a:gd name="T22" fmla="*/ 10670 w 11000"/>
                  <a:gd name="T23" fmla="*/ 811 h 1751"/>
                  <a:gd name="T24" fmla="*/ 10227 w 11000"/>
                  <a:gd name="T25" fmla="*/ 851 h 1751"/>
                  <a:gd name="T26" fmla="*/ 9946 w 11000"/>
                  <a:gd name="T27" fmla="*/ 863 h 1751"/>
                  <a:gd name="T28" fmla="*/ 9664 w 11000"/>
                  <a:gd name="T29" fmla="*/ 867 h 1751"/>
                  <a:gd name="T30" fmla="*/ 9208 w 11000"/>
                  <a:gd name="T31" fmla="*/ 850 h 1751"/>
                  <a:gd name="T32" fmla="*/ 8764 w 11000"/>
                  <a:gd name="T33" fmla="*/ 814 h 1751"/>
                  <a:gd name="T34" fmla="*/ 8320 w 11000"/>
                  <a:gd name="T35" fmla="*/ 798 h 1751"/>
                  <a:gd name="T36" fmla="*/ 7791 w 11000"/>
                  <a:gd name="T37" fmla="*/ 802 h 1751"/>
                  <a:gd name="T38" fmla="*/ 7488 w 11000"/>
                  <a:gd name="T39" fmla="*/ 809 h 1751"/>
                  <a:gd name="T40" fmla="*/ 6989 w 11000"/>
                  <a:gd name="T41" fmla="*/ 796 h 1751"/>
                  <a:gd name="T42" fmla="*/ 6595 w 11000"/>
                  <a:gd name="T43" fmla="*/ 760 h 1751"/>
                  <a:gd name="T44" fmla="*/ 6033 w 11000"/>
                  <a:gd name="T45" fmla="*/ 686 h 1751"/>
                  <a:gd name="T46" fmla="*/ 5683 w 11000"/>
                  <a:gd name="T47" fmla="*/ 661 h 1751"/>
                  <a:gd name="T48" fmla="*/ 5244 w 11000"/>
                  <a:gd name="T49" fmla="*/ 646 h 1751"/>
                  <a:gd name="T50" fmla="*/ 4805 w 11000"/>
                  <a:gd name="T51" fmla="*/ 652 h 1751"/>
                  <a:gd name="T52" fmla="*/ 4276 w 11000"/>
                  <a:gd name="T53" fmla="*/ 638 h 1751"/>
                  <a:gd name="T54" fmla="*/ 3747 w 11000"/>
                  <a:gd name="T55" fmla="*/ 652 h 1751"/>
                  <a:gd name="T56" fmla="*/ 3211 w 11000"/>
                  <a:gd name="T57" fmla="*/ 668 h 1751"/>
                  <a:gd name="T58" fmla="*/ 2679 w 11000"/>
                  <a:gd name="T59" fmla="*/ 665 h 1751"/>
                  <a:gd name="T60" fmla="*/ 2164 w 11000"/>
                  <a:gd name="T61" fmla="*/ 641 h 1751"/>
                  <a:gd name="T62" fmla="*/ 1699 w 11000"/>
                  <a:gd name="T63" fmla="*/ 585 h 1751"/>
                  <a:gd name="T64" fmla="*/ 1248 w 11000"/>
                  <a:gd name="T65" fmla="*/ 492 h 1751"/>
                  <a:gd name="T66" fmla="*/ 815 w 11000"/>
                  <a:gd name="T67" fmla="*/ 364 h 1751"/>
                  <a:gd name="T68" fmla="*/ 398 w 11000"/>
                  <a:gd name="T69" fmla="*/ 199 h 1751"/>
                  <a:gd name="T70" fmla="*/ 0 w 11000"/>
                  <a:gd name="T71" fmla="*/ 0 h 1751"/>
                  <a:gd name="T72" fmla="*/ 243 w 11000"/>
                  <a:gd name="T73" fmla="*/ 1137 h 1751"/>
                  <a:gd name="T74" fmla="*/ 616 w 11000"/>
                  <a:gd name="T75" fmla="*/ 1097 h 1751"/>
                  <a:gd name="T76" fmla="*/ 1004 w 11000"/>
                  <a:gd name="T77" fmla="*/ 1077 h 1751"/>
                  <a:gd name="T78" fmla="*/ 1401 w 11000"/>
                  <a:gd name="T79" fmla="*/ 1072 h 1751"/>
                  <a:gd name="T80" fmla="*/ 1812 w 11000"/>
                  <a:gd name="T81" fmla="*/ 1087 h 1751"/>
                  <a:gd name="T82" fmla="*/ 2296 w 11000"/>
                  <a:gd name="T83" fmla="*/ 1127 h 1751"/>
                  <a:gd name="T84" fmla="*/ 2904 w 11000"/>
                  <a:gd name="T85" fmla="*/ 1169 h 1751"/>
                  <a:gd name="T86" fmla="*/ 3511 w 11000"/>
                  <a:gd name="T87" fmla="*/ 1191 h 1751"/>
                  <a:gd name="T88" fmla="*/ 5587 w 11000"/>
                  <a:gd name="T89" fmla="*/ 1205 h 1751"/>
                  <a:gd name="T90" fmla="*/ 5771 w 11000"/>
                  <a:gd name="T91" fmla="*/ 1228 h 1751"/>
                  <a:gd name="T92" fmla="*/ 6042 w 11000"/>
                  <a:gd name="T93" fmla="*/ 1260 h 1751"/>
                  <a:gd name="T94" fmla="*/ 6301 w 11000"/>
                  <a:gd name="T95" fmla="*/ 1287 h 1751"/>
                  <a:gd name="T96" fmla="*/ 6510 w 11000"/>
                  <a:gd name="T97" fmla="*/ 1305 h 1751"/>
                  <a:gd name="T98" fmla="*/ 6715 w 11000"/>
                  <a:gd name="T99" fmla="*/ 1321 h 1751"/>
                  <a:gd name="T100" fmla="*/ 6794 w 11000"/>
                  <a:gd name="T101" fmla="*/ 1327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00" h="1751">
                    <a:moveTo>
                      <a:pt x="6874" y="1333"/>
                    </a:moveTo>
                    <a:lnTo>
                      <a:pt x="6946" y="1338"/>
                    </a:lnTo>
                    <a:lnTo>
                      <a:pt x="6980" y="1339"/>
                    </a:lnTo>
                    <a:lnTo>
                      <a:pt x="7018" y="1339"/>
                    </a:lnTo>
                    <a:lnTo>
                      <a:pt x="7089" y="1334"/>
                    </a:lnTo>
                    <a:lnTo>
                      <a:pt x="7107" y="1332"/>
                    </a:lnTo>
                    <a:lnTo>
                      <a:pt x="7116" y="1331"/>
                    </a:lnTo>
                    <a:lnTo>
                      <a:pt x="7125" y="1331"/>
                    </a:lnTo>
                    <a:lnTo>
                      <a:pt x="7162" y="1327"/>
                    </a:lnTo>
                    <a:lnTo>
                      <a:pt x="7485" y="1302"/>
                    </a:lnTo>
                    <a:lnTo>
                      <a:pt x="7807" y="1285"/>
                    </a:lnTo>
                    <a:lnTo>
                      <a:pt x="8130" y="1276"/>
                    </a:lnTo>
                    <a:lnTo>
                      <a:pt x="8291" y="1274"/>
                    </a:lnTo>
                    <a:lnTo>
                      <a:pt x="8453" y="1275"/>
                    </a:lnTo>
                    <a:lnTo>
                      <a:pt x="8610" y="1272"/>
                    </a:lnTo>
                    <a:lnTo>
                      <a:pt x="8769" y="1276"/>
                    </a:lnTo>
                    <a:lnTo>
                      <a:pt x="8927" y="1282"/>
                    </a:lnTo>
                    <a:lnTo>
                      <a:pt x="9086" y="1294"/>
                    </a:lnTo>
                    <a:lnTo>
                      <a:pt x="9245" y="1308"/>
                    </a:lnTo>
                    <a:lnTo>
                      <a:pt x="9404" y="1328"/>
                    </a:lnTo>
                    <a:lnTo>
                      <a:pt x="9563" y="1352"/>
                    </a:lnTo>
                    <a:lnTo>
                      <a:pt x="9722" y="1380"/>
                    </a:lnTo>
                    <a:lnTo>
                      <a:pt x="9881" y="1411"/>
                    </a:lnTo>
                    <a:lnTo>
                      <a:pt x="10040" y="1448"/>
                    </a:lnTo>
                    <a:lnTo>
                      <a:pt x="10199" y="1487"/>
                    </a:lnTo>
                    <a:lnTo>
                      <a:pt x="10359" y="1533"/>
                    </a:lnTo>
                    <a:lnTo>
                      <a:pt x="10518" y="1580"/>
                    </a:lnTo>
                    <a:lnTo>
                      <a:pt x="10679" y="1633"/>
                    </a:lnTo>
                    <a:lnTo>
                      <a:pt x="10839" y="1689"/>
                    </a:lnTo>
                    <a:lnTo>
                      <a:pt x="11000" y="1751"/>
                    </a:lnTo>
                    <a:lnTo>
                      <a:pt x="11000" y="765"/>
                    </a:lnTo>
                    <a:lnTo>
                      <a:pt x="10971" y="769"/>
                    </a:lnTo>
                    <a:lnTo>
                      <a:pt x="10944" y="773"/>
                    </a:lnTo>
                    <a:lnTo>
                      <a:pt x="10890" y="782"/>
                    </a:lnTo>
                    <a:lnTo>
                      <a:pt x="10781" y="797"/>
                    </a:lnTo>
                    <a:lnTo>
                      <a:pt x="10670" y="811"/>
                    </a:lnTo>
                    <a:lnTo>
                      <a:pt x="10561" y="824"/>
                    </a:lnTo>
                    <a:lnTo>
                      <a:pt x="10339" y="844"/>
                    </a:lnTo>
                    <a:lnTo>
                      <a:pt x="10227" y="851"/>
                    </a:lnTo>
                    <a:lnTo>
                      <a:pt x="10116" y="858"/>
                    </a:lnTo>
                    <a:lnTo>
                      <a:pt x="10003" y="862"/>
                    </a:lnTo>
                    <a:lnTo>
                      <a:pt x="9946" y="863"/>
                    </a:lnTo>
                    <a:lnTo>
                      <a:pt x="9891" y="865"/>
                    </a:lnTo>
                    <a:lnTo>
                      <a:pt x="9778" y="867"/>
                    </a:lnTo>
                    <a:lnTo>
                      <a:pt x="9664" y="867"/>
                    </a:lnTo>
                    <a:lnTo>
                      <a:pt x="9550" y="864"/>
                    </a:lnTo>
                    <a:lnTo>
                      <a:pt x="9437" y="861"/>
                    </a:lnTo>
                    <a:lnTo>
                      <a:pt x="9208" y="850"/>
                    </a:lnTo>
                    <a:lnTo>
                      <a:pt x="9029" y="834"/>
                    </a:lnTo>
                    <a:lnTo>
                      <a:pt x="8853" y="821"/>
                    </a:lnTo>
                    <a:lnTo>
                      <a:pt x="8764" y="814"/>
                    </a:lnTo>
                    <a:lnTo>
                      <a:pt x="8675" y="810"/>
                    </a:lnTo>
                    <a:lnTo>
                      <a:pt x="8499" y="803"/>
                    </a:lnTo>
                    <a:lnTo>
                      <a:pt x="8320" y="798"/>
                    </a:lnTo>
                    <a:lnTo>
                      <a:pt x="8144" y="797"/>
                    </a:lnTo>
                    <a:lnTo>
                      <a:pt x="7967" y="798"/>
                    </a:lnTo>
                    <a:lnTo>
                      <a:pt x="7791" y="802"/>
                    </a:lnTo>
                    <a:lnTo>
                      <a:pt x="7688" y="806"/>
                    </a:lnTo>
                    <a:lnTo>
                      <a:pt x="7588" y="808"/>
                    </a:lnTo>
                    <a:lnTo>
                      <a:pt x="7488" y="809"/>
                    </a:lnTo>
                    <a:lnTo>
                      <a:pt x="7388" y="809"/>
                    </a:lnTo>
                    <a:lnTo>
                      <a:pt x="7187" y="804"/>
                    </a:lnTo>
                    <a:lnTo>
                      <a:pt x="6989" y="796"/>
                    </a:lnTo>
                    <a:lnTo>
                      <a:pt x="6791" y="781"/>
                    </a:lnTo>
                    <a:lnTo>
                      <a:pt x="6693" y="771"/>
                    </a:lnTo>
                    <a:lnTo>
                      <a:pt x="6595" y="760"/>
                    </a:lnTo>
                    <a:lnTo>
                      <a:pt x="6400" y="734"/>
                    </a:lnTo>
                    <a:lnTo>
                      <a:pt x="6207" y="703"/>
                    </a:lnTo>
                    <a:lnTo>
                      <a:pt x="6033" y="686"/>
                    </a:lnTo>
                    <a:lnTo>
                      <a:pt x="5859" y="672"/>
                    </a:lnTo>
                    <a:lnTo>
                      <a:pt x="5770" y="665"/>
                    </a:lnTo>
                    <a:lnTo>
                      <a:pt x="5683" y="661"/>
                    </a:lnTo>
                    <a:lnTo>
                      <a:pt x="5509" y="653"/>
                    </a:lnTo>
                    <a:lnTo>
                      <a:pt x="5332" y="648"/>
                    </a:lnTo>
                    <a:lnTo>
                      <a:pt x="5244" y="646"/>
                    </a:lnTo>
                    <a:lnTo>
                      <a:pt x="5157" y="646"/>
                    </a:lnTo>
                    <a:lnTo>
                      <a:pt x="4981" y="647"/>
                    </a:lnTo>
                    <a:lnTo>
                      <a:pt x="4805" y="652"/>
                    </a:lnTo>
                    <a:lnTo>
                      <a:pt x="4672" y="645"/>
                    </a:lnTo>
                    <a:lnTo>
                      <a:pt x="4540" y="641"/>
                    </a:lnTo>
                    <a:lnTo>
                      <a:pt x="4276" y="638"/>
                    </a:lnTo>
                    <a:lnTo>
                      <a:pt x="4010" y="641"/>
                    </a:lnTo>
                    <a:lnTo>
                      <a:pt x="3877" y="645"/>
                    </a:lnTo>
                    <a:lnTo>
                      <a:pt x="3747" y="652"/>
                    </a:lnTo>
                    <a:lnTo>
                      <a:pt x="3568" y="660"/>
                    </a:lnTo>
                    <a:lnTo>
                      <a:pt x="3389" y="665"/>
                    </a:lnTo>
                    <a:lnTo>
                      <a:pt x="3211" y="668"/>
                    </a:lnTo>
                    <a:lnTo>
                      <a:pt x="3034" y="670"/>
                    </a:lnTo>
                    <a:lnTo>
                      <a:pt x="2856" y="668"/>
                    </a:lnTo>
                    <a:lnTo>
                      <a:pt x="2679" y="665"/>
                    </a:lnTo>
                    <a:lnTo>
                      <a:pt x="2500" y="660"/>
                    </a:lnTo>
                    <a:lnTo>
                      <a:pt x="2324" y="652"/>
                    </a:lnTo>
                    <a:lnTo>
                      <a:pt x="2164" y="641"/>
                    </a:lnTo>
                    <a:lnTo>
                      <a:pt x="2007" y="626"/>
                    </a:lnTo>
                    <a:lnTo>
                      <a:pt x="1851" y="606"/>
                    </a:lnTo>
                    <a:lnTo>
                      <a:pt x="1699" y="585"/>
                    </a:lnTo>
                    <a:lnTo>
                      <a:pt x="1546" y="557"/>
                    </a:lnTo>
                    <a:lnTo>
                      <a:pt x="1397" y="527"/>
                    </a:lnTo>
                    <a:lnTo>
                      <a:pt x="1248" y="492"/>
                    </a:lnTo>
                    <a:lnTo>
                      <a:pt x="1103" y="454"/>
                    </a:lnTo>
                    <a:lnTo>
                      <a:pt x="958" y="411"/>
                    </a:lnTo>
                    <a:lnTo>
                      <a:pt x="815" y="364"/>
                    </a:lnTo>
                    <a:lnTo>
                      <a:pt x="675" y="313"/>
                    </a:lnTo>
                    <a:lnTo>
                      <a:pt x="537" y="258"/>
                    </a:lnTo>
                    <a:lnTo>
                      <a:pt x="398" y="199"/>
                    </a:lnTo>
                    <a:lnTo>
                      <a:pt x="264" y="136"/>
                    </a:lnTo>
                    <a:lnTo>
                      <a:pt x="130" y="70"/>
                    </a:lnTo>
                    <a:lnTo>
                      <a:pt x="0" y="0"/>
                    </a:lnTo>
                    <a:lnTo>
                      <a:pt x="0" y="1176"/>
                    </a:lnTo>
                    <a:lnTo>
                      <a:pt x="119" y="1155"/>
                    </a:lnTo>
                    <a:lnTo>
                      <a:pt x="243" y="1137"/>
                    </a:lnTo>
                    <a:lnTo>
                      <a:pt x="366" y="1121"/>
                    </a:lnTo>
                    <a:lnTo>
                      <a:pt x="491" y="1109"/>
                    </a:lnTo>
                    <a:lnTo>
                      <a:pt x="616" y="1097"/>
                    </a:lnTo>
                    <a:lnTo>
                      <a:pt x="745" y="1089"/>
                    </a:lnTo>
                    <a:lnTo>
                      <a:pt x="873" y="1081"/>
                    </a:lnTo>
                    <a:lnTo>
                      <a:pt x="1004" y="1077"/>
                    </a:lnTo>
                    <a:lnTo>
                      <a:pt x="1135" y="1072"/>
                    </a:lnTo>
                    <a:lnTo>
                      <a:pt x="1267" y="1071"/>
                    </a:lnTo>
                    <a:lnTo>
                      <a:pt x="1401" y="1072"/>
                    </a:lnTo>
                    <a:lnTo>
                      <a:pt x="1538" y="1075"/>
                    </a:lnTo>
                    <a:lnTo>
                      <a:pt x="1674" y="1080"/>
                    </a:lnTo>
                    <a:lnTo>
                      <a:pt x="1812" y="1087"/>
                    </a:lnTo>
                    <a:lnTo>
                      <a:pt x="1952" y="1097"/>
                    </a:lnTo>
                    <a:lnTo>
                      <a:pt x="2093" y="1109"/>
                    </a:lnTo>
                    <a:lnTo>
                      <a:pt x="2296" y="1127"/>
                    </a:lnTo>
                    <a:lnTo>
                      <a:pt x="2498" y="1143"/>
                    </a:lnTo>
                    <a:lnTo>
                      <a:pt x="2701" y="1157"/>
                    </a:lnTo>
                    <a:lnTo>
                      <a:pt x="2904" y="1169"/>
                    </a:lnTo>
                    <a:lnTo>
                      <a:pt x="3106" y="1178"/>
                    </a:lnTo>
                    <a:lnTo>
                      <a:pt x="3309" y="1185"/>
                    </a:lnTo>
                    <a:lnTo>
                      <a:pt x="3511" y="1191"/>
                    </a:lnTo>
                    <a:lnTo>
                      <a:pt x="3714" y="1194"/>
                    </a:lnTo>
                    <a:lnTo>
                      <a:pt x="5495" y="1194"/>
                    </a:lnTo>
                    <a:lnTo>
                      <a:pt x="5587" y="1205"/>
                    </a:lnTo>
                    <a:lnTo>
                      <a:pt x="5633" y="1210"/>
                    </a:lnTo>
                    <a:lnTo>
                      <a:pt x="5680" y="1217"/>
                    </a:lnTo>
                    <a:lnTo>
                      <a:pt x="5771" y="1228"/>
                    </a:lnTo>
                    <a:lnTo>
                      <a:pt x="5863" y="1240"/>
                    </a:lnTo>
                    <a:lnTo>
                      <a:pt x="5952" y="1250"/>
                    </a:lnTo>
                    <a:lnTo>
                      <a:pt x="6042" y="1260"/>
                    </a:lnTo>
                    <a:lnTo>
                      <a:pt x="6129" y="1269"/>
                    </a:lnTo>
                    <a:lnTo>
                      <a:pt x="6216" y="1279"/>
                    </a:lnTo>
                    <a:lnTo>
                      <a:pt x="6301" y="1287"/>
                    </a:lnTo>
                    <a:lnTo>
                      <a:pt x="6386" y="1295"/>
                    </a:lnTo>
                    <a:lnTo>
                      <a:pt x="6469" y="1302"/>
                    </a:lnTo>
                    <a:lnTo>
                      <a:pt x="6510" y="1305"/>
                    </a:lnTo>
                    <a:lnTo>
                      <a:pt x="6552" y="1309"/>
                    </a:lnTo>
                    <a:lnTo>
                      <a:pt x="6633" y="1315"/>
                    </a:lnTo>
                    <a:lnTo>
                      <a:pt x="6715" y="1321"/>
                    </a:lnTo>
                    <a:lnTo>
                      <a:pt x="6754" y="1324"/>
                    </a:lnTo>
                    <a:lnTo>
                      <a:pt x="6774" y="1325"/>
                    </a:lnTo>
                    <a:lnTo>
                      <a:pt x="6794" y="1327"/>
                    </a:lnTo>
                    <a:lnTo>
                      <a:pt x="6874" y="1333"/>
                    </a:lnTo>
                    <a:close/>
                  </a:path>
                </a:pathLst>
              </a:custGeom>
              <a:solidFill>
                <a:srgbClr val="AEFFFF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" name="Freeform 51">
                <a:extLst>
                  <a:ext uri="{FF2B5EF4-FFF2-40B4-BE49-F238E27FC236}">
                    <a16:creationId xmlns:a16="http://schemas.microsoft.com/office/drawing/2014/main" id="{5B2247F8-59CA-400F-A1CD-D0437DBF8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6" y="3389313"/>
                <a:ext cx="4356100" cy="269875"/>
              </a:xfrm>
              <a:custGeom>
                <a:avLst/>
                <a:gdLst>
                  <a:gd name="T0" fmla="*/ 10734 w 10976"/>
                  <a:gd name="T1" fmla="*/ 641 h 681"/>
                  <a:gd name="T2" fmla="*/ 10252 w 10976"/>
                  <a:gd name="T3" fmla="*/ 576 h 681"/>
                  <a:gd name="T4" fmla="*/ 9766 w 10976"/>
                  <a:gd name="T5" fmla="*/ 524 h 681"/>
                  <a:gd name="T6" fmla="*/ 9400 w 10976"/>
                  <a:gd name="T7" fmla="*/ 493 h 681"/>
                  <a:gd name="T8" fmla="*/ 9034 w 10976"/>
                  <a:gd name="T9" fmla="*/ 473 h 681"/>
                  <a:gd name="T10" fmla="*/ 8618 w 10976"/>
                  <a:gd name="T11" fmla="*/ 456 h 681"/>
                  <a:gd name="T12" fmla="*/ 8204 w 10976"/>
                  <a:gd name="T13" fmla="*/ 451 h 681"/>
                  <a:gd name="T14" fmla="*/ 7789 w 10976"/>
                  <a:gd name="T15" fmla="*/ 456 h 681"/>
                  <a:gd name="T16" fmla="*/ 7375 w 10976"/>
                  <a:gd name="T17" fmla="*/ 473 h 681"/>
                  <a:gd name="T18" fmla="*/ 7094 w 10976"/>
                  <a:gd name="T19" fmla="*/ 478 h 681"/>
                  <a:gd name="T20" fmla="*/ 6815 w 10976"/>
                  <a:gd name="T21" fmla="*/ 472 h 681"/>
                  <a:gd name="T22" fmla="*/ 6534 w 10976"/>
                  <a:gd name="T23" fmla="*/ 450 h 681"/>
                  <a:gd name="T24" fmla="*/ 6255 w 10976"/>
                  <a:gd name="T25" fmla="*/ 416 h 681"/>
                  <a:gd name="T26" fmla="*/ 6152 w 10976"/>
                  <a:gd name="T27" fmla="*/ 390 h 681"/>
                  <a:gd name="T28" fmla="*/ 6050 w 10976"/>
                  <a:gd name="T29" fmla="*/ 375 h 681"/>
                  <a:gd name="T30" fmla="*/ 5947 w 10976"/>
                  <a:gd name="T31" fmla="*/ 366 h 681"/>
                  <a:gd name="T32" fmla="*/ 5845 w 10976"/>
                  <a:gd name="T33" fmla="*/ 368 h 681"/>
                  <a:gd name="T34" fmla="*/ 5083 w 10976"/>
                  <a:gd name="T35" fmla="*/ 333 h 681"/>
                  <a:gd name="T36" fmla="*/ 4323 w 10976"/>
                  <a:gd name="T37" fmla="*/ 317 h 681"/>
                  <a:gd name="T38" fmla="*/ 3818 w 10976"/>
                  <a:gd name="T39" fmla="*/ 317 h 681"/>
                  <a:gd name="T40" fmla="*/ 3532 w 10976"/>
                  <a:gd name="T41" fmla="*/ 327 h 681"/>
                  <a:gd name="T42" fmla="*/ 3247 w 10976"/>
                  <a:gd name="T43" fmla="*/ 330 h 681"/>
                  <a:gd name="T44" fmla="*/ 2962 w 10976"/>
                  <a:gd name="T45" fmla="*/ 327 h 681"/>
                  <a:gd name="T46" fmla="*/ 2678 w 10976"/>
                  <a:gd name="T47" fmla="*/ 317 h 681"/>
                  <a:gd name="T48" fmla="*/ 2334 w 10976"/>
                  <a:gd name="T49" fmla="*/ 309 h 681"/>
                  <a:gd name="T50" fmla="*/ 1993 w 10976"/>
                  <a:gd name="T51" fmla="*/ 294 h 681"/>
                  <a:gd name="T52" fmla="*/ 1655 w 10976"/>
                  <a:gd name="T53" fmla="*/ 268 h 681"/>
                  <a:gd name="T54" fmla="*/ 1319 w 10976"/>
                  <a:gd name="T55" fmla="*/ 234 h 681"/>
                  <a:gd name="T56" fmla="*/ 985 w 10976"/>
                  <a:gd name="T57" fmla="*/ 189 h 681"/>
                  <a:gd name="T58" fmla="*/ 654 w 10976"/>
                  <a:gd name="T59" fmla="*/ 135 h 681"/>
                  <a:gd name="T60" fmla="*/ 326 w 10976"/>
                  <a:gd name="T61" fmla="*/ 72 h 681"/>
                  <a:gd name="T62" fmla="*/ 0 w 10976"/>
                  <a:gd name="T63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976" h="681">
                    <a:moveTo>
                      <a:pt x="10976" y="681"/>
                    </a:moveTo>
                    <a:lnTo>
                      <a:pt x="10734" y="641"/>
                    </a:lnTo>
                    <a:lnTo>
                      <a:pt x="10494" y="608"/>
                    </a:lnTo>
                    <a:lnTo>
                      <a:pt x="10252" y="576"/>
                    </a:lnTo>
                    <a:lnTo>
                      <a:pt x="10010" y="549"/>
                    </a:lnTo>
                    <a:lnTo>
                      <a:pt x="9766" y="524"/>
                    </a:lnTo>
                    <a:lnTo>
                      <a:pt x="9523" y="503"/>
                    </a:lnTo>
                    <a:lnTo>
                      <a:pt x="9400" y="493"/>
                    </a:lnTo>
                    <a:lnTo>
                      <a:pt x="9278" y="486"/>
                    </a:lnTo>
                    <a:lnTo>
                      <a:pt x="9034" y="473"/>
                    </a:lnTo>
                    <a:lnTo>
                      <a:pt x="8825" y="463"/>
                    </a:lnTo>
                    <a:lnTo>
                      <a:pt x="8618" y="456"/>
                    </a:lnTo>
                    <a:lnTo>
                      <a:pt x="8411" y="452"/>
                    </a:lnTo>
                    <a:lnTo>
                      <a:pt x="8204" y="451"/>
                    </a:lnTo>
                    <a:lnTo>
                      <a:pt x="7996" y="452"/>
                    </a:lnTo>
                    <a:lnTo>
                      <a:pt x="7789" y="456"/>
                    </a:lnTo>
                    <a:lnTo>
                      <a:pt x="7582" y="463"/>
                    </a:lnTo>
                    <a:lnTo>
                      <a:pt x="7375" y="473"/>
                    </a:lnTo>
                    <a:lnTo>
                      <a:pt x="7234" y="477"/>
                    </a:lnTo>
                    <a:lnTo>
                      <a:pt x="7094" y="478"/>
                    </a:lnTo>
                    <a:lnTo>
                      <a:pt x="6955" y="476"/>
                    </a:lnTo>
                    <a:lnTo>
                      <a:pt x="6815" y="472"/>
                    </a:lnTo>
                    <a:lnTo>
                      <a:pt x="6674" y="462"/>
                    </a:lnTo>
                    <a:lnTo>
                      <a:pt x="6534" y="450"/>
                    </a:lnTo>
                    <a:lnTo>
                      <a:pt x="6395" y="435"/>
                    </a:lnTo>
                    <a:lnTo>
                      <a:pt x="6255" y="416"/>
                    </a:lnTo>
                    <a:lnTo>
                      <a:pt x="6203" y="402"/>
                    </a:lnTo>
                    <a:lnTo>
                      <a:pt x="6152" y="390"/>
                    </a:lnTo>
                    <a:lnTo>
                      <a:pt x="6100" y="380"/>
                    </a:lnTo>
                    <a:lnTo>
                      <a:pt x="6050" y="375"/>
                    </a:lnTo>
                    <a:lnTo>
                      <a:pt x="5997" y="369"/>
                    </a:lnTo>
                    <a:lnTo>
                      <a:pt x="5947" y="366"/>
                    </a:lnTo>
                    <a:lnTo>
                      <a:pt x="5895" y="365"/>
                    </a:lnTo>
                    <a:lnTo>
                      <a:pt x="5845" y="368"/>
                    </a:lnTo>
                    <a:lnTo>
                      <a:pt x="5337" y="343"/>
                    </a:lnTo>
                    <a:lnTo>
                      <a:pt x="5083" y="333"/>
                    </a:lnTo>
                    <a:lnTo>
                      <a:pt x="4831" y="327"/>
                    </a:lnTo>
                    <a:lnTo>
                      <a:pt x="4323" y="317"/>
                    </a:lnTo>
                    <a:lnTo>
                      <a:pt x="4070" y="316"/>
                    </a:lnTo>
                    <a:lnTo>
                      <a:pt x="3818" y="317"/>
                    </a:lnTo>
                    <a:lnTo>
                      <a:pt x="3674" y="323"/>
                    </a:lnTo>
                    <a:lnTo>
                      <a:pt x="3532" y="327"/>
                    </a:lnTo>
                    <a:lnTo>
                      <a:pt x="3389" y="329"/>
                    </a:lnTo>
                    <a:lnTo>
                      <a:pt x="3247" y="330"/>
                    </a:lnTo>
                    <a:lnTo>
                      <a:pt x="3103" y="329"/>
                    </a:lnTo>
                    <a:lnTo>
                      <a:pt x="2962" y="327"/>
                    </a:lnTo>
                    <a:lnTo>
                      <a:pt x="2820" y="323"/>
                    </a:lnTo>
                    <a:lnTo>
                      <a:pt x="2678" y="317"/>
                    </a:lnTo>
                    <a:lnTo>
                      <a:pt x="2505" y="314"/>
                    </a:lnTo>
                    <a:lnTo>
                      <a:pt x="2334" y="309"/>
                    </a:lnTo>
                    <a:lnTo>
                      <a:pt x="2163" y="302"/>
                    </a:lnTo>
                    <a:lnTo>
                      <a:pt x="1993" y="294"/>
                    </a:lnTo>
                    <a:lnTo>
                      <a:pt x="1823" y="282"/>
                    </a:lnTo>
                    <a:lnTo>
                      <a:pt x="1655" y="268"/>
                    </a:lnTo>
                    <a:lnTo>
                      <a:pt x="1486" y="252"/>
                    </a:lnTo>
                    <a:lnTo>
                      <a:pt x="1319" y="234"/>
                    </a:lnTo>
                    <a:lnTo>
                      <a:pt x="1151" y="212"/>
                    </a:lnTo>
                    <a:lnTo>
                      <a:pt x="985" y="189"/>
                    </a:lnTo>
                    <a:lnTo>
                      <a:pt x="818" y="163"/>
                    </a:lnTo>
                    <a:lnTo>
                      <a:pt x="654" y="135"/>
                    </a:lnTo>
                    <a:lnTo>
                      <a:pt x="489" y="104"/>
                    </a:lnTo>
                    <a:lnTo>
                      <a:pt x="326" y="72"/>
                    </a:lnTo>
                    <a:lnTo>
                      <a:pt x="162" y="36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58" name="Line 39">
              <a:extLst>
                <a:ext uri="{FF2B5EF4-FFF2-40B4-BE49-F238E27FC236}">
                  <a16:creationId xmlns:a16="http://schemas.microsoft.com/office/drawing/2014/main" id="{E7DB94D3-370C-6BB5-0C0B-D327F5BF9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3863" y="3402013"/>
              <a:ext cx="319088" cy="0"/>
            </a:xfrm>
            <a:prstGeom prst="line">
              <a:avLst/>
            </a:prstGeom>
            <a:noFill/>
            <a:ln w="25400">
              <a:solidFill>
                <a:srgbClr val="00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9" name="Line 40">
              <a:extLst>
                <a:ext uri="{FF2B5EF4-FFF2-40B4-BE49-F238E27FC236}">
                  <a16:creationId xmlns:a16="http://schemas.microsoft.com/office/drawing/2014/main" id="{98D6825A-9841-A903-B5AC-91E831AAF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3863" y="3173413"/>
              <a:ext cx="31908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85F610E5-917B-2426-5D60-55F44471B620}"/>
                </a:ext>
              </a:extLst>
            </p:cNvPr>
            <p:cNvSpPr txBox="1"/>
            <p:nvPr/>
          </p:nvSpPr>
          <p:spPr>
            <a:xfrm>
              <a:off x="6148307" y="52065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4BC8EE0F-3A1E-D3D5-45D2-A07C4B77750F}"/>
                </a:ext>
              </a:extLst>
            </p:cNvPr>
            <p:cNvSpPr txBox="1"/>
            <p:nvPr/>
          </p:nvSpPr>
          <p:spPr>
            <a:xfrm>
              <a:off x="6527494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-96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95B1064A-BB6A-E5EC-C6D0-14156C5D6C3F}"/>
                </a:ext>
              </a:extLst>
            </p:cNvPr>
            <p:cNvSpPr txBox="1"/>
            <p:nvPr/>
          </p:nvSpPr>
          <p:spPr>
            <a:xfrm>
              <a:off x="8368870" y="5838834"/>
              <a:ext cx="952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Visit week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7F83F80-D447-25D1-528F-A3C0B14E3817}"/>
                </a:ext>
              </a:extLst>
            </p:cNvPr>
            <p:cNvSpPr txBox="1"/>
            <p:nvPr/>
          </p:nvSpPr>
          <p:spPr>
            <a:xfrm>
              <a:off x="7382543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-72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5BE41F35-4296-4ACD-15D4-4FFB8ED7F6CB}"/>
                </a:ext>
              </a:extLst>
            </p:cNvPr>
            <p:cNvSpPr txBox="1"/>
            <p:nvPr/>
          </p:nvSpPr>
          <p:spPr>
            <a:xfrm>
              <a:off x="8237592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-48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DCE2BFB-2290-B32E-F7ED-0A4278C1ED5C}"/>
                </a:ext>
              </a:extLst>
            </p:cNvPr>
            <p:cNvSpPr txBox="1"/>
            <p:nvPr/>
          </p:nvSpPr>
          <p:spPr>
            <a:xfrm>
              <a:off x="9092641" y="568205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-24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A922BC41-68B7-FE49-2B50-59B47A54EFD8}"/>
                </a:ext>
              </a:extLst>
            </p:cNvPr>
            <p:cNvSpPr txBox="1"/>
            <p:nvPr/>
          </p:nvSpPr>
          <p:spPr>
            <a:xfrm>
              <a:off x="10010207" y="56820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04589829-C848-AB46-AF5D-1347E03A62BE}"/>
                </a:ext>
              </a:extLst>
            </p:cNvPr>
            <p:cNvSpPr txBox="1"/>
            <p:nvPr/>
          </p:nvSpPr>
          <p:spPr>
            <a:xfrm>
              <a:off x="10825985" y="56820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A3B782ED-909D-E49B-E032-1E05FBA22CFF}"/>
                </a:ext>
              </a:extLst>
            </p:cNvPr>
            <p:cNvSpPr txBox="1"/>
            <p:nvPr/>
          </p:nvSpPr>
          <p:spPr>
            <a:xfrm>
              <a:off x="6148307" y="48791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70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3582737-0FDD-1FFE-539B-E94957A82339}"/>
                </a:ext>
              </a:extLst>
            </p:cNvPr>
            <p:cNvSpPr txBox="1"/>
            <p:nvPr/>
          </p:nvSpPr>
          <p:spPr>
            <a:xfrm>
              <a:off x="6148307" y="455162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80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800D7C45-6E46-FB44-F0B4-EE2A52CDE840}"/>
                </a:ext>
              </a:extLst>
            </p:cNvPr>
            <p:cNvSpPr txBox="1"/>
            <p:nvPr/>
          </p:nvSpPr>
          <p:spPr>
            <a:xfrm>
              <a:off x="6148307" y="422414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90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0EC422CA-B3E3-4F69-A722-49459C6165C1}"/>
                </a:ext>
              </a:extLst>
            </p:cNvPr>
            <p:cNvSpPr txBox="1"/>
            <p:nvPr/>
          </p:nvSpPr>
          <p:spPr>
            <a:xfrm>
              <a:off x="6069759" y="38966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2041A63C-6947-D036-E8BB-54114A24F117}"/>
                </a:ext>
              </a:extLst>
            </p:cNvPr>
            <p:cNvSpPr txBox="1"/>
            <p:nvPr/>
          </p:nvSpPr>
          <p:spPr>
            <a:xfrm>
              <a:off x="6069759" y="356919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110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ABDA2252-695C-1CF3-3C73-5AD38845A480}"/>
                </a:ext>
              </a:extLst>
            </p:cNvPr>
            <p:cNvSpPr txBox="1"/>
            <p:nvPr/>
          </p:nvSpPr>
          <p:spPr>
            <a:xfrm>
              <a:off x="6069759" y="324171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120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57FE92F7-A459-E132-E466-B27336132666}"/>
                </a:ext>
              </a:extLst>
            </p:cNvPr>
            <p:cNvSpPr txBox="1"/>
            <p:nvPr/>
          </p:nvSpPr>
          <p:spPr>
            <a:xfrm>
              <a:off x="7092951" y="3034913"/>
              <a:ext cx="1229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DOR/3TC/TDF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BFE1F34C-0F22-887D-4F7D-725CCB701378}"/>
                </a:ext>
              </a:extLst>
            </p:cNvPr>
            <p:cNvSpPr txBox="1"/>
            <p:nvPr/>
          </p:nvSpPr>
          <p:spPr>
            <a:xfrm>
              <a:off x="7092951" y="3263513"/>
              <a:ext cx="735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Control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D7E9DA55-3AA1-51AF-5EC0-4E1D92C8BF3F}"/>
                </a:ext>
              </a:extLst>
            </p:cNvPr>
            <p:cNvSpPr txBox="1"/>
            <p:nvPr/>
          </p:nvSpPr>
          <p:spPr>
            <a:xfrm rot="16200000">
              <a:off x="9448227" y="3349039"/>
              <a:ext cx="1095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Time of switch</a:t>
              </a:r>
            </a:p>
          </p:txBody>
        </p:sp>
      </p:grpSp>
      <p:sp>
        <p:nvSpPr>
          <p:cNvPr id="5" name="Text Box 3">
            <a:extLst>
              <a:ext uri="{FF2B5EF4-FFF2-40B4-BE49-F238E27FC236}">
                <a16:creationId xmlns:a16="http://schemas.microsoft.com/office/drawing/2014/main" id="{F9B5A7BD-641B-E134-B53A-9253DEDC9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0927" y="6460185"/>
            <a:ext cx="2487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fr-FR" dirty="0"/>
              <a:t>Rolle CP, EACS 2025, Abs. eP052</a:t>
            </a:r>
          </a:p>
        </p:txBody>
      </p:sp>
    </p:spTree>
    <p:extLst>
      <p:ext uri="{BB962C8B-B14F-4D97-AF65-F5344CB8AC3E}">
        <p14:creationId xmlns:p14="http://schemas.microsoft.com/office/powerpoint/2010/main" val="2032885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AB013-471B-653D-5550-09546A93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582400" cy="1212835"/>
          </a:xfrm>
        </p:spPr>
        <p:txBody>
          <a:bodyPr/>
          <a:lstStyle/>
          <a:p>
            <a:r>
              <a:rPr lang="fr-FR" dirty="0"/>
              <a:t>Switch to DOR ± TDF in obese PWH on INSTI + TAF: DO-IT trial (1)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E8A52EE2-CB02-0DEF-2151-D145382D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Koethe J,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2025, Abs. OAB0206LB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971E6D1-560A-3C83-6791-805908C51496}"/>
              </a:ext>
            </a:extLst>
          </p:cNvPr>
          <p:cNvSpPr txBox="1"/>
          <p:nvPr/>
        </p:nvSpPr>
        <p:spPr>
          <a:xfrm>
            <a:off x="526096" y="1420069"/>
            <a:ext cx="4563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66"/>
                </a:solidFill>
              </a:rPr>
              <a:t>Open-label, RCT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66"/>
                </a:solidFill>
              </a:rPr>
              <a:t>145 Obese (BMI </a:t>
            </a:r>
            <a:r>
              <a:rPr lang="en-US" u="sng" noProof="0" dirty="0">
                <a:solidFill>
                  <a:srgbClr val="000066"/>
                </a:solidFill>
              </a:rPr>
              <a:t>&gt;</a:t>
            </a:r>
            <a:r>
              <a:rPr lang="en-US" noProof="0" dirty="0">
                <a:solidFill>
                  <a:srgbClr val="000066"/>
                </a:solidFill>
              </a:rPr>
              <a:t>30 Kg/m</a:t>
            </a:r>
            <a:r>
              <a:rPr lang="en-US" baseline="30000" noProof="0" dirty="0">
                <a:solidFill>
                  <a:srgbClr val="000066"/>
                </a:solidFill>
              </a:rPr>
              <a:t>2</a:t>
            </a:r>
            <a:r>
              <a:rPr lang="en-US" noProof="0" dirty="0">
                <a:solidFill>
                  <a:srgbClr val="000066"/>
                </a:solidFill>
              </a:rPr>
              <a:t>)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P</a:t>
            </a:r>
            <a:r>
              <a:rPr lang="en-US" noProof="0" dirty="0" err="1">
                <a:solidFill>
                  <a:srgbClr val="000066"/>
                </a:solidFill>
              </a:rPr>
              <a:t>ersons</a:t>
            </a:r>
            <a:r>
              <a:rPr lang="en-US" noProof="0" dirty="0">
                <a:solidFill>
                  <a:srgbClr val="000066"/>
                </a:solidFill>
              </a:rPr>
              <a:t> on RAL, DTG, or BIC + TAF/FTC</a:t>
            </a:r>
          </a:p>
        </p:txBody>
      </p: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225A950C-5DD4-896B-2D62-61E9CA531CC8}"/>
              </a:ext>
            </a:extLst>
          </p:cNvPr>
          <p:cNvGrpSpPr/>
          <p:nvPr/>
        </p:nvGrpSpPr>
        <p:grpSpPr>
          <a:xfrm>
            <a:off x="661896" y="2583702"/>
            <a:ext cx="3533919" cy="1224922"/>
            <a:chOff x="4499340" y="1548134"/>
            <a:chExt cx="3533919" cy="1224922"/>
          </a:xfrm>
        </p:grpSpPr>
        <p:sp>
          <p:nvSpPr>
            <p:cNvPr id="41" name="Flowchart: Off-page Connector 3">
              <a:extLst>
                <a:ext uri="{FF2B5EF4-FFF2-40B4-BE49-F238E27FC236}">
                  <a16:creationId xmlns:a16="http://schemas.microsoft.com/office/drawing/2014/main" id="{69C6166E-7F5D-B4C7-6AF2-FD326BFD06EC}"/>
                </a:ext>
              </a:extLst>
            </p:cNvPr>
            <p:cNvSpPr/>
            <p:nvPr/>
          </p:nvSpPr>
          <p:spPr>
            <a:xfrm rot="16200000">
              <a:off x="6098311" y="141097"/>
              <a:ext cx="287590" cy="3101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sz="1400" b="1" noProof="0" dirty="0"/>
                <a:t>Switch to DOR + TAF/FTC (N = 47)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lowchart: Off-page Connector 3">
              <a:extLst>
                <a:ext uri="{FF2B5EF4-FFF2-40B4-BE49-F238E27FC236}">
                  <a16:creationId xmlns:a16="http://schemas.microsoft.com/office/drawing/2014/main" id="{4F50E43C-1439-F62F-A67E-7DA36503AA05}"/>
                </a:ext>
              </a:extLst>
            </p:cNvPr>
            <p:cNvSpPr/>
            <p:nvPr/>
          </p:nvSpPr>
          <p:spPr>
            <a:xfrm rot="16200000">
              <a:off x="6098310" y="490445"/>
              <a:ext cx="287590" cy="31016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sz="1400" b="1" noProof="0" dirty="0"/>
                <a:t>Switch to DOR + TDF/FTC (N = 49)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lowchart: Off-page Connector 3">
              <a:extLst>
                <a:ext uri="{FF2B5EF4-FFF2-40B4-BE49-F238E27FC236}">
                  <a16:creationId xmlns:a16="http://schemas.microsoft.com/office/drawing/2014/main" id="{AF723F84-AE88-7DC6-CC0E-E0E926ED621F}"/>
                </a:ext>
              </a:extLst>
            </p:cNvPr>
            <p:cNvSpPr/>
            <p:nvPr/>
          </p:nvSpPr>
          <p:spPr>
            <a:xfrm rot="16200000">
              <a:off x="6098310" y="840828"/>
              <a:ext cx="287590" cy="3101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sz="1400" b="1" noProof="0" dirty="0"/>
                <a:t>Continuation of INSTI + TAF/FTC (N = 49)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92F186B-A5C3-E67A-A83F-42D3B06651DE}"/>
                </a:ext>
              </a:extLst>
            </p:cNvPr>
            <p:cNvSpPr txBox="1"/>
            <p:nvPr/>
          </p:nvSpPr>
          <p:spPr>
            <a:xfrm>
              <a:off x="4499340" y="2496057"/>
              <a:ext cx="402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W0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4A2C2F1-CD08-CD0E-F05B-F9AE7FB92511}"/>
                </a:ext>
              </a:extLst>
            </p:cNvPr>
            <p:cNvSpPr txBox="1"/>
            <p:nvPr/>
          </p:nvSpPr>
          <p:spPr>
            <a:xfrm>
              <a:off x="7552038" y="2496057"/>
              <a:ext cx="4812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W48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0DB4BA0F-8FAF-3258-2F79-4AFFEB95BB66}"/>
              </a:ext>
            </a:extLst>
          </p:cNvPr>
          <p:cNvGrpSpPr/>
          <p:nvPr/>
        </p:nvGrpSpPr>
        <p:grpSpPr>
          <a:xfrm>
            <a:off x="5089224" y="2281843"/>
            <a:ext cx="6981410" cy="2074133"/>
            <a:chOff x="5089224" y="2281843"/>
            <a:chExt cx="6981410" cy="207413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3FE01F2-3095-3F4C-36A9-4567B4706583}"/>
                </a:ext>
              </a:extLst>
            </p:cNvPr>
            <p:cNvSpPr txBox="1"/>
            <p:nvPr/>
          </p:nvSpPr>
          <p:spPr>
            <a:xfrm>
              <a:off x="5546318" y="2646561"/>
              <a:ext cx="1378519" cy="1069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Weight Changes</a:t>
              </a:r>
            </a:p>
            <a:p>
              <a:pPr marL="177800"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DOR+TAF</a:t>
              </a:r>
            </a:p>
            <a:p>
              <a:pPr marL="177800"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DOR+TDF</a:t>
              </a:r>
            </a:p>
            <a:p>
              <a:pPr marL="177800"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INSTI+TAF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91EEC01-BE6B-C346-7EE4-EB9C1A4537AA}"/>
                </a:ext>
              </a:extLst>
            </p:cNvPr>
            <p:cNvSpPr txBox="1"/>
            <p:nvPr/>
          </p:nvSpPr>
          <p:spPr>
            <a:xfrm>
              <a:off x="6517850" y="2422723"/>
              <a:ext cx="3674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N</a:t>
              </a:r>
            </a:p>
            <a:p>
              <a:pPr algn="l">
                <a:spcAft>
                  <a:spcPts val="300"/>
                </a:spcAft>
              </a:pPr>
              <a:endParaRPr lang="en-US" sz="1400" noProof="0" dirty="0">
                <a:solidFill>
                  <a:srgbClr val="000066"/>
                </a:solidFill>
              </a:endParaRPr>
            </a:p>
            <a:p>
              <a:pPr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39</a:t>
              </a:r>
            </a:p>
            <a:p>
              <a:pPr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45</a:t>
              </a:r>
            </a:p>
            <a:p>
              <a:pPr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43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9063674-1B3D-C740-A0AC-0C090F92924C}"/>
                </a:ext>
              </a:extLst>
            </p:cNvPr>
            <p:cNvSpPr txBox="1"/>
            <p:nvPr/>
          </p:nvSpPr>
          <p:spPr>
            <a:xfrm>
              <a:off x="10531430" y="2392646"/>
              <a:ext cx="15392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Est. (97.5% CI)</a:t>
              </a:r>
            </a:p>
            <a:p>
              <a:pPr algn="ctr">
                <a:spcAft>
                  <a:spcPts val="300"/>
                </a:spcAft>
              </a:pPr>
              <a:endParaRPr lang="en-US" sz="1400" b="1" noProof="0" dirty="0">
                <a:solidFill>
                  <a:srgbClr val="000066"/>
                </a:solidFill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-0.47 (-2.09, 1.14)</a:t>
              </a:r>
            </a:p>
            <a:p>
              <a:pPr algn="ctr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-2.73 (-4.22, -1.23)</a:t>
              </a:r>
            </a:p>
            <a:p>
              <a:pPr algn="ctr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-1.84 (-3.37, -0.30)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C8CABB0-03A8-0F99-98C9-B4B72AEE84E1}"/>
                </a:ext>
              </a:extLst>
            </p:cNvPr>
            <p:cNvGrpSpPr/>
            <p:nvPr/>
          </p:nvGrpSpPr>
          <p:grpSpPr>
            <a:xfrm rot="5400000">
              <a:off x="7685216" y="2721465"/>
              <a:ext cx="122062" cy="1182371"/>
              <a:chOff x="2084388" y="2281238"/>
              <a:chExt cx="127000" cy="720725"/>
            </a:xfrm>
          </p:grpSpPr>
          <p:sp>
            <p:nvSpPr>
              <p:cNvPr id="8" name="Line 113">
                <a:extLst>
                  <a:ext uri="{FF2B5EF4-FFF2-40B4-BE49-F238E27FC236}">
                    <a16:creationId xmlns:a16="http://schemas.microsoft.com/office/drawing/2014/main" id="{77E04483-CC1B-3873-805B-F423C2730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" name="Line 120">
                <a:extLst>
                  <a:ext uri="{FF2B5EF4-FFF2-40B4-BE49-F238E27FC236}">
                    <a16:creationId xmlns:a16="http://schemas.microsoft.com/office/drawing/2014/main" id="{77220E2D-3373-7F78-9B06-F79BC7E58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Line 113">
                <a:extLst>
                  <a:ext uri="{FF2B5EF4-FFF2-40B4-BE49-F238E27FC236}">
                    <a16:creationId xmlns:a16="http://schemas.microsoft.com/office/drawing/2014/main" id="{6460D583-7E15-FDA7-2BBC-E4F8CC1F2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AA23AC5-26CE-1ED6-C2B9-89BFC9625F2C}"/>
                </a:ext>
              </a:extLst>
            </p:cNvPr>
            <p:cNvGrpSpPr/>
            <p:nvPr/>
          </p:nvGrpSpPr>
          <p:grpSpPr>
            <a:xfrm>
              <a:off x="10672304" y="3822554"/>
              <a:ext cx="332391" cy="318924"/>
              <a:chOff x="1927767" y="4873519"/>
              <a:chExt cx="365630" cy="424488"/>
            </a:xfrm>
          </p:grpSpPr>
          <p:sp>
            <p:nvSpPr>
              <p:cNvPr id="12" name="Line 19">
                <a:extLst>
                  <a:ext uri="{FF2B5EF4-FFF2-40B4-BE49-F238E27FC236}">
                    <a16:creationId xmlns:a16="http://schemas.microsoft.com/office/drawing/2014/main" id="{0D78368A-6541-256F-A2F6-80B16C942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49">
                <a:extLst>
                  <a:ext uri="{FF2B5EF4-FFF2-40B4-BE49-F238E27FC236}">
                    <a16:creationId xmlns:a16="http://schemas.microsoft.com/office/drawing/2014/main" id="{249E5437-8C23-01EE-827F-EFF5C2B0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5.0</a:t>
                </a: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6370E9B-CED0-3BCF-9EA5-6B797794B8D3}"/>
                </a:ext>
              </a:extLst>
            </p:cNvPr>
            <p:cNvGrpSpPr/>
            <p:nvPr/>
          </p:nvGrpSpPr>
          <p:grpSpPr>
            <a:xfrm>
              <a:off x="8674081" y="3822554"/>
              <a:ext cx="332391" cy="318924"/>
              <a:chOff x="1927767" y="4873519"/>
              <a:chExt cx="365630" cy="424488"/>
            </a:xfrm>
          </p:grpSpPr>
          <p:sp>
            <p:nvSpPr>
              <p:cNvPr id="15" name="Line 19">
                <a:extLst>
                  <a:ext uri="{FF2B5EF4-FFF2-40B4-BE49-F238E27FC236}">
                    <a16:creationId xmlns:a16="http://schemas.microsoft.com/office/drawing/2014/main" id="{B17418BD-C6CB-F511-1175-2015A5626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49">
                <a:extLst>
                  <a:ext uri="{FF2B5EF4-FFF2-40B4-BE49-F238E27FC236}">
                    <a16:creationId xmlns:a16="http://schemas.microsoft.com/office/drawing/2014/main" id="{A0D3CDA9-85FB-EDED-6BB3-F30BE8953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39C6CB1C-79DF-5BE3-1F3E-14FE960C6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5946" y="2864357"/>
              <a:ext cx="0" cy="1026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D370F16F-A0B1-FFDF-0555-0785CB5B30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753060" y="1227960"/>
              <a:ext cx="0" cy="5287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Losange 18">
              <a:extLst>
                <a:ext uri="{FF2B5EF4-FFF2-40B4-BE49-F238E27FC236}">
                  <a16:creationId xmlns:a16="http://schemas.microsoft.com/office/drawing/2014/main" id="{D1ACCD3E-A81A-6BE3-4EFC-682BB30B9BC4}"/>
                </a:ext>
              </a:extLst>
            </p:cNvPr>
            <p:cNvSpPr/>
            <p:nvPr/>
          </p:nvSpPr>
          <p:spPr>
            <a:xfrm>
              <a:off x="7692749" y="3267798"/>
              <a:ext cx="100187" cy="100187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CE0D3CA-0D93-A768-2D47-5428ACD1289B}"/>
                </a:ext>
              </a:extLst>
            </p:cNvPr>
            <p:cNvGrpSpPr/>
            <p:nvPr/>
          </p:nvGrpSpPr>
          <p:grpSpPr>
            <a:xfrm>
              <a:off x="6640547" y="3822554"/>
              <a:ext cx="394907" cy="318924"/>
              <a:chOff x="1893383" y="4873519"/>
              <a:chExt cx="434397" cy="424488"/>
            </a:xfrm>
          </p:grpSpPr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D1E1B4B6-AB96-648A-9A4D-BD7C0647A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49">
                <a:extLst>
                  <a:ext uri="{FF2B5EF4-FFF2-40B4-BE49-F238E27FC236}">
                    <a16:creationId xmlns:a16="http://schemas.microsoft.com/office/drawing/2014/main" id="{F9E577EF-EB5E-70C6-D634-741D766F6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-5.0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00F24AE4-F085-8AA8-E00B-F76570112509}"/>
                </a:ext>
              </a:extLst>
            </p:cNvPr>
            <p:cNvGrpSpPr/>
            <p:nvPr/>
          </p:nvGrpSpPr>
          <p:grpSpPr>
            <a:xfrm>
              <a:off x="7640508" y="3822554"/>
              <a:ext cx="394907" cy="318924"/>
              <a:chOff x="1893383" y="4873519"/>
              <a:chExt cx="434397" cy="424488"/>
            </a:xfrm>
          </p:grpSpPr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4F9E42A-80B0-0049-B853-5D138A02D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49">
                <a:extLst>
                  <a:ext uri="{FF2B5EF4-FFF2-40B4-BE49-F238E27FC236}">
                    <a16:creationId xmlns:a16="http://schemas.microsoft.com/office/drawing/2014/main" id="{6F04C119-E546-BBF2-31F3-913B3C6A0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-2.5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EB164EB-D291-2A7C-FCC2-5125F44296E9}"/>
                </a:ext>
              </a:extLst>
            </p:cNvPr>
            <p:cNvGrpSpPr/>
            <p:nvPr/>
          </p:nvGrpSpPr>
          <p:grpSpPr>
            <a:xfrm>
              <a:off x="9677799" y="3822554"/>
              <a:ext cx="332391" cy="318924"/>
              <a:chOff x="1927767" y="4873519"/>
              <a:chExt cx="365630" cy="424488"/>
            </a:xfrm>
          </p:grpSpPr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6FFCCF02-6983-F5FC-DDE4-67E4446FA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49">
                <a:extLst>
                  <a:ext uri="{FF2B5EF4-FFF2-40B4-BE49-F238E27FC236}">
                    <a16:creationId xmlns:a16="http://schemas.microsoft.com/office/drawing/2014/main" id="{B9F49F9B-395A-C70C-5922-531D4E4A3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2.5</a:t>
                </a:r>
              </a:p>
            </p:txBody>
          </p:sp>
        </p:grpSp>
        <p:sp>
          <p:nvSpPr>
            <p:cNvPr id="29" name="Rectangle 49">
              <a:extLst>
                <a:ext uri="{FF2B5EF4-FFF2-40B4-BE49-F238E27FC236}">
                  <a16:creationId xmlns:a16="http://schemas.microsoft.com/office/drawing/2014/main" id="{8BAB8508-D775-7F03-EABF-9E082916D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8054" y="4037052"/>
              <a:ext cx="1715782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Estimate (97.5% CI)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BA0068FE-2EDD-9064-D598-C10A563A5C2A}"/>
                </a:ext>
              </a:extLst>
            </p:cNvPr>
            <p:cNvGrpSpPr/>
            <p:nvPr/>
          </p:nvGrpSpPr>
          <p:grpSpPr>
            <a:xfrm rot="5400000">
              <a:off x="8581431" y="2460249"/>
              <a:ext cx="122062" cy="1277621"/>
              <a:chOff x="2084388" y="2281238"/>
              <a:chExt cx="127000" cy="720725"/>
            </a:xfrm>
          </p:grpSpPr>
          <p:sp>
            <p:nvSpPr>
              <p:cNvPr id="31" name="Line 113">
                <a:extLst>
                  <a:ext uri="{FF2B5EF4-FFF2-40B4-BE49-F238E27FC236}">
                    <a16:creationId xmlns:a16="http://schemas.microsoft.com/office/drawing/2014/main" id="{83ABB1A9-7237-FF71-C2D7-D8E2C13C4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Line 120">
                <a:extLst>
                  <a:ext uri="{FF2B5EF4-FFF2-40B4-BE49-F238E27FC236}">
                    <a16:creationId xmlns:a16="http://schemas.microsoft.com/office/drawing/2014/main" id="{C055F4CA-8B30-62D2-D642-4E23AD1B2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Line 113">
                <a:extLst>
                  <a:ext uri="{FF2B5EF4-FFF2-40B4-BE49-F238E27FC236}">
                    <a16:creationId xmlns:a16="http://schemas.microsoft.com/office/drawing/2014/main" id="{606F950F-22B6-1097-38E3-F2D3BB3AD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4" name="Losange 33">
              <a:extLst>
                <a:ext uri="{FF2B5EF4-FFF2-40B4-BE49-F238E27FC236}">
                  <a16:creationId xmlns:a16="http://schemas.microsoft.com/office/drawing/2014/main" id="{FD0EAAC5-0D5F-C91B-ECFF-2D733CF89EE3}"/>
                </a:ext>
              </a:extLst>
            </p:cNvPr>
            <p:cNvSpPr/>
            <p:nvPr/>
          </p:nvSpPr>
          <p:spPr>
            <a:xfrm>
              <a:off x="8592368" y="3054207"/>
              <a:ext cx="100187" cy="10018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173D8AD-2D9A-4D87-B976-44640C4880A5}"/>
                </a:ext>
              </a:extLst>
            </p:cNvPr>
            <p:cNvGrpSpPr/>
            <p:nvPr/>
          </p:nvGrpSpPr>
          <p:grpSpPr>
            <a:xfrm rot="5400000">
              <a:off x="8040238" y="2906194"/>
              <a:ext cx="122062" cy="1217007"/>
              <a:chOff x="2084388" y="2281238"/>
              <a:chExt cx="127000" cy="720725"/>
            </a:xfrm>
          </p:grpSpPr>
          <p:sp>
            <p:nvSpPr>
              <p:cNvPr id="36" name="Line 113">
                <a:extLst>
                  <a:ext uri="{FF2B5EF4-FFF2-40B4-BE49-F238E27FC236}">
                    <a16:creationId xmlns:a16="http://schemas.microsoft.com/office/drawing/2014/main" id="{0BE5AB42-82AB-A741-FA7F-794F4B6BC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Line 120">
                <a:extLst>
                  <a:ext uri="{FF2B5EF4-FFF2-40B4-BE49-F238E27FC236}">
                    <a16:creationId xmlns:a16="http://schemas.microsoft.com/office/drawing/2014/main" id="{1161F559-9A0A-2493-EAE4-8AFF5F94C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Line 113">
                <a:extLst>
                  <a:ext uri="{FF2B5EF4-FFF2-40B4-BE49-F238E27FC236}">
                    <a16:creationId xmlns:a16="http://schemas.microsoft.com/office/drawing/2014/main" id="{BC7C2428-2FA2-3741-02A5-753F9B2C0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9" name="Losange 38">
              <a:extLst>
                <a:ext uri="{FF2B5EF4-FFF2-40B4-BE49-F238E27FC236}">
                  <a16:creationId xmlns:a16="http://schemas.microsoft.com/office/drawing/2014/main" id="{A5EB890F-F89B-7753-354A-8A239570BD5D}"/>
                </a:ext>
              </a:extLst>
            </p:cNvPr>
            <p:cNvSpPr/>
            <p:nvPr/>
          </p:nvSpPr>
          <p:spPr>
            <a:xfrm>
              <a:off x="8051175" y="3469844"/>
              <a:ext cx="100187" cy="10018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33B8FFD-D1E3-B2B9-3658-7224EC45E49E}"/>
                </a:ext>
              </a:extLst>
            </p:cNvPr>
            <p:cNvSpPr txBox="1"/>
            <p:nvPr/>
          </p:nvSpPr>
          <p:spPr>
            <a:xfrm>
              <a:off x="5089224" y="2281843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rgbClr val="00B0F0"/>
                  </a:solidFill>
                </a:rPr>
                <a:t>Within Arm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44BC39D-B02D-F0B1-B129-1F9B984CB163}"/>
              </a:ext>
            </a:extLst>
          </p:cNvPr>
          <p:cNvGrpSpPr/>
          <p:nvPr/>
        </p:nvGrpSpPr>
        <p:grpSpPr>
          <a:xfrm>
            <a:off x="5089224" y="4329587"/>
            <a:ext cx="7095213" cy="2141291"/>
            <a:chOff x="5089224" y="4329587"/>
            <a:chExt cx="7095213" cy="2141291"/>
          </a:xfrm>
        </p:grpSpPr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2ABCEFE-F132-F456-16FB-F762F9CCC801}"/>
                </a:ext>
              </a:extLst>
            </p:cNvPr>
            <p:cNvSpPr txBox="1"/>
            <p:nvPr/>
          </p:nvSpPr>
          <p:spPr>
            <a:xfrm>
              <a:off x="5089224" y="4329587"/>
              <a:ext cx="3788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rgbClr val="00B0F0"/>
                  </a:solidFill>
                </a:rPr>
                <a:t>Pairwise Treatment Arm Comparisons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79AB382D-6AB6-9731-9B83-AFC1B7B66770}"/>
                </a:ext>
              </a:extLst>
            </p:cNvPr>
            <p:cNvSpPr txBox="1"/>
            <p:nvPr/>
          </p:nvSpPr>
          <p:spPr>
            <a:xfrm>
              <a:off x="5534904" y="4624229"/>
              <a:ext cx="20168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spcAft>
                  <a:spcPts val="1800"/>
                </a:spcAft>
                <a:defRPr sz="1100" b="1">
                  <a:solidFill>
                    <a:srgbClr val="000066"/>
                  </a:solidFill>
                </a:defRPr>
              </a:lvl1pPr>
            </a:lstStyle>
            <a:p>
              <a:pPr algn="l"/>
              <a:r>
                <a:rPr lang="en-US" sz="1400" noProof="0" dirty="0"/>
                <a:t>Weight Changes</a:t>
              </a:r>
            </a:p>
            <a:p>
              <a:pPr marL="177800" algn="l"/>
              <a:r>
                <a:rPr lang="en-US" sz="1400" b="0" noProof="0" dirty="0"/>
                <a:t>DOR+TAF vs INSTI+TAF</a:t>
              </a:r>
            </a:p>
            <a:p>
              <a:pPr marL="177800" algn="l"/>
              <a:r>
                <a:rPr lang="en-US" sz="1400" b="0" noProof="0" dirty="0"/>
                <a:t>DOR+TDF vs INSTI+TAF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7CCF685-D37A-AE25-D740-573594F67601}"/>
                </a:ext>
              </a:extLst>
            </p:cNvPr>
            <p:cNvSpPr txBox="1"/>
            <p:nvPr/>
          </p:nvSpPr>
          <p:spPr>
            <a:xfrm>
              <a:off x="10233426" y="4624229"/>
              <a:ext cx="14847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Est. (97.5% CI)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1.36 (-1.20, 3.92)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-0.89 (-3.34, 1.57)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D5529C5-2508-E4E8-0B3E-A28352B06601}"/>
                </a:ext>
              </a:extLst>
            </p:cNvPr>
            <p:cNvSpPr txBox="1"/>
            <p:nvPr/>
          </p:nvSpPr>
          <p:spPr>
            <a:xfrm>
              <a:off x="11453082" y="4621334"/>
              <a:ext cx="7313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P-value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0.23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0.41</a:t>
              </a: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12C10345-631E-0D1C-5C1B-1138926FE3AC}"/>
                </a:ext>
              </a:extLst>
            </p:cNvPr>
            <p:cNvGrpSpPr/>
            <p:nvPr/>
          </p:nvGrpSpPr>
          <p:grpSpPr>
            <a:xfrm>
              <a:off x="10323054" y="5952845"/>
              <a:ext cx="332391" cy="318924"/>
              <a:chOff x="1927767" y="4873519"/>
              <a:chExt cx="365630" cy="424488"/>
            </a:xfrm>
          </p:grpSpPr>
          <p:sp>
            <p:nvSpPr>
              <p:cNvPr id="53" name="Line 19">
                <a:extLst>
                  <a:ext uri="{FF2B5EF4-FFF2-40B4-BE49-F238E27FC236}">
                    <a16:creationId xmlns:a16="http://schemas.microsoft.com/office/drawing/2014/main" id="{B477232D-FF9C-A51A-B2DB-A4F14DF07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49">
                <a:extLst>
                  <a:ext uri="{FF2B5EF4-FFF2-40B4-BE49-F238E27FC236}">
                    <a16:creationId xmlns:a16="http://schemas.microsoft.com/office/drawing/2014/main" id="{5D99FE45-388E-0454-C54E-ADA341414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5.0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BAE818EB-A46B-3C2B-1063-30B5792DBD74}"/>
                </a:ext>
              </a:extLst>
            </p:cNvPr>
            <p:cNvGrpSpPr/>
            <p:nvPr/>
          </p:nvGrpSpPr>
          <p:grpSpPr>
            <a:xfrm>
              <a:off x="8591531" y="5952845"/>
              <a:ext cx="332391" cy="318924"/>
              <a:chOff x="1927767" y="4873519"/>
              <a:chExt cx="365630" cy="424488"/>
            </a:xfrm>
          </p:grpSpPr>
          <p:sp>
            <p:nvSpPr>
              <p:cNvPr id="56" name="Line 19">
                <a:extLst>
                  <a:ext uri="{FF2B5EF4-FFF2-40B4-BE49-F238E27FC236}">
                    <a16:creationId xmlns:a16="http://schemas.microsoft.com/office/drawing/2014/main" id="{A808B8AE-A263-52E6-B51F-7B63CFD95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49">
                <a:extLst>
                  <a:ext uri="{FF2B5EF4-FFF2-40B4-BE49-F238E27FC236}">
                    <a16:creationId xmlns:a16="http://schemas.microsoft.com/office/drawing/2014/main" id="{D320D755-6BB8-8F9E-E397-A4841A066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218BF761-8067-410A-FEA3-884E26004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53396" y="4898399"/>
              <a:ext cx="0" cy="10948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19">
              <a:extLst>
                <a:ext uri="{FF2B5EF4-FFF2-40B4-BE49-F238E27FC236}">
                  <a16:creationId xmlns:a16="http://schemas.microsoft.com/office/drawing/2014/main" id="{B90367AA-5839-AEF7-98E1-C9A5FD3D69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670510" y="3317307"/>
              <a:ext cx="0" cy="5287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E5BE8416-0AA8-67E8-7102-CCA4578A7391}"/>
                </a:ext>
              </a:extLst>
            </p:cNvPr>
            <p:cNvGrpSpPr/>
            <p:nvPr/>
          </p:nvGrpSpPr>
          <p:grpSpPr>
            <a:xfrm>
              <a:off x="6836071" y="5952845"/>
              <a:ext cx="394907" cy="318924"/>
              <a:chOff x="1893383" y="4873519"/>
              <a:chExt cx="434397" cy="424488"/>
            </a:xfrm>
          </p:grpSpPr>
          <p:sp>
            <p:nvSpPr>
              <p:cNvPr id="61" name="Line 19">
                <a:extLst>
                  <a:ext uri="{FF2B5EF4-FFF2-40B4-BE49-F238E27FC236}">
                    <a16:creationId xmlns:a16="http://schemas.microsoft.com/office/drawing/2014/main" id="{27C75E44-174B-9F04-C6B4-4FC3E60E9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30269D65-5C74-696B-FD2A-F5E8B7F9B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-5.0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898852BC-FC85-0053-635C-9399C46E1968}"/>
                </a:ext>
              </a:extLst>
            </p:cNvPr>
            <p:cNvGrpSpPr/>
            <p:nvPr/>
          </p:nvGrpSpPr>
          <p:grpSpPr>
            <a:xfrm>
              <a:off x="7697546" y="5952845"/>
              <a:ext cx="394907" cy="318924"/>
              <a:chOff x="1893383" y="4873519"/>
              <a:chExt cx="434397" cy="424488"/>
            </a:xfrm>
          </p:grpSpPr>
          <p:sp>
            <p:nvSpPr>
              <p:cNvPr id="64" name="Line 19">
                <a:extLst>
                  <a:ext uri="{FF2B5EF4-FFF2-40B4-BE49-F238E27FC236}">
                    <a16:creationId xmlns:a16="http://schemas.microsoft.com/office/drawing/2014/main" id="{395C0AE9-2359-3AAB-75FC-E2D9C7E77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49">
                <a:extLst>
                  <a:ext uri="{FF2B5EF4-FFF2-40B4-BE49-F238E27FC236}">
                    <a16:creationId xmlns:a16="http://schemas.microsoft.com/office/drawing/2014/main" id="{3F0E6A0D-1642-A98D-D1E8-142F8C19A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-2.5</a:t>
                </a: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A55D3F00-4745-8CFD-2C44-BA6A3F3A1181}"/>
                </a:ext>
              </a:extLst>
            </p:cNvPr>
            <p:cNvGrpSpPr/>
            <p:nvPr/>
          </p:nvGrpSpPr>
          <p:grpSpPr>
            <a:xfrm>
              <a:off x="9455549" y="5952845"/>
              <a:ext cx="332391" cy="318924"/>
              <a:chOff x="1927767" y="4873519"/>
              <a:chExt cx="365630" cy="424488"/>
            </a:xfrm>
          </p:grpSpPr>
          <p:sp>
            <p:nvSpPr>
              <p:cNvPr id="67" name="Line 19">
                <a:extLst>
                  <a:ext uri="{FF2B5EF4-FFF2-40B4-BE49-F238E27FC236}">
                    <a16:creationId xmlns:a16="http://schemas.microsoft.com/office/drawing/2014/main" id="{60784C67-4E22-A147-6A36-6AC4374CB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49">
                <a:extLst>
                  <a:ext uri="{FF2B5EF4-FFF2-40B4-BE49-F238E27FC236}">
                    <a16:creationId xmlns:a16="http://schemas.microsoft.com/office/drawing/2014/main" id="{F0708E89-1F31-B99C-967B-1691F3DB2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2.5</a:t>
                </a:r>
              </a:p>
            </p:txBody>
          </p:sp>
        </p:grp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A1A4E747-D1C8-5ED3-0A2A-943DD484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006" y="6182731"/>
              <a:ext cx="151540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Estimate (97.5% CI)</a:t>
              </a:r>
            </a:p>
          </p:txBody>
        </p:sp>
        <p:sp>
          <p:nvSpPr>
            <p:cNvPr id="70" name="Rectangle 49">
              <a:extLst>
                <a:ext uri="{FF2B5EF4-FFF2-40B4-BE49-F238E27FC236}">
                  <a16:creationId xmlns:a16="http://schemas.microsoft.com/office/drawing/2014/main" id="{FC3DDC6A-95BD-8042-B36D-EF51F3F7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814" y="5721736"/>
              <a:ext cx="118198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1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400" i="1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Favors INSTI</a:t>
              </a:r>
              <a:endParaRPr kumimoji="0" lang="en-US" sz="140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50C4C062-971F-854B-8209-067937873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323" y="5721736"/>
              <a:ext cx="113389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Favors DOR </a:t>
              </a:r>
              <a:r>
                <a:rPr lang="en-US" sz="1400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  <a:sym typeface="Wingdings" panose="05000000000000000000" pitchFamily="2" charset="2"/>
                </a:rPr>
                <a:t></a:t>
              </a:r>
              <a:endPara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034D98FA-4AFC-BAD9-97EC-9AD8B476B5AA}"/>
                </a:ext>
              </a:extLst>
            </p:cNvPr>
            <p:cNvGrpSpPr/>
            <p:nvPr/>
          </p:nvGrpSpPr>
          <p:grpSpPr>
            <a:xfrm rot="5400000">
              <a:off x="9163257" y="4374766"/>
              <a:ext cx="122062" cy="1753584"/>
              <a:chOff x="2084388" y="2281238"/>
              <a:chExt cx="127000" cy="720725"/>
            </a:xfrm>
          </p:grpSpPr>
          <p:sp>
            <p:nvSpPr>
              <p:cNvPr id="73" name="Line 113">
                <a:extLst>
                  <a:ext uri="{FF2B5EF4-FFF2-40B4-BE49-F238E27FC236}">
                    <a16:creationId xmlns:a16="http://schemas.microsoft.com/office/drawing/2014/main" id="{2AC740CD-8B4A-98B2-3B9E-2F2F09A83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" name="Line 120">
                <a:extLst>
                  <a:ext uri="{FF2B5EF4-FFF2-40B4-BE49-F238E27FC236}">
                    <a16:creationId xmlns:a16="http://schemas.microsoft.com/office/drawing/2014/main" id="{B470DB52-B9FC-0A9A-5594-1CB91A755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" name="Line 113">
                <a:extLst>
                  <a:ext uri="{FF2B5EF4-FFF2-40B4-BE49-F238E27FC236}">
                    <a16:creationId xmlns:a16="http://schemas.microsoft.com/office/drawing/2014/main" id="{C7F34EEE-E191-8CF1-0D78-32D27F23D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6" name="Losange 75">
              <a:extLst>
                <a:ext uri="{FF2B5EF4-FFF2-40B4-BE49-F238E27FC236}">
                  <a16:creationId xmlns:a16="http://schemas.microsoft.com/office/drawing/2014/main" id="{1771290D-EB89-82BC-82B9-45D19169594A}"/>
                </a:ext>
              </a:extLst>
            </p:cNvPr>
            <p:cNvSpPr/>
            <p:nvPr/>
          </p:nvSpPr>
          <p:spPr>
            <a:xfrm>
              <a:off x="9176568" y="5206704"/>
              <a:ext cx="100187" cy="10018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BB982259-DE7C-E4B0-25E0-290F0F547812}"/>
                </a:ext>
              </a:extLst>
            </p:cNvPr>
            <p:cNvGrpSpPr/>
            <p:nvPr/>
          </p:nvGrpSpPr>
          <p:grpSpPr>
            <a:xfrm rot="5400000">
              <a:off x="8389842" y="4813716"/>
              <a:ext cx="122062" cy="1676400"/>
              <a:chOff x="2084388" y="2281238"/>
              <a:chExt cx="127000" cy="720725"/>
            </a:xfrm>
          </p:grpSpPr>
          <p:sp>
            <p:nvSpPr>
              <p:cNvPr id="78" name="Line 113">
                <a:extLst>
                  <a:ext uri="{FF2B5EF4-FFF2-40B4-BE49-F238E27FC236}">
                    <a16:creationId xmlns:a16="http://schemas.microsoft.com/office/drawing/2014/main" id="{A2F817D6-03CC-D617-153B-6D127DB51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9" name="Line 120">
                <a:extLst>
                  <a:ext uri="{FF2B5EF4-FFF2-40B4-BE49-F238E27FC236}">
                    <a16:creationId xmlns:a16="http://schemas.microsoft.com/office/drawing/2014/main" id="{20E31253-771B-5D4F-566F-5C3EC62A6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" name="Line 113">
                <a:extLst>
                  <a:ext uri="{FF2B5EF4-FFF2-40B4-BE49-F238E27FC236}">
                    <a16:creationId xmlns:a16="http://schemas.microsoft.com/office/drawing/2014/main" id="{D4C6E566-9B67-DFC0-EFD1-F644A1D4D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81" name="Losange 80">
              <a:extLst>
                <a:ext uri="{FF2B5EF4-FFF2-40B4-BE49-F238E27FC236}">
                  <a16:creationId xmlns:a16="http://schemas.microsoft.com/office/drawing/2014/main" id="{8B5EADDB-A2BA-F47F-6C2E-9A0C03678B25}"/>
                </a:ext>
              </a:extLst>
            </p:cNvPr>
            <p:cNvSpPr/>
            <p:nvPr/>
          </p:nvSpPr>
          <p:spPr>
            <a:xfrm>
              <a:off x="8401868" y="5607063"/>
              <a:ext cx="100187" cy="100187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</p:grpSp>
      <p:sp>
        <p:nvSpPr>
          <p:cNvPr id="161" name="ZoneTexte 160">
            <a:extLst>
              <a:ext uri="{FF2B5EF4-FFF2-40B4-BE49-F238E27FC236}">
                <a16:creationId xmlns:a16="http://schemas.microsoft.com/office/drawing/2014/main" id="{06F8640A-1AB6-D458-44AA-DA4C7D7E5B23}"/>
              </a:ext>
            </a:extLst>
          </p:cNvPr>
          <p:cNvSpPr txBox="1"/>
          <p:nvPr/>
        </p:nvSpPr>
        <p:spPr>
          <a:xfrm>
            <a:off x="423656" y="4305023"/>
            <a:ext cx="536634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000066"/>
                </a:solidFill>
              </a:rPr>
              <a:t>Population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Female: 49%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Black: 53%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Median BMI: 34.9 kg/m</a:t>
            </a:r>
            <a:r>
              <a:rPr lang="en-US" sz="1600" baseline="30000" noProof="0" dirty="0">
                <a:solidFill>
                  <a:srgbClr val="000066"/>
                </a:solidFill>
              </a:rPr>
              <a:t>2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Median HOMA-IR: 6.2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Median time on current INSTI + TAF/FTC: 3.4 years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Weight gain &gt; 10% in the first 1-3 years on INSTI: 65%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noProof="0" dirty="0">
              <a:solidFill>
                <a:srgbClr val="000066"/>
              </a:solidFill>
            </a:endParaRPr>
          </a:p>
        </p:txBody>
      </p:sp>
      <p:sp>
        <p:nvSpPr>
          <p:cNvPr id="162" name="Text Box 2">
            <a:extLst>
              <a:ext uri="{FF2B5EF4-FFF2-40B4-BE49-F238E27FC236}">
                <a16:creationId xmlns:a16="http://schemas.microsoft.com/office/drawing/2014/main" id="{57BB8E56-0285-04C5-1BA8-9BF09150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991" y="1804973"/>
            <a:ext cx="5665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Weight changes at W48</a:t>
            </a:r>
          </a:p>
        </p:txBody>
      </p:sp>
    </p:spTree>
    <p:extLst>
      <p:ext uri="{BB962C8B-B14F-4D97-AF65-F5344CB8AC3E}">
        <p14:creationId xmlns:p14="http://schemas.microsoft.com/office/powerpoint/2010/main" val="1764467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F754E2E-60B7-588C-E42E-8C5E346E817F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11582400" cy="1212835"/>
          </a:xfrm>
          <a:prstGeom prst="rect">
            <a:avLst/>
          </a:prstGeom>
        </p:spPr>
        <p:txBody>
          <a:bodyPr anchor="ctr"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Switch to DOR ± TDF in obese PWH on INSTI + TAF: DO-IT trial (2)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82BC45A-9457-4024-523C-2E53558E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Koethe J,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EACS </a:t>
            </a: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2025, Abs. PS15.4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683C8D5-4AB0-8FA5-888A-0A1FF0C1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27" y="2764133"/>
            <a:ext cx="4229101" cy="1768929"/>
          </a:xfrm>
        </p:spPr>
        <p:txBody>
          <a:bodyPr>
            <a:normAutofit/>
          </a:bodyPr>
          <a:lstStyle/>
          <a:p>
            <a:r>
              <a:rPr lang="en-US" sz="1800" noProof="0" dirty="0"/>
              <a:t>Changes at W48 in total fat mass, trunk fat and total lean mass: no differences between groups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36F50B3-274C-17CB-A9F0-5ED5CEB69394}"/>
              </a:ext>
            </a:extLst>
          </p:cNvPr>
          <p:cNvGrpSpPr/>
          <p:nvPr/>
        </p:nvGrpSpPr>
        <p:grpSpPr>
          <a:xfrm>
            <a:off x="226496" y="1192213"/>
            <a:ext cx="7264276" cy="5405824"/>
            <a:chOff x="226496" y="1192213"/>
            <a:chExt cx="7264276" cy="5405824"/>
          </a:xfrm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9B2C8C9B-0598-4834-046F-8C66D4856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7588" y="4305300"/>
              <a:ext cx="16303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87F002AF-47FE-717D-C125-467AF9A041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7950" y="1192213"/>
              <a:ext cx="0" cy="31130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331611BD-2A7C-E552-9AA7-7D96F43EF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7950" y="4305300"/>
              <a:ext cx="16303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A400517D-FD40-1052-5999-19E1719EA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9950" y="4305300"/>
              <a:ext cx="0" cy="95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4FAA43CB-A139-B4F7-7F7B-2F4EA41EA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1950" y="4305300"/>
              <a:ext cx="0" cy="95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B1AE3A0A-EE92-0081-638F-5D2047C40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300" y="4305300"/>
              <a:ext cx="0" cy="95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336B23C-1014-10AB-E56C-5D05C8773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7950" y="4305300"/>
              <a:ext cx="0" cy="95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0D312AF9-7F4C-2BB4-9658-7CB4ADBD8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5950" y="4305300"/>
              <a:ext cx="0" cy="95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F16FEF95-7445-A607-7608-050DF66F5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5450" y="2678113"/>
              <a:ext cx="1125538" cy="0"/>
            </a:xfrm>
            <a:prstGeom prst="line">
              <a:avLst/>
            </a:prstGeom>
            <a:noFill/>
            <a:ln w="41275">
              <a:solidFill>
                <a:srgbClr val="05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B95BFBC0-97A8-CAA5-5721-D60A8CEA8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5850" y="3608388"/>
              <a:ext cx="601663" cy="0"/>
            </a:xfrm>
            <a:prstGeom prst="line">
              <a:avLst/>
            </a:prstGeom>
            <a:noFill/>
            <a:ln w="41275">
              <a:solidFill>
                <a:srgbClr val="4E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7FB71C8-1B05-8F2D-AD75-E6C0B35C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4075" y="3841750"/>
              <a:ext cx="606425" cy="0"/>
            </a:xfrm>
            <a:prstGeom prst="line">
              <a:avLst/>
            </a:prstGeom>
            <a:noFill/>
            <a:ln w="41275">
              <a:solidFill>
                <a:srgbClr val="05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C697C5D-FC3C-541F-20D9-230CB1F45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5388" y="1979613"/>
              <a:ext cx="2403475" cy="0"/>
            </a:xfrm>
            <a:prstGeom prst="line">
              <a:avLst/>
            </a:prstGeom>
            <a:noFill/>
            <a:ln w="41275">
              <a:solidFill>
                <a:srgbClr val="05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A2F2DED3-38D1-A34C-3439-369E5C5CD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788" y="1741488"/>
              <a:ext cx="2381250" cy="0"/>
            </a:xfrm>
            <a:prstGeom prst="line">
              <a:avLst/>
            </a:prstGeom>
            <a:noFill/>
            <a:ln w="41275">
              <a:solidFill>
                <a:srgbClr val="4E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164F1046-F673-890E-861A-82A82B317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4075" y="2444750"/>
              <a:ext cx="1112838" cy="0"/>
            </a:xfrm>
            <a:prstGeom prst="line">
              <a:avLst/>
            </a:prstGeom>
            <a:noFill/>
            <a:ln w="41275">
              <a:solidFill>
                <a:srgbClr val="4E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C6394F5-A37A-3DE2-7340-3AE91C091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850" y="1684338"/>
              <a:ext cx="111125" cy="112712"/>
            </a:xfrm>
            <a:custGeom>
              <a:avLst/>
              <a:gdLst>
                <a:gd name="T0" fmla="*/ 211 w 211"/>
                <a:gd name="T1" fmla="*/ 106 h 212"/>
                <a:gd name="T2" fmla="*/ 208 w 211"/>
                <a:gd name="T3" fmla="*/ 83 h 212"/>
                <a:gd name="T4" fmla="*/ 203 w 211"/>
                <a:gd name="T5" fmla="*/ 65 h 212"/>
                <a:gd name="T6" fmla="*/ 193 w 211"/>
                <a:gd name="T7" fmla="*/ 46 h 212"/>
                <a:gd name="T8" fmla="*/ 181 w 211"/>
                <a:gd name="T9" fmla="*/ 30 h 212"/>
                <a:gd name="T10" fmla="*/ 164 w 211"/>
                <a:gd name="T11" fmla="*/ 16 h 212"/>
                <a:gd name="T12" fmla="*/ 145 w 211"/>
                <a:gd name="T13" fmla="*/ 6 h 212"/>
                <a:gd name="T14" fmla="*/ 135 w 211"/>
                <a:gd name="T15" fmla="*/ 2 h 212"/>
                <a:gd name="T16" fmla="*/ 125 w 211"/>
                <a:gd name="T17" fmla="*/ 1 h 212"/>
                <a:gd name="T18" fmla="*/ 105 w 211"/>
                <a:gd name="T19" fmla="*/ 0 h 212"/>
                <a:gd name="T20" fmla="*/ 83 w 211"/>
                <a:gd name="T21" fmla="*/ 1 h 212"/>
                <a:gd name="T22" fmla="*/ 65 w 211"/>
                <a:gd name="T23" fmla="*/ 6 h 212"/>
                <a:gd name="T24" fmla="*/ 46 w 211"/>
                <a:gd name="T25" fmla="*/ 16 h 212"/>
                <a:gd name="T26" fmla="*/ 32 w 211"/>
                <a:gd name="T27" fmla="*/ 30 h 212"/>
                <a:gd name="T28" fmla="*/ 17 w 211"/>
                <a:gd name="T29" fmla="*/ 46 h 212"/>
                <a:gd name="T30" fmla="*/ 8 w 211"/>
                <a:gd name="T31" fmla="*/ 65 h 212"/>
                <a:gd name="T32" fmla="*/ 1 w 211"/>
                <a:gd name="T33" fmla="*/ 83 h 212"/>
                <a:gd name="T34" fmla="*/ 0 w 211"/>
                <a:gd name="T35" fmla="*/ 106 h 212"/>
                <a:gd name="T36" fmla="*/ 1 w 211"/>
                <a:gd name="T37" fmla="*/ 126 h 212"/>
                <a:gd name="T38" fmla="*/ 8 w 211"/>
                <a:gd name="T39" fmla="*/ 145 h 212"/>
                <a:gd name="T40" fmla="*/ 17 w 211"/>
                <a:gd name="T41" fmla="*/ 163 h 212"/>
                <a:gd name="T42" fmla="*/ 32 w 211"/>
                <a:gd name="T43" fmla="*/ 180 h 212"/>
                <a:gd name="T44" fmla="*/ 46 w 211"/>
                <a:gd name="T45" fmla="*/ 193 h 212"/>
                <a:gd name="T46" fmla="*/ 65 w 211"/>
                <a:gd name="T47" fmla="*/ 204 h 212"/>
                <a:gd name="T48" fmla="*/ 83 w 211"/>
                <a:gd name="T49" fmla="*/ 209 h 212"/>
                <a:gd name="T50" fmla="*/ 105 w 211"/>
                <a:gd name="T51" fmla="*/ 212 h 212"/>
                <a:gd name="T52" fmla="*/ 105 w 211"/>
                <a:gd name="T53" fmla="*/ 210 h 212"/>
                <a:gd name="T54" fmla="*/ 107 w 211"/>
                <a:gd name="T55" fmla="*/ 210 h 212"/>
                <a:gd name="T56" fmla="*/ 109 w 211"/>
                <a:gd name="T57" fmla="*/ 210 h 212"/>
                <a:gd name="T58" fmla="*/ 115 w 211"/>
                <a:gd name="T59" fmla="*/ 210 h 212"/>
                <a:gd name="T60" fmla="*/ 125 w 211"/>
                <a:gd name="T61" fmla="*/ 209 h 212"/>
                <a:gd name="T62" fmla="*/ 135 w 211"/>
                <a:gd name="T63" fmla="*/ 206 h 212"/>
                <a:gd name="T64" fmla="*/ 145 w 211"/>
                <a:gd name="T65" fmla="*/ 204 h 212"/>
                <a:gd name="T66" fmla="*/ 164 w 211"/>
                <a:gd name="T67" fmla="*/ 193 h 212"/>
                <a:gd name="T68" fmla="*/ 172 w 211"/>
                <a:gd name="T69" fmla="*/ 186 h 212"/>
                <a:gd name="T70" fmla="*/ 173 w 211"/>
                <a:gd name="T71" fmla="*/ 184 h 212"/>
                <a:gd name="T72" fmla="*/ 175 w 211"/>
                <a:gd name="T73" fmla="*/ 182 h 212"/>
                <a:gd name="T74" fmla="*/ 181 w 211"/>
                <a:gd name="T75" fmla="*/ 180 h 212"/>
                <a:gd name="T76" fmla="*/ 186 w 211"/>
                <a:gd name="T77" fmla="*/ 171 h 212"/>
                <a:gd name="T78" fmla="*/ 193 w 211"/>
                <a:gd name="T79" fmla="*/ 163 h 212"/>
                <a:gd name="T80" fmla="*/ 198 w 211"/>
                <a:gd name="T81" fmla="*/ 153 h 212"/>
                <a:gd name="T82" fmla="*/ 203 w 211"/>
                <a:gd name="T83" fmla="*/ 145 h 212"/>
                <a:gd name="T84" fmla="*/ 206 w 211"/>
                <a:gd name="T85" fmla="*/ 135 h 212"/>
                <a:gd name="T86" fmla="*/ 208 w 211"/>
                <a:gd name="T87" fmla="*/ 126 h 212"/>
                <a:gd name="T88" fmla="*/ 210 w 211"/>
                <a:gd name="T89" fmla="*/ 115 h 212"/>
                <a:gd name="T90" fmla="*/ 210 w 211"/>
                <a:gd name="T91" fmla="*/ 110 h 212"/>
                <a:gd name="T92" fmla="*/ 210 w 211"/>
                <a:gd name="T93" fmla="*/ 107 h 212"/>
                <a:gd name="T94" fmla="*/ 210 w 211"/>
                <a:gd name="T95" fmla="*/ 106 h 212"/>
                <a:gd name="T96" fmla="*/ 211 w 211"/>
                <a:gd name="T9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212">
                  <a:moveTo>
                    <a:pt x="211" y="106"/>
                  </a:moveTo>
                  <a:lnTo>
                    <a:pt x="208" y="83"/>
                  </a:lnTo>
                  <a:lnTo>
                    <a:pt x="203" y="65"/>
                  </a:lnTo>
                  <a:lnTo>
                    <a:pt x="193" y="46"/>
                  </a:lnTo>
                  <a:lnTo>
                    <a:pt x="181" y="30"/>
                  </a:lnTo>
                  <a:lnTo>
                    <a:pt x="164" y="16"/>
                  </a:lnTo>
                  <a:lnTo>
                    <a:pt x="145" y="6"/>
                  </a:lnTo>
                  <a:lnTo>
                    <a:pt x="135" y="2"/>
                  </a:lnTo>
                  <a:lnTo>
                    <a:pt x="125" y="1"/>
                  </a:lnTo>
                  <a:lnTo>
                    <a:pt x="105" y="0"/>
                  </a:lnTo>
                  <a:lnTo>
                    <a:pt x="83" y="1"/>
                  </a:lnTo>
                  <a:lnTo>
                    <a:pt x="65" y="6"/>
                  </a:lnTo>
                  <a:lnTo>
                    <a:pt x="46" y="16"/>
                  </a:lnTo>
                  <a:lnTo>
                    <a:pt x="32" y="30"/>
                  </a:lnTo>
                  <a:lnTo>
                    <a:pt x="17" y="46"/>
                  </a:lnTo>
                  <a:lnTo>
                    <a:pt x="8" y="65"/>
                  </a:lnTo>
                  <a:lnTo>
                    <a:pt x="1" y="83"/>
                  </a:lnTo>
                  <a:lnTo>
                    <a:pt x="0" y="106"/>
                  </a:lnTo>
                  <a:lnTo>
                    <a:pt x="1" y="126"/>
                  </a:lnTo>
                  <a:lnTo>
                    <a:pt x="8" y="145"/>
                  </a:lnTo>
                  <a:lnTo>
                    <a:pt x="17" y="163"/>
                  </a:lnTo>
                  <a:lnTo>
                    <a:pt x="32" y="180"/>
                  </a:lnTo>
                  <a:lnTo>
                    <a:pt x="46" y="193"/>
                  </a:lnTo>
                  <a:lnTo>
                    <a:pt x="65" y="204"/>
                  </a:lnTo>
                  <a:lnTo>
                    <a:pt x="83" y="209"/>
                  </a:lnTo>
                  <a:lnTo>
                    <a:pt x="105" y="212"/>
                  </a:lnTo>
                  <a:lnTo>
                    <a:pt x="105" y="210"/>
                  </a:lnTo>
                  <a:lnTo>
                    <a:pt x="107" y="210"/>
                  </a:lnTo>
                  <a:lnTo>
                    <a:pt x="109" y="210"/>
                  </a:lnTo>
                  <a:lnTo>
                    <a:pt x="115" y="210"/>
                  </a:lnTo>
                  <a:lnTo>
                    <a:pt x="125" y="209"/>
                  </a:lnTo>
                  <a:lnTo>
                    <a:pt x="135" y="206"/>
                  </a:lnTo>
                  <a:lnTo>
                    <a:pt x="145" y="204"/>
                  </a:lnTo>
                  <a:lnTo>
                    <a:pt x="164" y="193"/>
                  </a:lnTo>
                  <a:lnTo>
                    <a:pt x="172" y="186"/>
                  </a:lnTo>
                  <a:lnTo>
                    <a:pt x="173" y="184"/>
                  </a:lnTo>
                  <a:lnTo>
                    <a:pt x="175" y="182"/>
                  </a:lnTo>
                  <a:lnTo>
                    <a:pt x="181" y="180"/>
                  </a:lnTo>
                  <a:lnTo>
                    <a:pt x="186" y="171"/>
                  </a:lnTo>
                  <a:lnTo>
                    <a:pt x="193" y="163"/>
                  </a:lnTo>
                  <a:lnTo>
                    <a:pt x="198" y="153"/>
                  </a:lnTo>
                  <a:lnTo>
                    <a:pt x="203" y="145"/>
                  </a:lnTo>
                  <a:lnTo>
                    <a:pt x="206" y="135"/>
                  </a:lnTo>
                  <a:lnTo>
                    <a:pt x="208" y="126"/>
                  </a:lnTo>
                  <a:lnTo>
                    <a:pt x="210" y="115"/>
                  </a:lnTo>
                  <a:lnTo>
                    <a:pt x="210" y="110"/>
                  </a:lnTo>
                  <a:lnTo>
                    <a:pt x="210" y="107"/>
                  </a:lnTo>
                  <a:lnTo>
                    <a:pt x="210" y="106"/>
                  </a:lnTo>
                  <a:lnTo>
                    <a:pt x="211" y="106"/>
                  </a:lnTo>
                  <a:close/>
                </a:path>
              </a:pathLst>
            </a:custGeom>
            <a:solidFill>
              <a:srgbClr val="4E81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23E9E1-B520-23E0-1BAC-D1E32EBA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563" y="1922463"/>
              <a:ext cx="111125" cy="112712"/>
            </a:xfrm>
            <a:custGeom>
              <a:avLst/>
              <a:gdLst>
                <a:gd name="T0" fmla="*/ 211 w 211"/>
                <a:gd name="T1" fmla="*/ 106 h 212"/>
                <a:gd name="T2" fmla="*/ 208 w 211"/>
                <a:gd name="T3" fmla="*/ 83 h 212"/>
                <a:gd name="T4" fmla="*/ 203 w 211"/>
                <a:gd name="T5" fmla="*/ 65 h 212"/>
                <a:gd name="T6" fmla="*/ 193 w 211"/>
                <a:gd name="T7" fmla="*/ 46 h 212"/>
                <a:gd name="T8" fmla="*/ 181 w 211"/>
                <a:gd name="T9" fmla="*/ 30 h 212"/>
                <a:gd name="T10" fmla="*/ 164 w 211"/>
                <a:gd name="T11" fmla="*/ 16 h 212"/>
                <a:gd name="T12" fmla="*/ 145 w 211"/>
                <a:gd name="T13" fmla="*/ 6 h 212"/>
                <a:gd name="T14" fmla="*/ 135 w 211"/>
                <a:gd name="T15" fmla="*/ 2 h 212"/>
                <a:gd name="T16" fmla="*/ 125 w 211"/>
                <a:gd name="T17" fmla="*/ 1 h 212"/>
                <a:gd name="T18" fmla="*/ 106 w 211"/>
                <a:gd name="T19" fmla="*/ 0 h 212"/>
                <a:gd name="T20" fmla="*/ 83 w 211"/>
                <a:gd name="T21" fmla="*/ 1 h 212"/>
                <a:gd name="T22" fmla="*/ 65 w 211"/>
                <a:gd name="T23" fmla="*/ 6 h 212"/>
                <a:gd name="T24" fmla="*/ 46 w 211"/>
                <a:gd name="T25" fmla="*/ 16 h 212"/>
                <a:gd name="T26" fmla="*/ 32 w 211"/>
                <a:gd name="T27" fmla="*/ 30 h 212"/>
                <a:gd name="T28" fmla="*/ 17 w 211"/>
                <a:gd name="T29" fmla="*/ 46 h 212"/>
                <a:gd name="T30" fmla="*/ 8 w 211"/>
                <a:gd name="T31" fmla="*/ 65 h 212"/>
                <a:gd name="T32" fmla="*/ 1 w 211"/>
                <a:gd name="T33" fmla="*/ 83 h 212"/>
                <a:gd name="T34" fmla="*/ 0 w 211"/>
                <a:gd name="T35" fmla="*/ 106 h 212"/>
                <a:gd name="T36" fmla="*/ 1 w 211"/>
                <a:gd name="T37" fmla="*/ 126 h 212"/>
                <a:gd name="T38" fmla="*/ 8 w 211"/>
                <a:gd name="T39" fmla="*/ 145 h 212"/>
                <a:gd name="T40" fmla="*/ 17 w 211"/>
                <a:gd name="T41" fmla="*/ 163 h 212"/>
                <a:gd name="T42" fmla="*/ 32 w 211"/>
                <a:gd name="T43" fmla="*/ 180 h 212"/>
                <a:gd name="T44" fmla="*/ 46 w 211"/>
                <a:gd name="T45" fmla="*/ 193 h 212"/>
                <a:gd name="T46" fmla="*/ 65 w 211"/>
                <a:gd name="T47" fmla="*/ 204 h 212"/>
                <a:gd name="T48" fmla="*/ 83 w 211"/>
                <a:gd name="T49" fmla="*/ 209 h 212"/>
                <a:gd name="T50" fmla="*/ 106 w 211"/>
                <a:gd name="T51" fmla="*/ 212 h 212"/>
                <a:gd name="T52" fmla="*/ 106 w 211"/>
                <a:gd name="T53" fmla="*/ 210 h 212"/>
                <a:gd name="T54" fmla="*/ 107 w 211"/>
                <a:gd name="T55" fmla="*/ 210 h 212"/>
                <a:gd name="T56" fmla="*/ 109 w 211"/>
                <a:gd name="T57" fmla="*/ 210 h 212"/>
                <a:gd name="T58" fmla="*/ 115 w 211"/>
                <a:gd name="T59" fmla="*/ 210 h 212"/>
                <a:gd name="T60" fmla="*/ 125 w 211"/>
                <a:gd name="T61" fmla="*/ 209 h 212"/>
                <a:gd name="T62" fmla="*/ 135 w 211"/>
                <a:gd name="T63" fmla="*/ 206 h 212"/>
                <a:gd name="T64" fmla="*/ 145 w 211"/>
                <a:gd name="T65" fmla="*/ 204 h 212"/>
                <a:gd name="T66" fmla="*/ 164 w 211"/>
                <a:gd name="T67" fmla="*/ 193 h 212"/>
                <a:gd name="T68" fmla="*/ 172 w 211"/>
                <a:gd name="T69" fmla="*/ 186 h 212"/>
                <a:gd name="T70" fmla="*/ 173 w 211"/>
                <a:gd name="T71" fmla="*/ 184 h 212"/>
                <a:gd name="T72" fmla="*/ 175 w 211"/>
                <a:gd name="T73" fmla="*/ 182 h 212"/>
                <a:gd name="T74" fmla="*/ 181 w 211"/>
                <a:gd name="T75" fmla="*/ 180 h 212"/>
                <a:gd name="T76" fmla="*/ 186 w 211"/>
                <a:gd name="T77" fmla="*/ 171 h 212"/>
                <a:gd name="T78" fmla="*/ 193 w 211"/>
                <a:gd name="T79" fmla="*/ 163 h 212"/>
                <a:gd name="T80" fmla="*/ 198 w 211"/>
                <a:gd name="T81" fmla="*/ 153 h 212"/>
                <a:gd name="T82" fmla="*/ 203 w 211"/>
                <a:gd name="T83" fmla="*/ 145 h 212"/>
                <a:gd name="T84" fmla="*/ 206 w 211"/>
                <a:gd name="T85" fmla="*/ 135 h 212"/>
                <a:gd name="T86" fmla="*/ 208 w 211"/>
                <a:gd name="T87" fmla="*/ 126 h 212"/>
                <a:gd name="T88" fmla="*/ 210 w 211"/>
                <a:gd name="T89" fmla="*/ 115 h 212"/>
                <a:gd name="T90" fmla="*/ 210 w 211"/>
                <a:gd name="T91" fmla="*/ 110 h 212"/>
                <a:gd name="T92" fmla="*/ 210 w 211"/>
                <a:gd name="T93" fmla="*/ 107 h 212"/>
                <a:gd name="T94" fmla="*/ 210 w 211"/>
                <a:gd name="T95" fmla="*/ 106 h 212"/>
                <a:gd name="T96" fmla="*/ 211 w 211"/>
                <a:gd name="T9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212">
                  <a:moveTo>
                    <a:pt x="211" y="106"/>
                  </a:moveTo>
                  <a:lnTo>
                    <a:pt x="208" y="83"/>
                  </a:lnTo>
                  <a:lnTo>
                    <a:pt x="203" y="65"/>
                  </a:lnTo>
                  <a:lnTo>
                    <a:pt x="193" y="46"/>
                  </a:lnTo>
                  <a:lnTo>
                    <a:pt x="181" y="30"/>
                  </a:lnTo>
                  <a:lnTo>
                    <a:pt x="164" y="16"/>
                  </a:lnTo>
                  <a:lnTo>
                    <a:pt x="145" y="6"/>
                  </a:lnTo>
                  <a:lnTo>
                    <a:pt x="135" y="2"/>
                  </a:lnTo>
                  <a:lnTo>
                    <a:pt x="125" y="1"/>
                  </a:lnTo>
                  <a:lnTo>
                    <a:pt x="106" y="0"/>
                  </a:lnTo>
                  <a:lnTo>
                    <a:pt x="83" y="1"/>
                  </a:lnTo>
                  <a:lnTo>
                    <a:pt x="65" y="6"/>
                  </a:lnTo>
                  <a:lnTo>
                    <a:pt x="46" y="16"/>
                  </a:lnTo>
                  <a:lnTo>
                    <a:pt x="32" y="30"/>
                  </a:lnTo>
                  <a:lnTo>
                    <a:pt x="17" y="46"/>
                  </a:lnTo>
                  <a:lnTo>
                    <a:pt x="8" y="65"/>
                  </a:lnTo>
                  <a:lnTo>
                    <a:pt x="1" y="83"/>
                  </a:lnTo>
                  <a:lnTo>
                    <a:pt x="0" y="106"/>
                  </a:lnTo>
                  <a:lnTo>
                    <a:pt x="1" y="126"/>
                  </a:lnTo>
                  <a:lnTo>
                    <a:pt x="8" y="145"/>
                  </a:lnTo>
                  <a:lnTo>
                    <a:pt x="17" y="163"/>
                  </a:lnTo>
                  <a:lnTo>
                    <a:pt x="32" y="180"/>
                  </a:lnTo>
                  <a:lnTo>
                    <a:pt x="46" y="193"/>
                  </a:lnTo>
                  <a:lnTo>
                    <a:pt x="65" y="204"/>
                  </a:lnTo>
                  <a:lnTo>
                    <a:pt x="83" y="209"/>
                  </a:lnTo>
                  <a:lnTo>
                    <a:pt x="106" y="212"/>
                  </a:lnTo>
                  <a:lnTo>
                    <a:pt x="106" y="210"/>
                  </a:lnTo>
                  <a:lnTo>
                    <a:pt x="107" y="210"/>
                  </a:lnTo>
                  <a:lnTo>
                    <a:pt x="109" y="210"/>
                  </a:lnTo>
                  <a:lnTo>
                    <a:pt x="115" y="210"/>
                  </a:lnTo>
                  <a:lnTo>
                    <a:pt x="125" y="209"/>
                  </a:lnTo>
                  <a:lnTo>
                    <a:pt x="135" y="206"/>
                  </a:lnTo>
                  <a:lnTo>
                    <a:pt x="145" y="204"/>
                  </a:lnTo>
                  <a:lnTo>
                    <a:pt x="164" y="193"/>
                  </a:lnTo>
                  <a:lnTo>
                    <a:pt x="172" y="186"/>
                  </a:lnTo>
                  <a:lnTo>
                    <a:pt x="173" y="184"/>
                  </a:lnTo>
                  <a:lnTo>
                    <a:pt x="175" y="182"/>
                  </a:lnTo>
                  <a:lnTo>
                    <a:pt x="181" y="180"/>
                  </a:lnTo>
                  <a:lnTo>
                    <a:pt x="186" y="171"/>
                  </a:lnTo>
                  <a:lnTo>
                    <a:pt x="193" y="163"/>
                  </a:lnTo>
                  <a:lnTo>
                    <a:pt x="198" y="153"/>
                  </a:lnTo>
                  <a:lnTo>
                    <a:pt x="203" y="145"/>
                  </a:lnTo>
                  <a:lnTo>
                    <a:pt x="206" y="135"/>
                  </a:lnTo>
                  <a:lnTo>
                    <a:pt x="208" y="126"/>
                  </a:lnTo>
                  <a:lnTo>
                    <a:pt x="210" y="115"/>
                  </a:lnTo>
                  <a:lnTo>
                    <a:pt x="210" y="110"/>
                  </a:lnTo>
                  <a:lnTo>
                    <a:pt x="210" y="107"/>
                  </a:lnTo>
                  <a:lnTo>
                    <a:pt x="210" y="106"/>
                  </a:lnTo>
                  <a:lnTo>
                    <a:pt x="211" y="106"/>
                  </a:lnTo>
                  <a:close/>
                </a:path>
              </a:pathLst>
            </a:custGeom>
            <a:solidFill>
              <a:srgbClr val="05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F442153-90CF-927B-5008-B6381D93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2389188"/>
              <a:ext cx="111125" cy="112712"/>
            </a:xfrm>
            <a:custGeom>
              <a:avLst/>
              <a:gdLst>
                <a:gd name="T0" fmla="*/ 211 w 211"/>
                <a:gd name="T1" fmla="*/ 106 h 212"/>
                <a:gd name="T2" fmla="*/ 208 w 211"/>
                <a:gd name="T3" fmla="*/ 84 h 212"/>
                <a:gd name="T4" fmla="*/ 203 w 211"/>
                <a:gd name="T5" fmla="*/ 65 h 212"/>
                <a:gd name="T6" fmla="*/ 192 w 211"/>
                <a:gd name="T7" fmla="*/ 47 h 212"/>
                <a:gd name="T8" fmla="*/ 180 w 211"/>
                <a:gd name="T9" fmla="*/ 31 h 212"/>
                <a:gd name="T10" fmla="*/ 163 w 211"/>
                <a:gd name="T11" fmla="*/ 16 h 212"/>
                <a:gd name="T12" fmla="*/ 145 w 211"/>
                <a:gd name="T13" fmla="*/ 7 h 212"/>
                <a:gd name="T14" fmla="*/ 134 w 211"/>
                <a:gd name="T15" fmla="*/ 3 h 212"/>
                <a:gd name="T16" fmla="*/ 125 w 211"/>
                <a:gd name="T17" fmla="*/ 2 h 212"/>
                <a:gd name="T18" fmla="*/ 105 w 211"/>
                <a:gd name="T19" fmla="*/ 0 h 212"/>
                <a:gd name="T20" fmla="*/ 83 w 211"/>
                <a:gd name="T21" fmla="*/ 2 h 212"/>
                <a:gd name="T22" fmla="*/ 64 w 211"/>
                <a:gd name="T23" fmla="*/ 7 h 212"/>
                <a:gd name="T24" fmla="*/ 46 w 211"/>
                <a:gd name="T25" fmla="*/ 16 h 212"/>
                <a:gd name="T26" fmla="*/ 31 w 211"/>
                <a:gd name="T27" fmla="*/ 31 h 212"/>
                <a:gd name="T28" fmla="*/ 17 w 211"/>
                <a:gd name="T29" fmla="*/ 47 h 212"/>
                <a:gd name="T30" fmla="*/ 8 w 211"/>
                <a:gd name="T31" fmla="*/ 65 h 212"/>
                <a:gd name="T32" fmla="*/ 1 w 211"/>
                <a:gd name="T33" fmla="*/ 84 h 212"/>
                <a:gd name="T34" fmla="*/ 0 w 211"/>
                <a:gd name="T35" fmla="*/ 106 h 212"/>
                <a:gd name="T36" fmla="*/ 1 w 211"/>
                <a:gd name="T37" fmla="*/ 126 h 212"/>
                <a:gd name="T38" fmla="*/ 8 w 211"/>
                <a:gd name="T39" fmla="*/ 146 h 212"/>
                <a:gd name="T40" fmla="*/ 17 w 211"/>
                <a:gd name="T41" fmla="*/ 163 h 212"/>
                <a:gd name="T42" fmla="*/ 31 w 211"/>
                <a:gd name="T43" fmla="*/ 180 h 212"/>
                <a:gd name="T44" fmla="*/ 46 w 211"/>
                <a:gd name="T45" fmla="*/ 193 h 212"/>
                <a:gd name="T46" fmla="*/ 64 w 211"/>
                <a:gd name="T47" fmla="*/ 204 h 212"/>
                <a:gd name="T48" fmla="*/ 83 w 211"/>
                <a:gd name="T49" fmla="*/ 209 h 212"/>
                <a:gd name="T50" fmla="*/ 105 w 211"/>
                <a:gd name="T51" fmla="*/ 212 h 212"/>
                <a:gd name="T52" fmla="*/ 105 w 211"/>
                <a:gd name="T53" fmla="*/ 211 h 212"/>
                <a:gd name="T54" fmla="*/ 107 w 211"/>
                <a:gd name="T55" fmla="*/ 211 h 212"/>
                <a:gd name="T56" fmla="*/ 109 w 211"/>
                <a:gd name="T57" fmla="*/ 211 h 212"/>
                <a:gd name="T58" fmla="*/ 114 w 211"/>
                <a:gd name="T59" fmla="*/ 211 h 212"/>
                <a:gd name="T60" fmla="*/ 125 w 211"/>
                <a:gd name="T61" fmla="*/ 209 h 212"/>
                <a:gd name="T62" fmla="*/ 134 w 211"/>
                <a:gd name="T63" fmla="*/ 207 h 212"/>
                <a:gd name="T64" fmla="*/ 145 w 211"/>
                <a:gd name="T65" fmla="*/ 204 h 212"/>
                <a:gd name="T66" fmla="*/ 163 w 211"/>
                <a:gd name="T67" fmla="*/ 193 h 212"/>
                <a:gd name="T68" fmla="*/ 171 w 211"/>
                <a:gd name="T69" fmla="*/ 187 h 212"/>
                <a:gd name="T70" fmla="*/ 173 w 211"/>
                <a:gd name="T71" fmla="*/ 184 h 212"/>
                <a:gd name="T72" fmla="*/ 175 w 211"/>
                <a:gd name="T73" fmla="*/ 183 h 212"/>
                <a:gd name="T74" fmla="*/ 180 w 211"/>
                <a:gd name="T75" fmla="*/ 180 h 212"/>
                <a:gd name="T76" fmla="*/ 186 w 211"/>
                <a:gd name="T77" fmla="*/ 171 h 212"/>
                <a:gd name="T78" fmla="*/ 192 w 211"/>
                <a:gd name="T79" fmla="*/ 163 h 212"/>
                <a:gd name="T80" fmla="*/ 198 w 211"/>
                <a:gd name="T81" fmla="*/ 154 h 212"/>
                <a:gd name="T82" fmla="*/ 203 w 211"/>
                <a:gd name="T83" fmla="*/ 146 h 212"/>
                <a:gd name="T84" fmla="*/ 206 w 211"/>
                <a:gd name="T85" fmla="*/ 135 h 212"/>
                <a:gd name="T86" fmla="*/ 208 w 211"/>
                <a:gd name="T87" fmla="*/ 126 h 212"/>
                <a:gd name="T88" fmla="*/ 210 w 211"/>
                <a:gd name="T89" fmla="*/ 115 h 212"/>
                <a:gd name="T90" fmla="*/ 210 w 211"/>
                <a:gd name="T91" fmla="*/ 110 h 212"/>
                <a:gd name="T92" fmla="*/ 210 w 211"/>
                <a:gd name="T93" fmla="*/ 107 h 212"/>
                <a:gd name="T94" fmla="*/ 210 w 211"/>
                <a:gd name="T95" fmla="*/ 106 h 212"/>
                <a:gd name="T96" fmla="*/ 211 w 211"/>
                <a:gd name="T9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212">
                  <a:moveTo>
                    <a:pt x="211" y="106"/>
                  </a:moveTo>
                  <a:lnTo>
                    <a:pt x="208" y="84"/>
                  </a:lnTo>
                  <a:lnTo>
                    <a:pt x="203" y="65"/>
                  </a:lnTo>
                  <a:lnTo>
                    <a:pt x="192" y="47"/>
                  </a:lnTo>
                  <a:lnTo>
                    <a:pt x="180" y="31"/>
                  </a:lnTo>
                  <a:lnTo>
                    <a:pt x="163" y="16"/>
                  </a:lnTo>
                  <a:lnTo>
                    <a:pt x="145" y="7"/>
                  </a:lnTo>
                  <a:lnTo>
                    <a:pt x="134" y="3"/>
                  </a:lnTo>
                  <a:lnTo>
                    <a:pt x="125" y="2"/>
                  </a:lnTo>
                  <a:lnTo>
                    <a:pt x="105" y="0"/>
                  </a:lnTo>
                  <a:lnTo>
                    <a:pt x="83" y="2"/>
                  </a:lnTo>
                  <a:lnTo>
                    <a:pt x="64" y="7"/>
                  </a:lnTo>
                  <a:lnTo>
                    <a:pt x="46" y="16"/>
                  </a:lnTo>
                  <a:lnTo>
                    <a:pt x="31" y="31"/>
                  </a:lnTo>
                  <a:lnTo>
                    <a:pt x="17" y="47"/>
                  </a:lnTo>
                  <a:lnTo>
                    <a:pt x="8" y="65"/>
                  </a:lnTo>
                  <a:lnTo>
                    <a:pt x="1" y="84"/>
                  </a:lnTo>
                  <a:lnTo>
                    <a:pt x="0" y="106"/>
                  </a:lnTo>
                  <a:lnTo>
                    <a:pt x="1" y="126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31" y="180"/>
                  </a:lnTo>
                  <a:lnTo>
                    <a:pt x="46" y="193"/>
                  </a:lnTo>
                  <a:lnTo>
                    <a:pt x="64" y="204"/>
                  </a:lnTo>
                  <a:lnTo>
                    <a:pt x="83" y="209"/>
                  </a:lnTo>
                  <a:lnTo>
                    <a:pt x="105" y="212"/>
                  </a:lnTo>
                  <a:lnTo>
                    <a:pt x="105" y="211"/>
                  </a:lnTo>
                  <a:lnTo>
                    <a:pt x="107" y="211"/>
                  </a:lnTo>
                  <a:lnTo>
                    <a:pt x="109" y="211"/>
                  </a:lnTo>
                  <a:lnTo>
                    <a:pt x="114" y="211"/>
                  </a:lnTo>
                  <a:lnTo>
                    <a:pt x="125" y="209"/>
                  </a:lnTo>
                  <a:lnTo>
                    <a:pt x="134" y="207"/>
                  </a:lnTo>
                  <a:lnTo>
                    <a:pt x="145" y="204"/>
                  </a:lnTo>
                  <a:lnTo>
                    <a:pt x="163" y="193"/>
                  </a:lnTo>
                  <a:lnTo>
                    <a:pt x="171" y="187"/>
                  </a:lnTo>
                  <a:lnTo>
                    <a:pt x="173" y="184"/>
                  </a:lnTo>
                  <a:lnTo>
                    <a:pt x="175" y="183"/>
                  </a:lnTo>
                  <a:lnTo>
                    <a:pt x="180" y="180"/>
                  </a:lnTo>
                  <a:lnTo>
                    <a:pt x="186" y="171"/>
                  </a:lnTo>
                  <a:lnTo>
                    <a:pt x="192" y="163"/>
                  </a:lnTo>
                  <a:lnTo>
                    <a:pt x="198" y="154"/>
                  </a:lnTo>
                  <a:lnTo>
                    <a:pt x="203" y="146"/>
                  </a:lnTo>
                  <a:lnTo>
                    <a:pt x="206" y="135"/>
                  </a:lnTo>
                  <a:lnTo>
                    <a:pt x="208" y="126"/>
                  </a:lnTo>
                  <a:lnTo>
                    <a:pt x="210" y="115"/>
                  </a:lnTo>
                  <a:lnTo>
                    <a:pt x="210" y="110"/>
                  </a:lnTo>
                  <a:lnTo>
                    <a:pt x="210" y="107"/>
                  </a:lnTo>
                  <a:lnTo>
                    <a:pt x="210" y="106"/>
                  </a:lnTo>
                  <a:lnTo>
                    <a:pt x="211" y="106"/>
                  </a:lnTo>
                  <a:close/>
                </a:path>
              </a:pathLst>
            </a:custGeom>
            <a:solidFill>
              <a:srgbClr val="4E81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CDF298C5-99A4-B28E-1E27-AE279DCF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622550"/>
              <a:ext cx="111125" cy="111125"/>
            </a:xfrm>
            <a:custGeom>
              <a:avLst/>
              <a:gdLst>
                <a:gd name="T0" fmla="*/ 211 w 211"/>
                <a:gd name="T1" fmla="*/ 105 h 211"/>
                <a:gd name="T2" fmla="*/ 209 w 211"/>
                <a:gd name="T3" fmla="*/ 83 h 211"/>
                <a:gd name="T4" fmla="*/ 203 w 211"/>
                <a:gd name="T5" fmla="*/ 64 h 211"/>
                <a:gd name="T6" fmla="*/ 193 w 211"/>
                <a:gd name="T7" fmla="*/ 46 h 211"/>
                <a:gd name="T8" fmla="*/ 181 w 211"/>
                <a:gd name="T9" fmla="*/ 30 h 211"/>
                <a:gd name="T10" fmla="*/ 164 w 211"/>
                <a:gd name="T11" fmla="*/ 15 h 211"/>
                <a:gd name="T12" fmla="*/ 145 w 211"/>
                <a:gd name="T13" fmla="*/ 6 h 211"/>
                <a:gd name="T14" fmla="*/ 135 w 211"/>
                <a:gd name="T15" fmla="*/ 2 h 211"/>
                <a:gd name="T16" fmla="*/ 126 w 211"/>
                <a:gd name="T17" fmla="*/ 1 h 211"/>
                <a:gd name="T18" fmla="*/ 106 w 211"/>
                <a:gd name="T19" fmla="*/ 0 h 211"/>
                <a:gd name="T20" fmla="*/ 83 w 211"/>
                <a:gd name="T21" fmla="*/ 1 h 211"/>
                <a:gd name="T22" fmla="*/ 65 w 211"/>
                <a:gd name="T23" fmla="*/ 6 h 211"/>
                <a:gd name="T24" fmla="*/ 46 w 211"/>
                <a:gd name="T25" fmla="*/ 15 h 211"/>
                <a:gd name="T26" fmla="*/ 32 w 211"/>
                <a:gd name="T27" fmla="*/ 30 h 211"/>
                <a:gd name="T28" fmla="*/ 17 w 211"/>
                <a:gd name="T29" fmla="*/ 46 h 211"/>
                <a:gd name="T30" fmla="*/ 8 w 211"/>
                <a:gd name="T31" fmla="*/ 64 h 211"/>
                <a:gd name="T32" fmla="*/ 1 w 211"/>
                <a:gd name="T33" fmla="*/ 83 h 211"/>
                <a:gd name="T34" fmla="*/ 0 w 211"/>
                <a:gd name="T35" fmla="*/ 105 h 211"/>
                <a:gd name="T36" fmla="*/ 1 w 211"/>
                <a:gd name="T37" fmla="*/ 125 h 211"/>
                <a:gd name="T38" fmla="*/ 8 w 211"/>
                <a:gd name="T39" fmla="*/ 145 h 211"/>
                <a:gd name="T40" fmla="*/ 17 w 211"/>
                <a:gd name="T41" fmla="*/ 162 h 211"/>
                <a:gd name="T42" fmla="*/ 32 w 211"/>
                <a:gd name="T43" fmla="*/ 180 h 211"/>
                <a:gd name="T44" fmla="*/ 46 w 211"/>
                <a:gd name="T45" fmla="*/ 193 h 211"/>
                <a:gd name="T46" fmla="*/ 65 w 211"/>
                <a:gd name="T47" fmla="*/ 203 h 211"/>
                <a:gd name="T48" fmla="*/ 83 w 211"/>
                <a:gd name="T49" fmla="*/ 209 h 211"/>
                <a:gd name="T50" fmla="*/ 106 w 211"/>
                <a:gd name="T51" fmla="*/ 211 h 211"/>
                <a:gd name="T52" fmla="*/ 106 w 211"/>
                <a:gd name="T53" fmla="*/ 210 h 211"/>
                <a:gd name="T54" fmla="*/ 107 w 211"/>
                <a:gd name="T55" fmla="*/ 210 h 211"/>
                <a:gd name="T56" fmla="*/ 110 w 211"/>
                <a:gd name="T57" fmla="*/ 210 h 211"/>
                <a:gd name="T58" fmla="*/ 115 w 211"/>
                <a:gd name="T59" fmla="*/ 210 h 211"/>
                <a:gd name="T60" fmla="*/ 126 w 211"/>
                <a:gd name="T61" fmla="*/ 209 h 211"/>
                <a:gd name="T62" fmla="*/ 135 w 211"/>
                <a:gd name="T63" fmla="*/ 206 h 211"/>
                <a:gd name="T64" fmla="*/ 145 w 211"/>
                <a:gd name="T65" fmla="*/ 203 h 211"/>
                <a:gd name="T66" fmla="*/ 164 w 211"/>
                <a:gd name="T67" fmla="*/ 193 h 211"/>
                <a:gd name="T68" fmla="*/ 172 w 211"/>
                <a:gd name="T69" fmla="*/ 186 h 211"/>
                <a:gd name="T70" fmla="*/ 173 w 211"/>
                <a:gd name="T71" fmla="*/ 184 h 211"/>
                <a:gd name="T72" fmla="*/ 176 w 211"/>
                <a:gd name="T73" fmla="*/ 182 h 211"/>
                <a:gd name="T74" fmla="*/ 181 w 211"/>
                <a:gd name="T75" fmla="*/ 180 h 211"/>
                <a:gd name="T76" fmla="*/ 186 w 211"/>
                <a:gd name="T77" fmla="*/ 170 h 211"/>
                <a:gd name="T78" fmla="*/ 193 w 211"/>
                <a:gd name="T79" fmla="*/ 162 h 211"/>
                <a:gd name="T80" fmla="*/ 198 w 211"/>
                <a:gd name="T81" fmla="*/ 153 h 211"/>
                <a:gd name="T82" fmla="*/ 203 w 211"/>
                <a:gd name="T83" fmla="*/ 145 h 211"/>
                <a:gd name="T84" fmla="*/ 206 w 211"/>
                <a:gd name="T85" fmla="*/ 135 h 211"/>
                <a:gd name="T86" fmla="*/ 209 w 211"/>
                <a:gd name="T87" fmla="*/ 125 h 211"/>
                <a:gd name="T88" fmla="*/ 210 w 211"/>
                <a:gd name="T89" fmla="*/ 115 h 211"/>
                <a:gd name="T90" fmla="*/ 210 w 211"/>
                <a:gd name="T91" fmla="*/ 109 h 211"/>
                <a:gd name="T92" fmla="*/ 210 w 211"/>
                <a:gd name="T93" fmla="*/ 107 h 211"/>
                <a:gd name="T94" fmla="*/ 210 w 211"/>
                <a:gd name="T95" fmla="*/ 105 h 211"/>
                <a:gd name="T96" fmla="*/ 211 w 211"/>
                <a:gd name="T97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211">
                  <a:moveTo>
                    <a:pt x="211" y="105"/>
                  </a:moveTo>
                  <a:lnTo>
                    <a:pt x="209" y="83"/>
                  </a:lnTo>
                  <a:lnTo>
                    <a:pt x="203" y="64"/>
                  </a:lnTo>
                  <a:lnTo>
                    <a:pt x="193" y="46"/>
                  </a:lnTo>
                  <a:lnTo>
                    <a:pt x="181" y="30"/>
                  </a:lnTo>
                  <a:lnTo>
                    <a:pt x="164" y="15"/>
                  </a:lnTo>
                  <a:lnTo>
                    <a:pt x="145" y="6"/>
                  </a:lnTo>
                  <a:lnTo>
                    <a:pt x="135" y="2"/>
                  </a:lnTo>
                  <a:lnTo>
                    <a:pt x="126" y="1"/>
                  </a:lnTo>
                  <a:lnTo>
                    <a:pt x="106" y="0"/>
                  </a:lnTo>
                  <a:lnTo>
                    <a:pt x="83" y="1"/>
                  </a:lnTo>
                  <a:lnTo>
                    <a:pt x="65" y="6"/>
                  </a:lnTo>
                  <a:lnTo>
                    <a:pt x="46" y="15"/>
                  </a:lnTo>
                  <a:lnTo>
                    <a:pt x="32" y="30"/>
                  </a:lnTo>
                  <a:lnTo>
                    <a:pt x="17" y="46"/>
                  </a:lnTo>
                  <a:lnTo>
                    <a:pt x="8" y="64"/>
                  </a:lnTo>
                  <a:lnTo>
                    <a:pt x="1" y="83"/>
                  </a:lnTo>
                  <a:lnTo>
                    <a:pt x="0" y="105"/>
                  </a:lnTo>
                  <a:lnTo>
                    <a:pt x="1" y="125"/>
                  </a:lnTo>
                  <a:lnTo>
                    <a:pt x="8" y="145"/>
                  </a:lnTo>
                  <a:lnTo>
                    <a:pt x="17" y="162"/>
                  </a:lnTo>
                  <a:lnTo>
                    <a:pt x="32" y="180"/>
                  </a:lnTo>
                  <a:lnTo>
                    <a:pt x="46" y="193"/>
                  </a:lnTo>
                  <a:lnTo>
                    <a:pt x="65" y="203"/>
                  </a:lnTo>
                  <a:lnTo>
                    <a:pt x="83" y="209"/>
                  </a:lnTo>
                  <a:lnTo>
                    <a:pt x="106" y="211"/>
                  </a:lnTo>
                  <a:lnTo>
                    <a:pt x="106" y="210"/>
                  </a:lnTo>
                  <a:lnTo>
                    <a:pt x="107" y="210"/>
                  </a:lnTo>
                  <a:lnTo>
                    <a:pt x="110" y="210"/>
                  </a:lnTo>
                  <a:lnTo>
                    <a:pt x="115" y="210"/>
                  </a:lnTo>
                  <a:lnTo>
                    <a:pt x="126" y="209"/>
                  </a:lnTo>
                  <a:lnTo>
                    <a:pt x="135" y="206"/>
                  </a:lnTo>
                  <a:lnTo>
                    <a:pt x="145" y="203"/>
                  </a:lnTo>
                  <a:lnTo>
                    <a:pt x="164" y="193"/>
                  </a:lnTo>
                  <a:lnTo>
                    <a:pt x="172" y="186"/>
                  </a:lnTo>
                  <a:lnTo>
                    <a:pt x="173" y="184"/>
                  </a:lnTo>
                  <a:lnTo>
                    <a:pt x="176" y="182"/>
                  </a:lnTo>
                  <a:lnTo>
                    <a:pt x="181" y="180"/>
                  </a:lnTo>
                  <a:lnTo>
                    <a:pt x="186" y="170"/>
                  </a:lnTo>
                  <a:lnTo>
                    <a:pt x="193" y="162"/>
                  </a:lnTo>
                  <a:lnTo>
                    <a:pt x="198" y="153"/>
                  </a:lnTo>
                  <a:lnTo>
                    <a:pt x="203" y="145"/>
                  </a:lnTo>
                  <a:lnTo>
                    <a:pt x="206" y="135"/>
                  </a:lnTo>
                  <a:lnTo>
                    <a:pt x="209" y="125"/>
                  </a:lnTo>
                  <a:lnTo>
                    <a:pt x="210" y="115"/>
                  </a:lnTo>
                  <a:lnTo>
                    <a:pt x="210" y="109"/>
                  </a:lnTo>
                  <a:lnTo>
                    <a:pt x="210" y="107"/>
                  </a:lnTo>
                  <a:lnTo>
                    <a:pt x="210" y="105"/>
                  </a:lnTo>
                  <a:lnTo>
                    <a:pt x="211" y="105"/>
                  </a:lnTo>
                  <a:close/>
                </a:path>
              </a:pathLst>
            </a:custGeom>
            <a:solidFill>
              <a:srgbClr val="05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12AE7E85-CDE7-92B5-9B99-6F8694C8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3552825"/>
              <a:ext cx="111125" cy="111125"/>
            </a:xfrm>
            <a:custGeom>
              <a:avLst/>
              <a:gdLst>
                <a:gd name="T0" fmla="*/ 211 w 211"/>
                <a:gd name="T1" fmla="*/ 106 h 212"/>
                <a:gd name="T2" fmla="*/ 208 w 211"/>
                <a:gd name="T3" fmla="*/ 84 h 212"/>
                <a:gd name="T4" fmla="*/ 203 w 211"/>
                <a:gd name="T5" fmla="*/ 65 h 212"/>
                <a:gd name="T6" fmla="*/ 192 w 211"/>
                <a:gd name="T7" fmla="*/ 47 h 212"/>
                <a:gd name="T8" fmla="*/ 181 w 211"/>
                <a:gd name="T9" fmla="*/ 31 h 212"/>
                <a:gd name="T10" fmla="*/ 163 w 211"/>
                <a:gd name="T11" fmla="*/ 16 h 212"/>
                <a:gd name="T12" fmla="*/ 145 w 211"/>
                <a:gd name="T13" fmla="*/ 7 h 212"/>
                <a:gd name="T14" fmla="*/ 134 w 211"/>
                <a:gd name="T15" fmla="*/ 3 h 212"/>
                <a:gd name="T16" fmla="*/ 125 w 211"/>
                <a:gd name="T17" fmla="*/ 2 h 212"/>
                <a:gd name="T18" fmla="*/ 105 w 211"/>
                <a:gd name="T19" fmla="*/ 0 h 212"/>
                <a:gd name="T20" fmla="*/ 83 w 211"/>
                <a:gd name="T21" fmla="*/ 2 h 212"/>
                <a:gd name="T22" fmla="*/ 64 w 211"/>
                <a:gd name="T23" fmla="*/ 7 h 212"/>
                <a:gd name="T24" fmla="*/ 46 w 211"/>
                <a:gd name="T25" fmla="*/ 16 h 212"/>
                <a:gd name="T26" fmla="*/ 31 w 211"/>
                <a:gd name="T27" fmla="*/ 31 h 212"/>
                <a:gd name="T28" fmla="*/ 17 w 211"/>
                <a:gd name="T29" fmla="*/ 47 h 212"/>
                <a:gd name="T30" fmla="*/ 8 w 211"/>
                <a:gd name="T31" fmla="*/ 65 h 212"/>
                <a:gd name="T32" fmla="*/ 1 w 211"/>
                <a:gd name="T33" fmla="*/ 84 h 212"/>
                <a:gd name="T34" fmla="*/ 0 w 211"/>
                <a:gd name="T35" fmla="*/ 106 h 212"/>
                <a:gd name="T36" fmla="*/ 1 w 211"/>
                <a:gd name="T37" fmla="*/ 126 h 212"/>
                <a:gd name="T38" fmla="*/ 8 w 211"/>
                <a:gd name="T39" fmla="*/ 146 h 212"/>
                <a:gd name="T40" fmla="*/ 17 w 211"/>
                <a:gd name="T41" fmla="*/ 163 h 212"/>
                <a:gd name="T42" fmla="*/ 31 w 211"/>
                <a:gd name="T43" fmla="*/ 180 h 212"/>
                <a:gd name="T44" fmla="*/ 46 w 211"/>
                <a:gd name="T45" fmla="*/ 194 h 212"/>
                <a:gd name="T46" fmla="*/ 64 w 211"/>
                <a:gd name="T47" fmla="*/ 204 h 212"/>
                <a:gd name="T48" fmla="*/ 83 w 211"/>
                <a:gd name="T49" fmla="*/ 209 h 212"/>
                <a:gd name="T50" fmla="*/ 105 w 211"/>
                <a:gd name="T51" fmla="*/ 212 h 212"/>
                <a:gd name="T52" fmla="*/ 105 w 211"/>
                <a:gd name="T53" fmla="*/ 211 h 212"/>
                <a:gd name="T54" fmla="*/ 107 w 211"/>
                <a:gd name="T55" fmla="*/ 211 h 212"/>
                <a:gd name="T56" fmla="*/ 109 w 211"/>
                <a:gd name="T57" fmla="*/ 211 h 212"/>
                <a:gd name="T58" fmla="*/ 115 w 211"/>
                <a:gd name="T59" fmla="*/ 211 h 212"/>
                <a:gd name="T60" fmla="*/ 125 w 211"/>
                <a:gd name="T61" fmla="*/ 209 h 212"/>
                <a:gd name="T62" fmla="*/ 134 w 211"/>
                <a:gd name="T63" fmla="*/ 207 h 212"/>
                <a:gd name="T64" fmla="*/ 145 w 211"/>
                <a:gd name="T65" fmla="*/ 204 h 212"/>
                <a:gd name="T66" fmla="*/ 163 w 211"/>
                <a:gd name="T67" fmla="*/ 194 h 212"/>
                <a:gd name="T68" fmla="*/ 171 w 211"/>
                <a:gd name="T69" fmla="*/ 187 h 212"/>
                <a:gd name="T70" fmla="*/ 173 w 211"/>
                <a:gd name="T71" fmla="*/ 184 h 212"/>
                <a:gd name="T72" fmla="*/ 175 w 211"/>
                <a:gd name="T73" fmla="*/ 183 h 212"/>
                <a:gd name="T74" fmla="*/ 181 w 211"/>
                <a:gd name="T75" fmla="*/ 180 h 212"/>
                <a:gd name="T76" fmla="*/ 186 w 211"/>
                <a:gd name="T77" fmla="*/ 171 h 212"/>
                <a:gd name="T78" fmla="*/ 192 w 211"/>
                <a:gd name="T79" fmla="*/ 163 h 212"/>
                <a:gd name="T80" fmla="*/ 198 w 211"/>
                <a:gd name="T81" fmla="*/ 154 h 212"/>
                <a:gd name="T82" fmla="*/ 203 w 211"/>
                <a:gd name="T83" fmla="*/ 146 h 212"/>
                <a:gd name="T84" fmla="*/ 206 w 211"/>
                <a:gd name="T85" fmla="*/ 135 h 212"/>
                <a:gd name="T86" fmla="*/ 208 w 211"/>
                <a:gd name="T87" fmla="*/ 126 h 212"/>
                <a:gd name="T88" fmla="*/ 210 w 211"/>
                <a:gd name="T89" fmla="*/ 115 h 212"/>
                <a:gd name="T90" fmla="*/ 210 w 211"/>
                <a:gd name="T91" fmla="*/ 110 h 212"/>
                <a:gd name="T92" fmla="*/ 210 w 211"/>
                <a:gd name="T93" fmla="*/ 108 h 212"/>
                <a:gd name="T94" fmla="*/ 210 w 211"/>
                <a:gd name="T95" fmla="*/ 106 h 212"/>
                <a:gd name="T96" fmla="*/ 211 w 211"/>
                <a:gd name="T9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212">
                  <a:moveTo>
                    <a:pt x="211" y="106"/>
                  </a:moveTo>
                  <a:lnTo>
                    <a:pt x="208" y="84"/>
                  </a:lnTo>
                  <a:lnTo>
                    <a:pt x="203" y="65"/>
                  </a:lnTo>
                  <a:lnTo>
                    <a:pt x="192" y="47"/>
                  </a:lnTo>
                  <a:lnTo>
                    <a:pt x="181" y="31"/>
                  </a:lnTo>
                  <a:lnTo>
                    <a:pt x="163" y="16"/>
                  </a:lnTo>
                  <a:lnTo>
                    <a:pt x="145" y="7"/>
                  </a:lnTo>
                  <a:lnTo>
                    <a:pt x="134" y="3"/>
                  </a:lnTo>
                  <a:lnTo>
                    <a:pt x="125" y="2"/>
                  </a:lnTo>
                  <a:lnTo>
                    <a:pt x="105" y="0"/>
                  </a:lnTo>
                  <a:lnTo>
                    <a:pt x="83" y="2"/>
                  </a:lnTo>
                  <a:lnTo>
                    <a:pt x="64" y="7"/>
                  </a:lnTo>
                  <a:lnTo>
                    <a:pt x="46" y="16"/>
                  </a:lnTo>
                  <a:lnTo>
                    <a:pt x="31" y="31"/>
                  </a:lnTo>
                  <a:lnTo>
                    <a:pt x="17" y="47"/>
                  </a:lnTo>
                  <a:lnTo>
                    <a:pt x="8" y="65"/>
                  </a:lnTo>
                  <a:lnTo>
                    <a:pt x="1" y="84"/>
                  </a:lnTo>
                  <a:lnTo>
                    <a:pt x="0" y="106"/>
                  </a:lnTo>
                  <a:lnTo>
                    <a:pt x="1" y="126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31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3" y="209"/>
                  </a:lnTo>
                  <a:lnTo>
                    <a:pt x="105" y="212"/>
                  </a:lnTo>
                  <a:lnTo>
                    <a:pt x="105" y="211"/>
                  </a:lnTo>
                  <a:lnTo>
                    <a:pt x="107" y="211"/>
                  </a:lnTo>
                  <a:lnTo>
                    <a:pt x="109" y="211"/>
                  </a:lnTo>
                  <a:lnTo>
                    <a:pt x="115" y="211"/>
                  </a:lnTo>
                  <a:lnTo>
                    <a:pt x="125" y="209"/>
                  </a:lnTo>
                  <a:lnTo>
                    <a:pt x="134" y="207"/>
                  </a:lnTo>
                  <a:lnTo>
                    <a:pt x="145" y="204"/>
                  </a:lnTo>
                  <a:lnTo>
                    <a:pt x="163" y="194"/>
                  </a:lnTo>
                  <a:lnTo>
                    <a:pt x="171" y="187"/>
                  </a:lnTo>
                  <a:lnTo>
                    <a:pt x="173" y="184"/>
                  </a:lnTo>
                  <a:lnTo>
                    <a:pt x="175" y="183"/>
                  </a:lnTo>
                  <a:lnTo>
                    <a:pt x="181" y="180"/>
                  </a:lnTo>
                  <a:lnTo>
                    <a:pt x="186" y="171"/>
                  </a:lnTo>
                  <a:lnTo>
                    <a:pt x="192" y="163"/>
                  </a:lnTo>
                  <a:lnTo>
                    <a:pt x="198" y="154"/>
                  </a:lnTo>
                  <a:lnTo>
                    <a:pt x="203" y="146"/>
                  </a:lnTo>
                  <a:lnTo>
                    <a:pt x="206" y="135"/>
                  </a:lnTo>
                  <a:lnTo>
                    <a:pt x="208" y="126"/>
                  </a:lnTo>
                  <a:lnTo>
                    <a:pt x="210" y="115"/>
                  </a:lnTo>
                  <a:lnTo>
                    <a:pt x="210" y="110"/>
                  </a:lnTo>
                  <a:lnTo>
                    <a:pt x="210" y="108"/>
                  </a:lnTo>
                  <a:lnTo>
                    <a:pt x="210" y="106"/>
                  </a:lnTo>
                  <a:lnTo>
                    <a:pt x="211" y="106"/>
                  </a:lnTo>
                  <a:close/>
                </a:path>
              </a:pathLst>
            </a:custGeom>
            <a:solidFill>
              <a:srgbClr val="4E81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947DE4E3-F13D-3D25-A6C5-4258A853E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784600"/>
              <a:ext cx="111125" cy="112712"/>
            </a:xfrm>
            <a:custGeom>
              <a:avLst/>
              <a:gdLst>
                <a:gd name="T0" fmla="*/ 211 w 211"/>
                <a:gd name="T1" fmla="*/ 106 h 211"/>
                <a:gd name="T2" fmla="*/ 208 w 211"/>
                <a:gd name="T3" fmla="*/ 83 h 211"/>
                <a:gd name="T4" fmla="*/ 203 w 211"/>
                <a:gd name="T5" fmla="*/ 65 h 211"/>
                <a:gd name="T6" fmla="*/ 192 w 211"/>
                <a:gd name="T7" fmla="*/ 46 h 211"/>
                <a:gd name="T8" fmla="*/ 181 w 211"/>
                <a:gd name="T9" fmla="*/ 30 h 211"/>
                <a:gd name="T10" fmla="*/ 163 w 211"/>
                <a:gd name="T11" fmla="*/ 16 h 211"/>
                <a:gd name="T12" fmla="*/ 145 w 211"/>
                <a:gd name="T13" fmla="*/ 6 h 211"/>
                <a:gd name="T14" fmla="*/ 134 w 211"/>
                <a:gd name="T15" fmla="*/ 2 h 211"/>
                <a:gd name="T16" fmla="*/ 125 w 211"/>
                <a:gd name="T17" fmla="*/ 1 h 211"/>
                <a:gd name="T18" fmla="*/ 105 w 211"/>
                <a:gd name="T19" fmla="*/ 0 h 211"/>
                <a:gd name="T20" fmla="*/ 83 w 211"/>
                <a:gd name="T21" fmla="*/ 1 h 211"/>
                <a:gd name="T22" fmla="*/ 64 w 211"/>
                <a:gd name="T23" fmla="*/ 6 h 211"/>
                <a:gd name="T24" fmla="*/ 46 w 211"/>
                <a:gd name="T25" fmla="*/ 16 h 211"/>
                <a:gd name="T26" fmla="*/ 31 w 211"/>
                <a:gd name="T27" fmla="*/ 30 h 211"/>
                <a:gd name="T28" fmla="*/ 17 w 211"/>
                <a:gd name="T29" fmla="*/ 46 h 211"/>
                <a:gd name="T30" fmla="*/ 8 w 211"/>
                <a:gd name="T31" fmla="*/ 65 h 211"/>
                <a:gd name="T32" fmla="*/ 1 w 211"/>
                <a:gd name="T33" fmla="*/ 83 h 211"/>
                <a:gd name="T34" fmla="*/ 0 w 211"/>
                <a:gd name="T35" fmla="*/ 106 h 211"/>
                <a:gd name="T36" fmla="*/ 1 w 211"/>
                <a:gd name="T37" fmla="*/ 125 h 211"/>
                <a:gd name="T38" fmla="*/ 8 w 211"/>
                <a:gd name="T39" fmla="*/ 145 h 211"/>
                <a:gd name="T40" fmla="*/ 17 w 211"/>
                <a:gd name="T41" fmla="*/ 163 h 211"/>
                <a:gd name="T42" fmla="*/ 31 w 211"/>
                <a:gd name="T43" fmla="*/ 180 h 211"/>
                <a:gd name="T44" fmla="*/ 46 w 211"/>
                <a:gd name="T45" fmla="*/ 193 h 211"/>
                <a:gd name="T46" fmla="*/ 64 w 211"/>
                <a:gd name="T47" fmla="*/ 204 h 211"/>
                <a:gd name="T48" fmla="*/ 83 w 211"/>
                <a:gd name="T49" fmla="*/ 209 h 211"/>
                <a:gd name="T50" fmla="*/ 105 w 211"/>
                <a:gd name="T51" fmla="*/ 211 h 211"/>
                <a:gd name="T52" fmla="*/ 105 w 211"/>
                <a:gd name="T53" fmla="*/ 210 h 211"/>
                <a:gd name="T54" fmla="*/ 107 w 211"/>
                <a:gd name="T55" fmla="*/ 210 h 211"/>
                <a:gd name="T56" fmla="*/ 109 w 211"/>
                <a:gd name="T57" fmla="*/ 210 h 211"/>
                <a:gd name="T58" fmla="*/ 115 w 211"/>
                <a:gd name="T59" fmla="*/ 210 h 211"/>
                <a:gd name="T60" fmla="*/ 125 w 211"/>
                <a:gd name="T61" fmla="*/ 209 h 211"/>
                <a:gd name="T62" fmla="*/ 134 w 211"/>
                <a:gd name="T63" fmla="*/ 206 h 211"/>
                <a:gd name="T64" fmla="*/ 145 w 211"/>
                <a:gd name="T65" fmla="*/ 204 h 211"/>
                <a:gd name="T66" fmla="*/ 163 w 211"/>
                <a:gd name="T67" fmla="*/ 193 h 211"/>
                <a:gd name="T68" fmla="*/ 171 w 211"/>
                <a:gd name="T69" fmla="*/ 186 h 211"/>
                <a:gd name="T70" fmla="*/ 173 w 211"/>
                <a:gd name="T71" fmla="*/ 184 h 211"/>
                <a:gd name="T72" fmla="*/ 175 w 211"/>
                <a:gd name="T73" fmla="*/ 182 h 211"/>
                <a:gd name="T74" fmla="*/ 181 w 211"/>
                <a:gd name="T75" fmla="*/ 180 h 211"/>
                <a:gd name="T76" fmla="*/ 186 w 211"/>
                <a:gd name="T77" fmla="*/ 170 h 211"/>
                <a:gd name="T78" fmla="*/ 192 w 211"/>
                <a:gd name="T79" fmla="*/ 163 h 211"/>
                <a:gd name="T80" fmla="*/ 198 w 211"/>
                <a:gd name="T81" fmla="*/ 153 h 211"/>
                <a:gd name="T82" fmla="*/ 203 w 211"/>
                <a:gd name="T83" fmla="*/ 145 h 211"/>
                <a:gd name="T84" fmla="*/ 206 w 211"/>
                <a:gd name="T85" fmla="*/ 135 h 211"/>
                <a:gd name="T86" fmla="*/ 208 w 211"/>
                <a:gd name="T87" fmla="*/ 125 h 211"/>
                <a:gd name="T88" fmla="*/ 210 w 211"/>
                <a:gd name="T89" fmla="*/ 115 h 211"/>
                <a:gd name="T90" fmla="*/ 210 w 211"/>
                <a:gd name="T91" fmla="*/ 110 h 211"/>
                <a:gd name="T92" fmla="*/ 210 w 211"/>
                <a:gd name="T93" fmla="*/ 107 h 211"/>
                <a:gd name="T94" fmla="*/ 210 w 211"/>
                <a:gd name="T95" fmla="*/ 106 h 211"/>
                <a:gd name="T96" fmla="*/ 211 w 211"/>
                <a:gd name="T97" fmla="*/ 10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211">
                  <a:moveTo>
                    <a:pt x="211" y="106"/>
                  </a:moveTo>
                  <a:lnTo>
                    <a:pt x="208" y="83"/>
                  </a:lnTo>
                  <a:lnTo>
                    <a:pt x="203" y="65"/>
                  </a:lnTo>
                  <a:lnTo>
                    <a:pt x="192" y="46"/>
                  </a:lnTo>
                  <a:lnTo>
                    <a:pt x="181" y="30"/>
                  </a:lnTo>
                  <a:lnTo>
                    <a:pt x="163" y="16"/>
                  </a:lnTo>
                  <a:lnTo>
                    <a:pt x="145" y="6"/>
                  </a:lnTo>
                  <a:lnTo>
                    <a:pt x="134" y="2"/>
                  </a:lnTo>
                  <a:lnTo>
                    <a:pt x="125" y="1"/>
                  </a:lnTo>
                  <a:lnTo>
                    <a:pt x="105" y="0"/>
                  </a:lnTo>
                  <a:lnTo>
                    <a:pt x="83" y="1"/>
                  </a:lnTo>
                  <a:lnTo>
                    <a:pt x="64" y="6"/>
                  </a:lnTo>
                  <a:lnTo>
                    <a:pt x="46" y="16"/>
                  </a:lnTo>
                  <a:lnTo>
                    <a:pt x="31" y="30"/>
                  </a:lnTo>
                  <a:lnTo>
                    <a:pt x="17" y="46"/>
                  </a:lnTo>
                  <a:lnTo>
                    <a:pt x="8" y="65"/>
                  </a:lnTo>
                  <a:lnTo>
                    <a:pt x="1" y="83"/>
                  </a:lnTo>
                  <a:lnTo>
                    <a:pt x="0" y="106"/>
                  </a:lnTo>
                  <a:lnTo>
                    <a:pt x="1" y="125"/>
                  </a:lnTo>
                  <a:lnTo>
                    <a:pt x="8" y="145"/>
                  </a:lnTo>
                  <a:lnTo>
                    <a:pt x="17" y="163"/>
                  </a:lnTo>
                  <a:lnTo>
                    <a:pt x="31" y="180"/>
                  </a:lnTo>
                  <a:lnTo>
                    <a:pt x="46" y="193"/>
                  </a:lnTo>
                  <a:lnTo>
                    <a:pt x="64" y="204"/>
                  </a:lnTo>
                  <a:lnTo>
                    <a:pt x="83" y="209"/>
                  </a:lnTo>
                  <a:lnTo>
                    <a:pt x="105" y="211"/>
                  </a:lnTo>
                  <a:lnTo>
                    <a:pt x="105" y="210"/>
                  </a:lnTo>
                  <a:lnTo>
                    <a:pt x="107" y="210"/>
                  </a:lnTo>
                  <a:lnTo>
                    <a:pt x="109" y="210"/>
                  </a:lnTo>
                  <a:lnTo>
                    <a:pt x="115" y="210"/>
                  </a:lnTo>
                  <a:lnTo>
                    <a:pt x="125" y="209"/>
                  </a:lnTo>
                  <a:lnTo>
                    <a:pt x="134" y="206"/>
                  </a:lnTo>
                  <a:lnTo>
                    <a:pt x="145" y="204"/>
                  </a:lnTo>
                  <a:lnTo>
                    <a:pt x="163" y="193"/>
                  </a:lnTo>
                  <a:lnTo>
                    <a:pt x="171" y="186"/>
                  </a:lnTo>
                  <a:lnTo>
                    <a:pt x="173" y="184"/>
                  </a:lnTo>
                  <a:lnTo>
                    <a:pt x="175" y="182"/>
                  </a:lnTo>
                  <a:lnTo>
                    <a:pt x="181" y="180"/>
                  </a:lnTo>
                  <a:lnTo>
                    <a:pt x="186" y="170"/>
                  </a:lnTo>
                  <a:lnTo>
                    <a:pt x="192" y="163"/>
                  </a:lnTo>
                  <a:lnTo>
                    <a:pt x="198" y="153"/>
                  </a:lnTo>
                  <a:lnTo>
                    <a:pt x="203" y="145"/>
                  </a:lnTo>
                  <a:lnTo>
                    <a:pt x="206" y="135"/>
                  </a:lnTo>
                  <a:lnTo>
                    <a:pt x="208" y="125"/>
                  </a:lnTo>
                  <a:lnTo>
                    <a:pt x="210" y="115"/>
                  </a:lnTo>
                  <a:lnTo>
                    <a:pt x="210" y="110"/>
                  </a:lnTo>
                  <a:lnTo>
                    <a:pt x="210" y="107"/>
                  </a:lnTo>
                  <a:lnTo>
                    <a:pt x="210" y="106"/>
                  </a:lnTo>
                  <a:lnTo>
                    <a:pt x="211" y="106"/>
                  </a:lnTo>
                  <a:close/>
                </a:path>
              </a:pathLst>
            </a:custGeom>
            <a:solidFill>
              <a:srgbClr val="05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38D6EE07-41F1-6A10-71A3-759741E0A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4988" y="6054725"/>
              <a:ext cx="222091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9A39CCC4-2D25-D495-4011-490DDCC85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5900" y="6054725"/>
              <a:ext cx="218281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1671FC3-2DCA-C1F1-D565-AF5E2C03E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900" y="5159375"/>
              <a:ext cx="0" cy="8953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BD21C5FE-1E71-3A2D-0634-AD388D1F0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2700" y="6054725"/>
              <a:ext cx="0" cy="762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F38B5A23-DF94-E6AE-0185-A4C22C136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9500" y="6054725"/>
              <a:ext cx="0" cy="762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991CADF6-B14D-8DBA-000C-314F69A15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5900" y="6054725"/>
              <a:ext cx="0" cy="762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CABFB05A-4B60-274B-2166-F783F85E1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5450" y="6054725"/>
              <a:ext cx="0" cy="762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DBC4261D-D984-25A0-6FF8-1D23B3291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413" y="6054725"/>
              <a:ext cx="0" cy="762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73A57B53-1793-E943-3CBB-EA7251440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9488" y="5713413"/>
              <a:ext cx="1957388" cy="0"/>
            </a:xfrm>
            <a:prstGeom prst="line">
              <a:avLst/>
            </a:prstGeom>
            <a:noFill/>
            <a:ln w="41275">
              <a:solidFill>
                <a:srgbClr val="05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9637C0CA-B246-F63A-B578-300D03AA7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4575" y="5564188"/>
              <a:ext cx="2046288" cy="0"/>
            </a:xfrm>
            <a:prstGeom prst="line">
              <a:avLst/>
            </a:prstGeom>
            <a:noFill/>
            <a:ln w="41275">
              <a:solidFill>
                <a:srgbClr val="4E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5774AE3-C46F-182C-ACAB-5745134C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5508625"/>
              <a:ext cx="112713" cy="111125"/>
            </a:xfrm>
            <a:custGeom>
              <a:avLst/>
              <a:gdLst>
                <a:gd name="T0" fmla="*/ 212 w 212"/>
                <a:gd name="T1" fmla="*/ 106 h 211"/>
                <a:gd name="T2" fmla="*/ 209 w 212"/>
                <a:gd name="T3" fmla="*/ 83 h 211"/>
                <a:gd name="T4" fmla="*/ 204 w 212"/>
                <a:gd name="T5" fmla="*/ 64 h 211"/>
                <a:gd name="T6" fmla="*/ 193 w 212"/>
                <a:gd name="T7" fmla="*/ 46 h 211"/>
                <a:gd name="T8" fmla="*/ 181 w 212"/>
                <a:gd name="T9" fmla="*/ 30 h 211"/>
                <a:gd name="T10" fmla="*/ 164 w 212"/>
                <a:gd name="T11" fmla="*/ 16 h 211"/>
                <a:gd name="T12" fmla="*/ 146 w 212"/>
                <a:gd name="T13" fmla="*/ 6 h 211"/>
                <a:gd name="T14" fmla="*/ 135 w 212"/>
                <a:gd name="T15" fmla="*/ 2 h 211"/>
                <a:gd name="T16" fmla="*/ 126 w 212"/>
                <a:gd name="T17" fmla="*/ 1 h 211"/>
                <a:gd name="T18" fmla="*/ 106 w 212"/>
                <a:gd name="T19" fmla="*/ 0 h 211"/>
                <a:gd name="T20" fmla="*/ 83 w 212"/>
                <a:gd name="T21" fmla="*/ 1 h 211"/>
                <a:gd name="T22" fmla="*/ 65 w 212"/>
                <a:gd name="T23" fmla="*/ 6 h 211"/>
                <a:gd name="T24" fmla="*/ 46 w 212"/>
                <a:gd name="T25" fmla="*/ 16 h 211"/>
                <a:gd name="T26" fmla="*/ 32 w 212"/>
                <a:gd name="T27" fmla="*/ 30 h 211"/>
                <a:gd name="T28" fmla="*/ 17 w 212"/>
                <a:gd name="T29" fmla="*/ 46 h 211"/>
                <a:gd name="T30" fmla="*/ 8 w 212"/>
                <a:gd name="T31" fmla="*/ 64 h 211"/>
                <a:gd name="T32" fmla="*/ 2 w 212"/>
                <a:gd name="T33" fmla="*/ 83 h 211"/>
                <a:gd name="T34" fmla="*/ 0 w 212"/>
                <a:gd name="T35" fmla="*/ 106 h 211"/>
                <a:gd name="T36" fmla="*/ 2 w 212"/>
                <a:gd name="T37" fmla="*/ 125 h 211"/>
                <a:gd name="T38" fmla="*/ 8 w 212"/>
                <a:gd name="T39" fmla="*/ 145 h 211"/>
                <a:gd name="T40" fmla="*/ 17 w 212"/>
                <a:gd name="T41" fmla="*/ 162 h 211"/>
                <a:gd name="T42" fmla="*/ 32 w 212"/>
                <a:gd name="T43" fmla="*/ 180 h 211"/>
                <a:gd name="T44" fmla="*/ 46 w 212"/>
                <a:gd name="T45" fmla="*/ 193 h 211"/>
                <a:gd name="T46" fmla="*/ 65 w 212"/>
                <a:gd name="T47" fmla="*/ 203 h 211"/>
                <a:gd name="T48" fmla="*/ 83 w 212"/>
                <a:gd name="T49" fmla="*/ 209 h 211"/>
                <a:gd name="T50" fmla="*/ 106 w 212"/>
                <a:gd name="T51" fmla="*/ 211 h 211"/>
                <a:gd name="T52" fmla="*/ 106 w 212"/>
                <a:gd name="T53" fmla="*/ 210 h 211"/>
                <a:gd name="T54" fmla="*/ 107 w 212"/>
                <a:gd name="T55" fmla="*/ 210 h 211"/>
                <a:gd name="T56" fmla="*/ 110 w 212"/>
                <a:gd name="T57" fmla="*/ 210 h 211"/>
                <a:gd name="T58" fmla="*/ 115 w 212"/>
                <a:gd name="T59" fmla="*/ 210 h 211"/>
                <a:gd name="T60" fmla="*/ 126 w 212"/>
                <a:gd name="T61" fmla="*/ 209 h 211"/>
                <a:gd name="T62" fmla="*/ 135 w 212"/>
                <a:gd name="T63" fmla="*/ 206 h 211"/>
                <a:gd name="T64" fmla="*/ 146 w 212"/>
                <a:gd name="T65" fmla="*/ 203 h 211"/>
                <a:gd name="T66" fmla="*/ 164 w 212"/>
                <a:gd name="T67" fmla="*/ 193 h 211"/>
                <a:gd name="T68" fmla="*/ 172 w 212"/>
                <a:gd name="T69" fmla="*/ 186 h 211"/>
                <a:gd name="T70" fmla="*/ 173 w 212"/>
                <a:gd name="T71" fmla="*/ 184 h 211"/>
                <a:gd name="T72" fmla="*/ 176 w 212"/>
                <a:gd name="T73" fmla="*/ 182 h 211"/>
                <a:gd name="T74" fmla="*/ 181 w 212"/>
                <a:gd name="T75" fmla="*/ 180 h 211"/>
                <a:gd name="T76" fmla="*/ 186 w 212"/>
                <a:gd name="T77" fmla="*/ 170 h 211"/>
                <a:gd name="T78" fmla="*/ 193 w 212"/>
                <a:gd name="T79" fmla="*/ 162 h 211"/>
                <a:gd name="T80" fmla="*/ 198 w 212"/>
                <a:gd name="T81" fmla="*/ 153 h 211"/>
                <a:gd name="T82" fmla="*/ 204 w 212"/>
                <a:gd name="T83" fmla="*/ 145 h 211"/>
                <a:gd name="T84" fmla="*/ 206 w 212"/>
                <a:gd name="T85" fmla="*/ 135 h 211"/>
                <a:gd name="T86" fmla="*/ 209 w 212"/>
                <a:gd name="T87" fmla="*/ 125 h 211"/>
                <a:gd name="T88" fmla="*/ 210 w 212"/>
                <a:gd name="T89" fmla="*/ 115 h 211"/>
                <a:gd name="T90" fmla="*/ 210 w 212"/>
                <a:gd name="T91" fmla="*/ 109 h 211"/>
                <a:gd name="T92" fmla="*/ 210 w 212"/>
                <a:gd name="T93" fmla="*/ 107 h 211"/>
                <a:gd name="T94" fmla="*/ 210 w 212"/>
                <a:gd name="T95" fmla="*/ 106 h 211"/>
                <a:gd name="T96" fmla="*/ 212 w 212"/>
                <a:gd name="T97" fmla="*/ 10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211">
                  <a:moveTo>
                    <a:pt x="212" y="106"/>
                  </a:moveTo>
                  <a:lnTo>
                    <a:pt x="209" y="83"/>
                  </a:lnTo>
                  <a:lnTo>
                    <a:pt x="204" y="64"/>
                  </a:lnTo>
                  <a:lnTo>
                    <a:pt x="193" y="46"/>
                  </a:lnTo>
                  <a:lnTo>
                    <a:pt x="181" y="30"/>
                  </a:lnTo>
                  <a:lnTo>
                    <a:pt x="164" y="16"/>
                  </a:lnTo>
                  <a:lnTo>
                    <a:pt x="146" y="6"/>
                  </a:lnTo>
                  <a:lnTo>
                    <a:pt x="135" y="2"/>
                  </a:lnTo>
                  <a:lnTo>
                    <a:pt x="126" y="1"/>
                  </a:lnTo>
                  <a:lnTo>
                    <a:pt x="106" y="0"/>
                  </a:lnTo>
                  <a:lnTo>
                    <a:pt x="83" y="1"/>
                  </a:lnTo>
                  <a:lnTo>
                    <a:pt x="65" y="6"/>
                  </a:lnTo>
                  <a:lnTo>
                    <a:pt x="46" y="16"/>
                  </a:lnTo>
                  <a:lnTo>
                    <a:pt x="32" y="30"/>
                  </a:lnTo>
                  <a:lnTo>
                    <a:pt x="17" y="46"/>
                  </a:lnTo>
                  <a:lnTo>
                    <a:pt x="8" y="64"/>
                  </a:lnTo>
                  <a:lnTo>
                    <a:pt x="2" y="83"/>
                  </a:lnTo>
                  <a:lnTo>
                    <a:pt x="0" y="106"/>
                  </a:lnTo>
                  <a:lnTo>
                    <a:pt x="2" y="125"/>
                  </a:lnTo>
                  <a:lnTo>
                    <a:pt x="8" y="145"/>
                  </a:lnTo>
                  <a:lnTo>
                    <a:pt x="17" y="162"/>
                  </a:lnTo>
                  <a:lnTo>
                    <a:pt x="32" y="180"/>
                  </a:lnTo>
                  <a:lnTo>
                    <a:pt x="46" y="193"/>
                  </a:lnTo>
                  <a:lnTo>
                    <a:pt x="65" y="203"/>
                  </a:lnTo>
                  <a:lnTo>
                    <a:pt x="83" y="209"/>
                  </a:lnTo>
                  <a:lnTo>
                    <a:pt x="106" y="211"/>
                  </a:lnTo>
                  <a:lnTo>
                    <a:pt x="106" y="210"/>
                  </a:lnTo>
                  <a:lnTo>
                    <a:pt x="107" y="210"/>
                  </a:lnTo>
                  <a:lnTo>
                    <a:pt x="110" y="210"/>
                  </a:lnTo>
                  <a:lnTo>
                    <a:pt x="115" y="210"/>
                  </a:lnTo>
                  <a:lnTo>
                    <a:pt x="126" y="209"/>
                  </a:lnTo>
                  <a:lnTo>
                    <a:pt x="135" y="206"/>
                  </a:lnTo>
                  <a:lnTo>
                    <a:pt x="146" y="203"/>
                  </a:lnTo>
                  <a:lnTo>
                    <a:pt x="164" y="193"/>
                  </a:lnTo>
                  <a:lnTo>
                    <a:pt x="172" y="186"/>
                  </a:lnTo>
                  <a:lnTo>
                    <a:pt x="173" y="184"/>
                  </a:lnTo>
                  <a:lnTo>
                    <a:pt x="176" y="182"/>
                  </a:lnTo>
                  <a:lnTo>
                    <a:pt x="181" y="180"/>
                  </a:lnTo>
                  <a:lnTo>
                    <a:pt x="186" y="170"/>
                  </a:lnTo>
                  <a:lnTo>
                    <a:pt x="193" y="162"/>
                  </a:lnTo>
                  <a:lnTo>
                    <a:pt x="198" y="153"/>
                  </a:lnTo>
                  <a:lnTo>
                    <a:pt x="204" y="145"/>
                  </a:lnTo>
                  <a:lnTo>
                    <a:pt x="206" y="135"/>
                  </a:lnTo>
                  <a:lnTo>
                    <a:pt x="209" y="125"/>
                  </a:lnTo>
                  <a:lnTo>
                    <a:pt x="210" y="115"/>
                  </a:lnTo>
                  <a:lnTo>
                    <a:pt x="210" y="109"/>
                  </a:lnTo>
                  <a:lnTo>
                    <a:pt x="210" y="107"/>
                  </a:lnTo>
                  <a:lnTo>
                    <a:pt x="210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4E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4D6A73E9-45D2-CB9D-BF0C-E1C8133A6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5657850"/>
              <a:ext cx="111125" cy="111125"/>
            </a:xfrm>
            <a:custGeom>
              <a:avLst/>
              <a:gdLst>
                <a:gd name="T0" fmla="*/ 211 w 211"/>
                <a:gd name="T1" fmla="*/ 105 h 211"/>
                <a:gd name="T2" fmla="*/ 208 w 211"/>
                <a:gd name="T3" fmla="*/ 83 h 211"/>
                <a:gd name="T4" fmla="*/ 203 w 211"/>
                <a:gd name="T5" fmla="*/ 64 h 211"/>
                <a:gd name="T6" fmla="*/ 192 w 211"/>
                <a:gd name="T7" fmla="*/ 46 h 211"/>
                <a:gd name="T8" fmla="*/ 181 w 211"/>
                <a:gd name="T9" fmla="*/ 30 h 211"/>
                <a:gd name="T10" fmla="*/ 163 w 211"/>
                <a:gd name="T11" fmla="*/ 15 h 211"/>
                <a:gd name="T12" fmla="*/ 145 w 211"/>
                <a:gd name="T13" fmla="*/ 6 h 211"/>
                <a:gd name="T14" fmla="*/ 134 w 211"/>
                <a:gd name="T15" fmla="*/ 2 h 211"/>
                <a:gd name="T16" fmla="*/ 125 w 211"/>
                <a:gd name="T17" fmla="*/ 1 h 211"/>
                <a:gd name="T18" fmla="*/ 105 w 211"/>
                <a:gd name="T19" fmla="*/ 0 h 211"/>
                <a:gd name="T20" fmla="*/ 83 w 211"/>
                <a:gd name="T21" fmla="*/ 1 h 211"/>
                <a:gd name="T22" fmla="*/ 64 w 211"/>
                <a:gd name="T23" fmla="*/ 6 h 211"/>
                <a:gd name="T24" fmla="*/ 46 w 211"/>
                <a:gd name="T25" fmla="*/ 15 h 211"/>
                <a:gd name="T26" fmla="*/ 31 w 211"/>
                <a:gd name="T27" fmla="*/ 30 h 211"/>
                <a:gd name="T28" fmla="*/ 17 w 211"/>
                <a:gd name="T29" fmla="*/ 46 h 211"/>
                <a:gd name="T30" fmla="*/ 8 w 211"/>
                <a:gd name="T31" fmla="*/ 64 h 211"/>
                <a:gd name="T32" fmla="*/ 1 w 211"/>
                <a:gd name="T33" fmla="*/ 83 h 211"/>
                <a:gd name="T34" fmla="*/ 0 w 211"/>
                <a:gd name="T35" fmla="*/ 105 h 211"/>
                <a:gd name="T36" fmla="*/ 1 w 211"/>
                <a:gd name="T37" fmla="*/ 125 h 211"/>
                <a:gd name="T38" fmla="*/ 8 w 211"/>
                <a:gd name="T39" fmla="*/ 145 h 211"/>
                <a:gd name="T40" fmla="*/ 17 w 211"/>
                <a:gd name="T41" fmla="*/ 162 h 211"/>
                <a:gd name="T42" fmla="*/ 31 w 211"/>
                <a:gd name="T43" fmla="*/ 180 h 211"/>
                <a:gd name="T44" fmla="*/ 46 w 211"/>
                <a:gd name="T45" fmla="*/ 193 h 211"/>
                <a:gd name="T46" fmla="*/ 64 w 211"/>
                <a:gd name="T47" fmla="*/ 203 h 211"/>
                <a:gd name="T48" fmla="*/ 83 w 211"/>
                <a:gd name="T49" fmla="*/ 209 h 211"/>
                <a:gd name="T50" fmla="*/ 105 w 211"/>
                <a:gd name="T51" fmla="*/ 211 h 211"/>
                <a:gd name="T52" fmla="*/ 105 w 211"/>
                <a:gd name="T53" fmla="*/ 210 h 211"/>
                <a:gd name="T54" fmla="*/ 107 w 211"/>
                <a:gd name="T55" fmla="*/ 210 h 211"/>
                <a:gd name="T56" fmla="*/ 109 w 211"/>
                <a:gd name="T57" fmla="*/ 210 h 211"/>
                <a:gd name="T58" fmla="*/ 115 w 211"/>
                <a:gd name="T59" fmla="*/ 210 h 211"/>
                <a:gd name="T60" fmla="*/ 125 w 211"/>
                <a:gd name="T61" fmla="*/ 209 h 211"/>
                <a:gd name="T62" fmla="*/ 134 w 211"/>
                <a:gd name="T63" fmla="*/ 206 h 211"/>
                <a:gd name="T64" fmla="*/ 145 w 211"/>
                <a:gd name="T65" fmla="*/ 203 h 211"/>
                <a:gd name="T66" fmla="*/ 163 w 211"/>
                <a:gd name="T67" fmla="*/ 193 h 211"/>
                <a:gd name="T68" fmla="*/ 171 w 211"/>
                <a:gd name="T69" fmla="*/ 186 h 211"/>
                <a:gd name="T70" fmla="*/ 173 w 211"/>
                <a:gd name="T71" fmla="*/ 183 h 211"/>
                <a:gd name="T72" fmla="*/ 175 w 211"/>
                <a:gd name="T73" fmla="*/ 182 h 211"/>
                <a:gd name="T74" fmla="*/ 181 w 211"/>
                <a:gd name="T75" fmla="*/ 180 h 211"/>
                <a:gd name="T76" fmla="*/ 186 w 211"/>
                <a:gd name="T77" fmla="*/ 170 h 211"/>
                <a:gd name="T78" fmla="*/ 192 w 211"/>
                <a:gd name="T79" fmla="*/ 162 h 211"/>
                <a:gd name="T80" fmla="*/ 198 w 211"/>
                <a:gd name="T81" fmla="*/ 153 h 211"/>
                <a:gd name="T82" fmla="*/ 203 w 211"/>
                <a:gd name="T83" fmla="*/ 145 h 211"/>
                <a:gd name="T84" fmla="*/ 206 w 211"/>
                <a:gd name="T85" fmla="*/ 135 h 211"/>
                <a:gd name="T86" fmla="*/ 208 w 211"/>
                <a:gd name="T87" fmla="*/ 125 h 211"/>
                <a:gd name="T88" fmla="*/ 210 w 211"/>
                <a:gd name="T89" fmla="*/ 115 h 211"/>
                <a:gd name="T90" fmla="*/ 210 w 211"/>
                <a:gd name="T91" fmla="*/ 109 h 211"/>
                <a:gd name="T92" fmla="*/ 210 w 211"/>
                <a:gd name="T93" fmla="*/ 107 h 211"/>
                <a:gd name="T94" fmla="*/ 210 w 211"/>
                <a:gd name="T95" fmla="*/ 105 h 211"/>
                <a:gd name="T96" fmla="*/ 211 w 211"/>
                <a:gd name="T97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211">
                  <a:moveTo>
                    <a:pt x="211" y="105"/>
                  </a:moveTo>
                  <a:lnTo>
                    <a:pt x="208" y="83"/>
                  </a:lnTo>
                  <a:lnTo>
                    <a:pt x="203" y="64"/>
                  </a:lnTo>
                  <a:lnTo>
                    <a:pt x="192" y="46"/>
                  </a:lnTo>
                  <a:lnTo>
                    <a:pt x="181" y="30"/>
                  </a:lnTo>
                  <a:lnTo>
                    <a:pt x="163" y="15"/>
                  </a:lnTo>
                  <a:lnTo>
                    <a:pt x="145" y="6"/>
                  </a:lnTo>
                  <a:lnTo>
                    <a:pt x="134" y="2"/>
                  </a:lnTo>
                  <a:lnTo>
                    <a:pt x="125" y="1"/>
                  </a:lnTo>
                  <a:lnTo>
                    <a:pt x="105" y="0"/>
                  </a:lnTo>
                  <a:lnTo>
                    <a:pt x="83" y="1"/>
                  </a:lnTo>
                  <a:lnTo>
                    <a:pt x="64" y="6"/>
                  </a:lnTo>
                  <a:lnTo>
                    <a:pt x="46" y="15"/>
                  </a:lnTo>
                  <a:lnTo>
                    <a:pt x="31" y="30"/>
                  </a:lnTo>
                  <a:lnTo>
                    <a:pt x="17" y="46"/>
                  </a:lnTo>
                  <a:lnTo>
                    <a:pt x="8" y="64"/>
                  </a:lnTo>
                  <a:lnTo>
                    <a:pt x="1" y="83"/>
                  </a:lnTo>
                  <a:lnTo>
                    <a:pt x="0" y="105"/>
                  </a:lnTo>
                  <a:lnTo>
                    <a:pt x="1" y="125"/>
                  </a:lnTo>
                  <a:lnTo>
                    <a:pt x="8" y="145"/>
                  </a:lnTo>
                  <a:lnTo>
                    <a:pt x="17" y="162"/>
                  </a:lnTo>
                  <a:lnTo>
                    <a:pt x="31" y="180"/>
                  </a:lnTo>
                  <a:lnTo>
                    <a:pt x="46" y="193"/>
                  </a:lnTo>
                  <a:lnTo>
                    <a:pt x="64" y="203"/>
                  </a:lnTo>
                  <a:lnTo>
                    <a:pt x="83" y="209"/>
                  </a:lnTo>
                  <a:lnTo>
                    <a:pt x="105" y="211"/>
                  </a:lnTo>
                  <a:lnTo>
                    <a:pt x="105" y="210"/>
                  </a:lnTo>
                  <a:lnTo>
                    <a:pt x="107" y="210"/>
                  </a:lnTo>
                  <a:lnTo>
                    <a:pt x="109" y="210"/>
                  </a:lnTo>
                  <a:lnTo>
                    <a:pt x="115" y="210"/>
                  </a:lnTo>
                  <a:lnTo>
                    <a:pt x="125" y="209"/>
                  </a:lnTo>
                  <a:lnTo>
                    <a:pt x="134" y="206"/>
                  </a:lnTo>
                  <a:lnTo>
                    <a:pt x="145" y="203"/>
                  </a:lnTo>
                  <a:lnTo>
                    <a:pt x="163" y="193"/>
                  </a:lnTo>
                  <a:lnTo>
                    <a:pt x="171" y="186"/>
                  </a:lnTo>
                  <a:lnTo>
                    <a:pt x="173" y="183"/>
                  </a:lnTo>
                  <a:lnTo>
                    <a:pt x="175" y="182"/>
                  </a:lnTo>
                  <a:lnTo>
                    <a:pt x="181" y="180"/>
                  </a:lnTo>
                  <a:lnTo>
                    <a:pt x="186" y="170"/>
                  </a:lnTo>
                  <a:lnTo>
                    <a:pt x="192" y="162"/>
                  </a:lnTo>
                  <a:lnTo>
                    <a:pt x="198" y="153"/>
                  </a:lnTo>
                  <a:lnTo>
                    <a:pt x="203" y="145"/>
                  </a:lnTo>
                  <a:lnTo>
                    <a:pt x="206" y="135"/>
                  </a:lnTo>
                  <a:lnTo>
                    <a:pt x="208" y="125"/>
                  </a:lnTo>
                  <a:lnTo>
                    <a:pt x="210" y="115"/>
                  </a:lnTo>
                  <a:lnTo>
                    <a:pt x="210" y="109"/>
                  </a:lnTo>
                  <a:lnTo>
                    <a:pt x="210" y="107"/>
                  </a:lnTo>
                  <a:lnTo>
                    <a:pt x="210" y="105"/>
                  </a:lnTo>
                  <a:lnTo>
                    <a:pt x="211" y="105"/>
                  </a:lnTo>
                  <a:close/>
                </a:path>
              </a:pathLst>
            </a:custGeom>
            <a:solidFill>
              <a:srgbClr val="05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ED8BD9C-3192-B613-2F9A-E7C9DF0665BF}"/>
                </a:ext>
              </a:extLst>
            </p:cNvPr>
            <p:cNvSpPr txBox="1"/>
            <p:nvPr/>
          </p:nvSpPr>
          <p:spPr>
            <a:xfrm>
              <a:off x="3785571" y="43801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54D2AD35-D8F6-8767-8800-39C50D146F6B}"/>
                </a:ext>
              </a:extLst>
            </p:cNvPr>
            <p:cNvSpPr txBox="1"/>
            <p:nvPr/>
          </p:nvSpPr>
          <p:spPr>
            <a:xfrm>
              <a:off x="4494646" y="438012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F606797-16D0-132F-8DF5-A6F915A167DA}"/>
                </a:ext>
              </a:extLst>
            </p:cNvPr>
            <p:cNvSpPr txBox="1"/>
            <p:nvPr/>
          </p:nvSpPr>
          <p:spPr>
            <a:xfrm>
              <a:off x="5271070" y="438012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81EA416-CFC8-26AF-F7EE-3FE6B1652450}"/>
                </a:ext>
              </a:extLst>
            </p:cNvPr>
            <p:cNvSpPr txBox="1"/>
            <p:nvPr/>
          </p:nvSpPr>
          <p:spPr>
            <a:xfrm>
              <a:off x="2959333" y="4380123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9720DA76-227A-2E10-0FA5-90A5DB073D2A}"/>
                </a:ext>
              </a:extLst>
            </p:cNvPr>
            <p:cNvSpPr txBox="1"/>
            <p:nvPr/>
          </p:nvSpPr>
          <p:spPr>
            <a:xfrm>
              <a:off x="2210985" y="4380123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-40</a:t>
              </a:r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431851D7-6F71-8170-4C50-F9C986118A0D}"/>
                </a:ext>
              </a:extLst>
            </p:cNvPr>
            <p:cNvCxnSpPr/>
            <p:nvPr/>
          </p:nvCxnSpPr>
          <p:spPr>
            <a:xfrm>
              <a:off x="4143241" y="4093029"/>
              <a:ext cx="5167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D672E9CF-6DAC-4CD0-0D4D-3CA0580FC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8510" y="4093029"/>
              <a:ext cx="5167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D881774D-EF5A-A320-B7A0-1F1CACBBCD86}"/>
                </a:ext>
              </a:extLst>
            </p:cNvPr>
            <p:cNvSpPr txBox="1"/>
            <p:nvPr/>
          </p:nvSpPr>
          <p:spPr>
            <a:xfrm>
              <a:off x="4678271" y="3972740"/>
              <a:ext cx="898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Favors DOR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708E1E7-7EBE-B232-EE89-ED36775EC1BE}"/>
                </a:ext>
              </a:extLst>
            </p:cNvPr>
            <p:cNvSpPr txBox="1"/>
            <p:nvPr/>
          </p:nvSpPr>
          <p:spPr>
            <a:xfrm>
              <a:off x="2143468" y="3972740"/>
              <a:ext cx="939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Favors INSTI</a:t>
              </a: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2005346C-4940-BFC7-36E6-563F2D165E82}"/>
                </a:ext>
              </a:extLst>
            </p:cNvPr>
            <p:cNvCxnSpPr/>
            <p:nvPr/>
          </p:nvCxnSpPr>
          <p:spPr>
            <a:xfrm>
              <a:off x="4143241" y="3177880"/>
              <a:ext cx="5167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A8860FBA-6311-4A46-5572-FBA13FFBB6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8510" y="3177880"/>
              <a:ext cx="5167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87574E7-16D4-BD50-F76A-E0AC3DBA81DB}"/>
                </a:ext>
              </a:extLst>
            </p:cNvPr>
            <p:cNvSpPr txBox="1"/>
            <p:nvPr/>
          </p:nvSpPr>
          <p:spPr>
            <a:xfrm>
              <a:off x="4678271" y="3057591"/>
              <a:ext cx="939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Favors INSTI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8FEB870-0EE5-E523-B901-CC3C807789F3}"/>
                </a:ext>
              </a:extLst>
            </p:cNvPr>
            <p:cNvSpPr txBox="1"/>
            <p:nvPr/>
          </p:nvSpPr>
          <p:spPr>
            <a:xfrm>
              <a:off x="2184120" y="3057591"/>
              <a:ext cx="898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Favors DOR</a:t>
              </a:r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56AE5C93-325C-FAC1-B16D-162F92B32512}"/>
                </a:ext>
              </a:extLst>
            </p:cNvPr>
            <p:cNvCxnSpPr/>
            <p:nvPr/>
          </p:nvCxnSpPr>
          <p:spPr>
            <a:xfrm>
              <a:off x="4212912" y="5873819"/>
              <a:ext cx="5167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518F03DE-A872-DAE4-101B-28B8F8C8EF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8181" y="5873819"/>
              <a:ext cx="5167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B4EC1A9-52A5-6474-D662-91DBC8A1C881}"/>
                </a:ext>
              </a:extLst>
            </p:cNvPr>
            <p:cNvSpPr txBox="1"/>
            <p:nvPr/>
          </p:nvSpPr>
          <p:spPr>
            <a:xfrm>
              <a:off x="4747942" y="5753530"/>
              <a:ext cx="939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Favors INSTI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F2F1472-2659-BED6-7BE7-38B0824E7786}"/>
                </a:ext>
              </a:extLst>
            </p:cNvPr>
            <p:cNvSpPr txBox="1"/>
            <p:nvPr/>
          </p:nvSpPr>
          <p:spPr>
            <a:xfrm>
              <a:off x="2253791" y="5753530"/>
              <a:ext cx="898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Favors DOR</a:t>
              </a:r>
            </a:p>
          </p:txBody>
        </p:sp>
        <p:sp>
          <p:nvSpPr>
            <p:cNvPr id="3072" name="ZoneTexte 3071">
              <a:extLst>
                <a:ext uri="{FF2B5EF4-FFF2-40B4-BE49-F238E27FC236}">
                  <a16:creationId xmlns:a16="http://schemas.microsoft.com/office/drawing/2014/main" id="{04AF871C-525D-062B-99F8-19B4B4E171C5}"/>
                </a:ext>
              </a:extLst>
            </p:cNvPr>
            <p:cNvSpPr txBox="1"/>
            <p:nvPr/>
          </p:nvSpPr>
          <p:spPr>
            <a:xfrm>
              <a:off x="3890145" y="611180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3073" name="ZoneTexte 3072">
              <a:extLst>
                <a:ext uri="{FF2B5EF4-FFF2-40B4-BE49-F238E27FC236}">
                  <a16:creationId xmlns:a16="http://schemas.microsoft.com/office/drawing/2014/main" id="{E8DDBE45-F34E-FCC3-BED3-18E2A0524E85}"/>
                </a:ext>
              </a:extLst>
            </p:cNvPr>
            <p:cNvSpPr txBox="1"/>
            <p:nvPr/>
          </p:nvSpPr>
          <p:spPr>
            <a:xfrm>
              <a:off x="2813192" y="611180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-5</a:t>
              </a:r>
            </a:p>
          </p:txBody>
        </p:sp>
        <p:sp>
          <p:nvSpPr>
            <p:cNvPr id="3074" name="ZoneTexte 3073">
              <a:extLst>
                <a:ext uri="{FF2B5EF4-FFF2-40B4-BE49-F238E27FC236}">
                  <a16:creationId xmlns:a16="http://schemas.microsoft.com/office/drawing/2014/main" id="{112802E6-AEB8-E1F9-6707-988FD08D0A58}"/>
                </a:ext>
              </a:extLst>
            </p:cNvPr>
            <p:cNvSpPr txBox="1"/>
            <p:nvPr/>
          </p:nvSpPr>
          <p:spPr>
            <a:xfrm>
              <a:off x="1711499" y="6111805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-10</a:t>
              </a:r>
            </a:p>
          </p:txBody>
        </p:sp>
        <p:sp>
          <p:nvSpPr>
            <p:cNvPr id="3075" name="ZoneTexte 3074">
              <a:extLst>
                <a:ext uri="{FF2B5EF4-FFF2-40B4-BE49-F238E27FC236}">
                  <a16:creationId xmlns:a16="http://schemas.microsoft.com/office/drawing/2014/main" id="{B5C830FB-E57D-D7D4-B290-A3BEC02967AB}"/>
                </a:ext>
              </a:extLst>
            </p:cNvPr>
            <p:cNvSpPr txBox="1"/>
            <p:nvPr/>
          </p:nvSpPr>
          <p:spPr>
            <a:xfrm>
              <a:off x="4961440" y="611180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3076" name="ZoneTexte 3075">
              <a:extLst>
                <a:ext uri="{FF2B5EF4-FFF2-40B4-BE49-F238E27FC236}">
                  <a16:creationId xmlns:a16="http://schemas.microsoft.com/office/drawing/2014/main" id="{4672C1B2-88A4-AA62-B7DC-48405D2B17E4}"/>
                </a:ext>
              </a:extLst>
            </p:cNvPr>
            <p:cNvSpPr txBox="1"/>
            <p:nvPr/>
          </p:nvSpPr>
          <p:spPr>
            <a:xfrm>
              <a:off x="5993462" y="611180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3078" name="ZoneTexte 3077">
              <a:extLst>
                <a:ext uri="{FF2B5EF4-FFF2-40B4-BE49-F238E27FC236}">
                  <a16:creationId xmlns:a16="http://schemas.microsoft.com/office/drawing/2014/main" id="{E8B759D7-1F3E-8106-757E-4812E9CF2224}"/>
                </a:ext>
              </a:extLst>
            </p:cNvPr>
            <p:cNvSpPr txBox="1"/>
            <p:nvPr/>
          </p:nvSpPr>
          <p:spPr>
            <a:xfrm>
              <a:off x="3313164" y="6321038"/>
              <a:ext cx="1417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Estimate (97.5% CI)</a:t>
              </a:r>
            </a:p>
          </p:txBody>
        </p:sp>
        <p:sp>
          <p:nvSpPr>
            <p:cNvPr id="3079" name="ZoneTexte 3078">
              <a:extLst>
                <a:ext uri="{FF2B5EF4-FFF2-40B4-BE49-F238E27FC236}">
                  <a16:creationId xmlns:a16="http://schemas.microsoft.com/office/drawing/2014/main" id="{93D4A163-9E04-776D-240C-186508492216}"/>
                </a:ext>
              </a:extLst>
            </p:cNvPr>
            <p:cNvSpPr txBox="1"/>
            <p:nvPr/>
          </p:nvSpPr>
          <p:spPr>
            <a:xfrm>
              <a:off x="2941012" y="4613293"/>
              <a:ext cx="1969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Estimate (97.5% CI) [mg/dL]</a:t>
              </a:r>
            </a:p>
          </p:txBody>
        </p:sp>
        <p:sp>
          <p:nvSpPr>
            <p:cNvPr id="3080" name="ZoneTexte 3079">
              <a:extLst>
                <a:ext uri="{FF2B5EF4-FFF2-40B4-BE49-F238E27FC236}">
                  <a16:creationId xmlns:a16="http://schemas.microsoft.com/office/drawing/2014/main" id="{6257CF3A-7A1A-85E4-A9FA-46D509857749}"/>
                </a:ext>
              </a:extLst>
            </p:cNvPr>
            <p:cNvSpPr txBox="1"/>
            <p:nvPr/>
          </p:nvSpPr>
          <p:spPr>
            <a:xfrm>
              <a:off x="5628084" y="3464974"/>
              <a:ext cx="11368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0.12 (-8.2 ; 8.4)</a:t>
              </a:r>
            </a:p>
          </p:txBody>
        </p:sp>
        <p:sp>
          <p:nvSpPr>
            <p:cNvPr id="3081" name="ZoneTexte 3080">
              <a:extLst>
                <a:ext uri="{FF2B5EF4-FFF2-40B4-BE49-F238E27FC236}">
                  <a16:creationId xmlns:a16="http://schemas.microsoft.com/office/drawing/2014/main" id="{CEDBD200-0B5E-8D95-82EC-D4B38D773B4E}"/>
                </a:ext>
              </a:extLst>
            </p:cNvPr>
            <p:cNvSpPr txBox="1"/>
            <p:nvPr/>
          </p:nvSpPr>
          <p:spPr>
            <a:xfrm>
              <a:off x="5604841" y="3699451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-6.0 (-14.1 ; 2.1)</a:t>
              </a:r>
            </a:p>
          </p:txBody>
        </p:sp>
        <p:sp>
          <p:nvSpPr>
            <p:cNvPr id="3082" name="ZoneTexte 3081">
              <a:extLst>
                <a:ext uri="{FF2B5EF4-FFF2-40B4-BE49-F238E27FC236}">
                  <a16:creationId xmlns:a16="http://schemas.microsoft.com/office/drawing/2014/main" id="{289812BA-6F46-B507-0C38-C97C283186F7}"/>
                </a:ext>
              </a:extLst>
            </p:cNvPr>
            <p:cNvSpPr txBox="1"/>
            <p:nvPr/>
          </p:nvSpPr>
          <p:spPr>
            <a:xfrm>
              <a:off x="5549537" y="2333636"/>
              <a:ext cx="1293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0.66 (-14.2 ; 15.5)</a:t>
              </a:r>
            </a:p>
          </p:txBody>
        </p:sp>
        <p:sp>
          <p:nvSpPr>
            <p:cNvPr id="3083" name="ZoneTexte 3082">
              <a:extLst>
                <a:ext uri="{FF2B5EF4-FFF2-40B4-BE49-F238E27FC236}">
                  <a16:creationId xmlns:a16="http://schemas.microsoft.com/office/drawing/2014/main" id="{6D1DE33A-DC05-C87D-9F53-24417C8A700F}"/>
                </a:ext>
              </a:extLst>
            </p:cNvPr>
            <p:cNvSpPr txBox="1"/>
            <p:nvPr/>
          </p:nvSpPr>
          <p:spPr>
            <a:xfrm>
              <a:off x="5565567" y="2568113"/>
              <a:ext cx="1261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-10.5 (-25.5 ; 4.6)</a:t>
              </a:r>
            </a:p>
          </p:txBody>
        </p:sp>
        <p:sp>
          <p:nvSpPr>
            <p:cNvPr id="3084" name="ZoneTexte 3083">
              <a:extLst>
                <a:ext uri="{FF2B5EF4-FFF2-40B4-BE49-F238E27FC236}">
                  <a16:creationId xmlns:a16="http://schemas.microsoft.com/office/drawing/2014/main" id="{3B0F7DD0-A69D-4CCD-E431-314E66C6FEB6}"/>
                </a:ext>
              </a:extLst>
            </p:cNvPr>
            <p:cNvSpPr txBox="1"/>
            <p:nvPr/>
          </p:nvSpPr>
          <p:spPr>
            <a:xfrm>
              <a:off x="5549537" y="1595798"/>
              <a:ext cx="1293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0.67 (-31.2 ; 32.5)</a:t>
              </a:r>
            </a:p>
          </p:txBody>
        </p:sp>
        <p:sp>
          <p:nvSpPr>
            <p:cNvPr id="3085" name="ZoneTexte 3084">
              <a:extLst>
                <a:ext uri="{FF2B5EF4-FFF2-40B4-BE49-F238E27FC236}">
                  <a16:creationId xmlns:a16="http://schemas.microsoft.com/office/drawing/2014/main" id="{B2264E05-584B-2D15-F536-93A29341717E}"/>
                </a:ext>
              </a:extLst>
            </p:cNvPr>
            <p:cNvSpPr txBox="1"/>
            <p:nvPr/>
          </p:nvSpPr>
          <p:spPr>
            <a:xfrm>
              <a:off x="5565567" y="1830275"/>
              <a:ext cx="1261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-6.5 (-38.6 ; 25.6)</a:t>
              </a:r>
            </a:p>
          </p:txBody>
        </p:sp>
        <p:sp>
          <p:nvSpPr>
            <p:cNvPr id="3086" name="ZoneTexte 3085">
              <a:extLst>
                <a:ext uri="{FF2B5EF4-FFF2-40B4-BE49-F238E27FC236}">
                  <a16:creationId xmlns:a16="http://schemas.microsoft.com/office/drawing/2014/main" id="{B448456F-0C4F-1272-8F1D-13A27B9AD417}"/>
                </a:ext>
              </a:extLst>
            </p:cNvPr>
            <p:cNvSpPr txBox="1"/>
            <p:nvPr/>
          </p:nvSpPr>
          <p:spPr>
            <a:xfrm>
              <a:off x="5667358" y="5416452"/>
              <a:ext cx="1058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2.8 (-2.1 ; 7.6)</a:t>
              </a:r>
            </a:p>
          </p:txBody>
        </p:sp>
        <p:sp>
          <p:nvSpPr>
            <p:cNvPr id="3087" name="ZoneTexte 3086">
              <a:extLst>
                <a:ext uri="{FF2B5EF4-FFF2-40B4-BE49-F238E27FC236}">
                  <a16:creationId xmlns:a16="http://schemas.microsoft.com/office/drawing/2014/main" id="{808D3261-137B-9702-F89E-6A36CD915C03}"/>
                </a:ext>
              </a:extLst>
            </p:cNvPr>
            <p:cNvSpPr txBox="1"/>
            <p:nvPr/>
          </p:nvSpPr>
          <p:spPr>
            <a:xfrm>
              <a:off x="5667358" y="5598675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2.2 (-2.4 ; 6.9)</a:t>
              </a:r>
            </a:p>
          </p:txBody>
        </p:sp>
        <p:sp>
          <p:nvSpPr>
            <p:cNvPr id="3088" name="ZoneTexte 3087">
              <a:extLst>
                <a:ext uri="{FF2B5EF4-FFF2-40B4-BE49-F238E27FC236}">
                  <a16:creationId xmlns:a16="http://schemas.microsoft.com/office/drawing/2014/main" id="{2D5EBC58-3DDD-CD48-7537-8AB71D97F33A}"/>
                </a:ext>
              </a:extLst>
            </p:cNvPr>
            <p:cNvSpPr txBox="1"/>
            <p:nvPr/>
          </p:nvSpPr>
          <p:spPr>
            <a:xfrm>
              <a:off x="6932926" y="346497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0.97</a:t>
              </a:r>
            </a:p>
          </p:txBody>
        </p:sp>
        <p:sp>
          <p:nvSpPr>
            <p:cNvPr id="3089" name="ZoneTexte 3088">
              <a:extLst>
                <a:ext uri="{FF2B5EF4-FFF2-40B4-BE49-F238E27FC236}">
                  <a16:creationId xmlns:a16="http://schemas.microsoft.com/office/drawing/2014/main" id="{14D47998-AF81-0262-FB55-19B942701610}"/>
                </a:ext>
              </a:extLst>
            </p:cNvPr>
            <p:cNvSpPr txBox="1"/>
            <p:nvPr/>
          </p:nvSpPr>
          <p:spPr>
            <a:xfrm>
              <a:off x="6932925" y="369945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0.10</a:t>
              </a:r>
            </a:p>
          </p:txBody>
        </p:sp>
        <p:sp>
          <p:nvSpPr>
            <p:cNvPr id="3090" name="ZoneTexte 3089">
              <a:extLst>
                <a:ext uri="{FF2B5EF4-FFF2-40B4-BE49-F238E27FC236}">
                  <a16:creationId xmlns:a16="http://schemas.microsoft.com/office/drawing/2014/main" id="{282663DF-C920-2843-74AA-0ECCFC600149}"/>
                </a:ext>
              </a:extLst>
            </p:cNvPr>
            <p:cNvSpPr txBox="1"/>
            <p:nvPr/>
          </p:nvSpPr>
          <p:spPr>
            <a:xfrm>
              <a:off x="6932926" y="233363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0.92</a:t>
              </a:r>
            </a:p>
          </p:txBody>
        </p:sp>
        <p:sp>
          <p:nvSpPr>
            <p:cNvPr id="3091" name="ZoneTexte 3090">
              <a:extLst>
                <a:ext uri="{FF2B5EF4-FFF2-40B4-BE49-F238E27FC236}">
                  <a16:creationId xmlns:a16="http://schemas.microsoft.com/office/drawing/2014/main" id="{2FAE4541-2E28-6934-646C-18F9C3857FC4}"/>
                </a:ext>
              </a:extLst>
            </p:cNvPr>
            <p:cNvSpPr txBox="1"/>
            <p:nvPr/>
          </p:nvSpPr>
          <p:spPr>
            <a:xfrm>
              <a:off x="6932926" y="256811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0.11</a:t>
              </a:r>
            </a:p>
          </p:txBody>
        </p:sp>
        <p:sp>
          <p:nvSpPr>
            <p:cNvPr id="3092" name="ZoneTexte 3091">
              <a:extLst>
                <a:ext uri="{FF2B5EF4-FFF2-40B4-BE49-F238E27FC236}">
                  <a16:creationId xmlns:a16="http://schemas.microsoft.com/office/drawing/2014/main" id="{FDDAC59E-0E6E-3CEE-067D-B3C839D16AA2}"/>
                </a:ext>
              </a:extLst>
            </p:cNvPr>
            <p:cNvSpPr txBox="1"/>
            <p:nvPr/>
          </p:nvSpPr>
          <p:spPr>
            <a:xfrm>
              <a:off x="6932926" y="1595798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0.96</a:t>
              </a:r>
            </a:p>
          </p:txBody>
        </p:sp>
        <p:sp>
          <p:nvSpPr>
            <p:cNvPr id="3093" name="ZoneTexte 3092">
              <a:extLst>
                <a:ext uri="{FF2B5EF4-FFF2-40B4-BE49-F238E27FC236}">
                  <a16:creationId xmlns:a16="http://schemas.microsoft.com/office/drawing/2014/main" id="{9AED16F5-088C-6543-864E-12C5B0BB4E73}"/>
                </a:ext>
              </a:extLst>
            </p:cNvPr>
            <p:cNvSpPr txBox="1"/>
            <p:nvPr/>
          </p:nvSpPr>
          <p:spPr>
            <a:xfrm>
              <a:off x="6932926" y="183027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0.64</a:t>
              </a:r>
            </a:p>
          </p:txBody>
        </p:sp>
        <p:sp>
          <p:nvSpPr>
            <p:cNvPr id="3094" name="ZoneTexte 3093">
              <a:extLst>
                <a:ext uri="{FF2B5EF4-FFF2-40B4-BE49-F238E27FC236}">
                  <a16:creationId xmlns:a16="http://schemas.microsoft.com/office/drawing/2014/main" id="{DE9E4DAD-7ED8-F7DC-AFA2-6C176E1387C7}"/>
                </a:ext>
              </a:extLst>
            </p:cNvPr>
            <p:cNvSpPr txBox="1"/>
            <p:nvPr/>
          </p:nvSpPr>
          <p:spPr>
            <a:xfrm>
              <a:off x="6932925" y="541645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0.20</a:t>
              </a:r>
            </a:p>
          </p:txBody>
        </p:sp>
        <p:sp>
          <p:nvSpPr>
            <p:cNvPr id="3095" name="ZoneTexte 3094">
              <a:extLst>
                <a:ext uri="{FF2B5EF4-FFF2-40B4-BE49-F238E27FC236}">
                  <a16:creationId xmlns:a16="http://schemas.microsoft.com/office/drawing/2014/main" id="{CC49586E-9A41-E22A-C136-001ABB590512}"/>
                </a:ext>
              </a:extLst>
            </p:cNvPr>
            <p:cNvSpPr txBox="1"/>
            <p:nvPr/>
          </p:nvSpPr>
          <p:spPr>
            <a:xfrm>
              <a:off x="6932925" y="559867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0.28</a:t>
              </a:r>
            </a:p>
          </p:txBody>
        </p:sp>
        <p:sp>
          <p:nvSpPr>
            <p:cNvPr id="3096" name="ZoneTexte 3095">
              <a:extLst>
                <a:ext uri="{FF2B5EF4-FFF2-40B4-BE49-F238E27FC236}">
                  <a16:creationId xmlns:a16="http://schemas.microsoft.com/office/drawing/2014/main" id="{08E01ECD-9CE3-7E77-141D-CE8E5FB5FFB6}"/>
                </a:ext>
              </a:extLst>
            </p:cNvPr>
            <p:cNvSpPr txBox="1"/>
            <p:nvPr/>
          </p:nvSpPr>
          <p:spPr>
            <a:xfrm>
              <a:off x="531297" y="3464974"/>
              <a:ext cx="1728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TAF vs INSTI + TAF</a:t>
              </a:r>
            </a:p>
          </p:txBody>
        </p:sp>
        <p:sp>
          <p:nvSpPr>
            <p:cNvPr id="3097" name="ZoneTexte 3096">
              <a:extLst>
                <a:ext uri="{FF2B5EF4-FFF2-40B4-BE49-F238E27FC236}">
                  <a16:creationId xmlns:a16="http://schemas.microsoft.com/office/drawing/2014/main" id="{6DF3E748-9BE4-B17B-1925-D1AACDD33D2D}"/>
                </a:ext>
              </a:extLst>
            </p:cNvPr>
            <p:cNvSpPr txBox="1"/>
            <p:nvPr/>
          </p:nvSpPr>
          <p:spPr>
            <a:xfrm>
              <a:off x="531296" y="3699451"/>
              <a:ext cx="174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TDF vs INSTI + TAF</a:t>
              </a:r>
            </a:p>
          </p:txBody>
        </p:sp>
        <p:sp>
          <p:nvSpPr>
            <p:cNvPr id="3098" name="ZoneTexte 3097">
              <a:extLst>
                <a:ext uri="{FF2B5EF4-FFF2-40B4-BE49-F238E27FC236}">
                  <a16:creationId xmlns:a16="http://schemas.microsoft.com/office/drawing/2014/main" id="{EA1D1DE8-A730-36F7-EB2D-DFCDF1FC192E}"/>
                </a:ext>
              </a:extLst>
            </p:cNvPr>
            <p:cNvSpPr txBox="1"/>
            <p:nvPr/>
          </p:nvSpPr>
          <p:spPr>
            <a:xfrm>
              <a:off x="531297" y="2333636"/>
              <a:ext cx="1728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TAF vs INSTI + TAF</a:t>
              </a:r>
            </a:p>
          </p:txBody>
        </p:sp>
        <p:sp>
          <p:nvSpPr>
            <p:cNvPr id="3099" name="ZoneTexte 3098">
              <a:extLst>
                <a:ext uri="{FF2B5EF4-FFF2-40B4-BE49-F238E27FC236}">
                  <a16:creationId xmlns:a16="http://schemas.microsoft.com/office/drawing/2014/main" id="{FFC42DDC-C30B-FDB0-3B26-509D3B7B7787}"/>
                </a:ext>
              </a:extLst>
            </p:cNvPr>
            <p:cNvSpPr txBox="1"/>
            <p:nvPr/>
          </p:nvSpPr>
          <p:spPr>
            <a:xfrm>
              <a:off x="531297" y="2568113"/>
              <a:ext cx="174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TDF vs INSTI + TAF</a:t>
              </a:r>
            </a:p>
          </p:txBody>
        </p:sp>
        <p:sp>
          <p:nvSpPr>
            <p:cNvPr id="3100" name="ZoneTexte 3099">
              <a:extLst>
                <a:ext uri="{FF2B5EF4-FFF2-40B4-BE49-F238E27FC236}">
                  <a16:creationId xmlns:a16="http://schemas.microsoft.com/office/drawing/2014/main" id="{D3D73CD5-7571-BAD0-0EBA-E502556F390D}"/>
                </a:ext>
              </a:extLst>
            </p:cNvPr>
            <p:cNvSpPr txBox="1"/>
            <p:nvPr/>
          </p:nvSpPr>
          <p:spPr>
            <a:xfrm>
              <a:off x="531297" y="1595798"/>
              <a:ext cx="1728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TAF vs INSTI + TAF</a:t>
              </a:r>
            </a:p>
          </p:txBody>
        </p:sp>
        <p:sp>
          <p:nvSpPr>
            <p:cNvPr id="3101" name="ZoneTexte 3100">
              <a:extLst>
                <a:ext uri="{FF2B5EF4-FFF2-40B4-BE49-F238E27FC236}">
                  <a16:creationId xmlns:a16="http://schemas.microsoft.com/office/drawing/2014/main" id="{EF33ECC0-A522-59B1-226B-CB0B56EA4344}"/>
                </a:ext>
              </a:extLst>
            </p:cNvPr>
            <p:cNvSpPr txBox="1"/>
            <p:nvPr/>
          </p:nvSpPr>
          <p:spPr>
            <a:xfrm>
              <a:off x="531297" y="1830275"/>
              <a:ext cx="174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TDF vs INSTI + TAF</a:t>
              </a:r>
            </a:p>
          </p:txBody>
        </p:sp>
        <p:sp>
          <p:nvSpPr>
            <p:cNvPr id="3102" name="ZoneTexte 3101">
              <a:extLst>
                <a:ext uri="{FF2B5EF4-FFF2-40B4-BE49-F238E27FC236}">
                  <a16:creationId xmlns:a16="http://schemas.microsoft.com/office/drawing/2014/main" id="{20C61229-EA49-4AD9-FEF7-8CBFB2C1E309}"/>
                </a:ext>
              </a:extLst>
            </p:cNvPr>
            <p:cNvSpPr txBox="1"/>
            <p:nvPr/>
          </p:nvSpPr>
          <p:spPr>
            <a:xfrm>
              <a:off x="531296" y="5416452"/>
              <a:ext cx="1728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TAF vs INSTI + TAF</a:t>
              </a:r>
            </a:p>
          </p:txBody>
        </p:sp>
        <p:sp>
          <p:nvSpPr>
            <p:cNvPr id="3103" name="ZoneTexte 3102">
              <a:extLst>
                <a:ext uri="{FF2B5EF4-FFF2-40B4-BE49-F238E27FC236}">
                  <a16:creationId xmlns:a16="http://schemas.microsoft.com/office/drawing/2014/main" id="{36237646-81F5-99E3-55FD-5CEFE3025BD2}"/>
                </a:ext>
              </a:extLst>
            </p:cNvPr>
            <p:cNvSpPr txBox="1"/>
            <p:nvPr/>
          </p:nvSpPr>
          <p:spPr>
            <a:xfrm>
              <a:off x="531296" y="5598675"/>
              <a:ext cx="174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>
                  <a:solidFill>
                    <a:srgbClr val="000066"/>
                  </a:solidFill>
                </a:rPr>
                <a:t>DOR + TDF vs INSTI + TAF</a:t>
              </a:r>
            </a:p>
          </p:txBody>
        </p:sp>
        <p:sp>
          <p:nvSpPr>
            <p:cNvPr id="3104" name="ZoneTexte 3103">
              <a:extLst>
                <a:ext uri="{FF2B5EF4-FFF2-40B4-BE49-F238E27FC236}">
                  <a16:creationId xmlns:a16="http://schemas.microsoft.com/office/drawing/2014/main" id="{4F4229CD-668A-9593-1BF9-799E85C8FCC5}"/>
                </a:ext>
              </a:extLst>
            </p:cNvPr>
            <p:cNvSpPr txBox="1"/>
            <p:nvPr/>
          </p:nvSpPr>
          <p:spPr>
            <a:xfrm>
              <a:off x="226496" y="2106481"/>
              <a:ext cx="1708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LDL cholesterol changes</a:t>
              </a:r>
            </a:p>
          </p:txBody>
        </p:sp>
        <p:sp>
          <p:nvSpPr>
            <p:cNvPr id="3105" name="ZoneTexte 3104">
              <a:extLst>
                <a:ext uri="{FF2B5EF4-FFF2-40B4-BE49-F238E27FC236}">
                  <a16:creationId xmlns:a16="http://schemas.microsoft.com/office/drawing/2014/main" id="{F175CCA2-14F2-05B1-79D3-6D99528DA46A}"/>
                </a:ext>
              </a:extLst>
            </p:cNvPr>
            <p:cNvSpPr txBox="1"/>
            <p:nvPr/>
          </p:nvSpPr>
          <p:spPr>
            <a:xfrm>
              <a:off x="226496" y="1368643"/>
              <a:ext cx="1535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Triglycerides changes</a:t>
              </a:r>
            </a:p>
          </p:txBody>
        </p:sp>
        <p:sp>
          <p:nvSpPr>
            <p:cNvPr id="3106" name="ZoneTexte 3105">
              <a:extLst>
                <a:ext uri="{FF2B5EF4-FFF2-40B4-BE49-F238E27FC236}">
                  <a16:creationId xmlns:a16="http://schemas.microsoft.com/office/drawing/2014/main" id="{6DA55003-91B2-494E-26A8-2829425FAF38}"/>
                </a:ext>
              </a:extLst>
            </p:cNvPr>
            <p:cNvSpPr txBox="1"/>
            <p:nvPr/>
          </p:nvSpPr>
          <p:spPr>
            <a:xfrm>
              <a:off x="226496" y="3203395"/>
              <a:ext cx="17404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HDL cholesterol changes</a:t>
              </a:r>
            </a:p>
          </p:txBody>
        </p:sp>
        <p:sp>
          <p:nvSpPr>
            <p:cNvPr id="3107" name="ZoneTexte 3106">
              <a:extLst>
                <a:ext uri="{FF2B5EF4-FFF2-40B4-BE49-F238E27FC236}">
                  <a16:creationId xmlns:a16="http://schemas.microsoft.com/office/drawing/2014/main" id="{C995C6CB-A02D-4EE8-E6F3-E161F3EF79A1}"/>
                </a:ext>
              </a:extLst>
            </p:cNvPr>
            <p:cNvSpPr txBox="1"/>
            <p:nvPr/>
          </p:nvSpPr>
          <p:spPr>
            <a:xfrm>
              <a:off x="5711507" y="1351439"/>
              <a:ext cx="970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Est. (97.5 %)</a:t>
              </a:r>
            </a:p>
          </p:txBody>
        </p:sp>
        <p:sp>
          <p:nvSpPr>
            <p:cNvPr id="3108" name="ZoneTexte 3107">
              <a:extLst>
                <a:ext uri="{FF2B5EF4-FFF2-40B4-BE49-F238E27FC236}">
                  <a16:creationId xmlns:a16="http://schemas.microsoft.com/office/drawing/2014/main" id="{1DDF661B-E0F9-6810-CDB1-D2B314DE030D}"/>
                </a:ext>
              </a:extLst>
            </p:cNvPr>
            <p:cNvSpPr txBox="1"/>
            <p:nvPr/>
          </p:nvSpPr>
          <p:spPr>
            <a:xfrm>
              <a:off x="6833861" y="1351439"/>
              <a:ext cx="6569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P-value</a:t>
              </a:r>
            </a:p>
          </p:txBody>
        </p:sp>
        <p:sp>
          <p:nvSpPr>
            <p:cNvPr id="3109" name="ZoneTexte 3108">
              <a:extLst>
                <a:ext uri="{FF2B5EF4-FFF2-40B4-BE49-F238E27FC236}">
                  <a16:creationId xmlns:a16="http://schemas.microsoft.com/office/drawing/2014/main" id="{DE41612F-637B-A2C8-21E3-2CCB2E44CDA5}"/>
                </a:ext>
              </a:extLst>
            </p:cNvPr>
            <p:cNvSpPr txBox="1"/>
            <p:nvPr/>
          </p:nvSpPr>
          <p:spPr>
            <a:xfrm>
              <a:off x="226496" y="5159887"/>
              <a:ext cx="1340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HOMA-IR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13491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18AAE9A-F6CA-A935-DC7C-4E0CC806F100}"/>
              </a:ext>
            </a:extLst>
          </p:cNvPr>
          <p:cNvSpPr txBox="1"/>
          <p:nvPr/>
        </p:nvSpPr>
        <p:spPr>
          <a:xfrm>
            <a:off x="9395555" y="6452797"/>
            <a:ext cx="27873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en-US" noProof="0" dirty="0" err="1"/>
              <a:t>Circullo</a:t>
            </a:r>
            <a:r>
              <a:rPr lang="en-US" noProof="0" dirty="0"/>
              <a:t> A, EACS 2025, Abs. MeP19.3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8046D6-4423-9F61-D39C-6A9F746C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099509" cy="1491539"/>
          </a:xfrm>
        </p:spPr>
        <p:txBody>
          <a:bodyPr/>
          <a:lstStyle/>
          <a:p>
            <a:r>
              <a:rPr lang="en-US" noProof="0" dirty="0"/>
              <a:t>Changes in CV and metabolic risk scores after switching to DOR or 2</a:t>
            </a:r>
            <a:r>
              <a:rPr lang="en-US" baseline="30000" noProof="0" dirty="0"/>
              <a:t>nd</a:t>
            </a:r>
            <a:r>
              <a:rPr lang="en-US" noProof="0" dirty="0"/>
              <a:t> generation INSTI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C165F8-F790-BEE9-C690-A9D918CD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0700"/>
            <a:ext cx="10972800" cy="1293093"/>
          </a:xfrm>
        </p:spPr>
        <p:txBody>
          <a:bodyPr>
            <a:normAutofit/>
          </a:bodyPr>
          <a:lstStyle/>
          <a:p>
            <a:r>
              <a:rPr lang="en-US" sz="2000" noProof="0" dirty="0"/>
              <a:t>1,069 virologically suppressed PWH, Italy</a:t>
            </a:r>
          </a:p>
          <a:p>
            <a:r>
              <a:rPr lang="en-US" sz="2000" noProof="0" dirty="0"/>
              <a:t>Switch to DOR/3TC/TDF, BIC/FTC/TAF or DTG/3TC</a:t>
            </a:r>
          </a:p>
          <a:p>
            <a:r>
              <a:rPr lang="en-US" sz="2000" noProof="0" dirty="0"/>
              <a:t>Baseline and W48 BMI, METS-IR and SCORE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6455B8-B7A0-36F3-B39A-769752744278}"/>
              </a:ext>
            </a:extLst>
          </p:cNvPr>
          <p:cNvSpPr txBox="1"/>
          <p:nvPr/>
        </p:nvSpPr>
        <p:spPr>
          <a:xfrm>
            <a:off x="1842051" y="3182778"/>
            <a:ext cx="265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B0F0"/>
                </a:solidFill>
              </a:rPr>
              <a:t>Baseline characteristics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6BAC936-EEFD-D7C9-70DA-3AC55A6F2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94485"/>
              </p:ext>
            </p:extLst>
          </p:nvPr>
        </p:nvGraphicFramePr>
        <p:xfrm>
          <a:off x="219199" y="3702861"/>
          <a:ext cx="6493565" cy="19422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10575">
                  <a:extLst>
                    <a:ext uri="{9D8B030D-6E8A-4147-A177-3AD203B41FA5}">
                      <a16:colId xmlns:a16="http://schemas.microsoft.com/office/drawing/2014/main" val="4014055828"/>
                    </a:ext>
                  </a:extLst>
                </a:gridCol>
                <a:gridCol w="1303544">
                  <a:extLst>
                    <a:ext uri="{9D8B030D-6E8A-4147-A177-3AD203B41FA5}">
                      <a16:colId xmlns:a16="http://schemas.microsoft.com/office/drawing/2014/main" val="1727310868"/>
                    </a:ext>
                  </a:extLst>
                </a:gridCol>
                <a:gridCol w="1396465">
                  <a:extLst>
                    <a:ext uri="{9D8B030D-6E8A-4147-A177-3AD203B41FA5}">
                      <a16:colId xmlns:a16="http://schemas.microsoft.com/office/drawing/2014/main" val="2826782910"/>
                    </a:ext>
                  </a:extLst>
                </a:gridCol>
                <a:gridCol w="1410431">
                  <a:extLst>
                    <a:ext uri="{9D8B030D-6E8A-4147-A177-3AD203B41FA5}">
                      <a16:colId xmlns:a16="http://schemas.microsoft.com/office/drawing/2014/main" val="550104037"/>
                    </a:ext>
                  </a:extLst>
                </a:gridCol>
                <a:gridCol w="572550">
                  <a:extLst>
                    <a:ext uri="{9D8B030D-6E8A-4147-A177-3AD203B41FA5}">
                      <a16:colId xmlns:a16="http://schemas.microsoft.com/office/drawing/2014/main" val="3197768352"/>
                    </a:ext>
                  </a:extLst>
                </a:gridCol>
              </a:tblGrid>
              <a:tr h="64141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DTG/3TC</a:t>
                      </a:r>
                    </a:p>
                    <a:p>
                      <a:pPr algn="ctr"/>
                      <a:r>
                        <a:rPr lang="fr-FR" dirty="0"/>
                        <a:t>N = 309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BIC/FTC/TAF</a:t>
                      </a:r>
                    </a:p>
                    <a:p>
                      <a:pPr algn="ctr"/>
                      <a:r>
                        <a:rPr lang="fr-FR" dirty="0"/>
                        <a:t>N = 447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DOR/3TC/TDF</a:t>
                      </a:r>
                    </a:p>
                    <a:p>
                      <a:pPr algn="ctr"/>
                      <a:r>
                        <a:rPr lang="fr-FR" dirty="0"/>
                        <a:t>N = 313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060483"/>
                  </a:ext>
                </a:extLst>
              </a:tr>
              <a:tr h="43362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BMI, </a:t>
                      </a:r>
                      <a:r>
                        <a:rPr lang="fr-FR" dirty="0" err="1">
                          <a:solidFill>
                            <a:srgbClr val="000066"/>
                          </a:solidFill>
                        </a:rPr>
                        <a:t>median</a:t>
                      </a:r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24.9 (22.8-27.7)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25.4 (23.8-26.5)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25.3 (23.7-27.8)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0.24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970341"/>
                  </a:ext>
                </a:extLst>
              </a:tr>
              <a:tr h="43362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METS-IR, </a:t>
                      </a:r>
                      <a:r>
                        <a:rPr lang="fr-FR" dirty="0" err="1">
                          <a:solidFill>
                            <a:srgbClr val="000066"/>
                          </a:solidFill>
                        </a:rPr>
                        <a:t>median</a:t>
                      </a:r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37.8 (32.6-42.5)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37.2 (34.2-40.9)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38.5 (35.5-40.4)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0.59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456186"/>
                  </a:ext>
                </a:extLst>
              </a:tr>
              <a:tr h="43362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SCORE-2, </a:t>
                      </a:r>
                      <a:r>
                        <a:rPr lang="fr-FR" dirty="0" err="1">
                          <a:solidFill>
                            <a:srgbClr val="000066"/>
                          </a:solidFill>
                        </a:rPr>
                        <a:t>median</a:t>
                      </a:r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5.0 (2.8-7.3)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5.4 (3.3-7.3)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4.9 (2.8-7.0)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66"/>
                          </a:solidFill>
                        </a:rPr>
                        <a:t>0.39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35667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0AA8CA5E-B62D-FE81-1CF2-1078C574FC76}"/>
              </a:ext>
            </a:extLst>
          </p:cNvPr>
          <p:cNvGrpSpPr/>
          <p:nvPr/>
        </p:nvGrpSpPr>
        <p:grpSpPr>
          <a:xfrm>
            <a:off x="7105650" y="2514601"/>
            <a:ext cx="4826471" cy="3827416"/>
            <a:chOff x="7105650" y="2514601"/>
            <a:chExt cx="4826471" cy="3827416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52BE449-C552-CC28-9DA3-6B887A22FFEB}"/>
                </a:ext>
              </a:extLst>
            </p:cNvPr>
            <p:cNvSpPr txBox="1"/>
            <p:nvPr/>
          </p:nvSpPr>
          <p:spPr>
            <a:xfrm>
              <a:off x="7599358" y="6034240"/>
              <a:ext cx="33320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All differences highly significant (p&lt;0.001)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89A775-122C-2524-462D-60A26C8AB245}"/>
                </a:ext>
              </a:extLst>
            </p:cNvPr>
            <p:cNvSpPr/>
            <p:nvPr/>
          </p:nvSpPr>
          <p:spPr>
            <a:xfrm>
              <a:off x="11254994" y="3572877"/>
              <a:ext cx="155830" cy="15583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0AB51A-C1F8-9A54-D18E-2074E1AA1A0F}"/>
                </a:ext>
              </a:extLst>
            </p:cNvPr>
            <p:cNvSpPr/>
            <p:nvPr/>
          </p:nvSpPr>
          <p:spPr>
            <a:xfrm>
              <a:off x="11254994" y="3800334"/>
              <a:ext cx="155830" cy="15583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46B5F94-681F-D207-42FB-72D6E1A45C05}"/>
                </a:ext>
              </a:extLst>
            </p:cNvPr>
            <p:cNvSpPr txBox="1"/>
            <p:nvPr/>
          </p:nvSpPr>
          <p:spPr>
            <a:xfrm>
              <a:off x="11410824" y="3472885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DOR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A51B557-E1CE-58A9-01F2-FBEEB2BEF702}"/>
                </a:ext>
              </a:extLst>
            </p:cNvPr>
            <p:cNvSpPr txBox="1"/>
            <p:nvPr/>
          </p:nvSpPr>
          <p:spPr>
            <a:xfrm>
              <a:off x="11410824" y="3712716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BIC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554345-9219-7976-1F50-188CD89BE217}"/>
                </a:ext>
              </a:extLst>
            </p:cNvPr>
            <p:cNvSpPr/>
            <p:nvPr/>
          </p:nvSpPr>
          <p:spPr>
            <a:xfrm>
              <a:off x="11254994" y="4027792"/>
              <a:ext cx="155830" cy="15583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FC18F5E-9637-EBF5-B7D2-CBF1C6B759D1}"/>
                </a:ext>
              </a:extLst>
            </p:cNvPr>
            <p:cNvSpPr txBox="1"/>
            <p:nvPr/>
          </p:nvSpPr>
          <p:spPr>
            <a:xfrm>
              <a:off x="11410824" y="3936944"/>
              <a:ext cx="4929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DTG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4E23FA9-74BE-E2B3-F5FF-30C02C75F81D}"/>
                </a:ext>
              </a:extLst>
            </p:cNvPr>
            <p:cNvGrpSpPr/>
            <p:nvPr/>
          </p:nvGrpSpPr>
          <p:grpSpPr>
            <a:xfrm>
              <a:off x="7105650" y="2514601"/>
              <a:ext cx="3878263" cy="3532847"/>
              <a:chOff x="2682875" y="2211912"/>
              <a:chExt cx="5757863" cy="3975355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21D7B818-8819-E34A-8742-FA48899DFFAB}"/>
                  </a:ext>
                </a:extLst>
              </p:cNvPr>
              <p:cNvGrpSpPr/>
              <p:nvPr/>
            </p:nvGrpSpPr>
            <p:grpSpPr>
              <a:xfrm>
                <a:off x="2682875" y="2211912"/>
                <a:ext cx="5757863" cy="3629026"/>
                <a:chOff x="2682875" y="2135188"/>
                <a:chExt cx="5757863" cy="3629026"/>
              </a:xfrm>
            </p:grpSpPr>
            <p:sp>
              <p:nvSpPr>
                <p:cNvPr id="25" name="Line 6">
                  <a:extLst>
                    <a:ext uri="{FF2B5EF4-FFF2-40B4-BE49-F238E27FC236}">
                      <a16:creationId xmlns:a16="http://schemas.microsoft.com/office/drawing/2014/main" id="{546DF6E3-079F-2C74-7FB6-1FDB101DD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692900" y="5657851"/>
                  <a:ext cx="17478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26" name="Line 7">
                  <a:extLst>
                    <a:ext uri="{FF2B5EF4-FFF2-40B4-BE49-F238E27FC236}">
                      <a16:creationId xmlns:a16="http://schemas.microsoft.com/office/drawing/2014/main" id="{D72C93B2-04E3-442F-9993-0492F51E0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97225" y="5657851"/>
                  <a:ext cx="34956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27" name="Line 8">
                  <a:extLst>
                    <a:ext uri="{FF2B5EF4-FFF2-40B4-BE49-F238E27FC236}">
                      <a16:creationId xmlns:a16="http://schemas.microsoft.com/office/drawing/2014/main" id="{F6285066-B603-3E70-6318-309AE2E165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92900" y="2135188"/>
                  <a:ext cx="0" cy="35226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28" name="Line 9">
                  <a:extLst>
                    <a:ext uri="{FF2B5EF4-FFF2-40B4-BE49-F238E27FC236}">
                      <a16:creationId xmlns:a16="http://schemas.microsoft.com/office/drawing/2014/main" id="{DFB57F8E-EBD4-2EC2-032C-40520C112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92900" y="5657851"/>
                  <a:ext cx="0" cy="106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29" name="Line 10">
                  <a:extLst>
                    <a:ext uri="{FF2B5EF4-FFF2-40B4-BE49-F238E27FC236}">
                      <a16:creationId xmlns:a16="http://schemas.microsoft.com/office/drawing/2014/main" id="{7E1E2353-A3C9-C1C3-34AD-9C42D2403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85075" y="5657851"/>
                  <a:ext cx="0" cy="106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0" name="Line 11">
                  <a:extLst>
                    <a:ext uri="{FF2B5EF4-FFF2-40B4-BE49-F238E27FC236}">
                      <a16:creationId xmlns:a16="http://schemas.microsoft.com/office/drawing/2014/main" id="{4CEC95F1-7DFB-21A1-51EC-B94090C91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76638" y="5657851"/>
                  <a:ext cx="0" cy="106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1" name="Line 12">
                  <a:extLst>
                    <a:ext uri="{FF2B5EF4-FFF2-40B4-BE49-F238E27FC236}">
                      <a16:creationId xmlns:a16="http://schemas.microsoft.com/office/drawing/2014/main" id="{AD2C86D2-BA13-50AF-4BDA-C962B1480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16488" y="5657851"/>
                  <a:ext cx="0" cy="106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2" name="Line 13">
                  <a:extLst>
                    <a:ext uri="{FF2B5EF4-FFF2-40B4-BE49-F238E27FC236}">
                      <a16:creationId xmlns:a16="http://schemas.microsoft.com/office/drawing/2014/main" id="{256A1304-89DB-4CCF-27DE-3059E4F9A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45225" y="5657851"/>
                  <a:ext cx="0" cy="106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104DACA0-FEBA-ABD6-124C-69A3B285F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2900" y="2600326"/>
                  <a:ext cx="882650" cy="24288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4" name="Rectangle 15">
                  <a:extLst>
                    <a:ext uri="{FF2B5EF4-FFF2-40B4-BE49-F238E27FC236}">
                      <a16:creationId xmlns:a16="http://schemas.microsoft.com/office/drawing/2014/main" id="{B033C620-3BE8-DD12-1A6E-DCD2DD0FF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2900" y="3765551"/>
                  <a:ext cx="1341438" cy="24288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5" name="Rectangle 16">
                  <a:extLst>
                    <a:ext uri="{FF2B5EF4-FFF2-40B4-BE49-F238E27FC236}">
                      <a16:creationId xmlns:a16="http://schemas.microsoft.com/office/drawing/2014/main" id="{C82DA750-B06A-ECD4-2F2C-8548C9045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2900" y="4919663"/>
                  <a:ext cx="1339850" cy="24288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6" name="Rectangle 17">
                  <a:extLst>
                    <a:ext uri="{FF2B5EF4-FFF2-40B4-BE49-F238E27FC236}">
                      <a16:creationId xmlns:a16="http://schemas.microsoft.com/office/drawing/2014/main" id="{4A5DBD8E-0EDF-ADF8-6F2B-7BA8F0A414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2900" y="5172076"/>
                  <a:ext cx="454025" cy="242888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7" name="Rectangle 18">
                  <a:extLst>
                    <a:ext uri="{FF2B5EF4-FFF2-40B4-BE49-F238E27FC236}">
                      <a16:creationId xmlns:a16="http://schemas.microsoft.com/office/drawing/2014/main" id="{DCF2ECB6-BB27-4A2A-C897-7524F0EA6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2875" y="3522663"/>
                  <a:ext cx="4010025" cy="24288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8" name="Rectangle 19">
                  <a:extLst>
                    <a:ext uri="{FF2B5EF4-FFF2-40B4-BE49-F238E27FC236}">
                      <a16:creationId xmlns:a16="http://schemas.microsoft.com/office/drawing/2014/main" id="{FA559584-D980-8733-6E4D-64742B6A7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063" y="2368551"/>
                  <a:ext cx="223838" cy="24288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  <p:sp>
              <p:nvSpPr>
                <p:cNvPr id="39" name="Rectangle 20">
                  <a:extLst>
                    <a:ext uri="{FF2B5EF4-FFF2-40B4-BE49-F238E27FC236}">
                      <a16:creationId xmlns:a16="http://schemas.microsoft.com/office/drawing/2014/main" id="{B512172E-D83C-54C4-51A9-ED97970E1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3975" y="4687888"/>
                  <a:ext cx="1558925" cy="24288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/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4CB09C6-157D-4431-E57A-A413BE7AB77B}"/>
                  </a:ext>
                </a:extLst>
              </p:cNvPr>
              <p:cNvSpPr txBox="1"/>
              <p:nvPr/>
            </p:nvSpPr>
            <p:spPr>
              <a:xfrm>
                <a:off x="5907990" y="5840939"/>
                <a:ext cx="693027" cy="346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 dirty="0">
                    <a:solidFill>
                      <a:srgbClr val="000066"/>
                    </a:solidFill>
                  </a:rPr>
                  <a:t>-0.1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2CCB150-7475-9651-25C8-1A2304439C76}"/>
                  </a:ext>
                </a:extLst>
              </p:cNvPr>
              <p:cNvSpPr txBox="1"/>
              <p:nvPr/>
            </p:nvSpPr>
            <p:spPr>
              <a:xfrm>
                <a:off x="7278695" y="5840938"/>
                <a:ext cx="612111" cy="346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 dirty="0">
                    <a:solidFill>
                      <a:srgbClr val="000066"/>
                    </a:solidFill>
                  </a:rPr>
                  <a:t>0.2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9E732F5-763A-B57A-EAC3-31769D257550}"/>
                  </a:ext>
                </a:extLst>
              </p:cNvPr>
              <p:cNvSpPr txBox="1"/>
              <p:nvPr/>
            </p:nvSpPr>
            <p:spPr>
              <a:xfrm>
                <a:off x="4572431" y="5840938"/>
                <a:ext cx="693027" cy="346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 dirty="0">
                    <a:solidFill>
                      <a:srgbClr val="000066"/>
                    </a:solidFill>
                  </a:rPr>
                  <a:t>-0.4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DBA137B-D2D2-A0A4-DCF9-C0B1CE47CFD6}"/>
                  </a:ext>
                </a:extLst>
              </p:cNvPr>
              <p:cNvSpPr txBox="1"/>
              <p:nvPr/>
            </p:nvSpPr>
            <p:spPr>
              <a:xfrm>
                <a:off x="3233416" y="5840938"/>
                <a:ext cx="693027" cy="346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 dirty="0">
                    <a:solidFill>
                      <a:srgbClr val="000066"/>
                    </a:solidFill>
                  </a:rPr>
                  <a:t>-0.7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1B47C19-DD1E-A907-60FB-583E2AB7B7ED}"/>
                  </a:ext>
                </a:extLst>
              </p:cNvPr>
              <p:cNvSpPr txBox="1"/>
              <p:nvPr/>
            </p:nvSpPr>
            <p:spPr>
              <a:xfrm>
                <a:off x="5363995" y="5048469"/>
                <a:ext cx="1216987" cy="346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b="1" noProof="0" dirty="0">
                    <a:solidFill>
                      <a:srgbClr val="000066"/>
                    </a:solidFill>
                  </a:rPr>
                  <a:t>SCORE-2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F330497-8DE0-42EA-8326-7CC40434775D}"/>
                  </a:ext>
                </a:extLst>
              </p:cNvPr>
              <p:cNvSpPr txBox="1"/>
              <p:nvPr/>
            </p:nvSpPr>
            <p:spPr>
              <a:xfrm>
                <a:off x="5384751" y="3887945"/>
                <a:ext cx="1196231" cy="346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b="1" noProof="0" dirty="0">
                    <a:solidFill>
                      <a:srgbClr val="000066"/>
                    </a:solidFill>
                  </a:rPr>
                  <a:t>METS-IR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6057661-10D0-63E3-F1B7-B521F7FABE1B}"/>
                  </a:ext>
                </a:extLst>
              </p:cNvPr>
              <p:cNvSpPr txBox="1"/>
              <p:nvPr/>
            </p:nvSpPr>
            <p:spPr>
              <a:xfrm>
                <a:off x="5852257" y="2706354"/>
                <a:ext cx="728726" cy="346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b="1" noProof="0" dirty="0">
                    <a:solidFill>
                      <a:srgbClr val="000066"/>
                    </a:solidFill>
                  </a:rPr>
                  <a:t>BMI</a:t>
                </a:r>
              </a:p>
            </p:txBody>
          </p:sp>
        </p:grp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511EA0AD-12D5-1527-760F-4F311450BB12}"/>
              </a:ext>
            </a:extLst>
          </p:cNvPr>
          <p:cNvSpPr txBox="1"/>
          <p:nvPr/>
        </p:nvSpPr>
        <p:spPr>
          <a:xfrm>
            <a:off x="7222674" y="1757035"/>
            <a:ext cx="4866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Per-group changes in metabolic parameters </a:t>
            </a:r>
            <a:br>
              <a:rPr lang="en-US" sz="2000" b="1" noProof="0" dirty="0">
                <a:solidFill>
                  <a:srgbClr val="00B0F0"/>
                </a:solidFill>
              </a:rPr>
            </a:br>
            <a:r>
              <a:rPr lang="en-US" sz="2000" b="1" noProof="0" dirty="0">
                <a:solidFill>
                  <a:srgbClr val="00B0F0"/>
                </a:solidFill>
              </a:rPr>
              <a:t>after 48 weeks</a:t>
            </a:r>
          </a:p>
        </p:txBody>
      </p:sp>
    </p:spTree>
    <p:extLst>
      <p:ext uri="{BB962C8B-B14F-4D97-AF65-F5344CB8AC3E}">
        <p14:creationId xmlns:p14="http://schemas.microsoft.com/office/powerpoint/2010/main" val="349419876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DA83608C-A538-96FE-3E98-0B8972816885}"/>
              </a:ext>
            </a:extLst>
          </p:cNvPr>
          <p:cNvSpPr txBox="1"/>
          <p:nvPr/>
        </p:nvSpPr>
        <p:spPr>
          <a:xfrm>
            <a:off x="8979837" y="2578721"/>
            <a:ext cx="3040985" cy="289440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91440" rIns="91440" bIns="9144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kern="600" spc="30" noProof="0" dirty="0">
                <a:solidFill>
                  <a:srgbClr val="000066"/>
                </a:solidFill>
              </a:rPr>
              <a:t>Mean percent change in weight from baseline at W48:</a:t>
            </a:r>
          </a:p>
          <a:p>
            <a:pPr marL="160020" algn="ctr">
              <a:spcAft>
                <a:spcPts val="1200"/>
              </a:spcAft>
            </a:pPr>
            <a:r>
              <a:rPr lang="en-US" sz="1600" b="1" kern="600" spc="30" noProof="0" dirty="0">
                <a:solidFill>
                  <a:srgbClr val="00CC66"/>
                </a:solidFill>
              </a:rPr>
              <a:t>DOR/ISL: 0.10%</a:t>
            </a:r>
            <a:br>
              <a:rPr lang="en-US" sz="1600" b="1" kern="600" spc="30" noProof="0" dirty="0">
                <a:solidFill>
                  <a:srgbClr val="00CC66"/>
                </a:solidFill>
              </a:rPr>
            </a:br>
            <a:r>
              <a:rPr lang="en-US" sz="1600" b="1" kern="600" spc="30" noProof="0" dirty="0">
                <a:solidFill>
                  <a:srgbClr val="00CC66"/>
                </a:solidFill>
              </a:rPr>
              <a:t>(95% CI: -0.50, 0.69)</a:t>
            </a:r>
          </a:p>
          <a:p>
            <a:pPr marL="160020" algn="ctr">
              <a:spcAft>
                <a:spcPts val="1200"/>
              </a:spcAft>
            </a:pPr>
            <a:r>
              <a:rPr lang="en-US" sz="1600" b="1" kern="600" spc="30" noProof="0" dirty="0">
                <a:solidFill>
                  <a:srgbClr val="FF6600"/>
                </a:solidFill>
              </a:rPr>
              <a:t>BIC/FTC/TAF: 0.39% </a:t>
            </a:r>
            <a:br>
              <a:rPr lang="en-US" sz="1600" b="1" kern="600" spc="30" noProof="0" dirty="0">
                <a:solidFill>
                  <a:srgbClr val="FF6600"/>
                </a:solidFill>
              </a:rPr>
            </a:br>
            <a:r>
              <a:rPr lang="en-US" sz="1600" b="1" kern="600" spc="30" noProof="0" dirty="0">
                <a:solidFill>
                  <a:srgbClr val="FF6600"/>
                </a:solidFill>
              </a:rPr>
              <a:t>(95% CI: -0.31, 1.09)</a:t>
            </a:r>
          </a:p>
          <a:p>
            <a:pPr>
              <a:spcAft>
                <a:spcPts val="1200"/>
              </a:spcAft>
            </a:pPr>
            <a:r>
              <a:rPr lang="en-US" sz="1600" kern="600" spc="30" noProof="0" dirty="0">
                <a:solidFill>
                  <a:srgbClr val="000066"/>
                </a:solidFill>
              </a:rPr>
              <a:t>for a difference of -0.29% (95% CI: -1.25 ; 0.66)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8370D7A9-1914-5E7D-CEE0-54BDC268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84" y="2468780"/>
            <a:ext cx="4780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tabLst>
                <a:tab pos="1428750" algn="l"/>
              </a:tabLst>
            </a:pPr>
            <a:r>
              <a:rPr kumimoji="0" lang="en-US" sz="2000" b="1" i="0" u="none" strike="noStrike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</a:rPr>
              <a:t>Mean change in weight </a:t>
            </a:r>
            <a:r>
              <a:rPr lang="en-US" sz="2000" b="1" noProof="0" dirty="0">
                <a:solidFill>
                  <a:srgbClr val="00B0F0"/>
                </a:solidFill>
                <a:latin typeface="+mn-lt"/>
              </a:rPr>
              <a:t>from baseline, kg</a:t>
            </a:r>
          </a:p>
        </p:txBody>
      </p:sp>
      <p:sp>
        <p:nvSpPr>
          <p:cNvPr id="50" name="Titre 49">
            <a:extLst>
              <a:ext uri="{FF2B5EF4-FFF2-40B4-BE49-F238E27FC236}">
                <a16:creationId xmlns:a16="http://schemas.microsoft.com/office/drawing/2014/main" id="{DFBA3EF8-73A4-DCA9-15B1-57E8C094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Study P052: switch to DOR/ISL 100/0.25 mg </a:t>
            </a:r>
            <a:r>
              <a:rPr lang="en-US" noProof="0" dirty="0" err="1"/>
              <a:t>qd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vs continuation of BIC/FTC/TAF</a:t>
            </a:r>
          </a:p>
        </p:txBody>
      </p:sp>
      <p:sp>
        <p:nvSpPr>
          <p:cNvPr id="51" name="Espace réservé du contenu 50">
            <a:extLst>
              <a:ext uri="{FF2B5EF4-FFF2-40B4-BE49-F238E27FC236}">
                <a16:creationId xmlns:a16="http://schemas.microsoft.com/office/drawing/2014/main" id="{D0CE1CF5-741F-50BB-B68B-A2567BF38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7928"/>
            <a:ext cx="10972800" cy="1183329"/>
          </a:xfrm>
        </p:spPr>
        <p:txBody>
          <a:bodyPr>
            <a:normAutofit/>
          </a:bodyPr>
          <a:lstStyle/>
          <a:p>
            <a:r>
              <a:rPr lang="en-US" sz="2000" noProof="0" dirty="0"/>
              <a:t>Double-blind randomized phase 3 study in adults with HIV RNA &lt; 50 c/mL on BIC/FTC/TAF (median duration 3.4 years)</a:t>
            </a:r>
          </a:p>
          <a:p>
            <a:r>
              <a:rPr lang="en-US" sz="2000" noProof="0" dirty="0"/>
              <a:t>At baseline: 37% overweight, 32.7% obese</a:t>
            </a:r>
          </a:p>
        </p:txBody>
      </p:sp>
      <p:sp>
        <p:nvSpPr>
          <p:cNvPr id="52" name="Text Box 3">
            <a:extLst>
              <a:ext uri="{FF2B5EF4-FFF2-40B4-BE49-F238E27FC236}">
                <a16:creationId xmlns:a16="http://schemas.microsoft.com/office/drawing/2014/main" id="{4CF27575-7A0D-6528-82BA-EAC6BCB6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611" y="6444771"/>
            <a:ext cx="24963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Orkin C, EACS 2025, Abs. PS01.2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456F775-FD31-E9A3-7104-99A6BB92A81B}"/>
              </a:ext>
            </a:extLst>
          </p:cNvPr>
          <p:cNvGrpSpPr/>
          <p:nvPr/>
        </p:nvGrpSpPr>
        <p:grpSpPr>
          <a:xfrm>
            <a:off x="1919780" y="2884013"/>
            <a:ext cx="6767021" cy="3586687"/>
            <a:chOff x="1919780" y="2884013"/>
            <a:chExt cx="6767021" cy="35866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293F48-2298-FD20-EF6E-EDE163C774BE}"/>
                </a:ext>
              </a:extLst>
            </p:cNvPr>
            <p:cNvSpPr/>
            <p:nvPr/>
          </p:nvSpPr>
          <p:spPr>
            <a:xfrm>
              <a:off x="2615764" y="3074839"/>
              <a:ext cx="135261" cy="135261"/>
            </a:xfrm>
            <a:prstGeom prst="rect">
              <a:avLst/>
            </a:prstGeom>
            <a:solidFill>
              <a:srgbClr val="00CC6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kern="600" spc="30" noProof="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D1732D-B721-9DF0-E18C-653A6883EB88}"/>
                </a:ext>
              </a:extLst>
            </p:cNvPr>
            <p:cNvSpPr/>
            <p:nvPr/>
          </p:nvSpPr>
          <p:spPr>
            <a:xfrm>
              <a:off x="2615765" y="3350125"/>
              <a:ext cx="135261" cy="135261"/>
            </a:xfrm>
            <a:prstGeom prst="rect">
              <a:avLst/>
            </a:prstGeom>
            <a:solidFill>
              <a:srgbClr val="FF66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kern="600" spc="30" noProof="0" dirty="0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FD8463C-9011-7A84-653F-1CCF7B232223}"/>
                </a:ext>
              </a:extLst>
            </p:cNvPr>
            <p:cNvSpPr txBox="1"/>
            <p:nvPr/>
          </p:nvSpPr>
          <p:spPr>
            <a:xfrm>
              <a:off x="2851581" y="3032753"/>
              <a:ext cx="220380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1400" b="1" kern="600" spc="30" noProof="0" dirty="0">
                  <a:solidFill>
                    <a:srgbClr val="000066"/>
                  </a:solidFill>
                </a:rPr>
                <a:t>DOR/ISL </a:t>
              </a:r>
              <a:r>
                <a:rPr lang="en-US" sz="1400" kern="600" spc="30" noProof="0" dirty="0">
                  <a:solidFill>
                    <a:srgbClr val="000066"/>
                  </a:solidFill>
                </a:rPr>
                <a:t>(N = 316)</a:t>
              </a: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06545705-2F11-B9C0-EBC8-9E44B2421FFB}"/>
                </a:ext>
              </a:extLst>
            </p:cNvPr>
            <p:cNvSpPr txBox="1"/>
            <p:nvPr/>
          </p:nvSpPr>
          <p:spPr>
            <a:xfrm>
              <a:off x="2851581" y="3316744"/>
              <a:ext cx="2659142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1400" b="1" kern="600" spc="30" noProof="0" dirty="0">
                  <a:solidFill>
                    <a:srgbClr val="000066"/>
                  </a:solidFill>
                </a:rPr>
                <a:t>BIC/FTC/TAF </a:t>
              </a:r>
              <a:r>
                <a:rPr lang="en-US" sz="1400" kern="600" spc="30" noProof="0" dirty="0">
                  <a:solidFill>
                    <a:srgbClr val="000066"/>
                  </a:solidFill>
                </a:rPr>
                <a:t>(N = 163)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3B919DA-2FA4-4B5E-AC00-DBDC8554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524" y="625525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BA2479E5-08E9-63EC-69A6-06198E8F5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5047" y="625525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24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076C62F-3398-D6F1-65E5-0847B095E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956" y="625525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48</a:t>
              </a: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6B609F4-439F-68E2-6A5F-5E7D7B60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780" y="6009968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-1.0</a:t>
              </a: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F9BB02A-FEEE-8358-1C91-CEDB4ED5E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780" y="5384777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-0.5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890B85A-91DD-3606-EA68-F56CE4DE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780" y="4759586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0.0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0B1BCDA-404C-B815-4FC2-22BD472F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780" y="4134395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0.5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A60081C-FE76-0934-966B-52578FD37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780" y="3509204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1.0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91CEDB65-CCA3-8FED-588A-C593F998F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780" y="2884013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1.5</a:t>
              </a:r>
            </a:p>
          </p:txBody>
        </p:sp>
        <p:sp>
          <p:nvSpPr>
            <p:cNvPr id="45" name="TextBox 1">
              <a:extLst>
                <a:ext uri="{FF2B5EF4-FFF2-40B4-BE49-F238E27FC236}">
                  <a16:creationId xmlns:a16="http://schemas.microsoft.com/office/drawing/2014/main" id="{0F52B4EC-CFDC-48E4-6583-D58CBFD4A001}"/>
                </a:ext>
              </a:extLst>
            </p:cNvPr>
            <p:cNvSpPr txBox="1"/>
            <p:nvPr/>
          </p:nvSpPr>
          <p:spPr>
            <a:xfrm>
              <a:off x="4544691" y="4941369"/>
              <a:ext cx="83038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400" kern="600" spc="30" noProof="0" dirty="0">
                  <a:solidFill>
                    <a:srgbClr val="00CC66"/>
                  </a:solidFill>
                </a:rPr>
                <a:t>-0.02 kg</a:t>
              </a:r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CA892C0B-B6D9-FC4D-65AD-DB1B61030E83}"/>
                </a:ext>
              </a:extLst>
            </p:cNvPr>
            <p:cNvSpPr txBox="1"/>
            <p:nvPr/>
          </p:nvSpPr>
          <p:spPr>
            <a:xfrm>
              <a:off x="7600475" y="4966006"/>
              <a:ext cx="83038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400" kern="600" spc="30" noProof="0" dirty="0">
                  <a:solidFill>
                    <a:srgbClr val="00CC66"/>
                  </a:solidFill>
                </a:rPr>
                <a:t>-0.03 kg</a:t>
              </a:r>
            </a:p>
          </p:txBody>
        </p:sp>
        <p:sp>
          <p:nvSpPr>
            <p:cNvPr id="47" name="TextBox 11">
              <a:extLst>
                <a:ext uri="{FF2B5EF4-FFF2-40B4-BE49-F238E27FC236}">
                  <a16:creationId xmlns:a16="http://schemas.microsoft.com/office/drawing/2014/main" id="{E8D2F240-B810-19B5-5AF9-44FFD34FBA9C}"/>
                </a:ext>
              </a:extLst>
            </p:cNvPr>
            <p:cNvSpPr txBox="1"/>
            <p:nvPr/>
          </p:nvSpPr>
          <p:spPr>
            <a:xfrm>
              <a:off x="4669915" y="4043191"/>
              <a:ext cx="83038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400" kern="600" spc="30" noProof="0" dirty="0">
                  <a:solidFill>
                    <a:srgbClr val="FF6600"/>
                  </a:solidFill>
                </a:rPr>
                <a:t>+0.47 kg</a:t>
              </a:r>
            </a:p>
          </p:txBody>
        </p:sp>
        <p:sp>
          <p:nvSpPr>
            <p:cNvPr id="48" name="TextBox 34">
              <a:extLst>
                <a:ext uri="{FF2B5EF4-FFF2-40B4-BE49-F238E27FC236}">
                  <a16:creationId xmlns:a16="http://schemas.microsoft.com/office/drawing/2014/main" id="{8F45DAB7-6BEF-D356-8C7C-626925399D0B}"/>
                </a:ext>
              </a:extLst>
            </p:cNvPr>
            <p:cNvSpPr txBox="1"/>
            <p:nvPr/>
          </p:nvSpPr>
          <p:spPr>
            <a:xfrm>
              <a:off x="7591137" y="4170013"/>
              <a:ext cx="83038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400" kern="600" spc="30" noProof="0" dirty="0">
                  <a:solidFill>
                    <a:srgbClr val="FF6600"/>
                  </a:solidFill>
                </a:rPr>
                <a:t>+0.28 kg</a:t>
              </a:r>
            </a:p>
          </p:txBody>
        </p:sp>
        <p:grpSp>
          <p:nvGrpSpPr>
            <p:cNvPr id="1050" name="Groupe 1049">
              <a:extLst>
                <a:ext uri="{FF2B5EF4-FFF2-40B4-BE49-F238E27FC236}">
                  <a16:creationId xmlns:a16="http://schemas.microsoft.com/office/drawing/2014/main" id="{AC749E16-BD37-99F6-67E3-DC3025CF233D}"/>
                </a:ext>
              </a:extLst>
            </p:cNvPr>
            <p:cNvGrpSpPr/>
            <p:nvPr/>
          </p:nvGrpSpPr>
          <p:grpSpPr>
            <a:xfrm>
              <a:off x="2268569" y="2954869"/>
              <a:ext cx="6418232" cy="3265711"/>
              <a:chOff x="-10398125" y="1236663"/>
              <a:chExt cx="9621837" cy="4832350"/>
            </a:xfrm>
          </p:grpSpPr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F81121B2-98B4-3316-3AE6-271DA77F5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245725" y="1236663"/>
                <a:ext cx="9455150" cy="4667250"/>
              </a:xfrm>
              <a:custGeom>
                <a:avLst/>
                <a:gdLst>
                  <a:gd name="T0" fmla="*/ 0 w 17870"/>
                  <a:gd name="T1" fmla="*/ 0 h 8821"/>
                  <a:gd name="T2" fmla="*/ 0 w 17870"/>
                  <a:gd name="T3" fmla="*/ 8821 h 8821"/>
                  <a:gd name="T4" fmla="*/ 17870 w 17870"/>
                  <a:gd name="T5" fmla="*/ 8821 h 8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70" h="8821">
                    <a:moveTo>
                      <a:pt x="0" y="0"/>
                    </a:moveTo>
                    <a:lnTo>
                      <a:pt x="0" y="8821"/>
                    </a:lnTo>
                    <a:lnTo>
                      <a:pt x="17870" y="882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58" name="Line 7">
                <a:extLst>
                  <a:ext uri="{FF2B5EF4-FFF2-40B4-BE49-F238E27FC236}">
                    <a16:creationId xmlns:a16="http://schemas.microsoft.com/office/drawing/2014/main" id="{57DD34AF-3820-79F3-52A1-31C00B907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656263" y="5903913"/>
                <a:ext cx="0" cy="165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59" name="Line 8">
                <a:extLst>
                  <a:ext uri="{FF2B5EF4-FFF2-40B4-BE49-F238E27FC236}">
                    <a16:creationId xmlns:a16="http://schemas.microsoft.com/office/drawing/2014/main" id="{615BE937-AD2F-25A7-3051-8DD8252B6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245725" y="5903913"/>
                <a:ext cx="0" cy="165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60" name="Line 9">
                <a:extLst>
                  <a:ext uri="{FF2B5EF4-FFF2-40B4-BE49-F238E27FC236}">
                    <a16:creationId xmlns:a16="http://schemas.microsoft.com/office/drawing/2014/main" id="{0A5CB5CF-06F0-C94C-FE7C-0D3297CB7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81088" y="5903913"/>
                <a:ext cx="0" cy="165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61" name="Line 10">
                <a:extLst>
                  <a:ext uri="{FF2B5EF4-FFF2-40B4-BE49-F238E27FC236}">
                    <a16:creationId xmlns:a16="http://schemas.microsoft.com/office/drawing/2014/main" id="{464396D0-7CC3-6971-0E7D-DB426310D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398125" y="22098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62" name="Line 11">
                <a:extLst>
                  <a:ext uri="{FF2B5EF4-FFF2-40B4-BE49-F238E27FC236}">
                    <a16:creationId xmlns:a16="http://schemas.microsoft.com/office/drawing/2014/main" id="{36E8C7AF-B65C-1AB4-96BD-12AC4B02F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398125" y="3132138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63" name="Line 12">
                <a:extLst>
                  <a:ext uri="{FF2B5EF4-FFF2-40B4-BE49-F238E27FC236}">
                    <a16:creationId xmlns:a16="http://schemas.microsoft.com/office/drawing/2014/main" id="{C7BDAA16-AE07-9063-3FDF-67D3D6265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398125" y="4056063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24" name="Line 13">
                <a:extLst>
                  <a:ext uri="{FF2B5EF4-FFF2-40B4-BE49-F238E27FC236}">
                    <a16:creationId xmlns:a16="http://schemas.microsoft.com/office/drawing/2014/main" id="{649A7800-443A-D6AB-CB8E-5EDE2D6D4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398125" y="4978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25" name="Line 14">
                <a:extLst>
                  <a:ext uri="{FF2B5EF4-FFF2-40B4-BE49-F238E27FC236}">
                    <a16:creationId xmlns:a16="http://schemas.microsoft.com/office/drawing/2014/main" id="{45EC00AC-F09D-4577-0804-D3B483435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398125" y="5903913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26" name="Line 15">
                <a:extLst>
                  <a:ext uri="{FF2B5EF4-FFF2-40B4-BE49-F238E27FC236}">
                    <a16:creationId xmlns:a16="http://schemas.microsoft.com/office/drawing/2014/main" id="{8E8DD15E-34AA-F2DD-8169-EAB870EF9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398125" y="1285875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27" name="Line 16">
                <a:extLst>
                  <a:ext uri="{FF2B5EF4-FFF2-40B4-BE49-F238E27FC236}">
                    <a16:creationId xmlns:a16="http://schemas.microsoft.com/office/drawing/2014/main" id="{109A88EE-DF26-8DCA-D8EF-4334AB117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245725" y="4056063"/>
                <a:ext cx="934243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28" name="Freeform 17">
                <a:extLst>
                  <a:ext uri="{FF2B5EF4-FFF2-40B4-BE49-F238E27FC236}">
                    <a16:creationId xmlns:a16="http://schemas.microsoft.com/office/drawing/2014/main" id="{214AE43A-1D22-E373-55DC-9D8026257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65788" y="3368675"/>
                <a:ext cx="0" cy="1463675"/>
              </a:xfrm>
              <a:custGeom>
                <a:avLst/>
                <a:gdLst>
                  <a:gd name="T0" fmla="*/ 2768 h 2768"/>
                  <a:gd name="T1" fmla="*/ 1380 h 2768"/>
                  <a:gd name="T2" fmla="*/ 0 h 276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768">
                    <a:moveTo>
                      <a:pt x="0" y="2768"/>
                    </a:moveTo>
                    <a:lnTo>
                      <a:pt x="0" y="138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0" name="Freeform 18">
                <a:extLst>
                  <a:ext uri="{FF2B5EF4-FFF2-40B4-BE49-F238E27FC236}">
                    <a16:creationId xmlns:a16="http://schemas.microsoft.com/office/drawing/2014/main" id="{F64020F9-805C-9934-E3D4-5964216A3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9500" y="3178175"/>
                <a:ext cx="0" cy="1871662"/>
              </a:xfrm>
              <a:custGeom>
                <a:avLst/>
                <a:gdLst>
                  <a:gd name="T0" fmla="*/ 3536 h 3536"/>
                  <a:gd name="T1" fmla="*/ 1775 h 3536"/>
                  <a:gd name="T2" fmla="*/ 0 h 35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536">
                    <a:moveTo>
                      <a:pt x="0" y="3536"/>
                    </a:moveTo>
                    <a:lnTo>
                      <a:pt x="0" y="177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1" name="Freeform 19">
                <a:extLst>
                  <a:ext uri="{FF2B5EF4-FFF2-40B4-BE49-F238E27FC236}">
                    <a16:creationId xmlns:a16="http://schemas.microsoft.com/office/drawing/2014/main" id="{6C5BD454-15BE-2E16-CB49-055C26604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245725" y="4056063"/>
                <a:ext cx="9166225" cy="61912"/>
              </a:xfrm>
              <a:custGeom>
                <a:avLst/>
                <a:gdLst>
                  <a:gd name="T0" fmla="*/ 17322 w 17322"/>
                  <a:gd name="T1" fmla="*/ 117 h 117"/>
                  <a:gd name="T2" fmla="*/ 8657 w 17322"/>
                  <a:gd name="T3" fmla="*/ 81 h 117"/>
                  <a:gd name="T4" fmla="*/ 0 w 17322"/>
                  <a:gd name="T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22" h="117">
                    <a:moveTo>
                      <a:pt x="17322" y="117"/>
                    </a:moveTo>
                    <a:lnTo>
                      <a:pt x="8657" y="8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2" name="Line 20">
                <a:extLst>
                  <a:ext uri="{FF2B5EF4-FFF2-40B4-BE49-F238E27FC236}">
                    <a16:creationId xmlns:a16="http://schemas.microsoft.com/office/drawing/2014/main" id="{141D50B3-26EA-0C5E-F2B6-215259AEC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245725" y="4056063"/>
                <a:ext cx="4579937" cy="42862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3" name="Line 21">
                <a:extLst>
                  <a:ext uri="{FF2B5EF4-FFF2-40B4-BE49-F238E27FC236}">
                    <a16:creationId xmlns:a16="http://schemas.microsoft.com/office/drawing/2014/main" id="{213AD742-C3A1-47A2-9D2A-C0E8FFA9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665788" y="4098925"/>
                <a:ext cx="3175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4" name="Line 22">
                <a:extLst>
                  <a:ext uri="{FF2B5EF4-FFF2-40B4-BE49-F238E27FC236}">
                    <a16:creationId xmlns:a16="http://schemas.microsoft.com/office/drawing/2014/main" id="{CCC49C69-C942-F6DC-9311-4905F3C58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662613" y="4098925"/>
                <a:ext cx="4583112" cy="1905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5" name="Rectangle 23">
                <a:extLst>
                  <a:ext uri="{FF2B5EF4-FFF2-40B4-BE49-F238E27FC236}">
                    <a16:creationId xmlns:a16="http://schemas.microsoft.com/office/drawing/2014/main" id="{CF90B81E-AD01-352E-3B1C-1D0690EE4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247313" y="4054475"/>
                <a:ext cx="3175" cy="15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6" name="Rectangle 24">
                <a:extLst>
                  <a:ext uri="{FF2B5EF4-FFF2-40B4-BE49-F238E27FC236}">
                    <a16:creationId xmlns:a16="http://schemas.microsoft.com/office/drawing/2014/main" id="{8A9F6DC3-375E-1181-E2D5-E060FA142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65788" y="4097338"/>
                <a:ext cx="1587" cy="15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7" name="Rectangle 25">
                <a:extLst>
                  <a:ext uri="{FF2B5EF4-FFF2-40B4-BE49-F238E27FC236}">
                    <a16:creationId xmlns:a16="http://schemas.microsoft.com/office/drawing/2014/main" id="{16C7371C-F358-EE56-5CE8-4CC396E98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65788" y="4097338"/>
                <a:ext cx="1587" cy="15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8" name="Rectangle 26">
                <a:extLst>
                  <a:ext uri="{FF2B5EF4-FFF2-40B4-BE49-F238E27FC236}">
                    <a16:creationId xmlns:a16="http://schemas.microsoft.com/office/drawing/2014/main" id="{C6C244C8-E149-C0FF-EE07-89C659942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64200" y="4097338"/>
                <a:ext cx="1587" cy="158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39" name="Oval 27">
                <a:extLst>
                  <a:ext uri="{FF2B5EF4-FFF2-40B4-BE49-F238E27FC236}">
                    <a16:creationId xmlns:a16="http://schemas.microsoft.com/office/drawing/2014/main" id="{4F12C8D7-1128-B989-BE33-FAAE677FD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64200" y="4097338"/>
                <a:ext cx="1587" cy="158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0" name="Oval 28">
                <a:extLst>
                  <a:ext uri="{FF2B5EF4-FFF2-40B4-BE49-F238E27FC236}">
                    <a16:creationId xmlns:a16="http://schemas.microsoft.com/office/drawing/2014/main" id="{2638674C-64E0-C513-C8AE-3C55EC454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81088" y="4116388"/>
                <a:ext cx="1587" cy="158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1" name="Freeform 29">
                <a:extLst>
                  <a:ext uri="{FF2B5EF4-FFF2-40B4-BE49-F238E27FC236}">
                    <a16:creationId xmlns:a16="http://schemas.microsoft.com/office/drawing/2014/main" id="{79020804-A296-B8B7-8980-60AC53290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21925" y="3979863"/>
                <a:ext cx="152400" cy="150812"/>
              </a:xfrm>
              <a:custGeom>
                <a:avLst/>
                <a:gdLst>
                  <a:gd name="T0" fmla="*/ 40 w 287"/>
                  <a:gd name="T1" fmla="*/ 42 h 287"/>
                  <a:gd name="T2" fmla="*/ 21 w 287"/>
                  <a:gd name="T3" fmla="*/ 64 h 287"/>
                  <a:gd name="T4" fmla="*/ 9 w 287"/>
                  <a:gd name="T5" fmla="*/ 89 h 287"/>
                  <a:gd name="T6" fmla="*/ 2 w 287"/>
                  <a:gd name="T7" fmla="*/ 114 h 287"/>
                  <a:gd name="T8" fmla="*/ 0 w 287"/>
                  <a:gd name="T9" fmla="*/ 144 h 287"/>
                  <a:gd name="T10" fmla="*/ 0 w 287"/>
                  <a:gd name="T11" fmla="*/ 157 h 287"/>
                  <a:gd name="T12" fmla="*/ 2 w 287"/>
                  <a:gd name="T13" fmla="*/ 171 h 287"/>
                  <a:gd name="T14" fmla="*/ 5 w 287"/>
                  <a:gd name="T15" fmla="*/ 184 h 287"/>
                  <a:gd name="T16" fmla="*/ 9 w 287"/>
                  <a:gd name="T17" fmla="*/ 199 h 287"/>
                  <a:gd name="T18" fmla="*/ 14 w 287"/>
                  <a:gd name="T19" fmla="*/ 209 h 287"/>
                  <a:gd name="T20" fmla="*/ 21 w 287"/>
                  <a:gd name="T21" fmla="*/ 221 h 287"/>
                  <a:gd name="T22" fmla="*/ 30 w 287"/>
                  <a:gd name="T23" fmla="*/ 232 h 287"/>
                  <a:gd name="T24" fmla="*/ 40 w 287"/>
                  <a:gd name="T25" fmla="*/ 244 h 287"/>
                  <a:gd name="T26" fmla="*/ 50 w 287"/>
                  <a:gd name="T27" fmla="*/ 254 h 287"/>
                  <a:gd name="T28" fmla="*/ 62 w 287"/>
                  <a:gd name="T29" fmla="*/ 262 h 287"/>
                  <a:gd name="T30" fmla="*/ 87 w 287"/>
                  <a:gd name="T31" fmla="*/ 276 h 287"/>
                  <a:gd name="T32" fmla="*/ 113 w 287"/>
                  <a:gd name="T33" fmla="*/ 284 h 287"/>
                  <a:gd name="T34" fmla="*/ 128 w 287"/>
                  <a:gd name="T35" fmla="*/ 286 h 287"/>
                  <a:gd name="T36" fmla="*/ 143 w 287"/>
                  <a:gd name="T37" fmla="*/ 287 h 287"/>
                  <a:gd name="T38" fmla="*/ 146 w 287"/>
                  <a:gd name="T39" fmla="*/ 286 h 287"/>
                  <a:gd name="T40" fmla="*/ 149 w 287"/>
                  <a:gd name="T41" fmla="*/ 286 h 287"/>
                  <a:gd name="T42" fmla="*/ 156 w 287"/>
                  <a:gd name="T43" fmla="*/ 286 h 287"/>
                  <a:gd name="T44" fmla="*/ 171 w 287"/>
                  <a:gd name="T45" fmla="*/ 284 h 287"/>
                  <a:gd name="T46" fmla="*/ 197 w 287"/>
                  <a:gd name="T47" fmla="*/ 276 h 287"/>
                  <a:gd name="T48" fmla="*/ 221 w 287"/>
                  <a:gd name="T49" fmla="*/ 262 h 287"/>
                  <a:gd name="T50" fmla="*/ 226 w 287"/>
                  <a:gd name="T51" fmla="*/ 257 h 287"/>
                  <a:gd name="T52" fmla="*/ 228 w 287"/>
                  <a:gd name="T53" fmla="*/ 255 h 287"/>
                  <a:gd name="T54" fmla="*/ 228 w 287"/>
                  <a:gd name="T55" fmla="*/ 254 h 287"/>
                  <a:gd name="T56" fmla="*/ 229 w 287"/>
                  <a:gd name="T57" fmla="*/ 254 h 287"/>
                  <a:gd name="T58" fmla="*/ 232 w 287"/>
                  <a:gd name="T59" fmla="*/ 254 h 287"/>
                  <a:gd name="T60" fmla="*/ 244 w 287"/>
                  <a:gd name="T61" fmla="*/ 244 h 287"/>
                  <a:gd name="T62" fmla="*/ 253 w 287"/>
                  <a:gd name="T63" fmla="*/ 232 h 287"/>
                  <a:gd name="T64" fmla="*/ 253 w 287"/>
                  <a:gd name="T65" fmla="*/ 230 h 287"/>
                  <a:gd name="T66" fmla="*/ 253 w 287"/>
                  <a:gd name="T67" fmla="*/ 229 h 287"/>
                  <a:gd name="T68" fmla="*/ 254 w 287"/>
                  <a:gd name="T69" fmla="*/ 229 h 287"/>
                  <a:gd name="T70" fmla="*/ 257 w 287"/>
                  <a:gd name="T71" fmla="*/ 226 h 287"/>
                  <a:gd name="T72" fmla="*/ 261 w 287"/>
                  <a:gd name="T73" fmla="*/ 221 h 287"/>
                  <a:gd name="T74" fmla="*/ 269 w 287"/>
                  <a:gd name="T75" fmla="*/ 209 h 287"/>
                  <a:gd name="T76" fmla="*/ 276 w 287"/>
                  <a:gd name="T77" fmla="*/ 199 h 287"/>
                  <a:gd name="T78" fmla="*/ 279 w 287"/>
                  <a:gd name="T79" fmla="*/ 184 h 287"/>
                  <a:gd name="T80" fmla="*/ 281 w 287"/>
                  <a:gd name="T81" fmla="*/ 177 h 287"/>
                  <a:gd name="T82" fmla="*/ 283 w 287"/>
                  <a:gd name="T83" fmla="*/ 171 h 287"/>
                  <a:gd name="T84" fmla="*/ 285 w 287"/>
                  <a:gd name="T85" fmla="*/ 157 h 287"/>
                  <a:gd name="T86" fmla="*/ 285 w 287"/>
                  <a:gd name="T87" fmla="*/ 150 h 287"/>
                  <a:gd name="T88" fmla="*/ 285 w 287"/>
                  <a:gd name="T89" fmla="*/ 146 h 287"/>
                  <a:gd name="T90" fmla="*/ 287 w 287"/>
                  <a:gd name="T91" fmla="*/ 144 h 287"/>
                  <a:gd name="T92" fmla="*/ 285 w 287"/>
                  <a:gd name="T93" fmla="*/ 128 h 287"/>
                  <a:gd name="T94" fmla="*/ 283 w 287"/>
                  <a:gd name="T95" fmla="*/ 114 h 287"/>
                  <a:gd name="T96" fmla="*/ 276 w 287"/>
                  <a:gd name="T97" fmla="*/ 89 h 287"/>
                  <a:gd name="T98" fmla="*/ 261 w 287"/>
                  <a:gd name="T99" fmla="*/ 64 h 287"/>
                  <a:gd name="T100" fmla="*/ 253 w 287"/>
                  <a:gd name="T101" fmla="*/ 52 h 287"/>
                  <a:gd name="T102" fmla="*/ 244 w 287"/>
                  <a:gd name="T103" fmla="*/ 42 h 287"/>
                  <a:gd name="T104" fmla="*/ 232 w 287"/>
                  <a:gd name="T105" fmla="*/ 31 h 287"/>
                  <a:gd name="T106" fmla="*/ 221 w 287"/>
                  <a:gd name="T107" fmla="*/ 23 h 287"/>
                  <a:gd name="T108" fmla="*/ 197 w 287"/>
                  <a:gd name="T109" fmla="*/ 10 h 287"/>
                  <a:gd name="T110" fmla="*/ 171 w 287"/>
                  <a:gd name="T111" fmla="*/ 3 h 287"/>
                  <a:gd name="T112" fmla="*/ 156 w 287"/>
                  <a:gd name="T113" fmla="*/ 0 h 287"/>
                  <a:gd name="T114" fmla="*/ 143 w 287"/>
                  <a:gd name="T115" fmla="*/ 0 h 287"/>
                  <a:gd name="T116" fmla="*/ 113 w 287"/>
                  <a:gd name="T117" fmla="*/ 3 h 287"/>
                  <a:gd name="T118" fmla="*/ 87 w 287"/>
                  <a:gd name="T119" fmla="*/ 10 h 287"/>
                  <a:gd name="T120" fmla="*/ 62 w 287"/>
                  <a:gd name="T121" fmla="*/ 23 h 287"/>
                  <a:gd name="T122" fmla="*/ 40 w 287"/>
                  <a:gd name="T123" fmla="*/ 4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40" y="42"/>
                    </a:moveTo>
                    <a:lnTo>
                      <a:pt x="21" y="64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4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4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9"/>
                    </a:lnTo>
                    <a:lnTo>
                      <a:pt x="254" y="229"/>
                    </a:lnTo>
                    <a:lnTo>
                      <a:pt x="257" y="226"/>
                    </a:lnTo>
                    <a:lnTo>
                      <a:pt x="261" y="221"/>
                    </a:lnTo>
                    <a:lnTo>
                      <a:pt x="269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7" y="144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4"/>
                    </a:lnTo>
                    <a:lnTo>
                      <a:pt x="253" y="52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3"/>
                    </a:lnTo>
                    <a:lnTo>
                      <a:pt x="156" y="0"/>
                    </a:lnTo>
                    <a:lnTo>
                      <a:pt x="143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2" name="Freeform 30">
                <a:extLst>
                  <a:ext uri="{FF2B5EF4-FFF2-40B4-BE49-F238E27FC236}">
                    <a16:creationId xmlns:a16="http://schemas.microsoft.com/office/drawing/2014/main" id="{95441C4B-8668-17BD-29F4-FF7E9993D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0400" y="4022725"/>
                <a:ext cx="150812" cy="150812"/>
              </a:xfrm>
              <a:custGeom>
                <a:avLst/>
                <a:gdLst>
                  <a:gd name="T0" fmla="*/ 41 w 287"/>
                  <a:gd name="T1" fmla="*/ 41 h 286"/>
                  <a:gd name="T2" fmla="*/ 22 w 287"/>
                  <a:gd name="T3" fmla="*/ 63 h 286"/>
                  <a:gd name="T4" fmla="*/ 10 w 287"/>
                  <a:gd name="T5" fmla="*/ 88 h 286"/>
                  <a:gd name="T6" fmla="*/ 2 w 287"/>
                  <a:gd name="T7" fmla="*/ 113 h 286"/>
                  <a:gd name="T8" fmla="*/ 0 w 287"/>
                  <a:gd name="T9" fmla="*/ 143 h 286"/>
                  <a:gd name="T10" fmla="*/ 0 w 287"/>
                  <a:gd name="T11" fmla="*/ 156 h 286"/>
                  <a:gd name="T12" fmla="*/ 2 w 287"/>
                  <a:gd name="T13" fmla="*/ 170 h 286"/>
                  <a:gd name="T14" fmla="*/ 5 w 287"/>
                  <a:gd name="T15" fmla="*/ 184 h 286"/>
                  <a:gd name="T16" fmla="*/ 10 w 287"/>
                  <a:gd name="T17" fmla="*/ 198 h 286"/>
                  <a:gd name="T18" fmla="*/ 14 w 287"/>
                  <a:gd name="T19" fmla="*/ 209 h 286"/>
                  <a:gd name="T20" fmla="*/ 22 w 287"/>
                  <a:gd name="T21" fmla="*/ 221 h 286"/>
                  <a:gd name="T22" fmla="*/ 30 w 287"/>
                  <a:gd name="T23" fmla="*/ 231 h 286"/>
                  <a:gd name="T24" fmla="*/ 41 w 287"/>
                  <a:gd name="T25" fmla="*/ 243 h 286"/>
                  <a:gd name="T26" fmla="*/ 50 w 287"/>
                  <a:gd name="T27" fmla="*/ 253 h 286"/>
                  <a:gd name="T28" fmla="*/ 62 w 287"/>
                  <a:gd name="T29" fmla="*/ 261 h 286"/>
                  <a:gd name="T30" fmla="*/ 87 w 287"/>
                  <a:gd name="T31" fmla="*/ 276 h 286"/>
                  <a:gd name="T32" fmla="*/ 114 w 287"/>
                  <a:gd name="T33" fmla="*/ 283 h 286"/>
                  <a:gd name="T34" fmla="*/ 128 w 287"/>
                  <a:gd name="T35" fmla="*/ 285 h 286"/>
                  <a:gd name="T36" fmla="*/ 143 w 287"/>
                  <a:gd name="T37" fmla="*/ 286 h 286"/>
                  <a:gd name="T38" fmla="*/ 146 w 287"/>
                  <a:gd name="T39" fmla="*/ 285 h 286"/>
                  <a:gd name="T40" fmla="*/ 149 w 287"/>
                  <a:gd name="T41" fmla="*/ 285 h 286"/>
                  <a:gd name="T42" fmla="*/ 157 w 287"/>
                  <a:gd name="T43" fmla="*/ 285 h 286"/>
                  <a:gd name="T44" fmla="*/ 171 w 287"/>
                  <a:gd name="T45" fmla="*/ 283 h 286"/>
                  <a:gd name="T46" fmla="*/ 197 w 287"/>
                  <a:gd name="T47" fmla="*/ 276 h 286"/>
                  <a:gd name="T48" fmla="*/ 221 w 287"/>
                  <a:gd name="T49" fmla="*/ 261 h 286"/>
                  <a:gd name="T50" fmla="*/ 226 w 287"/>
                  <a:gd name="T51" fmla="*/ 257 h 286"/>
                  <a:gd name="T52" fmla="*/ 228 w 287"/>
                  <a:gd name="T53" fmla="*/ 254 h 286"/>
                  <a:gd name="T54" fmla="*/ 228 w 287"/>
                  <a:gd name="T55" fmla="*/ 253 h 286"/>
                  <a:gd name="T56" fmla="*/ 229 w 287"/>
                  <a:gd name="T57" fmla="*/ 253 h 286"/>
                  <a:gd name="T58" fmla="*/ 232 w 287"/>
                  <a:gd name="T59" fmla="*/ 253 h 286"/>
                  <a:gd name="T60" fmla="*/ 244 w 287"/>
                  <a:gd name="T61" fmla="*/ 243 h 286"/>
                  <a:gd name="T62" fmla="*/ 253 w 287"/>
                  <a:gd name="T63" fmla="*/ 231 h 286"/>
                  <a:gd name="T64" fmla="*/ 253 w 287"/>
                  <a:gd name="T65" fmla="*/ 229 h 286"/>
                  <a:gd name="T66" fmla="*/ 253 w 287"/>
                  <a:gd name="T67" fmla="*/ 228 h 286"/>
                  <a:gd name="T68" fmla="*/ 254 w 287"/>
                  <a:gd name="T69" fmla="*/ 228 h 286"/>
                  <a:gd name="T70" fmla="*/ 257 w 287"/>
                  <a:gd name="T71" fmla="*/ 225 h 286"/>
                  <a:gd name="T72" fmla="*/ 262 w 287"/>
                  <a:gd name="T73" fmla="*/ 221 h 286"/>
                  <a:gd name="T74" fmla="*/ 269 w 287"/>
                  <a:gd name="T75" fmla="*/ 209 h 286"/>
                  <a:gd name="T76" fmla="*/ 276 w 287"/>
                  <a:gd name="T77" fmla="*/ 198 h 286"/>
                  <a:gd name="T78" fmla="*/ 280 w 287"/>
                  <a:gd name="T79" fmla="*/ 184 h 286"/>
                  <a:gd name="T80" fmla="*/ 281 w 287"/>
                  <a:gd name="T81" fmla="*/ 176 h 286"/>
                  <a:gd name="T82" fmla="*/ 283 w 287"/>
                  <a:gd name="T83" fmla="*/ 170 h 286"/>
                  <a:gd name="T84" fmla="*/ 286 w 287"/>
                  <a:gd name="T85" fmla="*/ 156 h 286"/>
                  <a:gd name="T86" fmla="*/ 286 w 287"/>
                  <a:gd name="T87" fmla="*/ 149 h 286"/>
                  <a:gd name="T88" fmla="*/ 286 w 287"/>
                  <a:gd name="T89" fmla="*/ 145 h 286"/>
                  <a:gd name="T90" fmla="*/ 287 w 287"/>
                  <a:gd name="T91" fmla="*/ 143 h 286"/>
                  <a:gd name="T92" fmla="*/ 286 w 287"/>
                  <a:gd name="T93" fmla="*/ 127 h 286"/>
                  <a:gd name="T94" fmla="*/ 283 w 287"/>
                  <a:gd name="T95" fmla="*/ 113 h 286"/>
                  <a:gd name="T96" fmla="*/ 276 w 287"/>
                  <a:gd name="T97" fmla="*/ 88 h 286"/>
                  <a:gd name="T98" fmla="*/ 262 w 287"/>
                  <a:gd name="T99" fmla="*/ 63 h 286"/>
                  <a:gd name="T100" fmla="*/ 253 w 287"/>
                  <a:gd name="T101" fmla="*/ 51 h 286"/>
                  <a:gd name="T102" fmla="*/ 244 w 287"/>
                  <a:gd name="T103" fmla="*/ 41 h 286"/>
                  <a:gd name="T104" fmla="*/ 232 w 287"/>
                  <a:gd name="T105" fmla="*/ 31 h 286"/>
                  <a:gd name="T106" fmla="*/ 221 w 287"/>
                  <a:gd name="T107" fmla="*/ 22 h 286"/>
                  <a:gd name="T108" fmla="*/ 197 w 287"/>
                  <a:gd name="T109" fmla="*/ 9 h 286"/>
                  <a:gd name="T110" fmla="*/ 171 w 287"/>
                  <a:gd name="T111" fmla="*/ 2 h 286"/>
                  <a:gd name="T112" fmla="*/ 157 w 287"/>
                  <a:gd name="T113" fmla="*/ 0 h 286"/>
                  <a:gd name="T114" fmla="*/ 143 w 287"/>
                  <a:gd name="T115" fmla="*/ 0 h 286"/>
                  <a:gd name="T116" fmla="*/ 114 w 287"/>
                  <a:gd name="T117" fmla="*/ 2 h 286"/>
                  <a:gd name="T118" fmla="*/ 87 w 287"/>
                  <a:gd name="T119" fmla="*/ 9 h 286"/>
                  <a:gd name="T120" fmla="*/ 62 w 287"/>
                  <a:gd name="T121" fmla="*/ 22 h 286"/>
                  <a:gd name="T122" fmla="*/ 41 w 287"/>
                  <a:gd name="T123" fmla="*/ 4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6">
                    <a:moveTo>
                      <a:pt x="41" y="41"/>
                    </a:moveTo>
                    <a:lnTo>
                      <a:pt x="22" y="63"/>
                    </a:lnTo>
                    <a:lnTo>
                      <a:pt x="10" y="88"/>
                    </a:lnTo>
                    <a:lnTo>
                      <a:pt x="2" y="113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2" y="170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4" y="209"/>
                    </a:lnTo>
                    <a:lnTo>
                      <a:pt x="22" y="221"/>
                    </a:lnTo>
                    <a:lnTo>
                      <a:pt x="30" y="231"/>
                    </a:lnTo>
                    <a:lnTo>
                      <a:pt x="41" y="243"/>
                    </a:lnTo>
                    <a:lnTo>
                      <a:pt x="50" y="253"/>
                    </a:lnTo>
                    <a:lnTo>
                      <a:pt x="62" y="261"/>
                    </a:lnTo>
                    <a:lnTo>
                      <a:pt x="87" y="276"/>
                    </a:lnTo>
                    <a:lnTo>
                      <a:pt x="114" y="283"/>
                    </a:lnTo>
                    <a:lnTo>
                      <a:pt x="128" y="285"/>
                    </a:lnTo>
                    <a:lnTo>
                      <a:pt x="143" y="286"/>
                    </a:lnTo>
                    <a:lnTo>
                      <a:pt x="146" y="285"/>
                    </a:lnTo>
                    <a:lnTo>
                      <a:pt x="149" y="285"/>
                    </a:lnTo>
                    <a:lnTo>
                      <a:pt x="157" y="285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1"/>
                    </a:lnTo>
                    <a:lnTo>
                      <a:pt x="226" y="257"/>
                    </a:lnTo>
                    <a:lnTo>
                      <a:pt x="228" y="254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44" y="243"/>
                    </a:lnTo>
                    <a:lnTo>
                      <a:pt x="253" y="231"/>
                    </a:lnTo>
                    <a:lnTo>
                      <a:pt x="253" y="229"/>
                    </a:lnTo>
                    <a:lnTo>
                      <a:pt x="253" y="228"/>
                    </a:lnTo>
                    <a:lnTo>
                      <a:pt x="254" y="228"/>
                    </a:lnTo>
                    <a:lnTo>
                      <a:pt x="257" y="225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6"/>
                    </a:lnTo>
                    <a:lnTo>
                      <a:pt x="283" y="170"/>
                    </a:lnTo>
                    <a:lnTo>
                      <a:pt x="286" y="156"/>
                    </a:lnTo>
                    <a:lnTo>
                      <a:pt x="286" y="149"/>
                    </a:lnTo>
                    <a:lnTo>
                      <a:pt x="286" y="145"/>
                    </a:lnTo>
                    <a:lnTo>
                      <a:pt x="287" y="143"/>
                    </a:lnTo>
                    <a:lnTo>
                      <a:pt x="286" y="127"/>
                    </a:lnTo>
                    <a:lnTo>
                      <a:pt x="283" y="113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1"/>
                    </a:lnTo>
                    <a:lnTo>
                      <a:pt x="232" y="31"/>
                    </a:lnTo>
                    <a:lnTo>
                      <a:pt x="221" y="22"/>
                    </a:lnTo>
                    <a:lnTo>
                      <a:pt x="197" y="9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3" y="0"/>
                    </a:lnTo>
                    <a:lnTo>
                      <a:pt x="114" y="2"/>
                    </a:lnTo>
                    <a:lnTo>
                      <a:pt x="87" y="9"/>
                    </a:lnTo>
                    <a:lnTo>
                      <a:pt x="62" y="22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3" name="Freeform 31">
                <a:extLst>
                  <a:ext uri="{FF2B5EF4-FFF2-40B4-BE49-F238E27FC236}">
                    <a16:creationId xmlns:a16="http://schemas.microsoft.com/office/drawing/2014/main" id="{48D9D218-C24A-07C4-2DBD-3F4178CD2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5700" y="4041775"/>
                <a:ext cx="150812" cy="150812"/>
              </a:xfrm>
              <a:custGeom>
                <a:avLst/>
                <a:gdLst>
                  <a:gd name="T0" fmla="*/ 41 w 287"/>
                  <a:gd name="T1" fmla="*/ 42 h 287"/>
                  <a:gd name="T2" fmla="*/ 22 w 287"/>
                  <a:gd name="T3" fmla="*/ 64 h 287"/>
                  <a:gd name="T4" fmla="*/ 10 w 287"/>
                  <a:gd name="T5" fmla="*/ 89 h 287"/>
                  <a:gd name="T6" fmla="*/ 3 w 287"/>
                  <a:gd name="T7" fmla="*/ 114 h 287"/>
                  <a:gd name="T8" fmla="*/ 0 w 287"/>
                  <a:gd name="T9" fmla="*/ 144 h 287"/>
                  <a:gd name="T10" fmla="*/ 0 w 287"/>
                  <a:gd name="T11" fmla="*/ 157 h 287"/>
                  <a:gd name="T12" fmla="*/ 3 w 287"/>
                  <a:gd name="T13" fmla="*/ 171 h 287"/>
                  <a:gd name="T14" fmla="*/ 5 w 287"/>
                  <a:gd name="T15" fmla="*/ 184 h 287"/>
                  <a:gd name="T16" fmla="*/ 10 w 287"/>
                  <a:gd name="T17" fmla="*/ 199 h 287"/>
                  <a:gd name="T18" fmla="*/ 15 w 287"/>
                  <a:gd name="T19" fmla="*/ 210 h 287"/>
                  <a:gd name="T20" fmla="*/ 22 w 287"/>
                  <a:gd name="T21" fmla="*/ 222 h 287"/>
                  <a:gd name="T22" fmla="*/ 30 w 287"/>
                  <a:gd name="T23" fmla="*/ 232 h 287"/>
                  <a:gd name="T24" fmla="*/ 41 w 287"/>
                  <a:gd name="T25" fmla="*/ 244 h 287"/>
                  <a:gd name="T26" fmla="*/ 51 w 287"/>
                  <a:gd name="T27" fmla="*/ 254 h 287"/>
                  <a:gd name="T28" fmla="*/ 63 w 287"/>
                  <a:gd name="T29" fmla="*/ 262 h 287"/>
                  <a:gd name="T30" fmla="*/ 88 w 287"/>
                  <a:gd name="T31" fmla="*/ 277 h 287"/>
                  <a:gd name="T32" fmla="*/ 114 w 287"/>
                  <a:gd name="T33" fmla="*/ 284 h 287"/>
                  <a:gd name="T34" fmla="*/ 128 w 287"/>
                  <a:gd name="T35" fmla="*/ 286 h 287"/>
                  <a:gd name="T36" fmla="*/ 144 w 287"/>
                  <a:gd name="T37" fmla="*/ 287 h 287"/>
                  <a:gd name="T38" fmla="*/ 146 w 287"/>
                  <a:gd name="T39" fmla="*/ 286 h 287"/>
                  <a:gd name="T40" fmla="*/ 150 w 287"/>
                  <a:gd name="T41" fmla="*/ 286 h 287"/>
                  <a:gd name="T42" fmla="*/ 157 w 287"/>
                  <a:gd name="T43" fmla="*/ 286 h 287"/>
                  <a:gd name="T44" fmla="*/ 171 w 287"/>
                  <a:gd name="T45" fmla="*/ 284 h 287"/>
                  <a:gd name="T46" fmla="*/ 198 w 287"/>
                  <a:gd name="T47" fmla="*/ 277 h 287"/>
                  <a:gd name="T48" fmla="*/ 221 w 287"/>
                  <a:gd name="T49" fmla="*/ 262 h 287"/>
                  <a:gd name="T50" fmla="*/ 226 w 287"/>
                  <a:gd name="T51" fmla="*/ 257 h 287"/>
                  <a:gd name="T52" fmla="*/ 229 w 287"/>
                  <a:gd name="T53" fmla="*/ 255 h 287"/>
                  <a:gd name="T54" fmla="*/ 229 w 287"/>
                  <a:gd name="T55" fmla="*/ 254 h 287"/>
                  <a:gd name="T56" fmla="*/ 230 w 287"/>
                  <a:gd name="T57" fmla="*/ 254 h 287"/>
                  <a:gd name="T58" fmla="*/ 232 w 287"/>
                  <a:gd name="T59" fmla="*/ 254 h 287"/>
                  <a:gd name="T60" fmla="*/ 244 w 287"/>
                  <a:gd name="T61" fmla="*/ 244 h 287"/>
                  <a:gd name="T62" fmla="*/ 254 w 287"/>
                  <a:gd name="T63" fmla="*/ 232 h 287"/>
                  <a:gd name="T64" fmla="*/ 254 w 287"/>
                  <a:gd name="T65" fmla="*/ 230 h 287"/>
                  <a:gd name="T66" fmla="*/ 254 w 287"/>
                  <a:gd name="T67" fmla="*/ 229 h 287"/>
                  <a:gd name="T68" fmla="*/ 255 w 287"/>
                  <a:gd name="T69" fmla="*/ 229 h 287"/>
                  <a:gd name="T70" fmla="*/ 257 w 287"/>
                  <a:gd name="T71" fmla="*/ 226 h 287"/>
                  <a:gd name="T72" fmla="*/ 262 w 287"/>
                  <a:gd name="T73" fmla="*/ 222 h 287"/>
                  <a:gd name="T74" fmla="*/ 269 w 287"/>
                  <a:gd name="T75" fmla="*/ 210 h 287"/>
                  <a:gd name="T76" fmla="*/ 276 w 287"/>
                  <a:gd name="T77" fmla="*/ 199 h 287"/>
                  <a:gd name="T78" fmla="*/ 280 w 287"/>
                  <a:gd name="T79" fmla="*/ 184 h 287"/>
                  <a:gd name="T80" fmla="*/ 281 w 287"/>
                  <a:gd name="T81" fmla="*/ 177 h 287"/>
                  <a:gd name="T82" fmla="*/ 284 w 287"/>
                  <a:gd name="T83" fmla="*/ 171 h 287"/>
                  <a:gd name="T84" fmla="*/ 286 w 287"/>
                  <a:gd name="T85" fmla="*/ 157 h 287"/>
                  <a:gd name="T86" fmla="*/ 286 w 287"/>
                  <a:gd name="T87" fmla="*/ 150 h 287"/>
                  <a:gd name="T88" fmla="*/ 286 w 287"/>
                  <a:gd name="T89" fmla="*/ 146 h 287"/>
                  <a:gd name="T90" fmla="*/ 287 w 287"/>
                  <a:gd name="T91" fmla="*/ 144 h 287"/>
                  <a:gd name="T92" fmla="*/ 286 w 287"/>
                  <a:gd name="T93" fmla="*/ 128 h 287"/>
                  <a:gd name="T94" fmla="*/ 284 w 287"/>
                  <a:gd name="T95" fmla="*/ 114 h 287"/>
                  <a:gd name="T96" fmla="*/ 276 w 287"/>
                  <a:gd name="T97" fmla="*/ 89 h 287"/>
                  <a:gd name="T98" fmla="*/ 262 w 287"/>
                  <a:gd name="T99" fmla="*/ 64 h 287"/>
                  <a:gd name="T100" fmla="*/ 254 w 287"/>
                  <a:gd name="T101" fmla="*/ 52 h 287"/>
                  <a:gd name="T102" fmla="*/ 244 w 287"/>
                  <a:gd name="T103" fmla="*/ 42 h 287"/>
                  <a:gd name="T104" fmla="*/ 232 w 287"/>
                  <a:gd name="T105" fmla="*/ 31 h 287"/>
                  <a:gd name="T106" fmla="*/ 221 w 287"/>
                  <a:gd name="T107" fmla="*/ 23 h 287"/>
                  <a:gd name="T108" fmla="*/ 198 w 287"/>
                  <a:gd name="T109" fmla="*/ 10 h 287"/>
                  <a:gd name="T110" fmla="*/ 171 w 287"/>
                  <a:gd name="T111" fmla="*/ 3 h 287"/>
                  <a:gd name="T112" fmla="*/ 157 w 287"/>
                  <a:gd name="T113" fmla="*/ 0 h 287"/>
                  <a:gd name="T114" fmla="*/ 144 w 287"/>
                  <a:gd name="T115" fmla="*/ 0 h 287"/>
                  <a:gd name="T116" fmla="*/ 114 w 287"/>
                  <a:gd name="T117" fmla="*/ 3 h 287"/>
                  <a:gd name="T118" fmla="*/ 88 w 287"/>
                  <a:gd name="T119" fmla="*/ 10 h 287"/>
                  <a:gd name="T120" fmla="*/ 63 w 287"/>
                  <a:gd name="T121" fmla="*/ 23 h 287"/>
                  <a:gd name="T122" fmla="*/ 41 w 287"/>
                  <a:gd name="T123" fmla="*/ 4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41" y="42"/>
                    </a:moveTo>
                    <a:lnTo>
                      <a:pt x="22" y="64"/>
                    </a:lnTo>
                    <a:lnTo>
                      <a:pt x="10" y="89"/>
                    </a:lnTo>
                    <a:lnTo>
                      <a:pt x="3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3" y="171"/>
                    </a:lnTo>
                    <a:lnTo>
                      <a:pt x="5" y="184"/>
                    </a:lnTo>
                    <a:lnTo>
                      <a:pt x="10" y="199"/>
                    </a:lnTo>
                    <a:lnTo>
                      <a:pt x="15" y="210"/>
                    </a:lnTo>
                    <a:lnTo>
                      <a:pt x="22" y="222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1" y="254"/>
                    </a:lnTo>
                    <a:lnTo>
                      <a:pt x="63" y="262"/>
                    </a:lnTo>
                    <a:lnTo>
                      <a:pt x="88" y="277"/>
                    </a:lnTo>
                    <a:lnTo>
                      <a:pt x="114" y="284"/>
                    </a:lnTo>
                    <a:lnTo>
                      <a:pt x="128" y="286"/>
                    </a:lnTo>
                    <a:lnTo>
                      <a:pt x="144" y="287"/>
                    </a:lnTo>
                    <a:lnTo>
                      <a:pt x="146" y="286"/>
                    </a:lnTo>
                    <a:lnTo>
                      <a:pt x="150" y="286"/>
                    </a:lnTo>
                    <a:lnTo>
                      <a:pt x="157" y="286"/>
                    </a:lnTo>
                    <a:lnTo>
                      <a:pt x="171" y="284"/>
                    </a:lnTo>
                    <a:lnTo>
                      <a:pt x="198" y="277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9" y="255"/>
                    </a:lnTo>
                    <a:lnTo>
                      <a:pt x="229" y="254"/>
                    </a:lnTo>
                    <a:lnTo>
                      <a:pt x="230" y="254"/>
                    </a:lnTo>
                    <a:lnTo>
                      <a:pt x="232" y="254"/>
                    </a:lnTo>
                    <a:lnTo>
                      <a:pt x="244" y="244"/>
                    </a:lnTo>
                    <a:lnTo>
                      <a:pt x="254" y="232"/>
                    </a:lnTo>
                    <a:lnTo>
                      <a:pt x="254" y="230"/>
                    </a:lnTo>
                    <a:lnTo>
                      <a:pt x="254" y="229"/>
                    </a:lnTo>
                    <a:lnTo>
                      <a:pt x="255" y="229"/>
                    </a:lnTo>
                    <a:lnTo>
                      <a:pt x="257" y="226"/>
                    </a:lnTo>
                    <a:lnTo>
                      <a:pt x="262" y="222"/>
                    </a:lnTo>
                    <a:lnTo>
                      <a:pt x="269" y="210"/>
                    </a:lnTo>
                    <a:lnTo>
                      <a:pt x="276" y="199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4" y="171"/>
                    </a:lnTo>
                    <a:lnTo>
                      <a:pt x="286" y="157"/>
                    </a:lnTo>
                    <a:lnTo>
                      <a:pt x="286" y="150"/>
                    </a:lnTo>
                    <a:lnTo>
                      <a:pt x="286" y="146"/>
                    </a:lnTo>
                    <a:lnTo>
                      <a:pt x="287" y="144"/>
                    </a:lnTo>
                    <a:lnTo>
                      <a:pt x="286" y="128"/>
                    </a:lnTo>
                    <a:lnTo>
                      <a:pt x="284" y="114"/>
                    </a:lnTo>
                    <a:lnTo>
                      <a:pt x="276" y="89"/>
                    </a:lnTo>
                    <a:lnTo>
                      <a:pt x="262" y="64"/>
                    </a:lnTo>
                    <a:lnTo>
                      <a:pt x="254" y="52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8" y="10"/>
                    </a:lnTo>
                    <a:lnTo>
                      <a:pt x="171" y="3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14" y="3"/>
                    </a:lnTo>
                    <a:lnTo>
                      <a:pt x="88" y="10"/>
                    </a:lnTo>
                    <a:lnTo>
                      <a:pt x="63" y="23"/>
                    </a:lnTo>
                    <a:lnTo>
                      <a:pt x="41" y="42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4" name="Freeform 32">
                <a:extLst>
                  <a:ext uri="{FF2B5EF4-FFF2-40B4-BE49-F238E27FC236}">
                    <a16:creationId xmlns:a16="http://schemas.microsoft.com/office/drawing/2014/main" id="{A77ABA82-18AA-A0EB-D277-2005E854A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37188" y="2306638"/>
                <a:ext cx="0" cy="1806575"/>
              </a:xfrm>
              <a:custGeom>
                <a:avLst/>
                <a:gdLst>
                  <a:gd name="T0" fmla="*/ 3416 h 3416"/>
                  <a:gd name="T1" fmla="*/ 1677 h 3416"/>
                  <a:gd name="T2" fmla="*/ 0 h 34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16">
                    <a:moveTo>
                      <a:pt x="0" y="3416"/>
                    </a:moveTo>
                    <a:lnTo>
                      <a:pt x="0" y="167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5" name="Line 33">
                <a:extLst>
                  <a:ext uri="{FF2B5EF4-FFF2-40B4-BE49-F238E27FC236}">
                    <a16:creationId xmlns:a16="http://schemas.microsoft.com/office/drawing/2014/main" id="{7CB87955-4BA5-9D5F-4754-A4F1C4008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47725" y="2432050"/>
                <a:ext cx="0" cy="22098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6" name="Freeform 34">
                <a:extLst>
                  <a:ext uri="{FF2B5EF4-FFF2-40B4-BE49-F238E27FC236}">
                    <a16:creationId xmlns:a16="http://schemas.microsoft.com/office/drawing/2014/main" id="{1A3928E8-3523-0D22-6DAA-2E5E5B280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021888" y="3194050"/>
                <a:ext cx="9169400" cy="862012"/>
              </a:xfrm>
              <a:custGeom>
                <a:avLst/>
                <a:gdLst>
                  <a:gd name="T0" fmla="*/ 17329 w 17329"/>
                  <a:gd name="T1" fmla="*/ 660 h 1629"/>
                  <a:gd name="T2" fmla="*/ 8664 w 17329"/>
                  <a:gd name="T3" fmla="*/ 0 h 1629"/>
                  <a:gd name="T4" fmla="*/ 0 w 17329"/>
                  <a:gd name="T5" fmla="*/ 162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29" h="1629">
                    <a:moveTo>
                      <a:pt x="17329" y="660"/>
                    </a:moveTo>
                    <a:lnTo>
                      <a:pt x="8664" y="0"/>
                    </a:lnTo>
                    <a:lnTo>
                      <a:pt x="0" y="1629"/>
                    </a:lnTo>
                  </a:path>
                </a:pathLst>
              </a:custGeom>
              <a:noFill/>
              <a:ln w="381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7" name="Freeform 35">
                <a:extLst>
                  <a:ext uri="{FF2B5EF4-FFF2-40B4-BE49-F238E27FC236}">
                    <a16:creationId xmlns:a16="http://schemas.microsoft.com/office/drawing/2014/main" id="{EF09FC24-D8FA-13A9-CC76-40ED9A91D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098088" y="3979863"/>
                <a:ext cx="150812" cy="150812"/>
              </a:xfrm>
              <a:custGeom>
                <a:avLst/>
                <a:gdLst>
                  <a:gd name="T0" fmla="*/ 143 w 286"/>
                  <a:gd name="T1" fmla="*/ 0 h 287"/>
                  <a:gd name="T2" fmla="*/ 113 w 286"/>
                  <a:gd name="T3" fmla="*/ 3 h 287"/>
                  <a:gd name="T4" fmla="*/ 87 w 286"/>
                  <a:gd name="T5" fmla="*/ 10 h 287"/>
                  <a:gd name="T6" fmla="*/ 62 w 286"/>
                  <a:gd name="T7" fmla="*/ 23 h 287"/>
                  <a:gd name="T8" fmla="*/ 40 w 286"/>
                  <a:gd name="T9" fmla="*/ 42 h 287"/>
                  <a:gd name="T10" fmla="*/ 21 w 286"/>
                  <a:gd name="T11" fmla="*/ 64 h 287"/>
                  <a:gd name="T12" fmla="*/ 9 w 286"/>
                  <a:gd name="T13" fmla="*/ 89 h 287"/>
                  <a:gd name="T14" fmla="*/ 2 w 286"/>
                  <a:gd name="T15" fmla="*/ 114 h 287"/>
                  <a:gd name="T16" fmla="*/ 0 w 286"/>
                  <a:gd name="T17" fmla="*/ 144 h 287"/>
                  <a:gd name="T18" fmla="*/ 0 w 286"/>
                  <a:gd name="T19" fmla="*/ 157 h 287"/>
                  <a:gd name="T20" fmla="*/ 2 w 286"/>
                  <a:gd name="T21" fmla="*/ 171 h 287"/>
                  <a:gd name="T22" fmla="*/ 4 w 286"/>
                  <a:gd name="T23" fmla="*/ 184 h 287"/>
                  <a:gd name="T24" fmla="*/ 9 w 286"/>
                  <a:gd name="T25" fmla="*/ 199 h 287"/>
                  <a:gd name="T26" fmla="*/ 14 w 286"/>
                  <a:gd name="T27" fmla="*/ 209 h 287"/>
                  <a:gd name="T28" fmla="*/ 21 w 286"/>
                  <a:gd name="T29" fmla="*/ 221 h 287"/>
                  <a:gd name="T30" fmla="*/ 30 w 286"/>
                  <a:gd name="T31" fmla="*/ 232 h 287"/>
                  <a:gd name="T32" fmla="*/ 40 w 286"/>
                  <a:gd name="T33" fmla="*/ 244 h 287"/>
                  <a:gd name="T34" fmla="*/ 50 w 286"/>
                  <a:gd name="T35" fmla="*/ 254 h 287"/>
                  <a:gd name="T36" fmla="*/ 62 w 286"/>
                  <a:gd name="T37" fmla="*/ 262 h 287"/>
                  <a:gd name="T38" fmla="*/ 87 w 286"/>
                  <a:gd name="T39" fmla="*/ 276 h 287"/>
                  <a:gd name="T40" fmla="*/ 113 w 286"/>
                  <a:gd name="T41" fmla="*/ 284 h 287"/>
                  <a:gd name="T42" fmla="*/ 128 w 286"/>
                  <a:gd name="T43" fmla="*/ 286 h 287"/>
                  <a:gd name="T44" fmla="*/ 143 w 286"/>
                  <a:gd name="T45" fmla="*/ 287 h 287"/>
                  <a:gd name="T46" fmla="*/ 145 w 286"/>
                  <a:gd name="T47" fmla="*/ 286 h 287"/>
                  <a:gd name="T48" fmla="*/ 149 w 286"/>
                  <a:gd name="T49" fmla="*/ 286 h 287"/>
                  <a:gd name="T50" fmla="*/ 156 w 286"/>
                  <a:gd name="T51" fmla="*/ 286 h 287"/>
                  <a:gd name="T52" fmla="*/ 171 w 286"/>
                  <a:gd name="T53" fmla="*/ 284 h 287"/>
                  <a:gd name="T54" fmla="*/ 197 w 286"/>
                  <a:gd name="T55" fmla="*/ 276 h 287"/>
                  <a:gd name="T56" fmla="*/ 221 w 286"/>
                  <a:gd name="T57" fmla="*/ 262 h 287"/>
                  <a:gd name="T58" fmla="*/ 225 w 286"/>
                  <a:gd name="T59" fmla="*/ 257 h 287"/>
                  <a:gd name="T60" fmla="*/ 228 w 286"/>
                  <a:gd name="T61" fmla="*/ 255 h 287"/>
                  <a:gd name="T62" fmla="*/ 228 w 286"/>
                  <a:gd name="T63" fmla="*/ 254 h 287"/>
                  <a:gd name="T64" fmla="*/ 229 w 286"/>
                  <a:gd name="T65" fmla="*/ 254 h 287"/>
                  <a:gd name="T66" fmla="*/ 231 w 286"/>
                  <a:gd name="T67" fmla="*/ 254 h 287"/>
                  <a:gd name="T68" fmla="*/ 243 w 286"/>
                  <a:gd name="T69" fmla="*/ 244 h 287"/>
                  <a:gd name="T70" fmla="*/ 253 w 286"/>
                  <a:gd name="T71" fmla="*/ 232 h 287"/>
                  <a:gd name="T72" fmla="*/ 253 w 286"/>
                  <a:gd name="T73" fmla="*/ 230 h 287"/>
                  <a:gd name="T74" fmla="*/ 253 w 286"/>
                  <a:gd name="T75" fmla="*/ 229 h 287"/>
                  <a:gd name="T76" fmla="*/ 254 w 286"/>
                  <a:gd name="T77" fmla="*/ 229 h 287"/>
                  <a:gd name="T78" fmla="*/ 257 w 286"/>
                  <a:gd name="T79" fmla="*/ 226 h 287"/>
                  <a:gd name="T80" fmla="*/ 261 w 286"/>
                  <a:gd name="T81" fmla="*/ 221 h 287"/>
                  <a:gd name="T82" fmla="*/ 269 w 286"/>
                  <a:gd name="T83" fmla="*/ 209 h 287"/>
                  <a:gd name="T84" fmla="*/ 276 w 286"/>
                  <a:gd name="T85" fmla="*/ 199 h 287"/>
                  <a:gd name="T86" fmla="*/ 279 w 286"/>
                  <a:gd name="T87" fmla="*/ 184 h 287"/>
                  <a:gd name="T88" fmla="*/ 280 w 286"/>
                  <a:gd name="T89" fmla="*/ 177 h 287"/>
                  <a:gd name="T90" fmla="*/ 283 w 286"/>
                  <a:gd name="T91" fmla="*/ 171 h 287"/>
                  <a:gd name="T92" fmla="*/ 285 w 286"/>
                  <a:gd name="T93" fmla="*/ 157 h 287"/>
                  <a:gd name="T94" fmla="*/ 285 w 286"/>
                  <a:gd name="T95" fmla="*/ 150 h 287"/>
                  <a:gd name="T96" fmla="*/ 285 w 286"/>
                  <a:gd name="T97" fmla="*/ 146 h 287"/>
                  <a:gd name="T98" fmla="*/ 286 w 286"/>
                  <a:gd name="T99" fmla="*/ 144 h 287"/>
                  <a:gd name="T100" fmla="*/ 285 w 286"/>
                  <a:gd name="T101" fmla="*/ 128 h 287"/>
                  <a:gd name="T102" fmla="*/ 283 w 286"/>
                  <a:gd name="T103" fmla="*/ 114 h 287"/>
                  <a:gd name="T104" fmla="*/ 276 w 286"/>
                  <a:gd name="T105" fmla="*/ 89 h 287"/>
                  <a:gd name="T106" fmla="*/ 261 w 286"/>
                  <a:gd name="T107" fmla="*/ 64 h 287"/>
                  <a:gd name="T108" fmla="*/ 253 w 286"/>
                  <a:gd name="T109" fmla="*/ 52 h 287"/>
                  <a:gd name="T110" fmla="*/ 243 w 286"/>
                  <a:gd name="T111" fmla="*/ 42 h 287"/>
                  <a:gd name="T112" fmla="*/ 231 w 286"/>
                  <a:gd name="T113" fmla="*/ 31 h 287"/>
                  <a:gd name="T114" fmla="*/ 221 w 286"/>
                  <a:gd name="T115" fmla="*/ 23 h 287"/>
                  <a:gd name="T116" fmla="*/ 197 w 286"/>
                  <a:gd name="T117" fmla="*/ 10 h 287"/>
                  <a:gd name="T118" fmla="*/ 171 w 286"/>
                  <a:gd name="T119" fmla="*/ 3 h 287"/>
                  <a:gd name="T120" fmla="*/ 156 w 286"/>
                  <a:gd name="T121" fmla="*/ 0 h 287"/>
                  <a:gd name="T122" fmla="*/ 143 w 286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lnTo>
                      <a:pt x="113" y="3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0" y="42"/>
                    </a:lnTo>
                    <a:lnTo>
                      <a:pt x="21" y="64"/>
                    </a:lnTo>
                    <a:lnTo>
                      <a:pt x="9" y="89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4" y="184"/>
                    </a:lnTo>
                    <a:lnTo>
                      <a:pt x="9" y="199"/>
                    </a:lnTo>
                    <a:lnTo>
                      <a:pt x="14" y="209"/>
                    </a:lnTo>
                    <a:lnTo>
                      <a:pt x="21" y="221"/>
                    </a:lnTo>
                    <a:lnTo>
                      <a:pt x="30" y="232"/>
                    </a:lnTo>
                    <a:lnTo>
                      <a:pt x="40" y="244"/>
                    </a:lnTo>
                    <a:lnTo>
                      <a:pt x="50" y="254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3" y="284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5" y="286"/>
                    </a:lnTo>
                    <a:lnTo>
                      <a:pt x="149" y="286"/>
                    </a:lnTo>
                    <a:lnTo>
                      <a:pt x="156" y="286"/>
                    </a:lnTo>
                    <a:lnTo>
                      <a:pt x="171" y="284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5" y="257"/>
                    </a:lnTo>
                    <a:lnTo>
                      <a:pt x="228" y="255"/>
                    </a:lnTo>
                    <a:lnTo>
                      <a:pt x="228" y="254"/>
                    </a:lnTo>
                    <a:lnTo>
                      <a:pt x="229" y="254"/>
                    </a:lnTo>
                    <a:lnTo>
                      <a:pt x="231" y="254"/>
                    </a:lnTo>
                    <a:lnTo>
                      <a:pt x="243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9"/>
                    </a:lnTo>
                    <a:lnTo>
                      <a:pt x="254" y="229"/>
                    </a:lnTo>
                    <a:lnTo>
                      <a:pt x="257" y="226"/>
                    </a:lnTo>
                    <a:lnTo>
                      <a:pt x="261" y="221"/>
                    </a:lnTo>
                    <a:lnTo>
                      <a:pt x="269" y="209"/>
                    </a:lnTo>
                    <a:lnTo>
                      <a:pt x="276" y="199"/>
                    </a:lnTo>
                    <a:lnTo>
                      <a:pt x="279" y="184"/>
                    </a:lnTo>
                    <a:lnTo>
                      <a:pt x="280" y="177"/>
                    </a:lnTo>
                    <a:lnTo>
                      <a:pt x="283" y="171"/>
                    </a:lnTo>
                    <a:lnTo>
                      <a:pt x="285" y="157"/>
                    </a:lnTo>
                    <a:lnTo>
                      <a:pt x="285" y="150"/>
                    </a:lnTo>
                    <a:lnTo>
                      <a:pt x="285" y="146"/>
                    </a:lnTo>
                    <a:lnTo>
                      <a:pt x="286" y="144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76" y="89"/>
                    </a:lnTo>
                    <a:lnTo>
                      <a:pt x="261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1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3"/>
                    </a:lnTo>
                    <a:lnTo>
                      <a:pt x="156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8" name="Freeform 36">
                <a:extLst>
                  <a:ext uri="{FF2B5EF4-FFF2-40B4-BE49-F238E27FC236}">
                    <a16:creationId xmlns:a16="http://schemas.microsoft.com/office/drawing/2014/main" id="{2E2D496D-E79F-B275-B134-C71177E7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13388" y="3117850"/>
                <a:ext cx="152400" cy="152400"/>
              </a:xfrm>
              <a:custGeom>
                <a:avLst/>
                <a:gdLst>
                  <a:gd name="T0" fmla="*/ 143 w 287"/>
                  <a:gd name="T1" fmla="*/ 0 h 287"/>
                  <a:gd name="T2" fmla="*/ 114 w 287"/>
                  <a:gd name="T3" fmla="*/ 2 h 287"/>
                  <a:gd name="T4" fmla="*/ 87 w 287"/>
                  <a:gd name="T5" fmla="*/ 10 h 287"/>
                  <a:gd name="T6" fmla="*/ 62 w 287"/>
                  <a:gd name="T7" fmla="*/ 23 h 287"/>
                  <a:gd name="T8" fmla="*/ 41 w 287"/>
                  <a:gd name="T9" fmla="*/ 42 h 287"/>
                  <a:gd name="T10" fmla="*/ 22 w 287"/>
                  <a:gd name="T11" fmla="*/ 63 h 287"/>
                  <a:gd name="T12" fmla="*/ 10 w 287"/>
                  <a:gd name="T13" fmla="*/ 88 h 287"/>
                  <a:gd name="T14" fmla="*/ 2 w 287"/>
                  <a:gd name="T15" fmla="*/ 114 h 287"/>
                  <a:gd name="T16" fmla="*/ 0 w 287"/>
                  <a:gd name="T17" fmla="*/ 143 h 287"/>
                  <a:gd name="T18" fmla="*/ 0 w 287"/>
                  <a:gd name="T19" fmla="*/ 157 h 287"/>
                  <a:gd name="T20" fmla="*/ 2 w 287"/>
                  <a:gd name="T21" fmla="*/ 171 h 287"/>
                  <a:gd name="T22" fmla="*/ 5 w 287"/>
                  <a:gd name="T23" fmla="*/ 184 h 287"/>
                  <a:gd name="T24" fmla="*/ 10 w 287"/>
                  <a:gd name="T25" fmla="*/ 198 h 287"/>
                  <a:gd name="T26" fmla="*/ 14 w 287"/>
                  <a:gd name="T27" fmla="*/ 209 h 287"/>
                  <a:gd name="T28" fmla="*/ 22 w 287"/>
                  <a:gd name="T29" fmla="*/ 221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0 w 287"/>
                  <a:gd name="T35" fmla="*/ 253 h 287"/>
                  <a:gd name="T36" fmla="*/ 62 w 287"/>
                  <a:gd name="T37" fmla="*/ 262 h 287"/>
                  <a:gd name="T38" fmla="*/ 87 w 287"/>
                  <a:gd name="T39" fmla="*/ 276 h 287"/>
                  <a:gd name="T40" fmla="*/ 114 w 287"/>
                  <a:gd name="T41" fmla="*/ 283 h 287"/>
                  <a:gd name="T42" fmla="*/ 128 w 287"/>
                  <a:gd name="T43" fmla="*/ 286 h 287"/>
                  <a:gd name="T44" fmla="*/ 143 w 287"/>
                  <a:gd name="T45" fmla="*/ 287 h 287"/>
                  <a:gd name="T46" fmla="*/ 146 w 287"/>
                  <a:gd name="T47" fmla="*/ 286 h 287"/>
                  <a:gd name="T48" fmla="*/ 149 w 287"/>
                  <a:gd name="T49" fmla="*/ 286 h 287"/>
                  <a:gd name="T50" fmla="*/ 157 w 287"/>
                  <a:gd name="T51" fmla="*/ 286 h 287"/>
                  <a:gd name="T52" fmla="*/ 171 w 287"/>
                  <a:gd name="T53" fmla="*/ 283 h 287"/>
                  <a:gd name="T54" fmla="*/ 197 w 287"/>
                  <a:gd name="T55" fmla="*/ 276 h 287"/>
                  <a:gd name="T56" fmla="*/ 221 w 287"/>
                  <a:gd name="T57" fmla="*/ 262 h 287"/>
                  <a:gd name="T58" fmla="*/ 226 w 287"/>
                  <a:gd name="T59" fmla="*/ 257 h 287"/>
                  <a:gd name="T60" fmla="*/ 228 w 287"/>
                  <a:gd name="T61" fmla="*/ 255 h 287"/>
                  <a:gd name="T62" fmla="*/ 228 w 287"/>
                  <a:gd name="T63" fmla="*/ 253 h 287"/>
                  <a:gd name="T64" fmla="*/ 229 w 287"/>
                  <a:gd name="T65" fmla="*/ 253 h 287"/>
                  <a:gd name="T66" fmla="*/ 232 w 287"/>
                  <a:gd name="T67" fmla="*/ 253 h 287"/>
                  <a:gd name="T68" fmla="*/ 244 w 287"/>
                  <a:gd name="T69" fmla="*/ 244 h 287"/>
                  <a:gd name="T70" fmla="*/ 253 w 287"/>
                  <a:gd name="T71" fmla="*/ 232 h 287"/>
                  <a:gd name="T72" fmla="*/ 253 w 287"/>
                  <a:gd name="T73" fmla="*/ 230 h 287"/>
                  <a:gd name="T74" fmla="*/ 253 w 287"/>
                  <a:gd name="T75" fmla="*/ 228 h 287"/>
                  <a:gd name="T76" fmla="*/ 255 w 287"/>
                  <a:gd name="T77" fmla="*/ 228 h 287"/>
                  <a:gd name="T78" fmla="*/ 257 w 287"/>
                  <a:gd name="T79" fmla="*/ 226 h 287"/>
                  <a:gd name="T80" fmla="*/ 262 w 287"/>
                  <a:gd name="T81" fmla="*/ 221 h 287"/>
                  <a:gd name="T82" fmla="*/ 269 w 287"/>
                  <a:gd name="T83" fmla="*/ 209 h 287"/>
                  <a:gd name="T84" fmla="*/ 276 w 287"/>
                  <a:gd name="T85" fmla="*/ 198 h 287"/>
                  <a:gd name="T86" fmla="*/ 280 w 287"/>
                  <a:gd name="T87" fmla="*/ 184 h 287"/>
                  <a:gd name="T88" fmla="*/ 281 w 287"/>
                  <a:gd name="T89" fmla="*/ 177 h 287"/>
                  <a:gd name="T90" fmla="*/ 283 w 287"/>
                  <a:gd name="T91" fmla="*/ 171 h 287"/>
                  <a:gd name="T92" fmla="*/ 286 w 287"/>
                  <a:gd name="T93" fmla="*/ 157 h 287"/>
                  <a:gd name="T94" fmla="*/ 286 w 287"/>
                  <a:gd name="T95" fmla="*/ 149 h 287"/>
                  <a:gd name="T96" fmla="*/ 286 w 287"/>
                  <a:gd name="T97" fmla="*/ 146 h 287"/>
                  <a:gd name="T98" fmla="*/ 287 w 287"/>
                  <a:gd name="T99" fmla="*/ 143 h 287"/>
                  <a:gd name="T100" fmla="*/ 286 w 287"/>
                  <a:gd name="T101" fmla="*/ 128 h 287"/>
                  <a:gd name="T102" fmla="*/ 283 w 287"/>
                  <a:gd name="T103" fmla="*/ 114 h 287"/>
                  <a:gd name="T104" fmla="*/ 276 w 287"/>
                  <a:gd name="T105" fmla="*/ 88 h 287"/>
                  <a:gd name="T106" fmla="*/ 262 w 287"/>
                  <a:gd name="T107" fmla="*/ 63 h 287"/>
                  <a:gd name="T108" fmla="*/ 253 w 287"/>
                  <a:gd name="T109" fmla="*/ 51 h 287"/>
                  <a:gd name="T110" fmla="*/ 244 w 287"/>
                  <a:gd name="T111" fmla="*/ 42 h 287"/>
                  <a:gd name="T112" fmla="*/ 232 w 287"/>
                  <a:gd name="T113" fmla="*/ 31 h 287"/>
                  <a:gd name="T114" fmla="*/ 221 w 287"/>
                  <a:gd name="T115" fmla="*/ 23 h 287"/>
                  <a:gd name="T116" fmla="*/ 197 w 287"/>
                  <a:gd name="T117" fmla="*/ 10 h 287"/>
                  <a:gd name="T118" fmla="*/ 171 w 287"/>
                  <a:gd name="T119" fmla="*/ 2 h 287"/>
                  <a:gd name="T120" fmla="*/ 157 w 287"/>
                  <a:gd name="T121" fmla="*/ 0 h 287"/>
                  <a:gd name="T122" fmla="*/ 143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3" y="0"/>
                    </a:moveTo>
                    <a:lnTo>
                      <a:pt x="114" y="2"/>
                    </a:lnTo>
                    <a:lnTo>
                      <a:pt x="87" y="10"/>
                    </a:lnTo>
                    <a:lnTo>
                      <a:pt x="62" y="23"/>
                    </a:lnTo>
                    <a:lnTo>
                      <a:pt x="41" y="42"/>
                    </a:lnTo>
                    <a:lnTo>
                      <a:pt x="22" y="63"/>
                    </a:lnTo>
                    <a:lnTo>
                      <a:pt x="10" y="88"/>
                    </a:lnTo>
                    <a:lnTo>
                      <a:pt x="2" y="114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2" y="171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4" y="209"/>
                    </a:lnTo>
                    <a:lnTo>
                      <a:pt x="22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0" y="253"/>
                    </a:lnTo>
                    <a:lnTo>
                      <a:pt x="62" y="262"/>
                    </a:lnTo>
                    <a:lnTo>
                      <a:pt x="87" y="276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3" y="287"/>
                    </a:lnTo>
                    <a:lnTo>
                      <a:pt x="146" y="286"/>
                    </a:lnTo>
                    <a:lnTo>
                      <a:pt x="149" y="286"/>
                    </a:lnTo>
                    <a:lnTo>
                      <a:pt x="157" y="286"/>
                    </a:lnTo>
                    <a:lnTo>
                      <a:pt x="171" y="283"/>
                    </a:lnTo>
                    <a:lnTo>
                      <a:pt x="197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8" y="255"/>
                    </a:lnTo>
                    <a:lnTo>
                      <a:pt x="228" y="253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3" y="232"/>
                    </a:lnTo>
                    <a:lnTo>
                      <a:pt x="253" y="230"/>
                    </a:lnTo>
                    <a:lnTo>
                      <a:pt x="253" y="228"/>
                    </a:lnTo>
                    <a:lnTo>
                      <a:pt x="255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3" y="171"/>
                    </a:lnTo>
                    <a:lnTo>
                      <a:pt x="286" y="157"/>
                    </a:lnTo>
                    <a:lnTo>
                      <a:pt x="286" y="149"/>
                    </a:lnTo>
                    <a:lnTo>
                      <a:pt x="286" y="146"/>
                    </a:lnTo>
                    <a:lnTo>
                      <a:pt x="287" y="143"/>
                    </a:lnTo>
                    <a:lnTo>
                      <a:pt x="286" y="128"/>
                    </a:lnTo>
                    <a:lnTo>
                      <a:pt x="283" y="114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3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7" y="10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1049" name="Freeform 37">
                <a:extLst>
                  <a:ext uri="{FF2B5EF4-FFF2-40B4-BE49-F238E27FC236}">
                    <a16:creationId xmlns:a16="http://schemas.microsoft.com/office/drawing/2014/main" id="{2FA09954-E5CE-BEE0-2EA3-61551B8B8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8688" y="3467100"/>
                <a:ext cx="152400" cy="152400"/>
              </a:xfrm>
              <a:custGeom>
                <a:avLst/>
                <a:gdLst>
                  <a:gd name="T0" fmla="*/ 144 w 287"/>
                  <a:gd name="T1" fmla="*/ 0 h 287"/>
                  <a:gd name="T2" fmla="*/ 114 w 287"/>
                  <a:gd name="T3" fmla="*/ 2 h 287"/>
                  <a:gd name="T4" fmla="*/ 88 w 287"/>
                  <a:gd name="T5" fmla="*/ 9 h 287"/>
                  <a:gd name="T6" fmla="*/ 63 w 287"/>
                  <a:gd name="T7" fmla="*/ 23 h 287"/>
                  <a:gd name="T8" fmla="*/ 41 w 287"/>
                  <a:gd name="T9" fmla="*/ 42 h 287"/>
                  <a:gd name="T10" fmla="*/ 22 w 287"/>
                  <a:gd name="T11" fmla="*/ 63 h 287"/>
                  <a:gd name="T12" fmla="*/ 10 w 287"/>
                  <a:gd name="T13" fmla="*/ 88 h 287"/>
                  <a:gd name="T14" fmla="*/ 3 w 287"/>
                  <a:gd name="T15" fmla="*/ 113 h 287"/>
                  <a:gd name="T16" fmla="*/ 0 w 287"/>
                  <a:gd name="T17" fmla="*/ 143 h 287"/>
                  <a:gd name="T18" fmla="*/ 0 w 287"/>
                  <a:gd name="T19" fmla="*/ 157 h 287"/>
                  <a:gd name="T20" fmla="*/ 3 w 287"/>
                  <a:gd name="T21" fmla="*/ 171 h 287"/>
                  <a:gd name="T22" fmla="*/ 5 w 287"/>
                  <a:gd name="T23" fmla="*/ 184 h 287"/>
                  <a:gd name="T24" fmla="*/ 10 w 287"/>
                  <a:gd name="T25" fmla="*/ 198 h 287"/>
                  <a:gd name="T26" fmla="*/ 15 w 287"/>
                  <a:gd name="T27" fmla="*/ 209 h 287"/>
                  <a:gd name="T28" fmla="*/ 22 w 287"/>
                  <a:gd name="T29" fmla="*/ 221 h 287"/>
                  <a:gd name="T30" fmla="*/ 30 w 287"/>
                  <a:gd name="T31" fmla="*/ 232 h 287"/>
                  <a:gd name="T32" fmla="*/ 41 w 287"/>
                  <a:gd name="T33" fmla="*/ 244 h 287"/>
                  <a:gd name="T34" fmla="*/ 51 w 287"/>
                  <a:gd name="T35" fmla="*/ 253 h 287"/>
                  <a:gd name="T36" fmla="*/ 63 w 287"/>
                  <a:gd name="T37" fmla="*/ 262 h 287"/>
                  <a:gd name="T38" fmla="*/ 88 w 287"/>
                  <a:gd name="T39" fmla="*/ 276 h 287"/>
                  <a:gd name="T40" fmla="*/ 114 w 287"/>
                  <a:gd name="T41" fmla="*/ 283 h 287"/>
                  <a:gd name="T42" fmla="*/ 128 w 287"/>
                  <a:gd name="T43" fmla="*/ 286 h 287"/>
                  <a:gd name="T44" fmla="*/ 144 w 287"/>
                  <a:gd name="T45" fmla="*/ 287 h 287"/>
                  <a:gd name="T46" fmla="*/ 146 w 287"/>
                  <a:gd name="T47" fmla="*/ 286 h 287"/>
                  <a:gd name="T48" fmla="*/ 150 w 287"/>
                  <a:gd name="T49" fmla="*/ 286 h 287"/>
                  <a:gd name="T50" fmla="*/ 157 w 287"/>
                  <a:gd name="T51" fmla="*/ 286 h 287"/>
                  <a:gd name="T52" fmla="*/ 171 w 287"/>
                  <a:gd name="T53" fmla="*/ 283 h 287"/>
                  <a:gd name="T54" fmla="*/ 198 w 287"/>
                  <a:gd name="T55" fmla="*/ 276 h 287"/>
                  <a:gd name="T56" fmla="*/ 221 w 287"/>
                  <a:gd name="T57" fmla="*/ 262 h 287"/>
                  <a:gd name="T58" fmla="*/ 226 w 287"/>
                  <a:gd name="T59" fmla="*/ 257 h 287"/>
                  <a:gd name="T60" fmla="*/ 229 w 287"/>
                  <a:gd name="T61" fmla="*/ 255 h 287"/>
                  <a:gd name="T62" fmla="*/ 229 w 287"/>
                  <a:gd name="T63" fmla="*/ 253 h 287"/>
                  <a:gd name="T64" fmla="*/ 230 w 287"/>
                  <a:gd name="T65" fmla="*/ 253 h 287"/>
                  <a:gd name="T66" fmla="*/ 232 w 287"/>
                  <a:gd name="T67" fmla="*/ 253 h 287"/>
                  <a:gd name="T68" fmla="*/ 244 w 287"/>
                  <a:gd name="T69" fmla="*/ 244 h 287"/>
                  <a:gd name="T70" fmla="*/ 254 w 287"/>
                  <a:gd name="T71" fmla="*/ 232 h 287"/>
                  <a:gd name="T72" fmla="*/ 254 w 287"/>
                  <a:gd name="T73" fmla="*/ 229 h 287"/>
                  <a:gd name="T74" fmla="*/ 254 w 287"/>
                  <a:gd name="T75" fmla="*/ 228 h 287"/>
                  <a:gd name="T76" fmla="*/ 255 w 287"/>
                  <a:gd name="T77" fmla="*/ 228 h 287"/>
                  <a:gd name="T78" fmla="*/ 257 w 287"/>
                  <a:gd name="T79" fmla="*/ 226 h 287"/>
                  <a:gd name="T80" fmla="*/ 262 w 287"/>
                  <a:gd name="T81" fmla="*/ 221 h 287"/>
                  <a:gd name="T82" fmla="*/ 269 w 287"/>
                  <a:gd name="T83" fmla="*/ 209 h 287"/>
                  <a:gd name="T84" fmla="*/ 276 w 287"/>
                  <a:gd name="T85" fmla="*/ 198 h 287"/>
                  <a:gd name="T86" fmla="*/ 280 w 287"/>
                  <a:gd name="T87" fmla="*/ 184 h 287"/>
                  <a:gd name="T88" fmla="*/ 281 w 287"/>
                  <a:gd name="T89" fmla="*/ 177 h 287"/>
                  <a:gd name="T90" fmla="*/ 284 w 287"/>
                  <a:gd name="T91" fmla="*/ 171 h 287"/>
                  <a:gd name="T92" fmla="*/ 286 w 287"/>
                  <a:gd name="T93" fmla="*/ 157 h 287"/>
                  <a:gd name="T94" fmla="*/ 286 w 287"/>
                  <a:gd name="T95" fmla="*/ 149 h 287"/>
                  <a:gd name="T96" fmla="*/ 286 w 287"/>
                  <a:gd name="T97" fmla="*/ 146 h 287"/>
                  <a:gd name="T98" fmla="*/ 287 w 287"/>
                  <a:gd name="T99" fmla="*/ 143 h 287"/>
                  <a:gd name="T100" fmla="*/ 286 w 287"/>
                  <a:gd name="T101" fmla="*/ 128 h 287"/>
                  <a:gd name="T102" fmla="*/ 284 w 287"/>
                  <a:gd name="T103" fmla="*/ 113 h 287"/>
                  <a:gd name="T104" fmla="*/ 276 w 287"/>
                  <a:gd name="T105" fmla="*/ 88 h 287"/>
                  <a:gd name="T106" fmla="*/ 262 w 287"/>
                  <a:gd name="T107" fmla="*/ 63 h 287"/>
                  <a:gd name="T108" fmla="*/ 254 w 287"/>
                  <a:gd name="T109" fmla="*/ 51 h 287"/>
                  <a:gd name="T110" fmla="*/ 244 w 287"/>
                  <a:gd name="T111" fmla="*/ 42 h 287"/>
                  <a:gd name="T112" fmla="*/ 232 w 287"/>
                  <a:gd name="T113" fmla="*/ 31 h 287"/>
                  <a:gd name="T114" fmla="*/ 221 w 287"/>
                  <a:gd name="T115" fmla="*/ 23 h 287"/>
                  <a:gd name="T116" fmla="*/ 198 w 287"/>
                  <a:gd name="T117" fmla="*/ 9 h 287"/>
                  <a:gd name="T118" fmla="*/ 171 w 287"/>
                  <a:gd name="T119" fmla="*/ 2 h 287"/>
                  <a:gd name="T120" fmla="*/ 157 w 287"/>
                  <a:gd name="T121" fmla="*/ 0 h 287"/>
                  <a:gd name="T122" fmla="*/ 144 w 287"/>
                  <a:gd name="T1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287">
                    <a:moveTo>
                      <a:pt x="144" y="0"/>
                    </a:moveTo>
                    <a:lnTo>
                      <a:pt x="114" y="2"/>
                    </a:lnTo>
                    <a:lnTo>
                      <a:pt x="88" y="9"/>
                    </a:lnTo>
                    <a:lnTo>
                      <a:pt x="63" y="23"/>
                    </a:lnTo>
                    <a:lnTo>
                      <a:pt x="41" y="42"/>
                    </a:lnTo>
                    <a:lnTo>
                      <a:pt x="22" y="63"/>
                    </a:lnTo>
                    <a:lnTo>
                      <a:pt x="10" y="88"/>
                    </a:lnTo>
                    <a:lnTo>
                      <a:pt x="3" y="113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3" y="171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5" y="209"/>
                    </a:lnTo>
                    <a:lnTo>
                      <a:pt x="22" y="221"/>
                    </a:lnTo>
                    <a:lnTo>
                      <a:pt x="30" y="232"/>
                    </a:lnTo>
                    <a:lnTo>
                      <a:pt x="41" y="244"/>
                    </a:lnTo>
                    <a:lnTo>
                      <a:pt x="51" y="253"/>
                    </a:lnTo>
                    <a:lnTo>
                      <a:pt x="63" y="262"/>
                    </a:lnTo>
                    <a:lnTo>
                      <a:pt x="88" y="276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4" y="287"/>
                    </a:lnTo>
                    <a:lnTo>
                      <a:pt x="146" y="286"/>
                    </a:lnTo>
                    <a:lnTo>
                      <a:pt x="150" y="286"/>
                    </a:lnTo>
                    <a:lnTo>
                      <a:pt x="157" y="286"/>
                    </a:lnTo>
                    <a:lnTo>
                      <a:pt x="171" y="283"/>
                    </a:lnTo>
                    <a:lnTo>
                      <a:pt x="198" y="276"/>
                    </a:lnTo>
                    <a:lnTo>
                      <a:pt x="221" y="262"/>
                    </a:lnTo>
                    <a:lnTo>
                      <a:pt x="226" y="257"/>
                    </a:lnTo>
                    <a:lnTo>
                      <a:pt x="229" y="255"/>
                    </a:lnTo>
                    <a:lnTo>
                      <a:pt x="229" y="253"/>
                    </a:lnTo>
                    <a:lnTo>
                      <a:pt x="230" y="253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4" y="232"/>
                    </a:lnTo>
                    <a:lnTo>
                      <a:pt x="254" y="229"/>
                    </a:lnTo>
                    <a:lnTo>
                      <a:pt x="254" y="228"/>
                    </a:lnTo>
                    <a:lnTo>
                      <a:pt x="255" y="228"/>
                    </a:lnTo>
                    <a:lnTo>
                      <a:pt x="257" y="226"/>
                    </a:lnTo>
                    <a:lnTo>
                      <a:pt x="262" y="221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4" y="171"/>
                    </a:lnTo>
                    <a:lnTo>
                      <a:pt x="286" y="157"/>
                    </a:lnTo>
                    <a:lnTo>
                      <a:pt x="286" y="149"/>
                    </a:lnTo>
                    <a:lnTo>
                      <a:pt x="286" y="146"/>
                    </a:lnTo>
                    <a:lnTo>
                      <a:pt x="287" y="143"/>
                    </a:lnTo>
                    <a:lnTo>
                      <a:pt x="286" y="128"/>
                    </a:lnTo>
                    <a:lnTo>
                      <a:pt x="284" y="113"/>
                    </a:lnTo>
                    <a:lnTo>
                      <a:pt x="276" y="88"/>
                    </a:lnTo>
                    <a:lnTo>
                      <a:pt x="262" y="63"/>
                    </a:lnTo>
                    <a:lnTo>
                      <a:pt x="254" y="51"/>
                    </a:lnTo>
                    <a:lnTo>
                      <a:pt x="244" y="42"/>
                    </a:lnTo>
                    <a:lnTo>
                      <a:pt x="232" y="31"/>
                    </a:lnTo>
                    <a:lnTo>
                      <a:pt x="221" y="23"/>
                    </a:lnTo>
                    <a:lnTo>
                      <a:pt x="198" y="9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27210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3DA12E5-F09B-1BE3-E390-19A17CD5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EACS GUIDELINES – OCT 2025</a:t>
            </a:r>
            <a:endParaRPr lang="es-419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3ACF95-38A2-C726-78EA-07EC9D899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noProof="0" dirty="0"/>
              <a:t>Management of Obesity</a:t>
            </a:r>
            <a:br>
              <a:rPr lang="en-US" sz="2800" noProof="0" dirty="0"/>
            </a:br>
            <a:endParaRPr lang="en-US" sz="2800" noProof="0" dirty="0"/>
          </a:p>
          <a:p>
            <a:pPr lvl="1"/>
            <a:r>
              <a:rPr lang="en-US" sz="2400" noProof="0" dirty="0"/>
              <a:t>﻿﻿Switching ART has limited benefit</a:t>
            </a:r>
          </a:p>
          <a:p>
            <a:pPr lvl="1"/>
            <a:r>
              <a:rPr lang="en-US" sz="2400" noProof="0" dirty="0"/>
              <a:t>﻿﻿Lifestyle measures - nutrition, physical activity</a:t>
            </a:r>
          </a:p>
          <a:p>
            <a:pPr lvl="1"/>
            <a:r>
              <a:rPr lang="en-US" sz="2400" noProof="0" dirty="0"/>
              <a:t>﻿﻿Pharmacological interventions (GLP-1 RAs and GIP RAs)</a:t>
            </a:r>
          </a:p>
          <a:p>
            <a:pPr lvl="1"/>
            <a:r>
              <a:rPr lang="en-US" sz="2400" noProof="0" dirty="0"/>
              <a:t>﻿﻿Bariatric surgery</a:t>
            </a:r>
          </a:p>
          <a:p>
            <a:pPr lvl="1"/>
            <a:r>
              <a:rPr lang="en-US" sz="2400" noProof="0" dirty="0"/>
              <a:t>﻿﻿Specific considerations for specialist referral</a:t>
            </a:r>
          </a:p>
          <a:p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17467888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B46BE8C-E82A-8348-F5DC-92736E46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198007" cy="1481068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DTG/3TC and BIC/FTC/TAF as initial ART in PWH with HIV RNA &gt; 500,000 c/mL and CD4 ≥ 200/mm</a:t>
            </a:r>
            <a:r>
              <a:rPr lang="en-US" baseline="30000" noProof="0" dirty="0"/>
              <a:t>3</a:t>
            </a:r>
            <a:r>
              <a:rPr lang="en-US" noProof="0" dirty="0"/>
              <a:t>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0BC12B-BFEF-700B-D3C9-E65A2A97F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08391"/>
            <a:ext cx="10972800" cy="1103314"/>
          </a:xfrm>
        </p:spPr>
        <p:txBody>
          <a:bodyPr>
            <a:normAutofit/>
          </a:bodyPr>
          <a:lstStyle/>
          <a:p>
            <a:r>
              <a:rPr lang="en-US" sz="2000" noProof="0"/>
              <a:t>Retrospective study, Madrid, 2019-2024</a:t>
            </a:r>
          </a:p>
          <a:p>
            <a:r>
              <a:rPr lang="en-US" sz="2000" noProof="0" dirty="0"/>
              <a:t>40 PWH initiating DTG/3TC or BIC/FTC/TAF with HIV-RNA &gt; 500,000 c/mL (&gt; 6 log</a:t>
            </a:r>
            <a:r>
              <a:rPr lang="en-US" sz="2000" baseline="-25000" noProof="0" dirty="0"/>
              <a:t>10</a:t>
            </a:r>
            <a:r>
              <a:rPr lang="en-US" sz="2000" noProof="0" dirty="0"/>
              <a:t> c/mL in 73%), median CD4: 330/mm</a:t>
            </a:r>
            <a:r>
              <a:rPr lang="en-US" sz="2000" baseline="30000" noProof="0" dirty="0"/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ACF60C4-FF70-C1EB-0E5D-85EE4ABB45B6}"/>
              </a:ext>
            </a:extLst>
          </p:cNvPr>
          <p:cNvSpPr txBox="1"/>
          <p:nvPr/>
        </p:nvSpPr>
        <p:spPr>
          <a:xfrm>
            <a:off x="9197665" y="6461900"/>
            <a:ext cx="2990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noProof="0" dirty="0">
                <a:solidFill>
                  <a:srgbClr val="0070C0"/>
                </a:solidFill>
              </a:rPr>
              <a:t>Martin-Torres J, EACS 2025, Abs EP064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503258E-84EE-C52C-9CE9-4A484D1B1072}"/>
              </a:ext>
            </a:extLst>
          </p:cNvPr>
          <p:cNvGrpSpPr/>
          <p:nvPr/>
        </p:nvGrpSpPr>
        <p:grpSpPr>
          <a:xfrm>
            <a:off x="174460" y="2587662"/>
            <a:ext cx="5869933" cy="3869889"/>
            <a:chOff x="174460" y="2587662"/>
            <a:chExt cx="5869933" cy="3869889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3C57817-DA49-B6FA-F39E-1F1D81616661}"/>
                </a:ext>
              </a:extLst>
            </p:cNvPr>
            <p:cNvSpPr txBox="1"/>
            <p:nvPr/>
          </p:nvSpPr>
          <p:spPr>
            <a:xfrm>
              <a:off x="545899" y="2587662"/>
              <a:ext cx="312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557EEF0-25A2-199A-55F6-764D6A7594A8}"/>
                </a:ext>
              </a:extLst>
            </p:cNvPr>
            <p:cNvSpPr txBox="1"/>
            <p:nvPr/>
          </p:nvSpPr>
          <p:spPr>
            <a:xfrm>
              <a:off x="1230244" y="3101859"/>
              <a:ext cx="1448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DTG/3TC </a:t>
              </a:r>
              <a:r>
                <a:rPr lang="en-US" sz="1400" noProof="0" dirty="0">
                  <a:solidFill>
                    <a:srgbClr val="000066"/>
                  </a:solidFill>
                </a:rPr>
                <a:t>(N = 21)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35D9615-C585-809B-0084-C1618F7DC418}"/>
                </a:ext>
              </a:extLst>
            </p:cNvPr>
            <p:cNvSpPr txBox="1"/>
            <p:nvPr/>
          </p:nvSpPr>
          <p:spPr>
            <a:xfrm>
              <a:off x="1230244" y="2869266"/>
              <a:ext cx="1541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BIC/F/TAF </a:t>
              </a:r>
              <a:r>
                <a:rPr lang="en-US" sz="1400" noProof="0" dirty="0">
                  <a:solidFill>
                    <a:srgbClr val="000066"/>
                  </a:solidFill>
                </a:rPr>
                <a:t>(N = 19)</a:t>
              </a:r>
            </a:p>
          </p:txBody>
        </p:sp>
        <p:grpSp>
          <p:nvGrpSpPr>
            <p:cNvPr id="1098" name="Groupe 1097">
              <a:extLst>
                <a:ext uri="{FF2B5EF4-FFF2-40B4-BE49-F238E27FC236}">
                  <a16:creationId xmlns:a16="http://schemas.microsoft.com/office/drawing/2014/main" id="{5347CF09-B804-9EE6-D76A-8B895759F637}"/>
                </a:ext>
              </a:extLst>
            </p:cNvPr>
            <p:cNvGrpSpPr/>
            <p:nvPr/>
          </p:nvGrpSpPr>
          <p:grpSpPr>
            <a:xfrm>
              <a:off x="584391" y="2973690"/>
              <a:ext cx="5265963" cy="2899843"/>
              <a:chOff x="169863" y="2960688"/>
              <a:chExt cx="5748338" cy="3165475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2D9050C2-7D96-061D-38BF-27D7E01C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63" y="2960688"/>
                <a:ext cx="5634038" cy="3049588"/>
              </a:xfrm>
              <a:custGeom>
                <a:avLst/>
                <a:gdLst>
                  <a:gd name="T0" fmla="*/ 14199 w 14199"/>
                  <a:gd name="T1" fmla="*/ 7687 h 7687"/>
                  <a:gd name="T2" fmla="*/ 0 w 14199"/>
                  <a:gd name="T3" fmla="*/ 7687 h 7687"/>
                  <a:gd name="T4" fmla="*/ 0 w 14199"/>
                  <a:gd name="T5" fmla="*/ 0 h 7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99" h="7687">
                    <a:moveTo>
                      <a:pt x="14199" y="7687"/>
                    </a:moveTo>
                    <a:lnTo>
                      <a:pt x="0" y="768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6CA4E607-A485-FF1C-D1D8-69989C68B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8600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8CF9870E-866F-8F68-9A34-ECEDB5624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64075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78E39EA3-47FA-318D-609F-73479A0CA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9550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DC3EC803-23F9-7736-C46F-47D182461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8200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927EDE28-3692-6941-E75B-3869777B7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5113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3DB79A26-604E-893E-A674-9FC6C28A5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588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6250CCDA-B1AA-6E7F-1936-7978473C7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7650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E4730242-47EC-C02B-4613-964348507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3125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CF78D5ED-9BA2-6837-DCF6-7786D8877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163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4CEDEED6-86C6-4079-E522-633BECACF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9638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0DE4B824-ABC1-46F5-654F-EA743EEE0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63" y="3001963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BE258CF1-8E4F-091B-508F-673CC5A8C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63" y="3752850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26CCADBE-AB51-2094-5FE8-BF0D8D69C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63" y="4505325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19346972-0BDD-EB4F-D2B0-579DFA7CE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63" y="5257800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" name="Line 38">
                <a:extLst>
                  <a:ext uri="{FF2B5EF4-FFF2-40B4-BE49-F238E27FC236}">
                    <a16:creationId xmlns:a16="http://schemas.microsoft.com/office/drawing/2014/main" id="{54A77898-6DE2-5111-436A-A1F0872F0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63" y="6010275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" name="Line 40">
                <a:extLst>
                  <a:ext uri="{FF2B5EF4-FFF2-40B4-BE49-F238E27FC236}">
                    <a16:creationId xmlns:a16="http://schemas.microsoft.com/office/drawing/2014/main" id="{46EC304C-6980-C506-C5E6-218A1D003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9550" y="3025775"/>
                <a:ext cx="0" cy="2984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952B644F-486C-A2C1-8541-0A5ABB27E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63" y="3135313"/>
                <a:ext cx="5448300" cy="2874963"/>
              </a:xfrm>
              <a:custGeom>
                <a:avLst/>
                <a:gdLst>
                  <a:gd name="T0" fmla="*/ 13729 w 13729"/>
                  <a:gd name="T1" fmla="*/ 0 h 7248"/>
                  <a:gd name="T2" fmla="*/ 13729 w 13729"/>
                  <a:gd name="T3" fmla="*/ 388 h 7248"/>
                  <a:gd name="T4" fmla="*/ 7909 w 13729"/>
                  <a:gd name="T5" fmla="*/ 388 h 7248"/>
                  <a:gd name="T6" fmla="*/ 7909 w 13729"/>
                  <a:gd name="T7" fmla="*/ 739 h 7248"/>
                  <a:gd name="T8" fmla="*/ 7001 w 13729"/>
                  <a:gd name="T9" fmla="*/ 739 h 7248"/>
                  <a:gd name="T10" fmla="*/ 7001 w 13729"/>
                  <a:gd name="T11" fmla="*/ 1101 h 7248"/>
                  <a:gd name="T12" fmla="*/ 5387 w 13729"/>
                  <a:gd name="T13" fmla="*/ 1101 h 7248"/>
                  <a:gd name="T14" fmla="*/ 5387 w 13729"/>
                  <a:gd name="T15" fmla="*/ 1478 h 7248"/>
                  <a:gd name="T16" fmla="*/ 5232 w 13729"/>
                  <a:gd name="T17" fmla="*/ 1478 h 7248"/>
                  <a:gd name="T18" fmla="*/ 5232 w 13729"/>
                  <a:gd name="T19" fmla="*/ 1829 h 7248"/>
                  <a:gd name="T20" fmla="*/ 4360 w 13729"/>
                  <a:gd name="T21" fmla="*/ 1829 h 7248"/>
                  <a:gd name="T22" fmla="*/ 4360 w 13729"/>
                  <a:gd name="T23" fmla="*/ 2558 h 7248"/>
                  <a:gd name="T24" fmla="*/ 4252 w 13729"/>
                  <a:gd name="T25" fmla="*/ 2558 h 7248"/>
                  <a:gd name="T26" fmla="*/ 4252 w 13729"/>
                  <a:gd name="T27" fmla="*/ 2914 h 7248"/>
                  <a:gd name="T28" fmla="*/ 3947 w 13729"/>
                  <a:gd name="T29" fmla="*/ 2914 h 7248"/>
                  <a:gd name="T30" fmla="*/ 3947 w 13729"/>
                  <a:gd name="T31" fmla="*/ 3276 h 7248"/>
                  <a:gd name="T32" fmla="*/ 3658 w 13729"/>
                  <a:gd name="T33" fmla="*/ 3276 h 7248"/>
                  <a:gd name="T34" fmla="*/ 3658 w 13729"/>
                  <a:gd name="T35" fmla="*/ 3643 h 7248"/>
                  <a:gd name="T36" fmla="*/ 3447 w 13729"/>
                  <a:gd name="T37" fmla="*/ 3643 h 7248"/>
                  <a:gd name="T38" fmla="*/ 3447 w 13729"/>
                  <a:gd name="T39" fmla="*/ 4356 h 7248"/>
                  <a:gd name="T40" fmla="*/ 3369 w 13729"/>
                  <a:gd name="T41" fmla="*/ 4356 h 7248"/>
                  <a:gd name="T42" fmla="*/ 3369 w 13729"/>
                  <a:gd name="T43" fmla="*/ 4707 h 7248"/>
                  <a:gd name="T44" fmla="*/ 3137 w 13729"/>
                  <a:gd name="T45" fmla="*/ 4707 h 7248"/>
                  <a:gd name="T46" fmla="*/ 3137 w 13729"/>
                  <a:gd name="T47" fmla="*/ 5074 h 7248"/>
                  <a:gd name="T48" fmla="*/ 2616 w 13729"/>
                  <a:gd name="T49" fmla="*/ 5074 h 7248"/>
                  <a:gd name="T50" fmla="*/ 2616 w 13729"/>
                  <a:gd name="T51" fmla="*/ 5440 h 7248"/>
                  <a:gd name="T52" fmla="*/ 2363 w 13729"/>
                  <a:gd name="T53" fmla="*/ 5440 h 7248"/>
                  <a:gd name="T54" fmla="*/ 2363 w 13729"/>
                  <a:gd name="T55" fmla="*/ 5807 h 7248"/>
                  <a:gd name="T56" fmla="*/ 2193 w 13729"/>
                  <a:gd name="T57" fmla="*/ 5807 h 7248"/>
                  <a:gd name="T58" fmla="*/ 2193 w 13729"/>
                  <a:gd name="T59" fmla="*/ 6169 h 7248"/>
                  <a:gd name="T60" fmla="*/ 1625 w 13729"/>
                  <a:gd name="T61" fmla="*/ 6169 h 7248"/>
                  <a:gd name="T62" fmla="*/ 1625 w 13729"/>
                  <a:gd name="T63" fmla="*/ 6536 h 7248"/>
                  <a:gd name="T64" fmla="*/ 1476 w 13729"/>
                  <a:gd name="T65" fmla="*/ 6536 h 7248"/>
                  <a:gd name="T66" fmla="*/ 1476 w 13729"/>
                  <a:gd name="T67" fmla="*/ 6897 h 7248"/>
                  <a:gd name="T68" fmla="*/ 1342 w 13729"/>
                  <a:gd name="T69" fmla="*/ 6897 h 7248"/>
                  <a:gd name="T70" fmla="*/ 1342 w 13729"/>
                  <a:gd name="T71" fmla="*/ 7248 h 7248"/>
                  <a:gd name="T72" fmla="*/ 0 w 13729"/>
                  <a:gd name="T73" fmla="*/ 7248 h 7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29" h="7248">
                    <a:moveTo>
                      <a:pt x="13729" y="0"/>
                    </a:moveTo>
                    <a:lnTo>
                      <a:pt x="13729" y="388"/>
                    </a:lnTo>
                    <a:lnTo>
                      <a:pt x="7909" y="388"/>
                    </a:lnTo>
                    <a:lnTo>
                      <a:pt x="7909" y="739"/>
                    </a:lnTo>
                    <a:lnTo>
                      <a:pt x="7001" y="739"/>
                    </a:lnTo>
                    <a:lnTo>
                      <a:pt x="7001" y="1101"/>
                    </a:lnTo>
                    <a:lnTo>
                      <a:pt x="5387" y="1101"/>
                    </a:lnTo>
                    <a:lnTo>
                      <a:pt x="5387" y="1478"/>
                    </a:lnTo>
                    <a:lnTo>
                      <a:pt x="5232" y="1478"/>
                    </a:lnTo>
                    <a:lnTo>
                      <a:pt x="5232" y="1829"/>
                    </a:lnTo>
                    <a:lnTo>
                      <a:pt x="4360" y="1829"/>
                    </a:lnTo>
                    <a:lnTo>
                      <a:pt x="4360" y="2558"/>
                    </a:lnTo>
                    <a:lnTo>
                      <a:pt x="4252" y="2558"/>
                    </a:lnTo>
                    <a:lnTo>
                      <a:pt x="4252" y="2914"/>
                    </a:lnTo>
                    <a:lnTo>
                      <a:pt x="3947" y="2914"/>
                    </a:lnTo>
                    <a:lnTo>
                      <a:pt x="3947" y="3276"/>
                    </a:lnTo>
                    <a:lnTo>
                      <a:pt x="3658" y="3276"/>
                    </a:lnTo>
                    <a:lnTo>
                      <a:pt x="3658" y="3643"/>
                    </a:lnTo>
                    <a:lnTo>
                      <a:pt x="3447" y="3643"/>
                    </a:lnTo>
                    <a:lnTo>
                      <a:pt x="3447" y="4356"/>
                    </a:lnTo>
                    <a:lnTo>
                      <a:pt x="3369" y="4356"/>
                    </a:lnTo>
                    <a:lnTo>
                      <a:pt x="3369" y="4707"/>
                    </a:lnTo>
                    <a:lnTo>
                      <a:pt x="3137" y="4707"/>
                    </a:lnTo>
                    <a:lnTo>
                      <a:pt x="3137" y="5074"/>
                    </a:lnTo>
                    <a:lnTo>
                      <a:pt x="2616" y="5074"/>
                    </a:lnTo>
                    <a:lnTo>
                      <a:pt x="2616" y="5440"/>
                    </a:lnTo>
                    <a:lnTo>
                      <a:pt x="2363" y="5440"/>
                    </a:lnTo>
                    <a:lnTo>
                      <a:pt x="2363" y="5807"/>
                    </a:lnTo>
                    <a:lnTo>
                      <a:pt x="2193" y="5807"/>
                    </a:lnTo>
                    <a:lnTo>
                      <a:pt x="2193" y="6169"/>
                    </a:lnTo>
                    <a:lnTo>
                      <a:pt x="1625" y="6169"/>
                    </a:lnTo>
                    <a:lnTo>
                      <a:pt x="1625" y="6536"/>
                    </a:lnTo>
                    <a:lnTo>
                      <a:pt x="1476" y="6536"/>
                    </a:lnTo>
                    <a:lnTo>
                      <a:pt x="1476" y="6897"/>
                    </a:lnTo>
                    <a:lnTo>
                      <a:pt x="1342" y="6897"/>
                    </a:lnTo>
                    <a:lnTo>
                      <a:pt x="1342" y="7248"/>
                    </a:lnTo>
                    <a:lnTo>
                      <a:pt x="0" y="7248"/>
                    </a:lnTo>
                  </a:path>
                </a:pathLst>
              </a:custGeom>
              <a:noFill/>
              <a:ln w="2381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3CD78DB0-C3D7-4580-DF78-02879D09D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63" y="3170238"/>
                <a:ext cx="5453063" cy="2840038"/>
              </a:xfrm>
              <a:custGeom>
                <a:avLst/>
                <a:gdLst>
                  <a:gd name="T0" fmla="*/ 13739 w 13739"/>
                  <a:gd name="T1" fmla="*/ 0 h 7160"/>
                  <a:gd name="T2" fmla="*/ 12382 w 13739"/>
                  <a:gd name="T3" fmla="*/ 0 h 7160"/>
                  <a:gd name="T4" fmla="*/ 12382 w 13739"/>
                  <a:gd name="T5" fmla="*/ 419 h 7160"/>
                  <a:gd name="T6" fmla="*/ 6826 w 13739"/>
                  <a:gd name="T7" fmla="*/ 419 h 7160"/>
                  <a:gd name="T8" fmla="*/ 6826 w 13739"/>
                  <a:gd name="T9" fmla="*/ 842 h 7160"/>
                  <a:gd name="T10" fmla="*/ 6352 w 13739"/>
                  <a:gd name="T11" fmla="*/ 842 h 7160"/>
                  <a:gd name="T12" fmla="*/ 6352 w 13739"/>
                  <a:gd name="T13" fmla="*/ 1250 h 7160"/>
                  <a:gd name="T14" fmla="*/ 6073 w 13739"/>
                  <a:gd name="T15" fmla="*/ 1250 h 7160"/>
                  <a:gd name="T16" fmla="*/ 6073 w 13739"/>
                  <a:gd name="T17" fmla="*/ 1679 h 7160"/>
                  <a:gd name="T18" fmla="*/ 5469 w 13739"/>
                  <a:gd name="T19" fmla="*/ 1679 h 7160"/>
                  <a:gd name="T20" fmla="*/ 5469 w 13739"/>
                  <a:gd name="T21" fmla="*/ 2103 h 7160"/>
                  <a:gd name="T22" fmla="*/ 4726 w 13739"/>
                  <a:gd name="T23" fmla="*/ 2103 h 7160"/>
                  <a:gd name="T24" fmla="*/ 4726 w 13739"/>
                  <a:gd name="T25" fmla="*/ 2521 h 7160"/>
                  <a:gd name="T26" fmla="*/ 2642 w 13739"/>
                  <a:gd name="T27" fmla="*/ 2521 h 7160"/>
                  <a:gd name="T28" fmla="*/ 2642 w 13739"/>
                  <a:gd name="T29" fmla="*/ 2945 h 7160"/>
                  <a:gd name="T30" fmla="*/ 2544 w 13739"/>
                  <a:gd name="T31" fmla="*/ 2945 h 7160"/>
                  <a:gd name="T32" fmla="*/ 2544 w 13739"/>
                  <a:gd name="T33" fmla="*/ 3358 h 7160"/>
                  <a:gd name="T34" fmla="*/ 2446 w 13739"/>
                  <a:gd name="T35" fmla="*/ 3358 h 7160"/>
                  <a:gd name="T36" fmla="*/ 2446 w 13739"/>
                  <a:gd name="T37" fmla="*/ 4200 h 7160"/>
                  <a:gd name="T38" fmla="*/ 2379 w 13739"/>
                  <a:gd name="T39" fmla="*/ 4200 h 7160"/>
                  <a:gd name="T40" fmla="*/ 2379 w 13739"/>
                  <a:gd name="T41" fmla="*/ 5053 h 7160"/>
                  <a:gd name="T42" fmla="*/ 2162 w 13739"/>
                  <a:gd name="T43" fmla="*/ 5053 h 7160"/>
                  <a:gd name="T44" fmla="*/ 2162 w 13739"/>
                  <a:gd name="T45" fmla="*/ 5905 h 7160"/>
                  <a:gd name="T46" fmla="*/ 1780 w 13739"/>
                  <a:gd name="T47" fmla="*/ 5905 h 7160"/>
                  <a:gd name="T48" fmla="*/ 1780 w 13739"/>
                  <a:gd name="T49" fmla="*/ 6329 h 7160"/>
                  <a:gd name="T50" fmla="*/ 1378 w 13739"/>
                  <a:gd name="T51" fmla="*/ 6329 h 7160"/>
                  <a:gd name="T52" fmla="*/ 1378 w 13739"/>
                  <a:gd name="T53" fmla="*/ 6737 h 7160"/>
                  <a:gd name="T54" fmla="*/ 1249 w 13739"/>
                  <a:gd name="T55" fmla="*/ 6737 h 7160"/>
                  <a:gd name="T56" fmla="*/ 1249 w 13739"/>
                  <a:gd name="T57" fmla="*/ 7160 h 7160"/>
                  <a:gd name="T58" fmla="*/ 0 w 13739"/>
                  <a:gd name="T59" fmla="*/ 7160 h 7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739" h="7160">
                    <a:moveTo>
                      <a:pt x="13739" y="0"/>
                    </a:moveTo>
                    <a:lnTo>
                      <a:pt x="12382" y="0"/>
                    </a:lnTo>
                    <a:lnTo>
                      <a:pt x="12382" y="419"/>
                    </a:lnTo>
                    <a:lnTo>
                      <a:pt x="6826" y="419"/>
                    </a:lnTo>
                    <a:lnTo>
                      <a:pt x="6826" y="842"/>
                    </a:lnTo>
                    <a:lnTo>
                      <a:pt x="6352" y="842"/>
                    </a:lnTo>
                    <a:lnTo>
                      <a:pt x="6352" y="1250"/>
                    </a:lnTo>
                    <a:lnTo>
                      <a:pt x="6073" y="1250"/>
                    </a:lnTo>
                    <a:lnTo>
                      <a:pt x="6073" y="1679"/>
                    </a:lnTo>
                    <a:lnTo>
                      <a:pt x="5469" y="1679"/>
                    </a:lnTo>
                    <a:lnTo>
                      <a:pt x="5469" y="2103"/>
                    </a:lnTo>
                    <a:lnTo>
                      <a:pt x="4726" y="2103"/>
                    </a:lnTo>
                    <a:lnTo>
                      <a:pt x="4726" y="2521"/>
                    </a:lnTo>
                    <a:lnTo>
                      <a:pt x="2642" y="2521"/>
                    </a:lnTo>
                    <a:lnTo>
                      <a:pt x="2642" y="2945"/>
                    </a:lnTo>
                    <a:lnTo>
                      <a:pt x="2544" y="2945"/>
                    </a:lnTo>
                    <a:lnTo>
                      <a:pt x="2544" y="3358"/>
                    </a:lnTo>
                    <a:lnTo>
                      <a:pt x="2446" y="3358"/>
                    </a:lnTo>
                    <a:lnTo>
                      <a:pt x="2446" y="4200"/>
                    </a:lnTo>
                    <a:lnTo>
                      <a:pt x="2379" y="4200"/>
                    </a:lnTo>
                    <a:lnTo>
                      <a:pt x="2379" y="5053"/>
                    </a:lnTo>
                    <a:lnTo>
                      <a:pt x="2162" y="5053"/>
                    </a:lnTo>
                    <a:lnTo>
                      <a:pt x="2162" y="5905"/>
                    </a:lnTo>
                    <a:lnTo>
                      <a:pt x="1780" y="5905"/>
                    </a:lnTo>
                    <a:lnTo>
                      <a:pt x="1780" y="6329"/>
                    </a:lnTo>
                    <a:lnTo>
                      <a:pt x="1378" y="6329"/>
                    </a:lnTo>
                    <a:lnTo>
                      <a:pt x="1378" y="6737"/>
                    </a:lnTo>
                    <a:lnTo>
                      <a:pt x="1249" y="6737"/>
                    </a:lnTo>
                    <a:lnTo>
                      <a:pt x="1249" y="7160"/>
                    </a:lnTo>
                    <a:lnTo>
                      <a:pt x="0" y="7160"/>
                    </a:lnTo>
                  </a:path>
                </a:pathLst>
              </a:custGeom>
              <a:noFill/>
              <a:ln w="23813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1099" name="Line 120">
              <a:extLst>
                <a:ext uri="{FF2B5EF4-FFF2-40B4-BE49-F238E27FC236}">
                  <a16:creationId xmlns:a16="http://schemas.microsoft.com/office/drawing/2014/main" id="{1BFFD8E7-70D2-0A2F-5E1F-1AB30B896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076" y="3251457"/>
              <a:ext cx="337394" cy="0"/>
            </a:xfrm>
            <a:prstGeom prst="line">
              <a:avLst/>
            </a:prstGeom>
            <a:noFill/>
            <a:ln w="23813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0" name="Line 121">
              <a:extLst>
                <a:ext uri="{FF2B5EF4-FFF2-40B4-BE49-F238E27FC236}">
                  <a16:creationId xmlns:a16="http://schemas.microsoft.com/office/drawing/2014/main" id="{8A3DD11F-94CE-BE41-597D-EA73BFCB0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076" y="3018772"/>
              <a:ext cx="337394" cy="0"/>
            </a:xfrm>
            <a:prstGeom prst="line">
              <a:avLst/>
            </a:prstGeom>
            <a:noFill/>
            <a:ln w="23813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1" name="ZoneTexte 1100">
              <a:extLst>
                <a:ext uri="{FF2B5EF4-FFF2-40B4-BE49-F238E27FC236}">
                  <a16:creationId xmlns:a16="http://schemas.microsoft.com/office/drawing/2014/main" id="{64E023D7-4C91-4EDA-DB31-0820BC3403B1}"/>
                </a:ext>
              </a:extLst>
            </p:cNvPr>
            <p:cNvSpPr txBox="1"/>
            <p:nvPr/>
          </p:nvSpPr>
          <p:spPr>
            <a:xfrm>
              <a:off x="357202" y="561348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02" name="ZoneTexte 1101">
              <a:extLst>
                <a:ext uri="{FF2B5EF4-FFF2-40B4-BE49-F238E27FC236}">
                  <a16:creationId xmlns:a16="http://schemas.microsoft.com/office/drawing/2014/main" id="{4566069D-42AE-CABC-3455-5C274EAC4AC9}"/>
                </a:ext>
              </a:extLst>
            </p:cNvPr>
            <p:cNvSpPr txBox="1"/>
            <p:nvPr/>
          </p:nvSpPr>
          <p:spPr>
            <a:xfrm>
              <a:off x="265832" y="492387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25</a:t>
              </a:r>
            </a:p>
          </p:txBody>
        </p:sp>
        <p:sp>
          <p:nvSpPr>
            <p:cNvPr id="1103" name="ZoneTexte 1102">
              <a:extLst>
                <a:ext uri="{FF2B5EF4-FFF2-40B4-BE49-F238E27FC236}">
                  <a16:creationId xmlns:a16="http://schemas.microsoft.com/office/drawing/2014/main" id="{DD53E528-43CB-60C0-A435-7347FB2D7CFE}"/>
                </a:ext>
              </a:extLst>
            </p:cNvPr>
            <p:cNvSpPr txBox="1"/>
            <p:nvPr/>
          </p:nvSpPr>
          <p:spPr>
            <a:xfrm>
              <a:off x="265832" y="42342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104" name="ZoneTexte 1103">
              <a:extLst>
                <a:ext uri="{FF2B5EF4-FFF2-40B4-BE49-F238E27FC236}">
                  <a16:creationId xmlns:a16="http://schemas.microsoft.com/office/drawing/2014/main" id="{F600BD93-BDE4-DD59-A3A8-6F3F9A3ECCD9}"/>
                </a:ext>
              </a:extLst>
            </p:cNvPr>
            <p:cNvSpPr txBox="1"/>
            <p:nvPr/>
          </p:nvSpPr>
          <p:spPr>
            <a:xfrm>
              <a:off x="265832" y="35446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75</a:t>
              </a:r>
            </a:p>
          </p:txBody>
        </p:sp>
        <p:sp>
          <p:nvSpPr>
            <p:cNvPr id="1105" name="ZoneTexte 1104">
              <a:extLst>
                <a:ext uri="{FF2B5EF4-FFF2-40B4-BE49-F238E27FC236}">
                  <a16:creationId xmlns:a16="http://schemas.microsoft.com/office/drawing/2014/main" id="{A5CBE7CF-BB70-3F56-7DB6-390C33D63486}"/>
                </a:ext>
              </a:extLst>
            </p:cNvPr>
            <p:cNvSpPr txBox="1"/>
            <p:nvPr/>
          </p:nvSpPr>
          <p:spPr>
            <a:xfrm>
              <a:off x="174460" y="285504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1106" name="ZoneTexte 1105">
              <a:extLst>
                <a:ext uri="{FF2B5EF4-FFF2-40B4-BE49-F238E27FC236}">
                  <a16:creationId xmlns:a16="http://schemas.microsoft.com/office/drawing/2014/main" id="{DE846222-7305-258C-1DE4-1AB1381A3AB5}"/>
                </a:ext>
              </a:extLst>
            </p:cNvPr>
            <p:cNvSpPr txBox="1"/>
            <p:nvPr/>
          </p:nvSpPr>
          <p:spPr>
            <a:xfrm>
              <a:off x="564333" y="58419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07" name="ZoneTexte 1106">
              <a:extLst>
                <a:ext uri="{FF2B5EF4-FFF2-40B4-BE49-F238E27FC236}">
                  <a16:creationId xmlns:a16="http://schemas.microsoft.com/office/drawing/2014/main" id="{572C1C92-4182-0F0E-3861-2ECC7BE45037}"/>
                </a:ext>
              </a:extLst>
            </p:cNvPr>
            <p:cNvSpPr txBox="1"/>
            <p:nvPr/>
          </p:nvSpPr>
          <p:spPr>
            <a:xfrm>
              <a:off x="1137482" y="58419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1108" name="ZoneTexte 1107">
              <a:extLst>
                <a:ext uri="{FF2B5EF4-FFF2-40B4-BE49-F238E27FC236}">
                  <a16:creationId xmlns:a16="http://schemas.microsoft.com/office/drawing/2014/main" id="{46BA58F2-89F0-F544-0E00-96640E6E493E}"/>
                </a:ext>
              </a:extLst>
            </p:cNvPr>
            <p:cNvSpPr txBox="1"/>
            <p:nvPr/>
          </p:nvSpPr>
          <p:spPr>
            <a:xfrm>
              <a:off x="1664946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109" name="ZoneTexte 1108">
              <a:extLst>
                <a:ext uri="{FF2B5EF4-FFF2-40B4-BE49-F238E27FC236}">
                  <a16:creationId xmlns:a16="http://schemas.microsoft.com/office/drawing/2014/main" id="{2BF8DE6D-193A-A52C-BF79-985BBCB3CAFA}"/>
                </a:ext>
              </a:extLst>
            </p:cNvPr>
            <p:cNvSpPr txBox="1"/>
            <p:nvPr/>
          </p:nvSpPr>
          <p:spPr>
            <a:xfrm>
              <a:off x="2238095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1110" name="ZoneTexte 1109">
              <a:extLst>
                <a:ext uri="{FF2B5EF4-FFF2-40B4-BE49-F238E27FC236}">
                  <a16:creationId xmlns:a16="http://schemas.microsoft.com/office/drawing/2014/main" id="{30104CC3-6917-5274-F578-18BF893197B3}"/>
                </a:ext>
              </a:extLst>
            </p:cNvPr>
            <p:cNvSpPr txBox="1"/>
            <p:nvPr/>
          </p:nvSpPr>
          <p:spPr>
            <a:xfrm>
              <a:off x="2811244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111" name="ZoneTexte 1110">
              <a:extLst>
                <a:ext uri="{FF2B5EF4-FFF2-40B4-BE49-F238E27FC236}">
                  <a16:creationId xmlns:a16="http://schemas.microsoft.com/office/drawing/2014/main" id="{3260F3E4-702C-1DC0-1C34-61056D0247B1}"/>
                </a:ext>
              </a:extLst>
            </p:cNvPr>
            <p:cNvSpPr txBox="1"/>
            <p:nvPr/>
          </p:nvSpPr>
          <p:spPr>
            <a:xfrm>
              <a:off x="3384393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1112" name="ZoneTexte 1111">
              <a:extLst>
                <a:ext uri="{FF2B5EF4-FFF2-40B4-BE49-F238E27FC236}">
                  <a16:creationId xmlns:a16="http://schemas.microsoft.com/office/drawing/2014/main" id="{846C2EA9-90C7-EFC7-70EE-091315F49401}"/>
                </a:ext>
              </a:extLst>
            </p:cNvPr>
            <p:cNvSpPr txBox="1"/>
            <p:nvPr/>
          </p:nvSpPr>
          <p:spPr>
            <a:xfrm>
              <a:off x="3957542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1113" name="ZoneTexte 1112">
              <a:extLst>
                <a:ext uri="{FF2B5EF4-FFF2-40B4-BE49-F238E27FC236}">
                  <a16:creationId xmlns:a16="http://schemas.microsoft.com/office/drawing/2014/main" id="{1F3764B4-FC87-D8E3-D274-DA24CB30731D}"/>
                </a:ext>
              </a:extLst>
            </p:cNvPr>
            <p:cNvSpPr txBox="1"/>
            <p:nvPr/>
          </p:nvSpPr>
          <p:spPr>
            <a:xfrm>
              <a:off x="4530691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42</a:t>
              </a:r>
            </a:p>
          </p:txBody>
        </p:sp>
        <p:sp>
          <p:nvSpPr>
            <p:cNvPr id="1114" name="ZoneTexte 1113">
              <a:extLst>
                <a:ext uri="{FF2B5EF4-FFF2-40B4-BE49-F238E27FC236}">
                  <a16:creationId xmlns:a16="http://schemas.microsoft.com/office/drawing/2014/main" id="{5AB77ED1-0F6C-C199-341C-520D8FD4B099}"/>
                </a:ext>
              </a:extLst>
            </p:cNvPr>
            <p:cNvSpPr txBox="1"/>
            <p:nvPr/>
          </p:nvSpPr>
          <p:spPr>
            <a:xfrm>
              <a:off x="5103840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115" name="ZoneTexte 1114">
              <a:extLst>
                <a:ext uri="{FF2B5EF4-FFF2-40B4-BE49-F238E27FC236}">
                  <a16:creationId xmlns:a16="http://schemas.microsoft.com/office/drawing/2014/main" id="{C9A01449-52FD-F44F-DB58-479ED3EED749}"/>
                </a:ext>
              </a:extLst>
            </p:cNvPr>
            <p:cNvSpPr txBox="1"/>
            <p:nvPr/>
          </p:nvSpPr>
          <p:spPr>
            <a:xfrm>
              <a:off x="5676985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54</a:t>
              </a:r>
            </a:p>
          </p:txBody>
        </p:sp>
        <p:sp>
          <p:nvSpPr>
            <p:cNvPr id="1116" name="ZoneTexte 1115">
              <a:extLst>
                <a:ext uri="{FF2B5EF4-FFF2-40B4-BE49-F238E27FC236}">
                  <a16:creationId xmlns:a16="http://schemas.microsoft.com/office/drawing/2014/main" id="{5DDFCC6C-D4EE-DB96-2CA4-3FC56E9A25DC}"/>
                </a:ext>
              </a:extLst>
            </p:cNvPr>
            <p:cNvSpPr txBox="1"/>
            <p:nvPr/>
          </p:nvSpPr>
          <p:spPr>
            <a:xfrm>
              <a:off x="2221403" y="6149774"/>
              <a:ext cx="2132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Weeks after ART initiation</a:t>
              </a:r>
            </a:p>
          </p:txBody>
        </p:sp>
        <p:sp>
          <p:nvSpPr>
            <p:cNvPr id="1138" name="ZoneTexte 1137">
              <a:extLst>
                <a:ext uri="{FF2B5EF4-FFF2-40B4-BE49-F238E27FC236}">
                  <a16:creationId xmlns:a16="http://schemas.microsoft.com/office/drawing/2014/main" id="{D9EE0670-6A4E-6933-6EC7-7CF9462EFB40}"/>
                </a:ext>
              </a:extLst>
            </p:cNvPr>
            <p:cNvSpPr txBox="1"/>
            <p:nvPr/>
          </p:nvSpPr>
          <p:spPr>
            <a:xfrm>
              <a:off x="2929828" y="3934381"/>
              <a:ext cx="209365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Log rank: p=0.73</a:t>
              </a:r>
            </a:p>
            <a:p>
              <a:pPr algn="ctr"/>
              <a:endParaRPr lang="en-US" sz="1400" noProof="0" dirty="0">
                <a:solidFill>
                  <a:srgbClr val="000066"/>
                </a:solidFill>
              </a:endParaRPr>
            </a:p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Estimated cumulative rate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at 48 week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CC0000"/>
                  </a:solidFill>
                </a:rPr>
                <a:t>18/19 (94.4%)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66FF"/>
                  </a:solidFill>
                </a:rPr>
                <a:t>18/21 (90.5%)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F3BE479-4967-0B81-3317-692C5FBD061A}"/>
              </a:ext>
            </a:extLst>
          </p:cNvPr>
          <p:cNvGrpSpPr/>
          <p:nvPr/>
        </p:nvGrpSpPr>
        <p:grpSpPr>
          <a:xfrm>
            <a:off x="6283065" y="2668242"/>
            <a:ext cx="5858005" cy="3789309"/>
            <a:chOff x="6283065" y="2668242"/>
            <a:chExt cx="5858005" cy="3789309"/>
          </a:xfrm>
        </p:grpSpPr>
        <p:grpSp>
          <p:nvGrpSpPr>
            <p:cNvPr id="1097" name="Groupe 1096">
              <a:extLst>
                <a:ext uri="{FF2B5EF4-FFF2-40B4-BE49-F238E27FC236}">
                  <a16:creationId xmlns:a16="http://schemas.microsoft.com/office/drawing/2014/main" id="{15F05CDE-1719-416D-3712-42C08185F8F0}"/>
                </a:ext>
              </a:extLst>
            </p:cNvPr>
            <p:cNvGrpSpPr/>
            <p:nvPr/>
          </p:nvGrpSpPr>
          <p:grpSpPr>
            <a:xfrm>
              <a:off x="6681694" y="2973690"/>
              <a:ext cx="5267416" cy="2899842"/>
              <a:chOff x="6345238" y="2960688"/>
              <a:chExt cx="5749925" cy="3165475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E808C5F4-605D-F145-0D60-4F7AA1D90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2960688"/>
                <a:ext cx="5635625" cy="3049588"/>
              </a:xfrm>
              <a:custGeom>
                <a:avLst/>
                <a:gdLst>
                  <a:gd name="T0" fmla="*/ 14198 w 14198"/>
                  <a:gd name="T1" fmla="*/ 7687 h 7687"/>
                  <a:gd name="T2" fmla="*/ 0 w 14198"/>
                  <a:gd name="T3" fmla="*/ 7687 h 7687"/>
                  <a:gd name="T4" fmla="*/ 0 w 14198"/>
                  <a:gd name="T5" fmla="*/ 0 h 7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98" h="7687">
                    <a:moveTo>
                      <a:pt x="14198" y="7687"/>
                    </a:moveTo>
                    <a:lnTo>
                      <a:pt x="0" y="768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C1A78877-53F1-861D-ABB0-12CD0876D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5013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EC387DBF-19E9-14D6-D164-C5DA4D7EF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10488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5E2A1689-0ECC-6A10-88A2-041C93E52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7550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B29EF171-425B-8192-007C-C0CD942BD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63025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5C833F51-81F8-C3AF-175A-1F81C2C96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9538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5" name="Line 24">
                <a:extLst>
                  <a:ext uri="{FF2B5EF4-FFF2-40B4-BE49-F238E27FC236}">
                    <a16:creationId xmlns:a16="http://schemas.microsoft.com/office/drawing/2014/main" id="{8A93CB08-A3E3-0E01-1DED-0DA8BF52D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5163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2CD439B0-1676-FC68-1606-EB1523D8D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88500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7" name="Line 26">
                <a:extLst>
                  <a:ext uri="{FF2B5EF4-FFF2-40B4-BE49-F238E27FC236}">
                    <a16:creationId xmlns:a16="http://schemas.microsoft.com/office/drawing/2014/main" id="{79906786-9062-7BDE-2571-6B496B80E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3975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8" name="Line 27">
                <a:extLst>
                  <a:ext uri="{FF2B5EF4-FFF2-40B4-BE49-F238E27FC236}">
                    <a16:creationId xmlns:a16="http://schemas.microsoft.com/office/drawing/2014/main" id="{ACFD24CF-BB08-5EA7-ABD8-027583A12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39450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9" name="Line 28">
                <a:extLst>
                  <a:ext uri="{FF2B5EF4-FFF2-40B4-BE49-F238E27FC236}">
                    <a16:creationId xmlns:a16="http://schemas.microsoft.com/office/drawing/2014/main" id="{27552877-BB2A-BA33-D711-62212D3AE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66513" y="6010275"/>
                <a:ext cx="0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0" name="Line 29">
                <a:extLst>
                  <a:ext uri="{FF2B5EF4-FFF2-40B4-BE49-F238E27FC236}">
                    <a16:creationId xmlns:a16="http://schemas.microsoft.com/office/drawing/2014/main" id="{816FBFA8-210E-6177-F82A-E37AEB05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5238" y="3752850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1" name="Line 30">
                <a:extLst>
                  <a:ext uri="{FF2B5EF4-FFF2-40B4-BE49-F238E27FC236}">
                    <a16:creationId xmlns:a16="http://schemas.microsoft.com/office/drawing/2014/main" id="{078E034E-8237-4D08-24D4-990D4D439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5238" y="3001963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AFD3724B-5E1D-8D99-16F4-1A604838E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5238" y="4505325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68919A21-135C-A2AE-7229-FBA6E48F6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5238" y="5257800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204EDA2B-9143-76CD-2CB6-7AFB30421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5238" y="6010275"/>
                <a:ext cx="11430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" name="Line 39">
                <a:extLst>
                  <a:ext uri="{FF2B5EF4-FFF2-40B4-BE49-F238E27FC236}">
                    <a16:creationId xmlns:a16="http://schemas.microsoft.com/office/drawing/2014/main" id="{F3A68F86-F539-2505-E5BA-8C130E4B8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6513" y="2992438"/>
                <a:ext cx="0" cy="3017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02E44017-176B-F5EE-55BD-DA61F8BD5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3173413"/>
                <a:ext cx="5445125" cy="2836863"/>
              </a:xfrm>
              <a:custGeom>
                <a:avLst/>
                <a:gdLst>
                  <a:gd name="T0" fmla="*/ 13719 w 13719"/>
                  <a:gd name="T1" fmla="*/ 0 h 7149"/>
                  <a:gd name="T2" fmla="*/ 13719 w 13719"/>
                  <a:gd name="T3" fmla="*/ 501 h 7149"/>
                  <a:gd name="T4" fmla="*/ 7904 w 13719"/>
                  <a:gd name="T5" fmla="*/ 501 h 7149"/>
                  <a:gd name="T6" fmla="*/ 7904 w 13719"/>
                  <a:gd name="T7" fmla="*/ 1002 h 7149"/>
                  <a:gd name="T8" fmla="*/ 7007 w 13719"/>
                  <a:gd name="T9" fmla="*/ 1002 h 7149"/>
                  <a:gd name="T10" fmla="*/ 7007 w 13719"/>
                  <a:gd name="T11" fmla="*/ 1477 h 7149"/>
                  <a:gd name="T12" fmla="*/ 5392 w 13719"/>
                  <a:gd name="T13" fmla="*/ 1477 h 7149"/>
                  <a:gd name="T14" fmla="*/ 5392 w 13719"/>
                  <a:gd name="T15" fmla="*/ 1937 h 7149"/>
                  <a:gd name="T16" fmla="*/ 5237 w 13719"/>
                  <a:gd name="T17" fmla="*/ 1937 h 7149"/>
                  <a:gd name="T18" fmla="*/ 5237 w 13719"/>
                  <a:gd name="T19" fmla="*/ 2412 h 7149"/>
                  <a:gd name="T20" fmla="*/ 4386 w 13719"/>
                  <a:gd name="T21" fmla="*/ 2412 h 7149"/>
                  <a:gd name="T22" fmla="*/ 4386 w 13719"/>
                  <a:gd name="T23" fmla="*/ 2872 h 7149"/>
                  <a:gd name="T24" fmla="*/ 4246 w 13719"/>
                  <a:gd name="T25" fmla="*/ 2872 h 7149"/>
                  <a:gd name="T26" fmla="*/ 4246 w 13719"/>
                  <a:gd name="T27" fmla="*/ 3363 h 7149"/>
                  <a:gd name="T28" fmla="*/ 3957 w 13719"/>
                  <a:gd name="T29" fmla="*/ 3363 h 7149"/>
                  <a:gd name="T30" fmla="*/ 3957 w 13719"/>
                  <a:gd name="T31" fmla="*/ 3843 h 7149"/>
                  <a:gd name="T32" fmla="*/ 3674 w 13719"/>
                  <a:gd name="T33" fmla="*/ 3843 h 7149"/>
                  <a:gd name="T34" fmla="*/ 3674 w 13719"/>
                  <a:gd name="T35" fmla="*/ 4298 h 7149"/>
                  <a:gd name="T36" fmla="*/ 3452 w 13719"/>
                  <a:gd name="T37" fmla="*/ 4298 h 7149"/>
                  <a:gd name="T38" fmla="*/ 3452 w 13719"/>
                  <a:gd name="T39" fmla="*/ 5228 h 7149"/>
                  <a:gd name="T40" fmla="*/ 3379 w 13719"/>
                  <a:gd name="T41" fmla="*/ 5228 h 7149"/>
                  <a:gd name="T42" fmla="*/ 3379 w 13719"/>
                  <a:gd name="T43" fmla="*/ 5739 h 7149"/>
                  <a:gd name="T44" fmla="*/ 2595 w 13719"/>
                  <a:gd name="T45" fmla="*/ 5739 h 7149"/>
                  <a:gd name="T46" fmla="*/ 2595 w 13719"/>
                  <a:gd name="T47" fmla="*/ 6194 h 7149"/>
                  <a:gd name="T48" fmla="*/ 1615 w 13719"/>
                  <a:gd name="T49" fmla="*/ 6194 h 7149"/>
                  <a:gd name="T50" fmla="*/ 1615 w 13719"/>
                  <a:gd name="T51" fmla="*/ 6679 h 7149"/>
                  <a:gd name="T52" fmla="*/ 1326 w 13719"/>
                  <a:gd name="T53" fmla="*/ 6679 h 7149"/>
                  <a:gd name="T54" fmla="*/ 1326 w 13719"/>
                  <a:gd name="T55" fmla="*/ 7149 h 7149"/>
                  <a:gd name="T56" fmla="*/ 0 w 13719"/>
                  <a:gd name="T57" fmla="*/ 7149 h 7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19" h="7149">
                    <a:moveTo>
                      <a:pt x="13719" y="0"/>
                    </a:moveTo>
                    <a:lnTo>
                      <a:pt x="13719" y="501"/>
                    </a:lnTo>
                    <a:lnTo>
                      <a:pt x="7904" y="501"/>
                    </a:lnTo>
                    <a:lnTo>
                      <a:pt x="7904" y="1002"/>
                    </a:lnTo>
                    <a:lnTo>
                      <a:pt x="7007" y="1002"/>
                    </a:lnTo>
                    <a:lnTo>
                      <a:pt x="7007" y="1477"/>
                    </a:lnTo>
                    <a:lnTo>
                      <a:pt x="5392" y="1477"/>
                    </a:lnTo>
                    <a:lnTo>
                      <a:pt x="5392" y="1937"/>
                    </a:lnTo>
                    <a:lnTo>
                      <a:pt x="5237" y="1937"/>
                    </a:lnTo>
                    <a:lnTo>
                      <a:pt x="5237" y="2412"/>
                    </a:lnTo>
                    <a:lnTo>
                      <a:pt x="4386" y="2412"/>
                    </a:lnTo>
                    <a:lnTo>
                      <a:pt x="4386" y="2872"/>
                    </a:lnTo>
                    <a:lnTo>
                      <a:pt x="4246" y="2872"/>
                    </a:lnTo>
                    <a:lnTo>
                      <a:pt x="4246" y="3363"/>
                    </a:lnTo>
                    <a:lnTo>
                      <a:pt x="3957" y="3363"/>
                    </a:lnTo>
                    <a:lnTo>
                      <a:pt x="3957" y="3843"/>
                    </a:lnTo>
                    <a:lnTo>
                      <a:pt x="3674" y="3843"/>
                    </a:lnTo>
                    <a:lnTo>
                      <a:pt x="3674" y="4298"/>
                    </a:lnTo>
                    <a:lnTo>
                      <a:pt x="3452" y="4298"/>
                    </a:lnTo>
                    <a:lnTo>
                      <a:pt x="3452" y="5228"/>
                    </a:lnTo>
                    <a:lnTo>
                      <a:pt x="3379" y="5228"/>
                    </a:lnTo>
                    <a:lnTo>
                      <a:pt x="3379" y="5739"/>
                    </a:lnTo>
                    <a:lnTo>
                      <a:pt x="2595" y="5739"/>
                    </a:lnTo>
                    <a:lnTo>
                      <a:pt x="2595" y="6194"/>
                    </a:lnTo>
                    <a:lnTo>
                      <a:pt x="1615" y="6194"/>
                    </a:lnTo>
                    <a:lnTo>
                      <a:pt x="1615" y="6679"/>
                    </a:lnTo>
                    <a:lnTo>
                      <a:pt x="1326" y="6679"/>
                    </a:lnTo>
                    <a:lnTo>
                      <a:pt x="1326" y="7149"/>
                    </a:lnTo>
                    <a:lnTo>
                      <a:pt x="0" y="7149"/>
                    </a:lnTo>
                  </a:path>
                </a:pathLst>
              </a:custGeom>
              <a:noFill/>
              <a:ln w="2381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BA2454FD-F150-1E57-6C7B-83294B845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3208338"/>
                <a:ext cx="5441950" cy="2801938"/>
              </a:xfrm>
              <a:custGeom>
                <a:avLst/>
                <a:gdLst>
                  <a:gd name="T0" fmla="*/ 13713 w 13713"/>
                  <a:gd name="T1" fmla="*/ 0 h 7062"/>
                  <a:gd name="T2" fmla="*/ 12362 w 13713"/>
                  <a:gd name="T3" fmla="*/ 0 h 7062"/>
                  <a:gd name="T4" fmla="*/ 12362 w 13713"/>
                  <a:gd name="T5" fmla="*/ 502 h 7062"/>
                  <a:gd name="T6" fmla="*/ 6821 w 13713"/>
                  <a:gd name="T7" fmla="*/ 502 h 7062"/>
                  <a:gd name="T8" fmla="*/ 6821 w 13713"/>
                  <a:gd name="T9" fmla="*/ 1008 h 7062"/>
                  <a:gd name="T10" fmla="*/ 6326 w 13713"/>
                  <a:gd name="T11" fmla="*/ 1008 h 7062"/>
                  <a:gd name="T12" fmla="*/ 6326 w 13713"/>
                  <a:gd name="T13" fmla="*/ 1519 h 7062"/>
                  <a:gd name="T14" fmla="*/ 6063 w 13713"/>
                  <a:gd name="T15" fmla="*/ 1519 h 7062"/>
                  <a:gd name="T16" fmla="*/ 6063 w 13713"/>
                  <a:gd name="T17" fmla="*/ 2010 h 7062"/>
                  <a:gd name="T18" fmla="*/ 5449 w 13713"/>
                  <a:gd name="T19" fmla="*/ 2010 h 7062"/>
                  <a:gd name="T20" fmla="*/ 5449 w 13713"/>
                  <a:gd name="T21" fmla="*/ 2532 h 7062"/>
                  <a:gd name="T22" fmla="*/ 4716 w 13713"/>
                  <a:gd name="T23" fmla="*/ 2532 h 7062"/>
                  <a:gd name="T24" fmla="*/ 4716 w 13713"/>
                  <a:gd name="T25" fmla="*/ 3023 h 7062"/>
                  <a:gd name="T26" fmla="*/ 2538 w 13713"/>
                  <a:gd name="T27" fmla="*/ 3023 h 7062"/>
                  <a:gd name="T28" fmla="*/ 2538 w 13713"/>
                  <a:gd name="T29" fmla="*/ 3519 h 7062"/>
                  <a:gd name="T30" fmla="*/ 2446 w 13713"/>
                  <a:gd name="T31" fmla="*/ 3519 h 7062"/>
                  <a:gd name="T32" fmla="*/ 2446 w 13713"/>
                  <a:gd name="T33" fmla="*/ 4516 h 7062"/>
                  <a:gd name="T34" fmla="*/ 2389 w 13713"/>
                  <a:gd name="T35" fmla="*/ 4516 h 7062"/>
                  <a:gd name="T36" fmla="*/ 2389 w 13713"/>
                  <a:gd name="T37" fmla="*/ 5554 h 7062"/>
                  <a:gd name="T38" fmla="*/ 2157 w 13713"/>
                  <a:gd name="T39" fmla="*/ 5554 h 7062"/>
                  <a:gd name="T40" fmla="*/ 2157 w 13713"/>
                  <a:gd name="T41" fmla="*/ 6034 h 7062"/>
                  <a:gd name="T42" fmla="*/ 1780 w 13713"/>
                  <a:gd name="T43" fmla="*/ 6034 h 7062"/>
                  <a:gd name="T44" fmla="*/ 1780 w 13713"/>
                  <a:gd name="T45" fmla="*/ 6561 h 7062"/>
                  <a:gd name="T46" fmla="*/ 1414 w 13713"/>
                  <a:gd name="T47" fmla="*/ 6561 h 7062"/>
                  <a:gd name="T48" fmla="*/ 1414 w 13713"/>
                  <a:gd name="T49" fmla="*/ 7062 h 7062"/>
                  <a:gd name="T50" fmla="*/ 0 w 13713"/>
                  <a:gd name="T51" fmla="*/ 7062 h 7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713" h="7062">
                    <a:moveTo>
                      <a:pt x="13713" y="0"/>
                    </a:moveTo>
                    <a:lnTo>
                      <a:pt x="12362" y="0"/>
                    </a:lnTo>
                    <a:lnTo>
                      <a:pt x="12362" y="502"/>
                    </a:lnTo>
                    <a:lnTo>
                      <a:pt x="6821" y="502"/>
                    </a:lnTo>
                    <a:lnTo>
                      <a:pt x="6821" y="1008"/>
                    </a:lnTo>
                    <a:lnTo>
                      <a:pt x="6326" y="1008"/>
                    </a:lnTo>
                    <a:lnTo>
                      <a:pt x="6326" y="1519"/>
                    </a:lnTo>
                    <a:lnTo>
                      <a:pt x="6063" y="1519"/>
                    </a:lnTo>
                    <a:lnTo>
                      <a:pt x="6063" y="2010"/>
                    </a:lnTo>
                    <a:lnTo>
                      <a:pt x="5449" y="2010"/>
                    </a:lnTo>
                    <a:lnTo>
                      <a:pt x="5449" y="2532"/>
                    </a:lnTo>
                    <a:lnTo>
                      <a:pt x="4716" y="2532"/>
                    </a:lnTo>
                    <a:lnTo>
                      <a:pt x="4716" y="3023"/>
                    </a:lnTo>
                    <a:lnTo>
                      <a:pt x="2538" y="3023"/>
                    </a:lnTo>
                    <a:lnTo>
                      <a:pt x="2538" y="3519"/>
                    </a:lnTo>
                    <a:lnTo>
                      <a:pt x="2446" y="3519"/>
                    </a:lnTo>
                    <a:lnTo>
                      <a:pt x="2446" y="4516"/>
                    </a:lnTo>
                    <a:lnTo>
                      <a:pt x="2389" y="4516"/>
                    </a:lnTo>
                    <a:lnTo>
                      <a:pt x="2389" y="5554"/>
                    </a:lnTo>
                    <a:lnTo>
                      <a:pt x="2157" y="5554"/>
                    </a:lnTo>
                    <a:lnTo>
                      <a:pt x="2157" y="6034"/>
                    </a:lnTo>
                    <a:lnTo>
                      <a:pt x="1780" y="6034"/>
                    </a:lnTo>
                    <a:lnTo>
                      <a:pt x="1780" y="6561"/>
                    </a:lnTo>
                    <a:lnTo>
                      <a:pt x="1414" y="6561"/>
                    </a:lnTo>
                    <a:lnTo>
                      <a:pt x="1414" y="7062"/>
                    </a:lnTo>
                    <a:lnTo>
                      <a:pt x="0" y="7062"/>
                    </a:lnTo>
                  </a:path>
                </a:pathLst>
              </a:custGeom>
              <a:noFill/>
              <a:ln w="23813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1117" name="ZoneTexte 1116">
              <a:extLst>
                <a:ext uri="{FF2B5EF4-FFF2-40B4-BE49-F238E27FC236}">
                  <a16:creationId xmlns:a16="http://schemas.microsoft.com/office/drawing/2014/main" id="{2B9FB7CA-9D83-DAF8-1B74-EDC6E32F4886}"/>
                </a:ext>
              </a:extLst>
            </p:cNvPr>
            <p:cNvSpPr txBox="1"/>
            <p:nvPr/>
          </p:nvSpPr>
          <p:spPr>
            <a:xfrm>
              <a:off x="6661010" y="58419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18" name="ZoneTexte 1117">
              <a:extLst>
                <a:ext uri="{FF2B5EF4-FFF2-40B4-BE49-F238E27FC236}">
                  <a16:creationId xmlns:a16="http://schemas.microsoft.com/office/drawing/2014/main" id="{5FCC11C5-CDFA-11A5-3C01-9A64F2302390}"/>
                </a:ext>
              </a:extLst>
            </p:cNvPr>
            <p:cNvSpPr txBox="1"/>
            <p:nvPr/>
          </p:nvSpPr>
          <p:spPr>
            <a:xfrm>
              <a:off x="7234159" y="58419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1119" name="ZoneTexte 1118">
              <a:extLst>
                <a:ext uri="{FF2B5EF4-FFF2-40B4-BE49-F238E27FC236}">
                  <a16:creationId xmlns:a16="http://schemas.microsoft.com/office/drawing/2014/main" id="{9F8E7951-138D-ED6E-DEFE-E234DE6ED483}"/>
                </a:ext>
              </a:extLst>
            </p:cNvPr>
            <p:cNvSpPr txBox="1"/>
            <p:nvPr/>
          </p:nvSpPr>
          <p:spPr>
            <a:xfrm>
              <a:off x="7761623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120" name="ZoneTexte 1119">
              <a:extLst>
                <a:ext uri="{FF2B5EF4-FFF2-40B4-BE49-F238E27FC236}">
                  <a16:creationId xmlns:a16="http://schemas.microsoft.com/office/drawing/2014/main" id="{55EA362A-509E-2D3D-932D-D823482A7DA5}"/>
                </a:ext>
              </a:extLst>
            </p:cNvPr>
            <p:cNvSpPr txBox="1"/>
            <p:nvPr/>
          </p:nvSpPr>
          <p:spPr>
            <a:xfrm>
              <a:off x="8334772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1121" name="ZoneTexte 1120">
              <a:extLst>
                <a:ext uri="{FF2B5EF4-FFF2-40B4-BE49-F238E27FC236}">
                  <a16:creationId xmlns:a16="http://schemas.microsoft.com/office/drawing/2014/main" id="{B930DBE7-EA1B-5AFF-E7A8-D4045FC75650}"/>
                </a:ext>
              </a:extLst>
            </p:cNvPr>
            <p:cNvSpPr txBox="1"/>
            <p:nvPr/>
          </p:nvSpPr>
          <p:spPr>
            <a:xfrm>
              <a:off x="8907921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122" name="ZoneTexte 1121">
              <a:extLst>
                <a:ext uri="{FF2B5EF4-FFF2-40B4-BE49-F238E27FC236}">
                  <a16:creationId xmlns:a16="http://schemas.microsoft.com/office/drawing/2014/main" id="{F99B59CF-2356-87EB-0465-24129A1F2DE0}"/>
                </a:ext>
              </a:extLst>
            </p:cNvPr>
            <p:cNvSpPr txBox="1"/>
            <p:nvPr/>
          </p:nvSpPr>
          <p:spPr>
            <a:xfrm>
              <a:off x="9481070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1123" name="ZoneTexte 1122">
              <a:extLst>
                <a:ext uri="{FF2B5EF4-FFF2-40B4-BE49-F238E27FC236}">
                  <a16:creationId xmlns:a16="http://schemas.microsoft.com/office/drawing/2014/main" id="{5F954A60-BD82-38D5-CE29-C74A7D7A972C}"/>
                </a:ext>
              </a:extLst>
            </p:cNvPr>
            <p:cNvSpPr txBox="1"/>
            <p:nvPr/>
          </p:nvSpPr>
          <p:spPr>
            <a:xfrm>
              <a:off x="10054219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1124" name="ZoneTexte 1123">
              <a:extLst>
                <a:ext uri="{FF2B5EF4-FFF2-40B4-BE49-F238E27FC236}">
                  <a16:creationId xmlns:a16="http://schemas.microsoft.com/office/drawing/2014/main" id="{6693EB27-44AF-888D-3527-48DD54B04127}"/>
                </a:ext>
              </a:extLst>
            </p:cNvPr>
            <p:cNvSpPr txBox="1"/>
            <p:nvPr/>
          </p:nvSpPr>
          <p:spPr>
            <a:xfrm>
              <a:off x="10627368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42</a:t>
              </a:r>
            </a:p>
          </p:txBody>
        </p:sp>
        <p:sp>
          <p:nvSpPr>
            <p:cNvPr id="1125" name="ZoneTexte 1124">
              <a:extLst>
                <a:ext uri="{FF2B5EF4-FFF2-40B4-BE49-F238E27FC236}">
                  <a16:creationId xmlns:a16="http://schemas.microsoft.com/office/drawing/2014/main" id="{90BDC145-A6FC-52E6-353B-A5F4A6CBEBC4}"/>
                </a:ext>
              </a:extLst>
            </p:cNvPr>
            <p:cNvSpPr txBox="1"/>
            <p:nvPr/>
          </p:nvSpPr>
          <p:spPr>
            <a:xfrm>
              <a:off x="11200517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126" name="ZoneTexte 1125">
              <a:extLst>
                <a:ext uri="{FF2B5EF4-FFF2-40B4-BE49-F238E27FC236}">
                  <a16:creationId xmlns:a16="http://schemas.microsoft.com/office/drawing/2014/main" id="{D40FC648-7EE8-1239-20D5-7AE9ECBEB37D}"/>
                </a:ext>
              </a:extLst>
            </p:cNvPr>
            <p:cNvSpPr txBox="1"/>
            <p:nvPr/>
          </p:nvSpPr>
          <p:spPr>
            <a:xfrm>
              <a:off x="11773662" y="5841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54</a:t>
              </a:r>
            </a:p>
          </p:txBody>
        </p:sp>
        <p:sp>
          <p:nvSpPr>
            <p:cNvPr id="1127" name="ZoneTexte 1126">
              <a:extLst>
                <a:ext uri="{FF2B5EF4-FFF2-40B4-BE49-F238E27FC236}">
                  <a16:creationId xmlns:a16="http://schemas.microsoft.com/office/drawing/2014/main" id="{5C1E6F1B-2D97-4C0F-B3D1-B1C54734E7A3}"/>
                </a:ext>
              </a:extLst>
            </p:cNvPr>
            <p:cNvSpPr txBox="1"/>
            <p:nvPr/>
          </p:nvSpPr>
          <p:spPr>
            <a:xfrm>
              <a:off x="6956691" y="6149774"/>
              <a:ext cx="4855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Weeks after ART initiation in primary HIV infection (sub-group)</a:t>
              </a:r>
            </a:p>
          </p:txBody>
        </p:sp>
        <p:sp>
          <p:nvSpPr>
            <p:cNvPr id="1128" name="ZoneTexte 1127">
              <a:extLst>
                <a:ext uri="{FF2B5EF4-FFF2-40B4-BE49-F238E27FC236}">
                  <a16:creationId xmlns:a16="http://schemas.microsoft.com/office/drawing/2014/main" id="{55770B8D-EBD3-440A-8942-16D44DFEA125}"/>
                </a:ext>
              </a:extLst>
            </p:cNvPr>
            <p:cNvSpPr txBox="1"/>
            <p:nvPr/>
          </p:nvSpPr>
          <p:spPr>
            <a:xfrm>
              <a:off x="6465807" y="561348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29" name="ZoneTexte 1128">
              <a:extLst>
                <a:ext uri="{FF2B5EF4-FFF2-40B4-BE49-F238E27FC236}">
                  <a16:creationId xmlns:a16="http://schemas.microsoft.com/office/drawing/2014/main" id="{2953A5B3-038F-BBC2-A63F-FCB6B6921B38}"/>
                </a:ext>
              </a:extLst>
            </p:cNvPr>
            <p:cNvSpPr txBox="1"/>
            <p:nvPr/>
          </p:nvSpPr>
          <p:spPr>
            <a:xfrm>
              <a:off x="6374437" y="492387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25</a:t>
              </a:r>
            </a:p>
          </p:txBody>
        </p:sp>
        <p:sp>
          <p:nvSpPr>
            <p:cNvPr id="1130" name="ZoneTexte 1129">
              <a:extLst>
                <a:ext uri="{FF2B5EF4-FFF2-40B4-BE49-F238E27FC236}">
                  <a16:creationId xmlns:a16="http://schemas.microsoft.com/office/drawing/2014/main" id="{E67174FA-C18A-2A06-B450-98D36CE64A6D}"/>
                </a:ext>
              </a:extLst>
            </p:cNvPr>
            <p:cNvSpPr txBox="1"/>
            <p:nvPr/>
          </p:nvSpPr>
          <p:spPr>
            <a:xfrm>
              <a:off x="6374437" y="42342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131" name="ZoneTexte 1130">
              <a:extLst>
                <a:ext uri="{FF2B5EF4-FFF2-40B4-BE49-F238E27FC236}">
                  <a16:creationId xmlns:a16="http://schemas.microsoft.com/office/drawing/2014/main" id="{89A42629-E0EF-9BA3-411E-5BAC87AB7A0F}"/>
                </a:ext>
              </a:extLst>
            </p:cNvPr>
            <p:cNvSpPr txBox="1"/>
            <p:nvPr/>
          </p:nvSpPr>
          <p:spPr>
            <a:xfrm>
              <a:off x="6374437" y="35446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75</a:t>
              </a:r>
            </a:p>
          </p:txBody>
        </p:sp>
        <p:sp>
          <p:nvSpPr>
            <p:cNvPr id="1132" name="ZoneTexte 1131">
              <a:extLst>
                <a:ext uri="{FF2B5EF4-FFF2-40B4-BE49-F238E27FC236}">
                  <a16:creationId xmlns:a16="http://schemas.microsoft.com/office/drawing/2014/main" id="{2AD77081-875D-8AD9-13A7-DD9D51C28F2B}"/>
                </a:ext>
              </a:extLst>
            </p:cNvPr>
            <p:cNvSpPr txBox="1"/>
            <p:nvPr/>
          </p:nvSpPr>
          <p:spPr>
            <a:xfrm>
              <a:off x="6283065" y="285504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1133" name="ZoneTexte 1132">
              <a:extLst>
                <a:ext uri="{FF2B5EF4-FFF2-40B4-BE49-F238E27FC236}">
                  <a16:creationId xmlns:a16="http://schemas.microsoft.com/office/drawing/2014/main" id="{E8CE7F0E-E70D-FC74-24B2-695AF0665595}"/>
                </a:ext>
              </a:extLst>
            </p:cNvPr>
            <p:cNvSpPr txBox="1"/>
            <p:nvPr/>
          </p:nvSpPr>
          <p:spPr>
            <a:xfrm>
              <a:off x="6643078" y="2668242"/>
              <a:ext cx="286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%</a:t>
              </a:r>
            </a:p>
          </p:txBody>
        </p:sp>
        <p:sp>
          <p:nvSpPr>
            <p:cNvPr id="1134" name="ZoneTexte 1133">
              <a:extLst>
                <a:ext uri="{FF2B5EF4-FFF2-40B4-BE49-F238E27FC236}">
                  <a16:creationId xmlns:a16="http://schemas.microsoft.com/office/drawing/2014/main" id="{9FF09035-3053-0D6A-4565-B42079230750}"/>
                </a:ext>
              </a:extLst>
            </p:cNvPr>
            <p:cNvSpPr txBox="1"/>
            <p:nvPr/>
          </p:nvSpPr>
          <p:spPr>
            <a:xfrm>
              <a:off x="7359390" y="3101859"/>
              <a:ext cx="1448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DTG/3TC </a:t>
              </a:r>
              <a:r>
                <a:rPr lang="en-US" sz="1400" noProof="0" dirty="0">
                  <a:solidFill>
                    <a:srgbClr val="000066"/>
                  </a:solidFill>
                </a:rPr>
                <a:t>(N = 16)</a:t>
              </a:r>
            </a:p>
          </p:txBody>
        </p:sp>
        <p:sp>
          <p:nvSpPr>
            <p:cNvPr id="1135" name="ZoneTexte 1134">
              <a:extLst>
                <a:ext uri="{FF2B5EF4-FFF2-40B4-BE49-F238E27FC236}">
                  <a16:creationId xmlns:a16="http://schemas.microsoft.com/office/drawing/2014/main" id="{7A26FFD9-6758-BB48-6EE9-AE5D0DEEA8CF}"/>
                </a:ext>
              </a:extLst>
            </p:cNvPr>
            <p:cNvSpPr txBox="1"/>
            <p:nvPr/>
          </p:nvSpPr>
          <p:spPr>
            <a:xfrm>
              <a:off x="7359390" y="2869266"/>
              <a:ext cx="1541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BIC/F/TAF </a:t>
              </a:r>
              <a:r>
                <a:rPr lang="en-US" sz="1400" noProof="0" dirty="0">
                  <a:solidFill>
                    <a:srgbClr val="000066"/>
                  </a:solidFill>
                </a:rPr>
                <a:t>(N = 16)</a:t>
              </a:r>
            </a:p>
          </p:txBody>
        </p:sp>
        <p:sp>
          <p:nvSpPr>
            <p:cNvPr id="1136" name="Line 120">
              <a:extLst>
                <a:ext uri="{FF2B5EF4-FFF2-40B4-BE49-F238E27FC236}">
                  <a16:creationId xmlns:a16="http://schemas.microsoft.com/office/drawing/2014/main" id="{9017BE77-10A9-63C1-25C1-EBAAE755F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6222" y="3251457"/>
              <a:ext cx="337394" cy="0"/>
            </a:xfrm>
            <a:prstGeom prst="line">
              <a:avLst/>
            </a:prstGeom>
            <a:noFill/>
            <a:ln w="23813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37" name="Line 121">
              <a:extLst>
                <a:ext uri="{FF2B5EF4-FFF2-40B4-BE49-F238E27FC236}">
                  <a16:creationId xmlns:a16="http://schemas.microsoft.com/office/drawing/2014/main" id="{3D47E464-4F55-A4E6-0C0E-CC34423FC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6222" y="3018772"/>
              <a:ext cx="337394" cy="0"/>
            </a:xfrm>
            <a:prstGeom prst="line">
              <a:avLst/>
            </a:prstGeom>
            <a:noFill/>
            <a:ln w="23813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39" name="ZoneTexte 1138">
              <a:extLst>
                <a:ext uri="{FF2B5EF4-FFF2-40B4-BE49-F238E27FC236}">
                  <a16:creationId xmlns:a16="http://schemas.microsoft.com/office/drawing/2014/main" id="{08538445-C33D-ED20-683D-BA7951A9F503}"/>
                </a:ext>
              </a:extLst>
            </p:cNvPr>
            <p:cNvSpPr txBox="1"/>
            <p:nvPr/>
          </p:nvSpPr>
          <p:spPr>
            <a:xfrm>
              <a:off x="9007394" y="3934381"/>
              <a:ext cx="209365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Log rank: p=0.72</a:t>
              </a:r>
            </a:p>
            <a:p>
              <a:pPr algn="ctr"/>
              <a:endParaRPr lang="en-US" sz="1400" noProof="0" dirty="0">
                <a:solidFill>
                  <a:srgbClr val="000066"/>
                </a:solidFill>
              </a:endParaRPr>
            </a:p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Estimated cumulative rate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at 48 week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CC0000"/>
                  </a:solidFill>
                </a:rPr>
                <a:t>15/16 (93.3%)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66FF"/>
                  </a:solidFill>
                </a:rPr>
                <a:t>14/16 (87.5%)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55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14D03-AB39-B16E-D846-1078A499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225350" cy="1481068"/>
          </a:xfrm>
        </p:spPr>
        <p:txBody>
          <a:bodyPr>
            <a:normAutofit/>
          </a:bodyPr>
          <a:lstStyle/>
          <a:p>
            <a:r>
              <a:rPr lang="en-US" sz="3000" noProof="0" dirty="0"/>
              <a:t>DTG/3TC as initial ART in PWH and HIV RNA ≥ 500,000 c/mL </a:t>
            </a:r>
            <a:br>
              <a:rPr lang="en-US" sz="3000" noProof="0" dirty="0"/>
            </a:br>
            <a:r>
              <a:rPr lang="en-US" sz="3000" noProof="0" dirty="0"/>
              <a:t>(5.7 log</a:t>
            </a:r>
            <a:r>
              <a:rPr lang="en-US" sz="3000" baseline="-25000" noProof="0" dirty="0"/>
              <a:t>10</a:t>
            </a:r>
            <a:r>
              <a:rPr lang="en-US" sz="3000" noProof="0" dirty="0"/>
              <a:t> c/mL) (DOLAM500)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C1130C0-6FD6-B3F2-BD32-82FFEEBAF4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r>
              <a:rPr lang="en-US" noProof="0" dirty="0"/>
              <a:t>Multicentric study, Turkey</a:t>
            </a:r>
          </a:p>
          <a:p>
            <a:endParaRPr lang="en-US" noProof="0" dirty="0"/>
          </a:p>
          <a:p>
            <a:r>
              <a:rPr lang="en-US" noProof="0" dirty="0"/>
              <a:t>155 ARV-naïve adults</a:t>
            </a:r>
          </a:p>
          <a:p>
            <a:pPr lvl="1"/>
            <a:r>
              <a:rPr lang="en-US" noProof="0" dirty="0"/>
              <a:t>Median baseline CD4: 340/mm</a:t>
            </a:r>
            <a:r>
              <a:rPr lang="en-US" baseline="30000" noProof="0" dirty="0"/>
              <a:t>3</a:t>
            </a:r>
            <a:r>
              <a:rPr lang="en-US" noProof="0" dirty="0"/>
              <a:t> (range: 7-1442)</a:t>
            </a:r>
          </a:p>
          <a:p>
            <a:pPr lvl="1"/>
            <a:r>
              <a:rPr lang="en-US" noProof="0" dirty="0"/>
              <a:t>Median baseline HIV RNA: 990,700 (range: 500,000 to 305,100,000)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Outcomes</a:t>
            </a:r>
          </a:p>
          <a:p>
            <a:pPr lvl="1"/>
            <a:r>
              <a:rPr lang="en-US" noProof="0" dirty="0"/>
              <a:t>HIV RNA &lt; 50 c/mL at W48: 114/126 (90.5%)</a:t>
            </a:r>
          </a:p>
          <a:p>
            <a:pPr lvl="1"/>
            <a:r>
              <a:rPr lang="en-US" noProof="0" dirty="0"/>
              <a:t>HIV RNA &lt; 50 c/mL at W96: 76/83 (91.6%)</a:t>
            </a:r>
          </a:p>
          <a:p>
            <a:pPr lvl="1"/>
            <a:r>
              <a:rPr lang="en-US" noProof="0" dirty="0"/>
              <a:t>No discontinuation for AE, 2 lost to follow-up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E677FB3-D18F-D225-CDD3-3F3103E0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223" y="6460185"/>
            <a:ext cx="2403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fr-FR" dirty="0" err="1"/>
              <a:t>Inan</a:t>
            </a:r>
            <a:r>
              <a:rPr lang="fr-FR" dirty="0"/>
              <a:t> A. EACS 2025, Abs. eP062</a:t>
            </a:r>
          </a:p>
        </p:txBody>
      </p:sp>
    </p:spTree>
    <p:extLst>
      <p:ext uri="{BB962C8B-B14F-4D97-AF65-F5344CB8AC3E}">
        <p14:creationId xmlns:p14="http://schemas.microsoft.com/office/powerpoint/2010/main" val="382092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re 1">
            <a:extLst>
              <a:ext uri="{FF2B5EF4-FFF2-40B4-BE49-F238E27FC236}">
                <a16:creationId xmlns:a16="http://schemas.microsoft.com/office/drawing/2014/main" id="{B2474C7A-70B2-74E3-11D7-C6EF175D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450286" cy="1481068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DOLCE: DTG/3TC vs DTG + TDF/XTC as 1</a:t>
            </a:r>
            <a:r>
              <a:rPr lang="en-US" baseline="30000" noProof="0" dirty="0"/>
              <a:t>st</a:t>
            </a:r>
            <a:r>
              <a:rPr lang="en-US" noProof="0" dirty="0"/>
              <a:t> ART in patients </a:t>
            </a:r>
            <a:br>
              <a:rPr lang="en-US" noProof="0" dirty="0"/>
            </a:br>
            <a:r>
              <a:rPr lang="en-US" noProof="0" dirty="0"/>
              <a:t>with CD4 &lt; 200/mm</a:t>
            </a:r>
            <a:r>
              <a:rPr lang="en-US" baseline="30000" noProof="0" dirty="0"/>
              <a:t>3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5C220-7961-ADF8-91C3-FEE9B0DC34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329" y="1166331"/>
            <a:ext cx="8176097" cy="810890"/>
          </a:xfrm>
        </p:spPr>
        <p:txBody>
          <a:bodyPr>
            <a:normAutofit/>
          </a:bodyPr>
          <a:lstStyle/>
          <a:p>
            <a:r>
              <a:rPr lang="en-US" sz="2000" noProof="0" dirty="0"/>
              <a:t>Overall efficacy similar at W48 (ITT analysis) </a:t>
            </a:r>
            <a:r>
              <a:rPr lang="en-US" sz="1600" noProof="0" dirty="0"/>
              <a:t>(Figueroa MI. CID 2025, Aug 28)</a:t>
            </a:r>
          </a:p>
          <a:p>
            <a:r>
              <a:rPr lang="en-US" sz="2000" noProof="0" dirty="0"/>
              <a:t>HIV RNA &lt; 50 c/mL = 82.2% for DTG/3TC and 80.5% for DTG + XTC/TDF 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A5BC8C6-F6AE-DA09-3FEF-8709B22F4FA4}"/>
              </a:ext>
            </a:extLst>
          </p:cNvPr>
          <p:cNvGrpSpPr/>
          <p:nvPr/>
        </p:nvGrpSpPr>
        <p:grpSpPr>
          <a:xfrm>
            <a:off x="1227634" y="2508560"/>
            <a:ext cx="9148819" cy="3979871"/>
            <a:chOff x="498764" y="1550476"/>
            <a:chExt cx="9345880" cy="4699472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3C54E9E-9592-AABB-DE88-E880A6FAF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46" y="2169490"/>
              <a:ext cx="8625998" cy="3105321"/>
            </a:xfrm>
            <a:custGeom>
              <a:avLst/>
              <a:gdLst>
                <a:gd name="T0" fmla="*/ 11781 w 11781"/>
                <a:gd name="T1" fmla="*/ 7103 h 7103"/>
                <a:gd name="T2" fmla="*/ 0 w 11781"/>
                <a:gd name="T3" fmla="*/ 7103 h 7103"/>
                <a:gd name="T4" fmla="*/ 0 w 11781"/>
                <a:gd name="T5" fmla="*/ 0 h 7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81" h="7103">
                  <a:moveTo>
                    <a:pt x="11781" y="7103"/>
                  </a:moveTo>
                  <a:lnTo>
                    <a:pt x="0" y="710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" name="Line 7">
              <a:extLst>
                <a:ext uri="{FF2B5EF4-FFF2-40B4-BE49-F238E27FC236}">
                  <a16:creationId xmlns:a16="http://schemas.microsoft.com/office/drawing/2014/main" id="{3F9ADE6A-003A-A484-193A-9F908E52A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812" y="2807599"/>
              <a:ext cx="968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0F7DB610-28B9-BB53-E35A-3CE812AC7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812" y="3423856"/>
              <a:ext cx="968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EB229B1D-87D5-C44B-4503-0A34B0084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812" y="4040112"/>
              <a:ext cx="968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" name="Line 10">
              <a:extLst>
                <a:ext uri="{FF2B5EF4-FFF2-40B4-BE49-F238E27FC236}">
                  <a16:creationId xmlns:a16="http://schemas.microsoft.com/office/drawing/2014/main" id="{F39A63FB-525D-0A6C-EA46-B9430C7A6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812" y="4656369"/>
              <a:ext cx="968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2FAF3EF4-1E5C-4C1B-C057-73B681776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812" y="5274810"/>
              <a:ext cx="968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C7681CDE-FE9F-6736-5289-E77888445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812" y="2191343"/>
              <a:ext cx="968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E9B41DA4-789B-7348-649C-BCB49868A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385" y="2969563"/>
              <a:ext cx="649594" cy="230524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1D93B521-C6E4-B294-9548-77BFF6EDC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566" y="2669783"/>
              <a:ext cx="647577" cy="26050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46EEA880-0B82-73A2-0063-A9FB1CFCA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466" y="3126591"/>
              <a:ext cx="647577" cy="214821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96F1C798-6015-46D7-013F-2E2647991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351" y="3280210"/>
              <a:ext cx="649594" cy="199459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48AE5C72-1C7F-26E2-5098-6FDD2F2D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431" y="3487271"/>
              <a:ext cx="647577" cy="178754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A6972A4-CCB3-C2B0-9699-96A967337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647" y="2669784"/>
              <a:ext cx="647577" cy="260502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5C815C6-D62D-03C5-4598-5EC341B2EEC1}"/>
                </a:ext>
              </a:extLst>
            </p:cNvPr>
            <p:cNvSpPr txBox="1"/>
            <p:nvPr/>
          </p:nvSpPr>
          <p:spPr>
            <a:xfrm>
              <a:off x="909560" y="5131830"/>
              <a:ext cx="275434" cy="327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77D288E-B861-86B6-C3E5-7B8F1A21B350}"/>
                </a:ext>
              </a:extLst>
            </p:cNvPr>
            <p:cNvSpPr txBox="1"/>
            <p:nvPr/>
          </p:nvSpPr>
          <p:spPr>
            <a:xfrm>
              <a:off x="822769" y="4514625"/>
              <a:ext cx="362223" cy="327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5C4147-EE1B-F1C7-CE7F-E1767F300706}"/>
                </a:ext>
              </a:extLst>
            </p:cNvPr>
            <p:cNvSpPr txBox="1"/>
            <p:nvPr/>
          </p:nvSpPr>
          <p:spPr>
            <a:xfrm>
              <a:off x="822769" y="3897418"/>
              <a:ext cx="362223" cy="327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E621377-3CF0-D7B8-B718-4EA4E4C79FF2}"/>
                </a:ext>
              </a:extLst>
            </p:cNvPr>
            <p:cNvSpPr txBox="1"/>
            <p:nvPr/>
          </p:nvSpPr>
          <p:spPr>
            <a:xfrm>
              <a:off x="822769" y="3280211"/>
              <a:ext cx="362223" cy="327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9A299C2-9903-85B8-3372-9F86DDB68670}"/>
                </a:ext>
              </a:extLst>
            </p:cNvPr>
            <p:cNvSpPr txBox="1"/>
            <p:nvPr/>
          </p:nvSpPr>
          <p:spPr>
            <a:xfrm>
              <a:off x="822769" y="2663003"/>
              <a:ext cx="362223" cy="327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08217C1-2367-2474-0A54-5F3E09B8E187}"/>
                </a:ext>
              </a:extLst>
            </p:cNvPr>
            <p:cNvSpPr txBox="1"/>
            <p:nvPr/>
          </p:nvSpPr>
          <p:spPr>
            <a:xfrm>
              <a:off x="755630" y="2045795"/>
              <a:ext cx="429361" cy="327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2CB8576-9868-864C-25B4-3BB143ECCC5F}"/>
                </a:ext>
              </a:extLst>
            </p:cNvPr>
            <p:cNvSpPr txBox="1"/>
            <p:nvPr/>
          </p:nvSpPr>
          <p:spPr>
            <a:xfrm>
              <a:off x="1408185" y="2312470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84.6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70226E0-BBA7-42E3-B019-262755B4607F}"/>
                </a:ext>
              </a:extLst>
            </p:cNvPr>
            <p:cNvSpPr txBox="1"/>
            <p:nvPr/>
          </p:nvSpPr>
          <p:spPr>
            <a:xfrm>
              <a:off x="2088009" y="2291896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84.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cs typeface="Arial" charset="0"/>
                </a:rPr>
                <a:t>7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174DA77-FB52-6F7F-2BF0-E965DE6615D6}"/>
                </a:ext>
              </a:extLst>
            </p:cNvPr>
            <p:cNvSpPr txBox="1"/>
            <p:nvPr/>
          </p:nvSpPr>
          <p:spPr>
            <a:xfrm>
              <a:off x="3729035" y="2778744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66.7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255B5A-04C8-85F5-C3BC-E8CEDEFF2B37}"/>
                </a:ext>
              </a:extLst>
            </p:cNvPr>
            <p:cNvSpPr txBox="1"/>
            <p:nvPr/>
          </p:nvSpPr>
          <p:spPr>
            <a:xfrm>
              <a:off x="5334676" y="3120269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57.1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E414A71-BEF2-AEAD-B070-23E79466E1B3}"/>
                </a:ext>
              </a:extLst>
            </p:cNvPr>
            <p:cNvSpPr txBox="1"/>
            <p:nvPr/>
          </p:nvSpPr>
          <p:spPr>
            <a:xfrm>
              <a:off x="3019352" y="2630846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74.3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13AD1C2-65FD-7843-81F3-633EFCC0365C}"/>
                </a:ext>
              </a:extLst>
            </p:cNvPr>
            <p:cNvSpPr txBox="1"/>
            <p:nvPr/>
          </p:nvSpPr>
          <p:spPr>
            <a:xfrm>
              <a:off x="4622179" y="2916750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62.5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FEC21AB-2972-CD53-DA5A-097B286C9AF9}"/>
                </a:ext>
              </a:extLst>
            </p:cNvPr>
            <p:cNvSpPr txBox="1"/>
            <p:nvPr/>
          </p:nvSpPr>
          <p:spPr>
            <a:xfrm>
              <a:off x="2319595" y="1584155"/>
              <a:ext cx="2445547" cy="39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DTG/3TC 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(N = 152 )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EFEF7A6-600C-5B94-1CE1-10519D8AF520}"/>
                </a:ext>
              </a:extLst>
            </p:cNvPr>
            <p:cNvSpPr txBox="1"/>
            <p:nvPr/>
          </p:nvSpPr>
          <p:spPr>
            <a:xfrm>
              <a:off x="4940609" y="1550476"/>
              <a:ext cx="2770383" cy="39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0" dirty="0">
                  <a:solidFill>
                    <a:srgbClr val="000066"/>
                  </a:solidFill>
                  <a:cs typeface="Arial" charset="0"/>
                </a:rPr>
                <a:t>DTG + TDF/XTC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cs typeface="Arial" charset="0"/>
                </a:rPr>
                <a:t>(N = 77)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4432898-DCF5-97ED-1787-C1AE9E852DBD}"/>
                </a:ext>
              </a:extLst>
            </p:cNvPr>
            <p:cNvSpPr txBox="1"/>
            <p:nvPr/>
          </p:nvSpPr>
          <p:spPr>
            <a:xfrm>
              <a:off x="1055854" y="1871709"/>
              <a:ext cx="322921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%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422C21-F5A0-6EF8-E69D-41883210BC81}"/>
                </a:ext>
              </a:extLst>
            </p:cNvPr>
            <p:cNvSpPr/>
            <p:nvPr/>
          </p:nvSpPr>
          <p:spPr bwMode="auto">
            <a:xfrm>
              <a:off x="2133020" y="1712572"/>
              <a:ext cx="154791" cy="154791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5D3D177-377F-DE21-435F-004E847F16EF}"/>
                </a:ext>
              </a:extLst>
            </p:cNvPr>
            <p:cNvSpPr/>
            <p:nvPr/>
          </p:nvSpPr>
          <p:spPr bwMode="auto">
            <a:xfrm>
              <a:off x="4754034" y="1686544"/>
              <a:ext cx="154791" cy="154791"/>
            </a:xfrm>
            <a:prstGeom prst="rect">
              <a:avLst/>
            </a:prstGeom>
            <a:solidFill>
              <a:srgbClr val="00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E56820A1-9ABD-C85A-AA5B-8D1292AF3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587" y="2693232"/>
              <a:ext cx="649594" cy="25795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602265F7-A41F-B7EA-8FFE-1E531B93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8668" y="2975403"/>
              <a:ext cx="647577" cy="229739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79D7A054-BCA9-19B1-F659-533169AA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180" y="2887399"/>
              <a:ext cx="649594" cy="238539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A806B18C-8EFC-FBF8-289D-3968BECE8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261" y="2693232"/>
              <a:ext cx="647577" cy="257956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8CFC834-2223-E492-5FFF-EFB0C7C1054A}"/>
                </a:ext>
              </a:extLst>
            </p:cNvPr>
            <p:cNvSpPr txBox="1"/>
            <p:nvPr/>
          </p:nvSpPr>
          <p:spPr>
            <a:xfrm>
              <a:off x="1249127" y="5632123"/>
              <a:ext cx="1519957" cy="617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cs typeface="Arial" charset="0"/>
                </a:rPr>
                <a:t>Baseline HIV RNA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&lt; 500 000 c/mL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50E394E7-C924-508D-8B50-F4069626F4C1}"/>
                </a:ext>
              </a:extLst>
            </p:cNvPr>
            <p:cNvSpPr txBox="1"/>
            <p:nvPr/>
          </p:nvSpPr>
          <p:spPr>
            <a:xfrm>
              <a:off x="498764" y="5354949"/>
              <a:ext cx="285259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n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BBFE84A-CF81-40E3-607A-CA35E2FE6042}"/>
                </a:ext>
              </a:extLst>
            </p:cNvPr>
            <p:cNvSpPr txBox="1"/>
            <p:nvPr/>
          </p:nvSpPr>
          <p:spPr>
            <a:xfrm>
              <a:off x="1454570" y="5319548"/>
              <a:ext cx="46866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117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10838F8-8A81-DBD9-F262-7ED54F56F8AD}"/>
                </a:ext>
              </a:extLst>
            </p:cNvPr>
            <p:cNvSpPr txBox="1"/>
            <p:nvPr/>
          </p:nvSpPr>
          <p:spPr>
            <a:xfrm>
              <a:off x="2168762" y="5319548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59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AB26F53-E487-B4A9-630C-1233F5DCA406}"/>
                </a:ext>
              </a:extLst>
            </p:cNvPr>
            <p:cNvSpPr txBox="1"/>
            <p:nvPr/>
          </p:nvSpPr>
          <p:spPr>
            <a:xfrm>
              <a:off x="2900733" y="5632125"/>
              <a:ext cx="1519957" cy="617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cs typeface="Arial" charset="0"/>
                </a:rPr>
                <a:t>Baseline HIV RNA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cs typeface="Arial" charset="0"/>
                </a:rPr>
                <a:t>≥ </a:t>
              </a: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500 000 c/mL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F9A1D9D-E344-37A5-3D70-9B1E74BEF787}"/>
                </a:ext>
              </a:extLst>
            </p:cNvPr>
            <p:cNvSpPr txBox="1"/>
            <p:nvPr/>
          </p:nvSpPr>
          <p:spPr>
            <a:xfrm>
              <a:off x="3121490" y="5319548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35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4F248E2D-95C2-D203-58C0-8F021E1DEC31}"/>
                </a:ext>
              </a:extLst>
            </p:cNvPr>
            <p:cNvSpPr txBox="1"/>
            <p:nvPr/>
          </p:nvSpPr>
          <p:spPr>
            <a:xfrm>
              <a:off x="3812713" y="5319548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868A9CB4-C4D1-42DB-7EE4-F77674F6FB13}"/>
                </a:ext>
              </a:extLst>
            </p:cNvPr>
            <p:cNvSpPr txBox="1"/>
            <p:nvPr/>
          </p:nvSpPr>
          <p:spPr>
            <a:xfrm>
              <a:off x="4506102" y="5632125"/>
              <a:ext cx="1519957" cy="617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cs typeface="Arial" charset="0"/>
                </a:rPr>
                <a:t>Baseline HIV RNA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≥ 1 000 000 c/mL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E012C8B-4FD6-7DE7-4A27-7B225D778C92}"/>
                </a:ext>
              </a:extLst>
            </p:cNvPr>
            <p:cNvSpPr txBox="1"/>
            <p:nvPr/>
          </p:nvSpPr>
          <p:spPr>
            <a:xfrm>
              <a:off x="4742173" y="5319548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04F07AD4-FFAD-BBD0-BC82-2F6062369A37}"/>
                </a:ext>
              </a:extLst>
            </p:cNvPr>
            <p:cNvSpPr txBox="1"/>
            <p:nvPr/>
          </p:nvSpPr>
          <p:spPr>
            <a:xfrm>
              <a:off x="5471678" y="5319548"/>
              <a:ext cx="281984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7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FFF15F75-6CE9-D3E7-DB7C-BE00EED6AA7B}"/>
                </a:ext>
              </a:extLst>
            </p:cNvPr>
            <p:cNvSpPr txBox="1"/>
            <p:nvPr/>
          </p:nvSpPr>
          <p:spPr>
            <a:xfrm>
              <a:off x="6560115" y="5632125"/>
              <a:ext cx="1217013" cy="617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Baseline CD4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≤ 100/mm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5ECBF2D4-0CCA-A2F7-4CE1-0EC55A508499}"/>
                </a:ext>
              </a:extLst>
            </p:cNvPr>
            <p:cNvSpPr txBox="1"/>
            <p:nvPr/>
          </p:nvSpPr>
          <p:spPr>
            <a:xfrm>
              <a:off x="6522208" y="5307526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69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138BDA3-505B-F5D0-D97A-256B2C4051E3}"/>
                </a:ext>
              </a:extLst>
            </p:cNvPr>
            <p:cNvSpPr txBox="1"/>
            <p:nvPr/>
          </p:nvSpPr>
          <p:spPr>
            <a:xfrm>
              <a:off x="7236400" y="5307526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29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367C9412-1161-C248-B140-D4F623C57484}"/>
                </a:ext>
              </a:extLst>
            </p:cNvPr>
            <p:cNvSpPr txBox="1"/>
            <p:nvPr/>
          </p:nvSpPr>
          <p:spPr>
            <a:xfrm>
              <a:off x="8208322" y="5632125"/>
              <a:ext cx="1217013" cy="617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Baseline CD4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&gt; 100/mm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038FBDE-A54A-C19F-7330-3C60F2F78958}"/>
                </a:ext>
              </a:extLst>
            </p:cNvPr>
            <p:cNvSpPr txBox="1"/>
            <p:nvPr/>
          </p:nvSpPr>
          <p:spPr>
            <a:xfrm>
              <a:off x="8773492" y="2374343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84.4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518908-DB4D-2821-9EE4-5A79899FE62B}"/>
                </a:ext>
              </a:extLst>
            </p:cNvPr>
            <p:cNvSpPr txBox="1"/>
            <p:nvPr/>
          </p:nvSpPr>
          <p:spPr>
            <a:xfrm>
              <a:off x="8089082" y="2556488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80.5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98EF529-7E7A-D47F-377E-CAC0D9BC96E3}"/>
                </a:ext>
              </a:extLst>
            </p:cNvPr>
            <p:cNvSpPr txBox="1"/>
            <p:nvPr/>
          </p:nvSpPr>
          <p:spPr>
            <a:xfrm>
              <a:off x="7140587" y="2618089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75.5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7BA1252-F06D-9ED7-66BA-837E43638E66}"/>
                </a:ext>
              </a:extLst>
            </p:cNvPr>
            <p:cNvSpPr txBox="1"/>
            <p:nvPr/>
          </p:nvSpPr>
          <p:spPr>
            <a:xfrm>
              <a:off x="6438489" y="2376963"/>
              <a:ext cx="517787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cs typeface="Arial" charset="0"/>
                </a:rPr>
                <a:t>85.5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75DF536-6031-B7ED-F478-47AED79F19F8}"/>
                </a:ext>
              </a:extLst>
            </p:cNvPr>
            <p:cNvSpPr txBox="1"/>
            <p:nvPr/>
          </p:nvSpPr>
          <p:spPr>
            <a:xfrm>
              <a:off x="8207089" y="5270351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82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DBCC6854-A25B-EDB3-4A53-6F81A6BD583D}"/>
                </a:ext>
              </a:extLst>
            </p:cNvPr>
            <p:cNvSpPr txBox="1"/>
            <p:nvPr/>
          </p:nvSpPr>
          <p:spPr>
            <a:xfrm>
              <a:off x="8875342" y="5270351"/>
              <a:ext cx="375322" cy="363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45</a:t>
              </a:r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A5BB242C-FCD9-3B1D-5AF2-469C023E19AF}"/>
              </a:ext>
            </a:extLst>
          </p:cNvPr>
          <p:cNvSpPr txBox="1"/>
          <p:nvPr/>
        </p:nvSpPr>
        <p:spPr>
          <a:xfrm>
            <a:off x="2972004" y="2094263"/>
            <a:ext cx="568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B0F0"/>
                </a:solidFill>
              </a:rPr>
              <a:t>HIV-1 RNA &lt; 50 c/mL at W48 by subgroups (ITT, snapshot)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19D5110-C0C4-B542-E2FB-100D1506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919" y="6460185"/>
            <a:ext cx="25558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fr-FR" dirty="0" err="1"/>
              <a:t>Brites</a:t>
            </a:r>
            <a:r>
              <a:rPr lang="fr-FR" dirty="0"/>
              <a:t> C. EACS 2025, Abs. eP134</a:t>
            </a:r>
          </a:p>
        </p:txBody>
      </p:sp>
    </p:spTree>
    <p:extLst>
      <p:ext uri="{BB962C8B-B14F-4D97-AF65-F5344CB8AC3E}">
        <p14:creationId xmlns:p14="http://schemas.microsoft.com/office/powerpoint/2010/main" val="233327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02EDC-51EA-9420-BD0A-7AD0C676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1347269" cy="1491539"/>
          </a:xfrm>
        </p:spPr>
        <p:txBody>
          <a:bodyPr/>
          <a:lstStyle/>
          <a:p>
            <a:r>
              <a:rPr lang="en-US" noProof="0" dirty="0"/>
              <a:t>No impact of TFV resistance to BIC/FTC/TAF or DTG </a:t>
            </a:r>
            <a:br>
              <a:rPr lang="en-US" noProof="0" dirty="0"/>
            </a:br>
            <a:r>
              <a:rPr lang="en-US" noProof="0" dirty="0"/>
              <a:t>+ FTC/TDF switch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10A2F1E-6151-B467-A1ED-4F9638FA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0699"/>
            <a:ext cx="10972800" cy="47494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noProof="0" dirty="0">
                <a:effectLst/>
              </a:rPr>
              <a:t>PWH followed after 1</a:t>
            </a:r>
            <a:r>
              <a:rPr lang="en-US" sz="1800" baseline="30000" noProof="0" dirty="0">
                <a:effectLst/>
              </a:rPr>
              <a:t>st</a:t>
            </a:r>
            <a:r>
              <a:rPr lang="en-US" sz="1800" noProof="0" dirty="0">
                <a:effectLst/>
              </a:rPr>
              <a:t> January 2014, with no history of DTG and BIC exposure or resistance, </a:t>
            </a:r>
            <a:br>
              <a:rPr lang="en-US" sz="1800" noProof="0" dirty="0">
                <a:effectLst/>
              </a:rPr>
            </a:br>
            <a:r>
              <a:rPr lang="en-US" sz="1800" noProof="0" dirty="0">
                <a:effectLst/>
              </a:rPr>
              <a:t>and with VL &lt; 50 c/mL for &gt; 12 months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800" noProof="0" dirty="0">
              <a:effectLst/>
            </a:endParaRPr>
          </a:p>
          <a:p>
            <a:pPr>
              <a:spcBef>
                <a:spcPts val="400"/>
              </a:spcBef>
            </a:pPr>
            <a:r>
              <a:rPr lang="en-US" sz="1800" noProof="0" dirty="0"/>
              <a:t>Comparison of VF (</a:t>
            </a:r>
            <a:r>
              <a:rPr lang="en-US" sz="1800" noProof="0" dirty="0">
                <a:solidFill>
                  <a:srgbClr val="002060"/>
                </a:solidFill>
                <a:effectLst/>
              </a:rPr>
              <a:t>Marginal Structural Models) </a:t>
            </a:r>
            <a:r>
              <a:rPr lang="en-US" sz="1800" noProof="0" dirty="0"/>
              <a:t>in </a:t>
            </a:r>
          </a:p>
          <a:p>
            <a:pPr lvl="1">
              <a:spcBef>
                <a:spcPts val="400"/>
              </a:spcBef>
            </a:pPr>
            <a:r>
              <a:rPr lang="en-US" sz="1800" noProof="0" dirty="0"/>
              <a:t>8434 patients continuing prior regimen </a:t>
            </a:r>
          </a:p>
          <a:p>
            <a:pPr lvl="1">
              <a:spcBef>
                <a:spcPts val="400"/>
              </a:spcBef>
            </a:pPr>
            <a:r>
              <a:rPr lang="en-US" sz="1800" noProof="0" dirty="0"/>
              <a:t>vs 1393 switching to DTG + TDF/FTC or BIC/FTC/TAF </a:t>
            </a:r>
          </a:p>
          <a:p>
            <a:pPr lvl="1">
              <a:spcBef>
                <a:spcPts val="400"/>
              </a:spcBef>
            </a:pPr>
            <a:r>
              <a:rPr lang="en-US" sz="1800" dirty="0"/>
              <a:t>F</a:t>
            </a:r>
            <a:r>
              <a:rPr lang="en-US" sz="1800" noProof="0" dirty="0" err="1"/>
              <a:t>ollow</a:t>
            </a:r>
            <a:r>
              <a:rPr lang="en-US" sz="1800" noProof="0" dirty="0"/>
              <a:t>-up of 43 and 24 months, respectively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800" noProof="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noProof="0" dirty="0"/>
              <a:t>VF: 7.1% (continuation) vs 6.5% (switchers) (ns)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800" noProof="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noProof="0" dirty="0"/>
              <a:t>In patients switching to DTG + TDF/FTC or BIC/F/TAF (Cox model) </a:t>
            </a:r>
          </a:p>
          <a:p>
            <a:pPr lvl="1">
              <a:spcBef>
                <a:spcPts val="400"/>
              </a:spcBef>
            </a:pPr>
            <a:r>
              <a:rPr lang="en-US" sz="1800" noProof="0" dirty="0"/>
              <a:t>no association of VF with tenofovir resistance/possible resistance (HR: 0.98, 95% CI:0.5-2.1)</a:t>
            </a:r>
          </a:p>
          <a:p>
            <a:pPr lvl="1">
              <a:spcBef>
                <a:spcPts val="400"/>
              </a:spcBef>
            </a:pPr>
            <a:r>
              <a:rPr lang="en-US" sz="1800" noProof="0" dirty="0"/>
              <a:t>nor with M184V/I mutations (HR: 1.57, 95% CI: 0.9-2.7), after adjusting on confounders</a:t>
            </a:r>
          </a:p>
          <a:p>
            <a:pPr lvl="1">
              <a:spcBef>
                <a:spcPts val="400"/>
              </a:spcBef>
            </a:pPr>
            <a:r>
              <a:rPr lang="en-US" sz="1800" noProof="0" dirty="0"/>
              <a:t>and no interaction between M184V/I and tenofovir resistance (p=0.47)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5C6E090-6C51-272C-116D-D25468A0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383" y="6460185"/>
            <a:ext cx="2801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 err="1">
                <a:solidFill>
                  <a:srgbClr val="0070C0"/>
                </a:solidFill>
                <a:latin typeface="Calibri"/>
              </a:rPr>
              <a:t>Makinson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 A, EACS 2025, Abs. eP112</a:t>
            </a:r>
          </a:p>
        </p:txBody>
      </p:sp>
    </p:spTree>
    <p:extLst>
      <p:ext uri="{BB962C8B-B14F-4D97-AF65-F5344CB8AC3E}">
        <p14:creationId xmlns:p14="http://schemas.microsoft.com/office/powerpoint/2010/main" val="3764350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49A1FF-1023-D3AD-5225-978561BF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439275" cy="1481068"/>
          </a:xfrm>
        </p:spPr>
        <p:txBody>
          <a:bodyPr/>
          <a:lstStyle/>
          <a:p>
            <a:r>
              <a:rPr lang="en-US" noProof="0" dirty="0"/>
              <a:t>Determinants of discontinuation of LA CAB + RPV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FB8E0F2-8C1E-5E0A-CBC1-4C9B92AAED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75356"/>
            <a:ext cx="10156825" cy="8094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noProof="0" dirty="0"/>
              <a:t>RELATIVITY Cohort (SPAIN), multicenter </a:t>
            </a:r>
            <a:r>
              <a:rPr lang="en-US" sz="1800" noProof="0" dirty="0" err="1"/>
              <a:t>ambispective</a:t>
            </a:r>
            <a:r>
              <a:rPr lang="en-US" sz="1800" noProof="0" dirty="0"/>
              <a:t> cohort</a:t>
            </a:r>
          </a:p>
          <a:p>
            <a:pPr>
              <a:spcBef>
                <a:spcPts val="0"/>
              </a:spcBef>
            </a:pPr>
            <a:r>
              <a:rPr lang="en-US" sz="1800" noProof="0" dirty="0"/>
              <a:t>3146 individuals with virological suppression initiating LA CAB + RPV</a:t>
            </a:r>
          </a:p>
          <a:p>
            <a:pPr>
              <a:spcBef>
                <a:spcPts val="0"/>
              </a:spcBef>
            </a:pPr>
            <a:r>
              <a:rPr lang="en-US" sz="1800" noProof="0" dirty="0"/>
              <a:t>Discontinuation in 199 (6.3%) ; discontinuations more frequent in female and foreign-born individuals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4F289F-E897-41DF-B3C1-A7BB072B43DF}"/>
              </a:ext>
            </a:extLst>
          </p:cNvPr>
          <p:cNvSpPr txBox="1"/>
          <p:nvPr/>
        </p:nvSpPr>
        <p:spPr>
          <a:xfrm>
            <a:off x="6347834" y="2626879"/>
            <a:ext cx="5655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Patients’ characteristics by cause of discontinuation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222764-81C3-643E-C2A9-604D6C5BE917}"/>
              </a:ext>
            </a:extLst>
          </p:cNvPr>
          <p:cNvSpPr txBox="1"/>
          <p:nvPr/>
        </p:nvSpPr>
        <p:spPr>
          <a:xfrm>
            <a:off x="646867" y="2626879"/>
            <a:ext cx="4986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  <a:effectLst/>
              </a:rPr>
              <a:t>Reasons for discontinuation of LA CAB + RPV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F84D50-FCC1-925C-2C34-91EAE841A3DC}"/>
              </a:ext>
            </a:extLst>
          </p:cNvPr>
          <p:cNvSpPr txBox="1"/>
          <p:nvPr/>
        </p:nvSpPr>
        <p:spPr>
          <a:xfrm>
            <a:off x="9303661" y="6487385"/>
            <a:ext cx="2885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marR="0" lvl="0" indent="0" algn="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0070C0"/>
                </a:solidFill>
                <a:latin typeface="Calibri"/>
              </a:defRPr>
            </a:lvl1pPr>
          </a:lstStyle>
          <a:p>
            <a:r>
              <a:rPr lang="en-US" noProof="0" dirty="0"/>
              <a:t>Troya J, EACS 2025, Abs. MeP21.7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E670C8-5871-6331-F674-B3458A258F66}"/>
              </a:ext>
            </a:extLst>
          </p:cNvPr>
          <p:cNvGrpSpPr/>
          <p:nvPr/>
        </p:nvGrpSpPr>
        <p:grpSpPr>
          <a:xfrm>
            <a:off x="583378" y="2930679"/>
            <a:ext cx="5417139" cy="3704594"/>
            <a:chOff x="583378" y="2930679"/>
            <a:chExt cx="5417139" cy="3704594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38FCF80A-AFAC-18B7-4FDA-26EFEC92D8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3721561"/>
                </p:ext>
              </p:extLst>
            </p:nvPr>
          </p:nvGraphicFramePr>
          <p:xfrm>
            <a:off x="583378" y="2930679"/>
            <a:ext cx="4893878" cy="3262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52" name="ZoneTexte 2051">
              <a:extLst>
                <a:ext uri="{FF2B5EF4-FFF2-40B4-BE49-F238E27FC236}">
                  <a16:creationId xmlns:a16="http://schemas.microsoft.com/office/drawing/2014/main" id="{EC2682D4-A904-BAC3-A889-33A36BA98F6A}"/>
                </a:ext>
              </a:extLst>
            </p:cNvPr>
            <p:cNvSpPr txBox="1"/>
            <p:nvPr/>
          </p:nvSpPr>
          <p:spPr>
            <a:xfrm>
              <a:off x="662938" y="5295204"/>
              <a:ext cx="1146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Systemic AEs</a:t>
              </a:r>
            </a:p>
          </p:txBody>
        </p:sp>
        <p:sp>
          <p:nvSpPr>
            <p:cNvPr id="2054" name="ZoneTexte 2053">
              <a:extLst>
                <a:ext uri="{FF2B5EF4-FFF2-40B4-BE49-F238E27FC236}">
                  <a16:creationId xmlns:a16="http://schemas.microsoft.com/office/drawing/2014/main" id="{060E45FB-AC5B-AC48-1BFE-F56E8624356B}"/>
                </a:ext>
              </a:extLst>
            </p:cNvPr>
            <p:cNvSpPr txBox="1"/>
            <p:nvPr/>
          </p:nvSpPr>
          <p:spPr>
            <a:xfrm>
              <a:off x="1442485" y="6112053"/>
              <a:ext cx="33554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Virological failure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(HIV RNA &gt; 200 c/mL x 2 or &gt; 500 c/mL x 1)</a:t>
              </a:r>
            </a:p>
          </p:txBody>
        </p:sp>
        <p:sp>
          <p:nvSpPr>
            <p:cNvPr id="2055" name="ZoneTexte 2054">
              <a:extLst>
                <a:ext uri="{FF2B5EF4-FFF2-40B4-BE49-F238E27FC236}">
                  <a16:creationId xmlns:a16="http://schemas.microsoft.com/office/drawing/2014/main" id="{8CD23E72-62E3-467F-F28C-1B9379BF1D81}"/>
                </a:ext>
              </a:extLst>
            </p:cNvPr>
            <p:cNvSpPr txBox="1"/>
            <p:nvPr/>
          </p:nvSpPr>
          <p:spPr>
            <a:xfrm>
              <a:off x="4426047" y="3546665"/>
              <a:ext cx="15744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Other/Unspecified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(mainly transfer 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to other hospital, 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pregnancy desire)</a:t>
              </a:r>
            </a:p>
          </p:txBody>
        </p:sp>
        <p:sp>
          <p:nvSpPr>
            <p:cNvPr id="2056" name="ZoneTexte 2055">
              <a:extLst>
                <a:ext uri="{FF2B5EF4-FFF2-40B4-BE49-F238E27FC236}">
                  <a16:creationId xmlns:a16="http://schemas.microsoft.com/office/drawing/2014/main" id="{730224BB-F7DF-E79F-FC6A-BC2DF22D0FD8}"/>
                </a:ext>
              </a:extLst>
            </p:cNvPr>
            <p:cNvSpPr txBox="1"/>
            <p:nvPr/>
          </p:nvSpPr>
          <p:spPr>
            <a:xfrm>
              <a:off x="742728" y="4018072"/>
              <a:ext cx="837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Local ISR</a:t>
              </a:r>
            </a:p>
          </p:txBody>
        </p:sp>
        <p:sp>
          <p:nvSpPr>
            <p:cNvPr id="2057" name="ZoneTexte 2056">
              <a:extLst>
                <a:ext uri="{FF2B5EF4-FFF2-40B4-BE49-F238E27FC236}">
                  <a16:creationId xmlns:a16="http://schemas.microsoft.com/office/drawing/2014/main" id="{98D31AF2-80BA-7188-635D-913EFCAF74A9}"/>
                </a:ext>
              </a:extLst>
            </p:cNvPr>
            <p:cNvSpPr txBox="1"/>
            <p:nvPr/>
          </p:nvSpPr>
          <p:spPr>
            <a:xfrm>
              <a:off x="3348220" y="4163773"/>
              <a:ext cx="678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58.7 %</a:t>
              </a:r>
            </a:p>
          </p:txBody>
        </p:sp>
        <p:sp>
          <p:nvSpPr>
            <p:cNvPr id="2058" name="ZoneTexte 2057">
              <a:extLst>
                <a:ext uri="{FF2B5EF4-FFF2-40B4-BE49-F238E27FC236}">
                  <a16:creationId xmlns:a16="http://schemas.microsoft.com/office/drawing/2014/main" id="{94F1E4DE-D7D3-06AD-33BF-B6DCB423F069}"/>
                </a:ext>
              </a:extLst>
            </p:cNvPr>
            <p:cNvSpPr txBox="1"/>
            <p:nvPr/>
          </p:nvSpPr>
          <p:spPr>
            <a:xfrm>
              <a:off x="1825441" y="4131085"/>
              <a:ext cx="678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chemeClr val="bg1"/>
                  </a:solidFill>
                </a:rPr>
                <a:t>19.6 %</a:t>
              </a:r>
            </a:p>
          </p:txBody>
        </p:sp>
        <p:sp>
          <p:nvSpPr>
            <p:cNvPr id="2059" name="ZoneTexte 2058">
              <a:extLst>
                <a:ext uri="{FF2B5EF4-FFF2-40B4-BE49-F238E27FC236}">
                  <a16:creationId xmlns:a16="http://schemas.microsoft.com/office/drawing/2014/main" id="{410E6AFB-E530-4100-3FF2-D686F602B12F}"/>
                </a:ext>
              </a:extLst>
            </p:cNvPr>
            <p:cNvSpPr txBox="1"/>
            <p:nvPr/>
          </p:nvSpPr>
          <p:spPr>
            <a:xfrm>
              <a:off x="1825442" y="4958793"/>
              <a:ext cx="678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chemeClr val="bg1"/>
                  </a:solidFill>
                </a:rPr>
                <a:t>11.1 %</a:t>
              </a:r>
            </a:p>
          </p:txBody>
        </p:sp>
        <p:sp>
          <p:nvSpPr>
            <p:cNvPr id="2060" name="ZoneTexte 2059">
              <a:extLst>
                <a:ext uri="{FF2B5EF4-FFF2-40B4-BE49-F238E27FC236}">
                  <a16:creationId xmlns:a16="http://schemas.microsoft.com/office/drawing/2014/main" id="{4CEF8EAC-53C7-0698-8A91-A90BD06DE35F}"/>
                </a:ext>
              </a:extLst>
            </p:cNvPr>
            <p:cNvSpPr txBox="1"/>
            <p:nvPr/>
          </p:nvSpPr>
          <p:spPr>
            <a:xfrm>
              <a:off x="2362770" y="5521265"/>
              <a:ext cx="678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chemeClr val="bg1"/>
                  </a:solidFill>
                </a:rPr>
                <a:t>11.1 %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453E3A5-F8DB-4819-711B-9C6ED40C45C5}"/>
              </a:ext>
            </a:extLst>
          </p:cNvPr>
          <p:cNvGrpSpPr/>
          <p:nvPr/>
        </p:nvGrpSpPr>
        <p:grpSpPr>
          <a:xfrm>
            <a:off x="6198988" y="2998114"/>
            <a:ext cx="5900361" cy="3390938"/>
            <a:chOff x="6198988" y="2998114"/>
            <a:chExt cx="5900361" cy="3390938"/>
          </a:xfrm>
        </p:grpSpPr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CB227E66-4DEC-D85B-F150-535B9ECE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464" y="3083878"/>
              <a:ext cx="74612" cy="73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 dirty="0"/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F6C7F904-ED62-1237-3737-6A880870B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464" y="3260017"/>
              <a:ext cx="74612" cy="7461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 dirty="0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40432836-013C-C39F-B9CC-AD280BDFF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464" y="3437743"/>
              <a:ext cx="74612" cy="73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 dirty="0"/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FA62317F-47FB-1119-8C13-B20F3123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464" y="3613882"/>
              <a:ext cx="74612" cy="746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 dirty="0"/>
            </a:p>
          </p:txBody>
        </p:sp>
        <p:sp>
          <p:nvSpPr>
            <p:cNvPr id="48" name="Rectangle 38">
              <a:extLst>
                <a:ext uri="{FF2B5EF4-FFF2-40B4-BE49-F238E27FC236}">
                  <a16:creationId xmlns:a16="http://schemas.microsoft.com/office/drawing/2014/main" id="{9CC0F2E8-5AD1-1A9F-CA37-1C28FB56B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464" y="3791609"/>
              <a:ext cx="74612" cy="74612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E8036FD-DAA0-462D-A085-CA09A21F7D67}"/>
                </a:ext>
              </a:extLst>
            </p:cNvPr>
            <p:cNvSpPr txBox="1"/>
            <p:nvPr/>
          </p:nvSpPr>
          <p:spPr>
            <a:xfrm>
              <a:off x="6804783" y="6112053"/>
              <a:ext cx="1005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Systemic AEs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2DC1C94-41D2-42C9-74C2-45E72E8BE282}"/>
                </a:ext>
              </a:extLst>
            </p:cNvPr>
            <p:cNvSpPr txBox="1"/>
            <p:nvPr/>
          </p:nvSpPr>
          <p:spPr>
            <a:xfrm>
              <a:off x="9828856" y="2998114"/>
              <a:ext cx="889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Female (%)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F9B8ABAB-248A-BC4E-8465-3472902BD85C}"/>
                </a:ext>
              </a:extLst>
            </p:cNvPr>
            <p:cNvGrpSpPr/>
            <p:nvPr/>
          </p:nvGrpSpPr>
          <p:grpSpPr>
            <a:xfrm>
              <a:off x="6198988" y="3329968"/>
              <a:ext cx="5740599" cy="2870938"/>
              <a:chOff x="6198988" y="2970213"/>
              <a:chExt cx="5740599" cy="3230693"/>
            </a:xfrm>
          </p:grpSpPr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6DD0E78C-1F4D-E8D3-8EEB-F540945E808A}"/>
                  </a:ext>
                </a:extLst>
              </p:cNvPr>
              <p:cNvGrpSpPr/>
              <p:nvPr/>
            </p:nvGrpSpPr>
            <p:grpSpPr>
              <a:xfrm>
                <a:off x="6492875" y="2970213"/>
                <a:ext cx="5446712" cy="3070225"/>
                <a:chOff x="6492875" y="2970213"/>
                <a:chExt cx="5446712" cy="3070225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1B7EB84A-BB19-680E-D8FA-42DB5E2D3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5425" y="2970213"/>
                  <a:ext cx="5364162" cy="3070225"/>
                </a:xfrm>
                <a:custGeom>
                  <a:avLst/>
                  <a:gdLst>
                    <a:gd name="T0" fmla="*/ 16898 w 16898"/>
                    <a:gd name="T1" fmla="*/ 9668 h 9668"/>
                    <a:gd name="T2" fmla="*/ 0 w 16898"/>
                    <a:gd name="T3" fmla="*/ 9668 h 9668"/>
                    <a:gd name="T4" fmla="*/ 0 w 16898"/>
                    <a:gd name="T5" fmla="*/ 0 h 9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98" h="9668">
                      <a:moveTo>
                        <a:pt x="16898" y="9668"/>
                      </a:moveTo>
                      <a:lnTo>
                        <a:pt x="0" y="96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7" name="Line 7">
                  <a:extLst>
                    <a:ext uri="{FF2B5EF4-FFF2-40B4-BE49-F238E27FC236}">
                      <a16:creationId xmlns:a16="http://schemas.microsoft.com/office/drawing/2014/main" id="{5AB0D99F-4BDA-BC1B-07B8-22561B2E85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2875" y="3602038"/>
                  <a:ext cx="825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8" name="Line 8">
                  <a:extLst>
                    <a:ext uri="{FF2B5EF4-FFF2-40B4-BE49-F238E27FC236}">
                      <a16:creationId xmlns:a16="http://schemas.microsoft.com/office/drawing/2014/main" id="{CEB8B93B-07A9-B992-8BE2-E91DCD426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2875" y="4089400"/>
                  <a:ext cx="825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9" name="Line 9">
                  <a:extLst>
                    <a:ext uri="{FF2B5EF4-FFF2-40B4-BE49-F238E27FC236}">
                      <a16:creationId xmlns:a16="http://schemas.microsoft.com/office/drawing/2014/main" id="{83BB967E-DC92-0D80-1055-7BC1ACBD9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2875" y="4576763"/>
                  <a:ext cx="825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0" name="Line 10">
                  <a:extLst>
                    <a:ext uri="{FF2B5EF4-FFF2-40B4-BE49-F238E27FC236}">
                      <a16:creationId xmlns:a16="http://schemas.microsoft.com/office/drawing/2014/main" id="{1076C53B-5C47-DCF4-7EF6-F325A4630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2875" y="5064125"/>
                  <a:ext cx="825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1" name="Line 11">
                  <a:extLst>
                    <a:ext uri="{FF2B5EF4-FFF2-40B4-BE49-F238E27FC236}">
                      <a16:creationId xmlns:a16="http://schemas.microsoft.com/office/drawing/2014/main" id="{2B78FAF2-6639-630B-9016-02411488B3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2875" y="5551488"/>
                  <a:ext cx="825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2" name="Line 12">
                  <a:extLst>
                    <a:ext uri="{FF2B5EF4-FFF2-40B4-BE49-F238E27FC236}">
                      <a16:creationId xmlns:a16="http://schemas.microsoft.com/office/drawing/2014/main" id="{CD834BD6-DC4C-67DB-E512-D3531FBFA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2875" y="6040438"/>
                  <a:ext cx="825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3" name="Line 13">
                  <a:extLst>
                    <a:ext uri="{FF2B5EF4-FFF2-40B4-BE49-F238E27FC236}">
                      <a16:creationId xmlns:a16="http://schemas.microsoft.com/office/drawing/2014/main" id="{BFBF2A10-8B17-6276-BB19-1DAF312C5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2875" y="3114675"/>
                  <a:ext cx="825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id="{AEB7FE65-C185-48BB-FC33-4E50F3E03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2625" y="3959225"/>
                  <a:ext cx="165100" cy="2081212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68359E41-3585-6587-4C3D-DBC401698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5775" y="3959225"/>
                  <a:ext cx="165100" cy="208121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6" name="Rectangle 16">
                  <a:extLst>
                    <a:ext uri="{FF2B5EF4-FFF2-40B4-BE49-F238E27FC236}">
                      <a16:creationId xmlns:a16="http://schemas.microsoft.com/office/drawing/2014/main" id="{B37670CC-4C1E-1BE8-538F-A4CF62F77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4863" y="3959225"/>
                  <a:ext cx="163512" cy="2081212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7" name="Rectangle 17">
                  <a:extLst>
                    <a:ext uri="{FF2B5EF4-FFF2-40B4-BE49-F238E27FC236}">
                      <a16:creationId xmlns:a16="http://schemas.microsoft.com/office/drawing/2014/main" id="{F6B29F32-C19A-9806-DFBD-9A0AB35A5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1063" y="3114675"/>
                  <a:ext cx="163512" cy="2925762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8" name="Rectangle 18">
                  <a:extLst>
                    <a:ext uri="{FF2B5EF4-FFF2-40B4-BE49-F238E27FC236}">
                      <a16:creationId xmlns:a16="http://schemas.microsoft.com/office/drawing/2014/main" id="{2B7F2826-0D8C-6207-4978-4E9181FE1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913" y="4587875"/>
                  <a:ext cx="165100" cy="145256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29" name="Rectangle 19">
                  <a:extLst>
                    <a:ext uri="{FF2B5EF4-FFF2-40B4-BE49-F238E27FC236}">
                      <a16:creationId xmlns:a16="http://schemas.microsoft.com/office/drawing/2014/main" id="{A3D5752E-BB86-EDD2-2F9A-6B2D1D6F3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4763" y="4830763"/>
                  <a:ext cx="165100" cy="1209675"/>
                </a:xfrm>
                <a:prstGeom prst="rect">
                  <a:avLst/>
                </a:prstGeom>
                <a:solidFill>
                  <a:srgbClr val="003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0" name="Rectangle 20">
                  <a:extLst>
                    <a:ext uri="{FF2B5EF4-FFF2-40B4-BE49-F238E27FC236}">
                      <a16:creationId xmlns:a16="http://schemas.microsoft.com/office/drawing/2014/main" id="{A7973633-82E9-643F-4242-BBEBA6432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7050" y="4922838"/>
                  <a:ext cx="163512" cy="11176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1" name="Rectangle 21">
                  <a:extLst>
                    <a:ext uri="{FF2B5EF4-FFF2-40B4-BE49-F238E27FC236}">
                      <a16:creationId xmlns:a16="http://schemas.microsoft.com/office/drawing/2014/main" id="{D47C3B8D-D52A-1BFF-3292-83807E27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3900" y="3983038"/>
                  <a:ext cx="165100" cy="2057400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2" name="Rectangle 22">
                  <a:extLst>
                    <a:ext uri="{FF2B5EF4-FFF2-40B4-BE49-F238E27FC236}">
                      <a16:creationId xmlns:a16="http://schemas.microsoft.com/office/drawing/2014/main" id="{DD2B79BA-B916-416A-ABF7-7D25424A3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0750" y="4094163"/>
                  <a:ext cx="165100" cy="1946275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3" name="Rectangle 23">
                  <a:extLst>
                    <a:ext uri="{FF2B5EF4-FFF2-40B4-BE49-F238E27FC236}">
                      <a16:creationId xmlns:a16="http://schemas.microsoft.com/office/drawing/2014/main" id="{D9474525-08B6-88D6-0863-D50658FF6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7600" y="3609975"/>
                  <a:ext cx="165100" cy="243046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4" name="Rectangle 24">
                  <a:extLst>
                    <a:ext uri="{FF2B5EF4-FFF2-40B4-BE49-F238E27FC236}">
                      <a16:creationId xmlns:a16="http://schemas.microsoft.com/office/drawing/2014/main" id="{CD0C196D-DD3D-5D4F-7841-6E7EB6B08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36038" y="3117850"/>
                  <a:ext cx="163512" cy="2922587"/>
                </a:xfrm>
                <a:prstGeom prst="rect">
                  <a:avLst/>
                </a:prstGeom>
                <a:solidFill>
                  <a:srgbClr val="003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5" name="Rectangle 25">
                  <a:extLst>
                    <a:ext uri="{FF2B5EF4-FFF2-40B4-BE49-F238E27FC236}">
                      <a16:creationId xmlns:a16="http://schemas.microsoft.com/office/drawing/2014/main" id="{01F0817B-9D52-8154-E760-066D6B1E9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56738" y="4857750"/>
                  <a:ext cx="165100" cy="1182687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6" name="Rectangle 26">
                  <a:extLst>
                    <a:ext uri="{FF2B5EF4-FFF2-40B4-BE49-F238E27FC236}">
                      <a16:creationId xmlns:a16="http://schemas.microsoft.com/office/drawing/2014/main" id="{92149FFB-982A-B0A3-EC7D-3F33DB696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53588" y="4067175"/>
                  <a:ext cx="165100" cy="1973262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7" name="Rectangle 27">
                  <a:extLst>
                    <a:ext uri="{FF2B5EF4-FFF2-40B4-BE49-F238E27FC236}">
                      <a16:creationId xmlns:a16="http://schemas.microsoft.com/office/drawing/2014/main" id="{F676106D-18D1-04B6-067B-3AC2F47F5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52025" y="4341813"/>
                  <a:ext cx="163512" cy="1698625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8" name="Rectangle 28">
                  <a:extLst>
                    <a:ext uri="{FF2B5EF4-FFF2-40B4-BE49-F238E27FC236}">
                      <a16:creationId xmlns:a16="http://schemas.microsoft.com/office/drawing/2014/main" id="{90837E40-E062-BC9B-2FA0-A5585E10A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8875" y="3852863"/>
                  <a:ext cx="165100" cy="218757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39" name="Rectangle 29">
                  <a:extLst>
                    <a:ext uri="{FF2B5EF4-FFF2-40B4-BE49-F238E27FC236}">
                      <a16:creationId xmlns:a16="http://schemas.microsoft.com/office/drawing/2014/main" id="{A623E3A5-A5AE-B5EB-08D1-6172C6EB6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5725" y="4341813"/>
                  <a:ext cx="165100" cy="1698625"/>
                </a:xfrm>
                <a:prstGeom prst="rect">
                  <a:avLst/>
                </a:prstGeom>
                <a:solidFill>
                  <a:srgbClr val="003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40" name="Rectangle 30">
                  <a:extLst>
                    <a:ext uri="{FF2B5EF4-FFF2-40B4-BE49-F238E27FC236}">
                      <a16:creationId xmlns:a16="http://schemas.microsoft.com/office/drawing/2014/main" id="{C0AF8DCC-3C8D-FB35-2EFD-6A8E93630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6425" y="5211763"/>
                  <a:ext cx="165100" cy="82867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41" name="Rectangle 31">
                  <a:extLst>
                    <a:ext uri="{FF2B5EF4-FFF2-40B4-BE49-F238E27FC236}">
                      <a16:creationId xmlns:a16="http://schemas.microsoft.com/office/drawing/2014/main" id="{7CE7DCD3-6CB0-B23A-D4CE-B9C3436EF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61713" y="4587875"/>
                  <a:ext cx="165100" cy="1452562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42" name="Rectangle 32">
                  <a:extLst>
                    <a:ext uri="{FF2B5EF4-FFF2-40B4-BE49-F238E27FC236}">
                      <a16:creationId xmlns:a16="http://schemas.microsoft.com/office/drawing/2014/main" id="{F5A87CB5-8F2F-A486-2B1A-D9F11F394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8563" y="4098925"/>
                  <a:ext cx="165100" cy="194151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43" name="Rectangle 33">
                  <a:extLst>
                    <a:ext uri="{FF2B5EF4-FFF2-40B4-BE49-F238E27FC236}">
                      <a16:creationId xmlns:a16="http://schemas.microsoft.com/office/drawing/2014/main" id="{71907C44-F9F4-2280-115F-33DC02562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55413" y="4587875"/>
                  <a:ext cx="165100" cy="1452562"/>
                </a:xfrm>
                <a:prstGeom prst="rect">
                  <a:avLst/>
                </a:prstGeom>
                <a:solidFill>
                  <a:srgbClr val="003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</p:grp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FBB1864B-41B8-2841-48B6-DAA2AC4504B4}"/>
                  </a:ext>
                </a:extLst>
              </p:cNvPr>
              <p:cNvGrpSpPr/>
              <p:nvPr/>
            </p:nvGrpSpPr>
            <p:grpSpPr>
              <a:xfrm>
                <a:off x="6198988" y="3000684"/>
                <a:ext cx="341761" cy="3200222"/>
                <a:chOff x="6198988" y="3000684"/>
                <a:chExt cx="341761" cy="3200222"/>
              </a:xfrm>
            </p:grpSpPr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D7418314-2AC2-7E6C-30BC-D8254AAEBFCD}"/>
                    </a:ext>
                  </a:extLst>
                </p:cNvPr>
                <p:cNvSpPr txBox="1"/>
                <p:nvPr/>
              </p:nvSpPr>
              <p:spPr>
                <a:xfrm>
                  <a:off x="6277535" y="5923907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noProof="0" dirty="0">
                      <a:solidFill>
                        <a:srgbClr val="000066"/>
                      </a:solidFill>
                    </a:rPr>
                    <a:t>0</a:t>
                  </a:r>
                </a:p>
              </p:txBody>
            </p:sp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C6429A49-22DC-340C-866A-1C36991ABE8D}"/>
                    </a:ext>
                  </a:extLst>
                </p:cNvPr>
                <p:cNvSpPr txBox="1"/>
                <p:nvPr/>
              </p:nvSpPr>
              <p:spPr>
                <a:xfrm>
                  <a:off x="6198988" y="4949500"/>
                  <a:ext cx="34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noProof="0" dirty="0">
                      <a:solidFill>
                        <a:srgbClr val="000066"/>
                      </a:solidFill>
                    </a:rPr>
                    <a:t>20</a:t>
                  </a:r>
                </a:p>
              </p:txBody>
            </p:sp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69F45A2C-FCF9-4AC5-8DB2-C6199B1714A8}"/>
                    </a:ext>
                  </a:extLst>
                </p:cNvPr>
                <p:cNvSpPr txBox="1"/>
                <p:nvPr/>
              </p:nvSpPr>
              <p:spPr>
                <a:xfrm>
                  <a:off x="6198988" y="3975092"/>
                  <a:ext cx="34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noProof="0" dirty="0">
                      <a:solidFill>
                        <a:srgbClr val="000066"/>
                      </a:solidFill>
                    </a:rPr>
                    <a:t>40</a:t>
                  </a:r>
                </a:p>
              </p:txBody>
            </p:sp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08DE71D9-FF2E-BD88-3EEC-AFF3FBB85E2F}"/>
                    </a:ext>
                  </a:extLst>
                </p:cNvPr>
                <p:cNvSpPr txBox="1"/>
                <p:nvPr/>
              </p:nvSpPr>
              <p:spPr>
                <a:xfrm>
                  <a:off x="6198988" y="3000684"/>
                  <a:ext cx="34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noProof="0" dirty="0">
                      <a:solidFill>
                        <a:srgbClr val="000066"/>
                      </a:solidFill>
                    </a:rPr>
                    <a:t>60</a:t>
                  </a:r>
                </a:p>
              </p:txBody>
            </p:sp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279EF374-68E8-EB29-274F-E5E61EE1B935}"/>
                    </a:ext>
                  </a:extLst>
                </p:cNvPr>
                <p:cNvSpPr txBox="1"/>
                <p:nvPr/>
              </p:nvSpPr>
              <p:spPr>
                <a:xfrm>
                  <a:off x="6198988" y="5427742"/>
                  <a:ext cx="34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noProof="0" dirty="0">
                      <a:solidFill>
                        <a:srgbClr val="000066"/>
                      </a:solidFill>
                    </a:rPr>
                    <a:t>10</a:t>
                  </a:r>
                </a:p>
              </p:txBody>
            </p:sp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06B5CCA6-ED66-0DF0-E107-284C4226A634}"/>
                    </a:ext>
                  </a:extLst>
                </p:cNvPr>
                <p:cNvSpPr txBox="1"/>
                <p:nvPr/>
              </p:nvSpPr>
              <p:spPr>
                <a:xfrm>
                  <a:off x="6198988" y="4453335"/>
                  <a:ext cx="34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noProof="0" dirty="0">
                      <a:solidFill>
                        <a:srgbClr val="000066"/>
                      </a:solidFill>
                    </a:rPr>
                    <a:t>30</a:t>
                  </a:r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4C1A9F9-BDE6-C052-0410-AE6EE50F9105}"/>
                    </a:ext>
                  </a:extLst>
                </p:cNvPr>
                <p:cNvSpPr txBox="1"/>
                <p:nvPr/>
              </p:nvSpPr>
              <p:spPr>
                <a:xfrm>
                  <a:off x="6198988" y="3478927"/>
                  <a:ext cx="34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noProof="0" dirty="0">
                      <a:solidFill>
                        <a:srgbClr val="000066"/>
                      </a:solidFill>
                    </a:rPr>
                    <a:t>50</a:t>
                  </a:r>
                </a:p>
              </p:txBody>
            </p:sp>
          </p:grpSp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C50150C-902E-656C-D417-382C1E93668D}"/>
                </a:ext>
              </a:extLst>
            </p:cNvPr>
            <p:cNvSpPr txBox="1"/>
            <p:nvPr/>
          </p:nvSpPr>
          <p:spPr>
            <a:xfrm>
              <a:off x="9828856" y="3166673"/>
              <a:ext cx="12566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Foreign-born (%)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6CBD199-0658-C584-772C-A31A96B4B102}"/>
                </a:ext>
              </a:extLst>
            </p:cNvPr>
            <p:cNvSpPr txBox="1"/>
            <p:nvPr/>
          </p:nvSpPr>
          <p:spPr>
            <a:xfrm>
              <a:off x="9828856" y="3335232"/>
              <a:ext cx="974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Age </a:t>
              </a:r>
              <a:r>
                <a:rPr lang="en-US" sz="1200" b="1" u="sng" noProof="0" dirty="0">
                  <a:solidFill>
                    <a:srgbClr val="000066"/>
                  </a:solidFill>
                </a:rPr>
                <a:t>&gt;</a:t>
              </a:r>
              <a:r>
                <a:rPr lang="en-US" sz="1200" b="1" noProof="0" dirty="0">
                  <a:solidFill>
                    <a:srgbClr val="000066"/>
                  </a:solidFill>
                </a:rPr>
                <a:t> 50 (%)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B1C0EE3-609B-9C9A-1486-29F5CC77322D}"/>
                </a:ext>
              </a:extLst>
            </p:cNvPr>
            <p:cNvSpPr txBox="1"/>
            <p:nvPr/>
          </p:nvSpPr>
          <p:spPr>
            <a:xfrm>
              <a:off x="9828856" y="3503791"/>
              <a:ext cx="22704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Short virological suppression (%)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8816188D-57C2-C147-7849-FB2355643649}"/>
                </a:ext>
              </a:extLst>
            </p:cNvPr>
            <p:cNvSpPr txBox="1"/>
            <p:nvPr/>
          </p:nvSpPr>
          <p:spPr>
            <a:xfrm>
              <a:off x="9828856" y="3672348"/>
              <a:ext cx="11871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Prior failure (%)</a:t>
              </a:r>
            </a:p>
          </p:txBody>
        </p:sp>
        <p:sp>
          <p:nvSpPr>
            <p:cNvPr id="2048" name="ZoneTexte 2047">
              <a:extLst>
                <a:ext uri="{FF2B5EF4-FFF2-40B4-BE49-F238E27FC236}">
                  <a16:creationId xmlns:a16="http://schemas.microsoft.com/office/drawing/2014/main" id="{0B3A6485-182D-88E0-34E5-70E4BCC72EBA}"/>
                </a:ext>
              </a:extLst>
            </p:cNvPr>
            <p:cNvSpPr txBox="1"/>
            <p:nvPr/>
          </p:nvSpPr>
          <p:spPr>
            <a:xfrm>
              <a:off x="7969404" y="6112053"/>
              <a:ext cx="1307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Virological failure</a:t>
              </a:r>
            </a:p>
          </p:txBody>
        </p:sp>
        <p:sp>
          <p:nvSpPr>
            <p:cNvPr id="2049" name="ZoneTexte 2048">
              <a:extLst>
                <a:ext uri="{FF2B5EF4-FFF2-40B4-BE49-F238E27FC236}">
                  <a16:creationId xmlns:a16="http://schemas.microsoft.com/office/drawing/2014/main" id="{08E91784-D2D7-C55B-9175-4EEA2376C3B1}"/>
                </a:ext>
              </a:extLst>
            </p:cNvPr>
            <p:cNvSpPr txBox="1"/>
            <p:nvPr/>
          </p:nvSpPr>
          <p:spPr>
            <a:xfrm>
              <a:off x="9564372" y="6112053"/>
              <a:ext cx="746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Local ISR</a:t>
              </a:r>
            </a:p>
          </p:txBody>
        </p:sp>
        <p:sp>
          <p:nvSpPr>
            <p:cNvPr id="2050" name="ZoneTexte 2049">
              <a:extLst>
                <a:ext uri="{FF2B5EF4-FFF2-40B4-BE49-F238E27FC236}">
                  <a16:creationId xmlns:a16="http://schemas.microsoft.com/office/drawing/2014/main" id="{B6BBB740-02B9-F0D7-8FC1-1753B304D54E}"/>
                </a:ext>
              </a:extLst>
            </p:cNvPr>
            <p:cNvSpPr txBox="1"/>
            <p:nvPr/>
          </p:nvSpPr>
          <p:spPr>
            <a:xfrm>
              <a:off x="10969174" y="6112053"/>
              <a:ext cx="556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Other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298D6A3-7C5F-61B3-1F56-3CD9EE827372}"/>
                </a:ext>
              </a:extLst>
            </p:cNvPr>
            <p:cNvSpPr txBox="1"/>
            <p:nvPr/>
          </p:nvSpPr>
          <p:spPr>
            <a:xfrm>
              <a:off x="6418972" y="309188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90313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EACS 202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FB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solidFill>
              <a:srgbClr val="00006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7050</Words>
  <Application>Microsoft Office PowerPoint</Application>
  <PresentationFormat>Grand écran</PresentationFormat>
  <Paragraphs>1507</Paragraphs>
  <Slides>46</Slides>
  <Notes>46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ＭＳ Ｐゴシック</vt:lpstr>
      <vt:lpstr>Aptos</vt:lpstr>
      <vt:lpstr>Arial</vt:lpstr>
      <vt:lpstr>Calibri</vt:lpstr>
      <vt:lpstr>Roboto Condensed</vt:lpstr>
      <vt:lpstr>ARV-trials - EACS 2025</vt:lpstr>
      <vt:lpstr>EACS 2025 20TH EUROPEAN AIDS CONFERENCE</vt:lpstr>
      <vt:lpstr>Faculty Disclosures</vt:lpstr>
      <vt:lpstr>Présentation PowerPoint</vt:lpstr>
      <vt:lpstr>BIC/FTC/TAF or DTG-tripe ART in high viremia</vt:lpstr>
      <vt:lpstr>DTG/3TC and BIC/FTC/TAF as initial ART in PWH with HIV RNA &gt; 500,000 c/mL and CD4 ≥ 200/mm3 </vt:lpstr>
      <vt:lpstr>DTG/3TC as initial ART in PWH and HIV RNA ≥ 500,000 c/mL  (5.7 log10 c/mL) (DOLAM500)</vt:lpstr>
      <vt:lpstr>DOLCE: DTG/3TC vs DTG + TDF/XTC as 1st ART in patients  with CD4 &lt; 200/mm3 </vt:lpstr>
      <vt:lpstr>No impact of TFV resistance to BIC/FTC/TAF or DTG  + FTC/TDF switch</vt:lpstr>
      <vt:lpstr>Determinants of discontinuation of LA CAB + RPV</vt:lpstr>
      <vt:lpstr>Virological Failure On Long-acting Cabotegravir + Rilpivirine Associated Factors And Remaining Options In The Real-world Dat'aids Cohort</vt:lpstr>
      <vt:lpstr>Treatment options following virological failure with LA CAB/RPV</vt:lpstr>
      <vt:lpstr>LA CAB + RPV in viremic PWH</vt:lpstr>
      <vt:lpstr>CAB + RPV LA with preexisting K103N mutation</vt:lpstr>
      <vt:lpstr>DTG/3TC in virologically suppressed persons with resistance to 3TC: changes in proviral DNA M14V/I </vt:lpstr>
      <vt:lpstr>Nucleocapsid mutations at INSTI failure</vt:lpstr>
      <vt:lpstr>Real-world studies of FOS</vt:lpstr>
      <vt:lpstr>Real-world study of LEN</vt:lpstr>
      <vt:lpstr>ISL + LEN QW: Phase 2 (1)</vt:lpstr>
      <vt:lpstr>ISL + LEN QW: Phase 2 (2)</vt:lpstr>
      <vt:lpstr>ISL + LEN QW: Phase 2 (3)</vt:lpstr>
      <vt:lpstr>LEN SC + 2 bNAbs IV (TAB + ZAB) for maintenance</vt:lpstr>
      <vt:lpstr>CAB IM + N6LS (bNAb) for maintenance: EMBRACE (1) </vt:lpstr>
      <vt:lpstr>CAB IM + N6LS (bNAb) for maintenance: EMBRACE (2) </vt:lpstr>
      <vt:lpstr>Acceptability and ISRs of CAB IM vs LEN SC</vt:lpstr>
      <vt:lpstr>EACS GUIDELINES – OCT 2025</vt:lpstr>
      <vt:lpstr>Présentation PowerPoint</vt:lpstr>
      <vt:lpstr>ART in PWH and TB in France</vt:lpstr>
      <vt:lpstr>Risk of HBV reactivation after switch to LA CAB/RPV</vt:lpstr>
      <vt:lpstr>Acute hepatitis B after switch to CAB/RPV</vt:lpstr>
      <vt:lpstr>Occult Hepatitis B infection after switch to  CAB + RPV</vt:lpstr>
      <vt:lpstr>HBV reactivation in PWH with HBs Ag negative/HBc Ab positive switch to non-TFV-based ART</vt:lpstr>
      <vt:lpstr>EACS GUIDELINES – OCT 2025</vt:lpstr>
      <vt:lpstr>DoxyPEP and 4CMenB Vaccine in PWH at high risk for Bacterial STIs</vt:lpstr>
      <vt:lpstr>Présentation PowerPoint</vt:lpstr>
      <vt:lpstr>Cenicriviroc: effect on arterial inflammation</vt:lpstr>
      <vt:lpstr>Switch to DTG/3TC vs BIC/FTC/TAF in virologically suppressed PWH: PASO-DOBLE trial (1)</vt:lpstr>
      <vt:lpstr>Switch to DTG/3TC vs BIC/FTC/TAF in virologically suppressed PWH: PASO-DOBLE trial (2)</vt:lpstr>
      <vt:lpstr>Switch to DTG/3TC vs BIC/FTC/TAF in virologically suppressed PWH: PASO-DOBLE trial (3)</vt:lpstr>
      <vt:lpstr>Switch to DTG/3TC vs BIC/FTC/TAF in virologically suppressed PWH: PASO-DOBLE trial (4)</vt:lpstr>
      <vt:lpstr>Switch to DTG/3TC vs BIC/FTC/TAF in virologically suppressed PWH: PASO-DOBLE trial (5)</vt:lpstr>
      <vt:lpstr>Switch to DOR/3TC/TDF: weight changes</vt:lpstr>
      <vt:lpstr>Switch to DOR ± TDF in obese PWH on INSTI + TAF: DO-IT trial (1)</vt:lpstr>
      <vt:lpstr>Présentation PowerPoint</vt:lpstr>
      <vt:lpstr>Changes in CV and metabolic risk scores after switching to DOR or 2nd generation INSTI</vt:lpstr>
      <vt:lpstr>Study P052: switch to DOR/ISL 100/0.25 mg qd  vs continuation of BIC/FTC/TAF</vt:lpstr>
      <vt:lpstr>EACS GUIDELINES – OCT 2025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ARV-trials.com - EACS 2025</dc:title>
  <dc:creator>www.arv-trials.com</dc:creator>
  <cp:lastModifiedBy>Pilar Dufrene</cp:lastModifiedBy>
  <cp:revision>205</cp:revision>
  <dcterms:created xsi:type="dcterms:W3CDTF">2023-02-14T16:26:39Z</dcterms:created>
  <dcterms:modified xsi:type="dcterms:W3CDTF">2025-10-29T08:25:24Z</dcterms:modified>
</cp:coreProperties>
</file>